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07587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2758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40749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4347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46503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70618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33429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921209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1421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331987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57593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8D9D01-C1E4-4410-B42C-C0CB4CFD2134}"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187578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8D9D01-C1E4-4410-B42C-C0CB4CFD2134}" type="datetimeFigureOut">
              <a:rPr lang="en-US" smtClean="0"/>
              <a:t>5/20/2024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50217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80258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826619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58D9D01-C1E4-4410-B42C-C0CB4CFD2134}" type="datetimeFigureOut">
              <a:rPr lang="en-US" smtClean="0"/>
              <a:t>5/20/2024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354937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8D9D01-C1E4-4410-B42C-C0CB4CFD2134}" type="datetimeFigureOut">
              <a:rPr lang="en-US" smtClean="0"/>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3A7D9-84C0-43B7-A063-2E7C8354A226}" type="slidenum">
              <a:rPr lang="en-US" smtClean="0"/>
              <a:t>‹#›</a:t>
            </a:fld>
            <a:endParaRPr lang="en-US"/>
          </a:p>
        </p:txBody>
      </p:sp>
    </p:spTree>
    <p:extLst>
      <p:ext uri="{BB962C8B-B14F-4D97-AF65-F5344CB8AC3E}">
        <p14:creationId xmlns:p14="http://schemas.microsoft.com/office/powerpoint/2010/main" val="2148322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58D9D01-C1E4-4410-B42C-C0CB4CFD2134}" type="datetimeFigureOut">
              <a:rPr lang="en-US" smtClean="0"/>
              <a:t>5/20/2024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93A7D9-84C0-43B7-A063-2E7C8354A226}" type="slidenum">
              <a:rPr lang="en-US" smtClean="0"/>
              <a:t>‹#›</a:t>
            </a:fld>
            <a:endParaRPr lang="en-US"/>
          </a:p>
        </p:txBody>
      </p:sp>
    </p:spTree>
    <p:extLst>
      <p:ext uri="{BB962C8B-B14F-4D97-AF65-F5344CB8AC3E}">
        <p14:creationId xmlns:p14="http://schemas.microsoft.com/office/powerpoint/2010/main" val="103823373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796834"/>
            <a:ext cx="8825658" cy="3980547"/>
          </a:xfrm>
        </p:spPr>
        <p:txBody>
          <a:bodyPr>
            <a:normAutofit fontScale="90000"/>
          </a:bodyPr>
          <a:lstStyle/>
          <a:p>
            <a:pPr algn="ctr"/>
            <a:r>
              <a:rPr lang="en-US" dirty="0"/>
              <a:t/>
            </a:r>
            <a:br>
              <a:rPr lang="en-US" dirty="0"/>
            </a:br>
            <a:r>
              <a:rPr lang="en-US" dirty="0"/>
              <a:t/>
            </a:r>
            <a:br>
              <a:rPr lang="en-US" dirty="0"/>
            </a:br>
            <a:r>
              <a:rPr lang="en-US" sz="5300" dirty="0" smtClean="0"/>
              <a:t>ENTERPRISE SYSTEMS</a:t>
            </a:r>
            <a:r>
              <a:rPr lang="en-US" dirty="0"/>
              <a:t/>
            </a:r>
            <a:br>
              <a:rPr lang="en-US" dirty="0"/>
            </a:br>
            <a:r>
              <a:rPr lang="en-US" dirty="0"/>
              <a:t/>
            </a:r>
            <a:br>
              <a:rPr lang="en-US" dirty="0"/>
            </a:br>
            <a:endParaRPr lang="en-US" dirty="0"/>
          </a:p>
        </p:txBody>
      </p:sp>
      <p:sp>
        <p:nvSpPr>
          <p:cNvPr id="6" name="Rectangle 5">
            <a:extLst>
              <a:ext uri="{FF2B5EF4-FFF2-40B4-BE49-F238E27FC236}">
                <a16:creationId xmlns:a16="http://schemas.microsoft.com/office/drawing/2014/main" id="{C16DD998-BB69-4792-B8D3-9E11D360D8D9}"/>
              </a:ext>
            </a:extLst>
          </p:cNvPr>
          <p:cNvSpPr/>
          <p:nvPr/>
        </p:nvSpPr>
        <p:spPr>
          <a:xfrm>
            <a:off x="2404807" y="3854051"/>
            <a:ext cx="6963471" cy="923330"/>
          </a:xfrm>
          <a:prstGeom prst="rect">
            <a:avLst/>
          </a:prstGeom>
          <a:noFill/>
        </p:spPr>
        <p:txBody>
          <a:bodyPr wrap="square" lIns="91440" tIns="45720" rIns="91440" bIns="45720">
            <a:spAutoFit/>
          </a:bodyPr>
          <a:lstStyle/>
          <a:p>
            <a:pPr algn="ct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Hadeel</a:t>
            </a:r>
            <a:r>
              <a:rPr 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  </a:t>
            </a:r>
            <a:r>
              <a:rPr lang="en-US" sz="5400" b="1" dirty="0" err="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elgerbi</a:t>
            </a:r>
            <a:endPar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665918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legislation</a:t>
            </a:r>
            <a:endParaRPr lang="en-US" dirty="0"/>
          </a:p>
        </p:txBody>
      </p:sp>
      <p:sp>
        <p:nvSpPr>
          <p:cNvPr id="3" name="Content Placeholder 2"/>
          <p:cNvSpPr>
            <a:spLocks noGrp="1"/>
          </p:cNvSpPr>
          <p:nvPr>
            <p:ph idx="1"/>
          </p:nvPr>
        </p:nvSpPr>
        <p:spPr/>
        <p:txBody>
          <a:bodyPr/>
          <a:lstStyle/>
          <a:p>
            <a:r>
              <a:rPr lang="en-US" dirty="0" smtClean="0"/>
              <a:t>Another solution to some of the  issues, particularly privacy and abuse of power, is legislation. In 1974, </a:t>
            </a:r>
            <a:r>
              <a:rPr lang="en-US" dirty="0" err="1" smtClean="0"/>
              <a:t>usa</a:t>
            </a:r>
            <a:r>
              <a:rPr lang="en-US" dirty="0" smtClean="0"/>
              <a:t> federal privacy enacted a law regulating personal data maintained about individuals.</a:t>
            </a:r>
          </a:p>
          <a:p>
            <a:r>
              <a:rPr lang="en-US" dirty="0" smtClean="0"/>
              <a:t>Some of the following are usually proposed in privacy legislation:</a:t>
            </a:r>
          </a:p>
          <a:p>
            <a:pPr marL="457200" indent="-457200">
              <a:buFont typeface="+mj-lt"/>
              <a:buAutoNum type="arabicPeriod"/>
            </a:pPr>
            <a:r>
              <a:rPr lang="en-US" dirty="0" smtClean="0"/>
              <a:t>Notifying of the subject about the existence of a record.</a:t>
            </a:r>
          </a:p>
          <a:p>
            <a:pPr marL="457200" indent="-457200">
              <a:buFont typeface="+mj-lt"/>
              <a:buAutoNum type="arabicPeriod"/>
            </a:pPr>
            <a:r>
              <a:rPr lang="en-US" dirty="0" smtClean="0"/>
              <a:t>Responding to inquires on the contents of data and the use of records.</a:t>
            </a:r>
          </a:p>
          <a:p>
            <a:pPr marL="457200" indent="-457200">
              <a:buFont typeface="+mj-lt"/>
              <a:buAutoNum type="arabicPeriod"/>
            </a:pPr>
            <a:r>
              <a:rPr lang="en-US" dirty="0" smtClean="0"/>
              <a:t>Investigating complaints.</a:t>
            </a:r>
          </a:p>
          <a:p>
            <a:pPr marL="457200" indent="-457200">
              <a:buFont typeface="+mj-lt"/>
              <a:buAutoNum type="arabicPeriod"/>
            </a:pPr>
            <a:r>
              <a:rPr lang="en-US" dirty="0" smtClean="0"/>
              <a:t>Obtaining consent for each use of the data. </a:t>
            </a:r>
            <a:endParaRPr lang="en-US" dirty="0"/>
          </a:p>
          <a:p>
            <a:pPr marL="457200" indent="-457200">
              <a:buFont typeface="+mj-lt"/>
              <a:buAutoNum type="arabicPeriod"/>
            </a:pPr>
            <a:r>
              <a:rPr lang="en-US" dirty="0" smtClean="0"/>
              <a:t>Providing a secure system.</a:t>
            </a:r>
            <a:endParaRPr lang="en-US" dirty="0"/>
          </a:p>
        </p:txBody>
      </p:sp>
    </p:spTree>
    <p:extLst>
      <p:ext uri="{BB962C8B-B14F-4D97-AF65-F5344CB8AC3E}">
        <p14:creationId xmlns:p14="http://schemas.microsoft.com/office/powerpoint/2010/main" val="184320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User commitment</a:t>
            </a:r>
            <a:endParaRPr lang="en-US" dirty="0"/>
          </a:p>
        </p:txBody>
      </p:sp>
      <p:sp>
        <p:nvSpPr>
          <p:cNvPr id="3" name="Content Placeholder 2"/>
          <p:cNvSpPr>
            <a:spLocks noGrp="1"/>
          </p:cNvSpPr>
          <p:nvPr>
            <p:ph idx="1"/>
          </p:nvPr>
        </p:nvSpPr>
        <p:spPr/>
        <p:txBody>
          <a:bodyPr>
            <a:normAutofit/>
          </a:bodyPr>
          <a:lstStyle/>
          <a:p>
            <a:r>
              <a:rPr lang="en-US" sz="2400" dirty="0"/>
              <a:t>the success of information system development projects views user commitment and </a:t>
            </a:r>
            <a:r>
              <a:rPr lang="en-US" sz="2400" dirty="0" smtClean="0"/>
              <a:t>collaboration.</a:t>
            </a:r>
          </a:p>
          <a:p>
            <a:r>
              <a:rPr lang="en-US" sz="2400" dirty="0"/>
              <a:t>models that take either a perspective of mediators or one of processes. This perspective is limiting in that mediators and processes may interact during the course of an information system development </a:t>
            </a:r>
            <a:r>
              <a:rPr lang="en-US" sz="2400" dirty="0" smtClean="0"/>
              <a:t>project.</a:t>
            </a:r>
          </a:p>
          <a:p>
            <a:r>
              <a:rPr lang="en-US" sz="2400" dirty="0"/>
              <a:t>processes will also be impacted by affective mediators, </a:t>
            </a:r>
            <a:r>
              <a:rPr lang="en-US" sz="2400" dirty="0" smtClean="0"/>
              <a:t>and </a:t>
            </a:r>
            <a:r>
              <a:rPr lang="en-US" sz="2400" dirty="0"/>
              <a:t>the project process of collaboration.</a:t>
            </a:r>
            <a:endParaRPr lang="en-US" sz="2400" dirty="0" smtClean="0"/>
          </a:p>
          <a:p>
            <a:endParaRPr lang="en-US" sz="2400" dirty="0" smtClean="0"/>
          </a:p>
        </p:txBody>
      </p:sp>
    </p:spTree>
    <p:extLst>
      <p:ext uri="{BB962C8B-B14F-4D97-AF65-F5344CB8AC3E}">
        <p14:creationId xmlns:p14="http://schemas.microsoft.com/office/powerpoint/2010/main" val="125994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User commitment</a:t>
            </a:r>
          </a:p>
        </p:txBody>
      </p:sp>
      <p:sp>
        <p:nvSpPr>
          <p:cNvPr id="3" name="Content Placeholder 2"/>
          <p:cNvSpPr>
            <a:spLocks noGrp="1"/>
          </p:cNvSpPr>
          <p:nvPr>
            <p:ph idx="1"/>
          </p:nvPr>
        </p:nvSpPr>
        <p:spPr/>
        <p:txBody>
          <a:bodyPr>
            <a:normAutofit/>
          </a:bodyPr>
          <a:lstStyle/>
          <a:p>
            <a:r>
              <a:rPr lang="en-US" sz="2400" dirty="0"/>
              <a:t>The model also allows behavioral antecedents to be considered in relation to the mediation variable, specifically the ability of the users and the extrinsic motivators perceived by the </a:t>
            </a:r>
            <a:r>
              <a:rPr lang="en-US" sz="2400" dirty="0" smtClean="0"/>
              <a:t>users.</a:t>
            </a:r>
            <a:endParaRPr lang="en-US" sz="2400" dirty="0" smtClean="0"/>
          </a:p>
          <a:p>
            <a:r>
              <a:rPr lang="en-US" sz="2400" dirty="0"/>
              <a:t>abilities, and extrinsic motivation are completed by users in a development project and project success is measured by the IS staff for a matching independent variable.</a:t>
            </a:r>
          </a:p>
        </p:txBody>
      </p:sp>
    </p:spTree>
    <p:extLst>
      <p:ext uri="{BB962C8B-B14F-4D97-AF65-F5344CB8AC3E}">
        <p14:creationId xmlns:p14="http://schemas.microsoft.com/office/powerpoint/2010/main" val="330553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User commitment</a:t>
            </a:r>
          </a:p>
        </p:txBody>
      </p:sp>
      <p:sp>
        <p:nvSpPr>
          <p:cNvPr id="3" name="Content Placeholder 2"/>
          <p:cNvSpPr>
            <a:spLocks noGrp="1"/>
          </p:cNvSpPr>
          <p:nvPr>
            <p:ph idx="1"/>
          </p:nvPr>
        </p:nvSpPr>
        <p:spPr>
          <a:xfrm>
            <a:off x="1103312" y="2052918"/>
            <a:ext cx="8946541" cy="4661391"/>
          </a:xfrm>
        </p:spPr>
        <p:txBody>
          <a:bodyPr>
            <a:noAutofit/>
          </a:bodyPr>
          <a:lstStyle/>
          <a:p>
            <a:r>
              <a:rPr lang="en-US" sz="2400" dirty="0"/>
              <a:t>managers should be able to choose users with essential abilities and also establish sufficient rewards to employees, even those who may not be direct subordinates. Similarly, collaboration is still important to the success of a </a:t>
            </a:r>
            <a:r>
              <a:rPr lang="en-US" sz="2400" dirty="0" smtClean="0"/>
              <a:t>project.</a:t>
            </a:r>
          </a:p>
          <a:p>
            <a:r>
              <a:rPr lang="en-US" sz="2400" dirty="0"/>
              <a:t>indicating that procedures to encourage collaboration be installed from the beginning of the project</a:t>
            </a:r>
            <a:r>
              <a:rPr lang="en-US" sz="2400" dirty="0" smtClean="0"/>
              <a:t>.</a:t>
            </a:r>
          </a:p>
          <a:p>
            <a:r>
              <a:rPr lang="en-US" sz="2400" dirty="0"/>
              <a:t>commitment alone is sufficient to predict collaboration, meaning that motivation outside the processes in place may not be necessary to encourage collaboration between the users and IS </a:t>
            </a:r>
            <a:r>
              <a:rPr lang="en-US" sz="2400" dirty="0" smtClean="0"/>
              <a:t>staff.</a:t>
            </a:r>
            <a:endParaRPr lang="en-US" sz="2400" dirty="0"/>
          </a:p>
        </p:txBody>
      </p:sp>
    </p:spTree>
    <p:extLst>
      <p:ext uri="{BB962C8B-B14F-4D97-AF65-F5344CB8AC3E}">
        <p14:creationId xmlns:p14="http://schemas.microsoft.com/office/powerpoint/2010/main" val="2963572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project </a:t>
            </a:r>
            <a:r>
              <a:rPr lang="en-US" sz="4400" dirty="0" smtClean="0"/>
              <a:t>managers and users</a:t>
            </a:r>
            <a:endParaRPr lang="en-US" dirty="0"/>
          </a:p>
        </p:txBody>
      </p:sp>
      <p:sp>
        <p:nvSpPr>
          <p:cNvPr id="3" name="Content Placeholder 2"/>
          <p:cNvSpPr>
            <a:spLocks noGrp="1"/>
          </p:cNvSpPr>
          <p:nvPr>
            <p:ph idx="1"/>
          </p:nvPr>
        </p:nvSpPr>
        <p:spPr/>
        <p:txBody>
          <a:bodyPr>
            <a:normAutofit/>
          </a:bodyPr>
          <a:lstStyle/>
          <a:p>
            <a:r>
              <a:rPr lang="en-US" sz="2400" dirty="0"/>
              <a:t>IS researchers should consider both process mediators and affective states in future work when considering the link between antecedent inputs of software projects to the success of outputs</a:t>
            </a:r>
            <a:r>
              <a:rPr lang="en-US" sz="2400" dirty="0" smtClean="0"/>
              <a:t>.</a:t>
            </a:r>
          </a:p>
          <a:p>
            <a:r>
              <a:rPr lang="en-US" sz="2400" dirty="0"/>
              <a:t>IS managers should promote commitment among users beyond placing collaboration mechanisms in place</a:t>
            </a:r>
            <a:r>
              <a:rPr lang="en-US" sz="2400" dirty="0" smtClean="0"/>
              <a:t>.</a:t>
            </a:r>
          </a:p>
          <a:p>
            <a:pPr marL="0" indent="0">
              <a:buNone/>
            </a:pPr>
            <a:endParaRPr lang="en-US" sz="2400" dirty="0" smtClean="0"/>
          </a:p>
          <a:p>
            <a:r>
              <a:rPr lang="en-US" sz="2400" dirty="0"/>
              <a:t>This might require project managers have more decision authority in the rewards provided to user participants.</a:t>
            </a:r>
          </a:p>
        </p:txBody>
      </p:sp>
    </p:spTree>
    <p:extLst>
      <p:ext uri="{BB962C8B-B14F-4D97-AF65-F5344CB8AC3E}">
        <p14:creationId xmlns:p14="http://schemas.microsoft.com/office/powerpoint/2010/main" val="1006362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problem of User alienation</a:t>
            </a:r>
            <a:endParaRPr lang="en-US" dirty="0"/>
          </a:p>
        </p:txBody>
      </p:sp>
      <p:sp>
        <p:nvSpPr>
          <p:cNvPr id="3" name="Content Placeholder 2"/>
          <p:cNvSpPr>
            <a:spLocks noGrp="1"/>
          </p:cNvSpPr>
          <p:nvPr>
            <p:ph idx="1"/>
          </p:nvPr>
        </p:nvSpPr>
        <p:spPr/>
        <p:txBody>
          <a:bodyPr>
            <a:normAutofit/>
          </a:bodyPr>
          <a:lstStyle/>
          <a:p>
            <a:r>
              <a:rPr lang="en-US" sz="2400" dirty="0" smtClean="0"/>
              <a:t>If the population is alienated by stories of abuse and harassment and if people deal with poorly designed systems clumsy interfaces, and unresponsive information services departments, the future of information system is dim.</a:t>
            </a:r>
          </a:p>
          <a:p>
            <a:pPr marL="0" indent="0">
              <a:buNone/>
            </a:pPr>
            <a:endParaRPr lang="en-US" sz="2400" dirty="0" smtClean="0"/>
          </a:p>
          <a:p>
            <a:r>
              <a:rPr lang="en-US" sz="2400" dirty="0" smtClean="0"/>
              <a:t>Alienation will undoubtedly result in a lack of cooperation with systems and the failure to develop new, potentially effective applications.</a:t>
            </a:r>
            <a:endParaRPr lang="en-US" sz="2400" dirty="0"/>
          </a:p>
        </p:txBody>
      </p:sp>
    </p:spTree>
    <p:extLst>
      <p:ext uri="{BB962C8B-B14F-4D97-AF65-F5344CB8AC3E}">
        <p14:creationId xmlns:p14="http://schemas.microsoft.com/office/powerpoint/2010/main" val="243242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to technology problem</a:t>
            </a:r>
            <a:endParaRPr lang="en-US" dirty="0"/>
          </a:p>
        </p:txBody>
      </p:sp>
      <p:sp>
        <p:nvSpPr>
          <p:cNvPr id="3" name="Content Placeholder 2"/>
          <p:cNvSpPr>
            <a:spLocks noGrp="1"/>
          </p:cNvSpPr>
          <p:nvPr>
            <p:ph idx="1"/>
          </p:nvPr>
        </p:nvSpPr>
        <p:spPr/>
        <p:txBody>
          <a:bodyPr>
            <a:normAutofit/>
          </a:bodyPr>
          <a:lstStyle/>
          <a:p>
            <a:r>
              <a:rPr lang="en-US" sz="2400" b="1" dirty="0" smtClean="0"/>
              <a:t>Education </a:t>
            </a:r>
            <a:r>
              <a:rPr lang="en-US" sz="2400" dirty="0" smtClean="0"/>
              <a:t>if individuals better understand computers and the problems with information systems, they will be better able to cope with them.</a:t>
            </a:r>
          </a:p>
          <a:p>
            <a:r>
              <a:rPr lang="en-US" sz="2400" dirty="0" smtClean="0"/>
              <a:t>one reason form widespread participation in systems is to provide users with education and training about systems.</a:t>
            </a:r>
          </a:p>
          <a:p>
            <a:r>
              <a:rPr lang="en-US" sz="2400" dirty="0" smtClean="0"/>
              <a:t>Companies can do their part by providing general education and training in effective use of information systems.</a:t>
            </a:r>
            <a:endParaRPr lang="en-US" sz="2400" dirty="0"/>
          </a:p>
        </p:txBody>
      </p:sp>
    </p:spTree>
    <p:extLst>
      <p:ext uri="{BB962C8B-B14F-4D97-AF65-F5344CB8AC3E}">
        <p14:creationId xmlns:p14="http://schemas.microsoft.com/office/powerpoint/2010/main" val="2115190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 to technology problem</a:t>
            </a:r>
          </a:p>
        </p:txBody>
      </p:sp>
      <p:sp>
        <p:nvSpPr>
          <p:cNvPr id="3" name="Content Placeholder 2"/>
          <p:cNvSpPr>
            <a:spLocks noGrp="1"/>
          </p:cNvSpPr>
          <p:nvPr>
            <p:ph idx="1"/>
          </p:nvPr>
        </p:nvSpPr>
        <p:spPr/>
        <p:txBody>
          <a:bodyPr>
            <a:normAutofit/>
          </a:bodyPr>
          <a:lstStyle/>
          <a:p>
            <a:r>
              <a:rPr lang="en-US" sz="2400" b="1" dirty="0" smtClean="0"/>
              <a:t>Technical safeguards </a:t>
            </a:r>
            <a:r>
              <a:rPr lang="en-US" sz="2400" dirty="0" smtClean="0"/>
              <a:t>some problems involving misuse of information systems are technical in nature.</a:t>
            </a:r>
          </a:p>
          <a:p>
            <a:r>
              <a:rPr lang="en-US" sz="2400" dirty="0" smtClean="0"/>
              <a:t>We should attempt to make systems as secure as possible to avoid penetration by the unscrupulous.</a:t>
            </a:r>
          </a:p>
          <a:p>
            <a:r>
              <a:rPr lang="en-US" sz="2400" dirty="0" smtClean="0"/>
              <a:t>Testing is needed to prevent programs from accidentally disclosing sensitive data.</a:t>
            </a:r>
          </a:p>
          <a:p>
            <a:r>
              <a:rPr lang="en-US" sz="2400" dirty="0" smtClean="0"/>
              <a:t>There should be technical checks on procedures to prevent accidental entry by unauthorized individuals.</a:t>
            </a:r>
            <a:endParaRPr lang="en-US" sz="2400" dirty="0"/>
          </a:p>
        </p:txBody>
      </p:sp>
    </p:spTree>
    <p:extLst>
      <p:ext uri="{BB962C8B-B14F-4D97-AF65-F5344CB8AC3E}">
        <p14:creationId xmlns:p14="http://schemas.microsoft.com/office/powerpoint/2010/main" val="3588183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 to technology problem</a:t>
            </a:r>
          </a:p>
        </p:txBody>
      </p:sp>
      <p:sp>
        <p:nvSpPr>
          <p:cNvPr id="3" name="Content Placeholder 2"/>
          <p:cNvSpPr>
            <a:spLocks noGrp="1"/>
          </p:cNvSpPr>
          <p:nvPr>
            <p:ph idx="1"/>
          </p:nvPr>
        </p:nvSpPr>
        <p:spPr/>
        <p:txBody>
          <a:bodyPr>
            <a:normAutofit/>
          </a:bodyPr>
          <a:lstStyle/>
          <a:p>
            <a:r>
              <a:rPr lang="en-US" sz="2400" b="1" dirty="0" smtClean="0"/>
              <a:t>Controls </a:t>
            </a:r>
            <a:r>
              <a:rPr lang="en-US" sz="2400" dirty="0" smtClean="0"/>
              <a:t>some of the controls on auditing procedures can help prevent certain social problems from occurring.</a:t>
            </a:r>
          </a:p>
          <a:p>
            <a:r>
              <a:rPr lang="en-US" sz="2400" dirty="0" smtClean="0"/>
              <a:t>Requiring several individuals to authorize changes in programming and files as well as checking input carefully both help to prevent problems.</a:t>
            </a:r>
          </a:p>
          <a:p>
            <a:r>
              <a:rPr lang="en-US" sz="2400" dirty="0" smtClean="0"/>
              <a:t>Controls are important to the extent that they ensure accurate processing and screen out requests in which access is not aimed at fraud and mischief.</a:t>
            </a:r>
            <a:endParaRPr lang="en-US" sz="2400" dirty="0"/>
          </a:p>
        </p:txBody>
      </p:sp>
    </p:spTree>
    <p:extLst>
      <p:ext uri="{BB962C8B-B14F-4D97-AF65-F5344CB8AC3E}">
        <p14:creationId xmlns:p14="http://schemas.microsoft.com/office/powerpoint/2010/main" val="3558929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1855</TotalTime>
  <Words>624</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  ENTERPRISE SYSTEMS  </vt:lpstr>
      <vt:lpstr>User commitment</vt:lpstr>
      <vt:lpstr>User commitment</vt:lpstr>
      <vt:lpstr>User commitment</vt:lpstr>
      <vt:lpstr>project managers and users</vt:lpstr>
      <vt:lpstr>the problem of User alienation</vt:lpstr>
      <vt:lpstr>Solutions to technology problem</vt:lpstr>
      <vt:lpstr>Solutions to technology problem</vt:lpstr>
      <vt:lpstr>Solutions to technology problem</vt:lpstr>
      <vt:lpstr>legislation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pc</cp:lastModifiedBy>
  <cp:revision>79</cp:revision>
  <dcterms:created xsi:type="dcterms:W3CDTF">2019-09-11T04:15:24Z</dcterms:created>
  <dcterms:modified xsi:type="dcterms:W3CDTF">2024-05-20T18:25:46Z</dcterms:modified>
</cp:coreProperties>
</file>