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5" r:id="rId3"/>
    <p:sldId id="266" r:id="rId4"/>
    <p:sldId id="258" r:id="rId5"/>
    <p:sldId id="257" r:id="rId6"/>
    <p:sldId id="259" r:id="rId7"/>
    <p:sldId id="260" r:id="rId8"/>
    <p:sldId id="261" r:id="rId9"/>
    <p:sldId id="262" r:id="rId10"/>
    <p:sldId id="269" r:id="rId11"/>
    <p:sldId id="267" r:id="rId12"/>
    <p:sldId id="263" r:id="rId13"/>
    <p:sldId id="264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404807" y="3854051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Importance of Employee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Definition: Employee productivity is the efficiency with which employees complete tasks and achieve goals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Factors </a:t>
            </a:r>
            <a:r>
              <a:rPr lang="en-US" sz="2400" dirty="0"/>
              <a:t>Influencing Productivity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Skill </a:t>
            </a:r>
            <a:r>
              <a:rPr lang="en-US" sz="2400" dirty="0"/>
              <a:t>level and knowledge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Motivation </a:t>
            </a:r>
            <a:r>
              <a:rPr lang="en-US" sz="2400" dirty="0"/>
              <a:t>and engagement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Organizational </a:t>
            </a:r>
            <a:r>
              <a:rPr lang="en-US" sz="2400" dirty="0"/>
              <a:t>culture and support.</a:t>
            </a:r>
          </a:p>
        </p:txBody>
      </p:sp>
    </p:spTree>
    <p:extLst>
      <p:ext uri="{BB962C8B-B14F-4D97-AF65-F5344CB8AC3E}">
        <p14:creationId xmlns:p14="http://schemas.microsoft.com/office/powerpoint/2010/main" val="428043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Between Development and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Skill Enhancement: When employees develop new skills, they often become more effective and efficient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Employee </a:t>
            </a:r>
            <a:r>
              <a:rPr lang="en-US" sz="2400" dirty="0"/>
              <a:t>Engagement: Development opportunities lead to higher engagement, which is closely linked to productivity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Reduced </a:t>
            </a:r>
            <a:r>
              <a:rPr lang="en-US" sz="2400" dirty="0"/>
              <a:t>Turnover: Development can reduce turnover by showing employees they are valued, reducing disruption and maintaining productivity.</a:t>
            </a:r>
          </a:p>
        </p:txBody>
      </p:sp>
    </p:spTree>
    <p:extLst>
      <p:ext uri="{BB962C8B-B14F-4D97-AF65-F5344CB8AC3E}">
        <p14:creationId xmlns:p14="http://schemas.microsoft.com/office/powerpoint/2010/main" val="3391222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</a:t>
            </a:r>
            <a:r>
              <a:rPr lang="en-US" dirty="0"/>
              <a:t>Training And Employee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54208"/>
          </a:xfrm>
        </p:spPr>
        <p:txBody>
          <a:bodyPr>
            <a:normAutofit/>
          </a:bodyPr>
          <a:lstStyle/>
          <a:p>
            <a:r>
              <a:rPr lang="en-US" sz="2400" dirty="0"/>
              <a:t>Training has been invaluable in increasing productivity of </a:t>
            </a:r>
            <a:r>
              <a:rPr lang="en-US" sz="2400" dirty="0" smtClean="0"/>
              <a:t>organizations.</a:t>
            </a:r>
          </a:p>
          <a:p>
            <a:r>
              <a:rPr lang="en-US" sz="2400" dirty="0"/>
              <a:t>It does not only enhance </a:t>
            </a:r>
            <a:r>
              <a:rPr lang="en-US" sz="2400" dirty="0" smtClean="0"/>
              <a:t>employees resourcefully</a:t>
            </a:r>
            <a:r>
              <a:rPr lang="en-US" sz="2400" dirty="0"/>
              <a:t>, but also provides them with an opportunity to virtually learn their jobs and perform more competently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increasing not only employees productivity but also organizations’ productivity. </a:t>
            </a:r>
            <a:endParaRPr lang="en-US" sz="2400" dirty="0" smtClean="0"/>
          </a:p>
          <a:p>
            <a:r>
              <a:rPr lang="en-US" sz="2400" dirty="0"/>
              <a:t>Training as a process is one of the most pervasive methods </a:t>
            </a:r>
            <a:r>
              <a:rPr lang="en-US" sz="2400" dirty="0" smtClean="0"/>
              <a:t>to enhance </a:t>
            </a:r>
            <a:r>
              <a:rPr lang="en-US" sz="2400" dirty="0"/>
              <a:t>the productivity of individuals and communicating organizational goals</a:t>
            </a:r>
            <a:endParaRPr lang="en-US" sz="24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9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Development and Employee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Development programs worth investing so much into, as most successful organizations consider the progress </a:t>
            </a:r>
            <a:r>
              <a:rPr lang="en-US" sz="2400" dirty="0" smtClean="0"/>
              <a:t>of workforce </a:t>
            </a:r>
            <a:r>
              <a:rPr lang="en-US" sz="2400" dirty="0"/>
              <a:t>and therefore invest in their training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Development seems to reduce the turnover rate of employees (</a:t>
            </a:r>
            <a:r>
              <a:rPr lang="en-US" sz="2400" dirty="0" err="1"/>
              <a:t>Deckop</a:t>
            </a:r>
            <a:r>
              <a:rPr lang="en-US" sz="2400" dirty="0"/>
              <a:t> et al. 2006). </a:t>
            </a:r>
          </a:p>
          <a:p>
            <a:r>
              <a:rPr lang="en-US" sz="2400" dirty="0" smtClean="0"/>
              <a:t>advancement </a:t>
            </a:r>
            <a:r>
              <a:rPr lang="en-US" sz="2400" dirty="0"/>
              <a:t>opportunities do not only reduce absenteeism, but it increases employee’s commitment and satisfaction </a:t>
            </a:r>
            <a:r>
              <a:rPr lang="en-US" sz="2400" dirty="0" smtClean="0"/>
              <a:t>that helps </a:t>
            </a:r>
            <a:r>
              <a:rPr lang="en-US" sz="2400" dirty="0"/>
              <a:t>reduce turnover (</a:t>
            </a:r>
            <a:r>
              <a:rPr lang="en-US" sz="2400" dirty="0" err="1"/>
              <a:t>Atif</a:t>
            </a:r>
            <a:r>
              <a:rPr lang="en-US" sz="2400" dirty="0"/>
              <a:t> et al. 2010).</a:t>
            </a:r>
          </a:p>
        </p:txBody>
      </p:sp>
    </p:spTree>
    <p:extLst>
      <p:ext uri="{BB962C8B-B14F-4D97-AF65-F5344CB8AC3E}">
        <p14:creationId xmlns:p14="http://schemas.microsoft.com/office/powerpoint/2010/main" val="4066382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Boost Development and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Training Programs: Regular workshops, seminars, and online courses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Mentorship </a:t>
            </a:r>
            <a:r>
              <a:rPr lang="en-US" sz="2400" dirty="0"/>
              <a:t>and Coaching: Pair employees with mentors to help them grow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Goal </a:t>
            </a:r>
            <a:r>
              <a:rPr lang="en-US" sz="2400" dirty="0"/>
              <a:t>Setting and Feedback: Set clear goals and provide regular feedback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Work-Life </a:t>
            </a:r>
            <a:r>
              <a:rPr lang="en-US" sz="2400" dirty="0"/>
              <a:t>Balance: Promote work-life balance to avoid burnout and maintain productivity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Recognition </a:t>
            </a:r>
            <a:r>
              <a:rPr lang="en-US" sz="2400" dirty="0"/>
              <a:t>and Rewards: Recognize achievements and offer incentives to keep employees motivated.</a:t>
            </a:r>
          </a:p>
        </p:txBody>
      </p:sp>
    </p:spTree>
    <p:extLst>
      <p:ext uri="{BB962C8B-B14F-4D97-AF65-F5344CB8AC3E}">
        <p14:creationId xmlns:p14="http://schemas.microsoft.com/office/powerpoint/2010/main" val="382752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prstClr val="white"/>
                </a:solidFill>
              </a:rPr>
              <a:t>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Define </a:t>
            </a:r>
            <a:r>
              <a:rPr lang="en-US" sz="2800" dirty="0"/>
              <a:t>employee development and productivity.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Understand the relationship between employee growth and productivity.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Explore strategies to enhance both development and productivity.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6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Employee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Definition: Employee development involves training, skill enhancement, and personal growth opportunities provided by the organization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Benefits:</a:t>
            </a:r>
          </a:p>
          <a:p>
            <a:r>
              <a:rPr lang="en-US" sz="2400" dirty="0" smtClean="0"/>
              <a:t>Boosts </a:t>
            </a:r>
            <a:r>
              <a:rPr lang="en-US" sz="2400" dirty="0"/>
              <a:t>job satisfaction and morale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Improves </a:t>
            </a:r>
            <a:r>
              <a:rPr lang="en-US" sz="2400" dirty="0"/>
              <a:t>employee skills, adaptability, and loyalty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Prepares </a:t>
            </a:r>
            <a:r>
              <a:rPr lang="en-US" sz="2400" dirty="0"/>
              <a:t>employees for higher roles and responsibilities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731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Training has become the buzz word in the dynamic competitive market environment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Human </a:t>
            </a:r>
            <a:r>
              <a:rPr lang="en-US" sz="2400" dirty="0"/>
              <a:t>capital differentiates </a:t>
            </a:r>
            <a:r>
              <a:rPr lang="en-US" sz="2400" dirty="0" smtClean="0"/>
              <a:t>a great </a:t>
            </a:r>
            <a:r>
              <a:rPr lang="en-US" sz="2400" dirty="0"/>
              <a:t>organization from a good one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Organizations investing in effective training and development for human </a:t>
            </a:r>
            <a:r>
              <a:rPr lang="en-US" sz="2400" dirty="0" smtClean="0"/>
              <a:t>resource tend </a:t>
            </a:r>
            <a:r>
              <a:rPr lang="en-US" sz="2400" dirty="0"/>
              <a:t>to achieve both short and long term benefits. </a:t>
            </a:r>
          </a:p>
        </p:txBody>
      </p:sp>
    </p:spTree>
    <p:extLst>
      <p:ext uri="{BB962C8B-B14F-4D97-AF65-F5344CB8AC3E}">
        <p14:creationId xmlns:p14="http://schemas.microsoft.com/office/powerpoint/2010/main" val="98701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</p:spTree>
    <p:extLst>
      <p:ext uri="{BB962C8B-B14F-4D97-AF65-F5344CB8AC3E}">
        <p14:creationId xmlns:p14="http://schemas.microsoft.com/office/powerpoint/2010/main" val="18951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707575"/>
            <a:ext cx="8946541" cy="4539268"/>
          </a:xfrm>
        </p:spPr>
        <p:txBody>
          <a:bodyPr>
            <a:noAutofit/>
          </a:bodyPr>
          <a:lstStyle/>
          <a:p>
            <a:r>
              <a:rPr lang="en-US" sz="2400" dirty="0"/>
              <a:t>in order for organizations to achieve optimum returns from their investment, there is </a:t>
            </a:r>
            <a:r>
              <a:rPr lang="en-US" sz="2400" dirty="0" smtClean="0"/>
              <a:t>imperative need </a:t>
            </a:r>
            <a:r>
              <a:rPr lang="en-US" sz="2400" dirty="0"/>
              <a:t>to effectively manage training and development </a:t>
            </a:r>
            <a:r>
              <a:rPr lang="en-US" sz="2400" dirty="0" smtClean="0"/>
              <a:t>programs.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most vital asset of every </a:t>
            </a:r>
            <a:r>
              <a:rPr lang="en-US" sz="2400" dirty="0" smtClean="0"/>
              <a:t>organization under </a:t>
            </a:r>
            <a:r>
              <a:rPr lang="en-US" sz="2400" dirty="0"/>
              <a:t>stiff and dynamic competition is its human capital. </a:t>
            </a:r>
            <a:endParaRPr lang="en-US" sz="2400" dirty="0" smtClean="0"/>
          </a:p>
          <a:p>
            <a:r>
              <a:rPr lang="en-US" sz="2400" dirty="0" smtClean="0"/>
              <a:t>Training </a:t>
            </a:r>
            <a:r>
              <a:rPr lang="en-US" sz="2400" dirty="0"/>
              <a:t>and development is an instrument that aid </a:t>
            </a:r>
            <a:r>
              <a:rPr lang="en-US" sz="2400" dirty="0" smtClean="0"/>
              <a:t>human capital </a:t>
            </a:r>
            <a:r>
              <a:rPr lang="en-US" sz="2400" dirty="0"/>
              <a:t>in exploring their dexterity. </a:t>
            </a:r>
            <a:endParaRPr lang="en-US" sz="2400" dirty="0" smtClean="0"/>
          </a:p>
          <a:p>
            <a:r>
              <a:rPr lang="en-US" sz="2400" dirty="0" smtClean="0"/>
              <a:t>Therefore </a:t>
            </a:r>
            <a:r>
              <a:rPr lang="en-US" sz="2400" dirty="0"/>
              <a:t>training and development is vital to the productivity of </a:t>
            </a:r>
            <a:r>
              <a:rPr lang="en-US" sz="2400" dirty="0" smtClean="0"/>
              <a:t>organization’s workforce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511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Employee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18003"/>
          </a:xfrm>
        </p:spPr>
        <p:txBody>
          <a:bodyPr>
            <a:noAutofit/>
          </a:bodyPr>
          <a:lstStyle/>
          <a:p>
            <a:r>
              <a:rPr lang="en-US" sz="2400" dirty="0"/>
              <a:t>Training is the organized way in which organizations provide development and enhance quality of new and </a:t>
            </a:r>
            <a:r>
              <a:rPr lang="en-US" sz="2400" dirty="0" smtClean="0"/>
              <a:t>existing employees.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Training is viewed as a systematic approach of learning and development that improve individual, group and</a:t>
            </a:r>
            <a:br>
              <a:rPr lang="en-US" sz="2400" dirty="0"/>
            </a:br>
            <a:r>
              <a:rPr lang="en-US" sz="2400" dirty="0" smtClean="0"/>
              <a:t>organization.</a:t>
            </a:r>
          </a:p>
          <a:p>
            <a:r>
              <a:rPr lang="en-US" sz="2400" dirty="0"/>
              <a:t>According to </a:t>
            </a:r>
            <a:r>
              <a:rPr lang="en-US" sz="2400" dirty="0" err="1"/>
              <a:t>Manju</a:t>
            </a:r>
            <a:r>
              <a:rPr lang="en-US" sz="2400" dirty="0"/>
              <a:t> &amp; Suresh (2011</a:t>
            </a:r>
            <a:r>
              <a:rPr lang="en-US" sz="2400" dirty="0" smtClean="0"/>
              <a:t>), training </a:t>
            </a:r>
            <a:r>
              <a:rPr lang="en-US" sz="2400" dirty="0"/>
              <a:t>serves as an acts of intervention to improve organization’s goods and </a:t>
            </a:r>
            <a:r>
              <a:rPr lang="en-US" sz="2400"/>
              <a:t>services </a:t>
            </a:r>
            <a:r>
              <a:rPr lang="en-US" sz="2400" smtClean="0"/>
              <a:t>quality. </a:t>
            </a:r>
            <a:r>
              <a:rPr lang="en-US" sz="2400" dirty="0"/>
              <a:t>the competition </a:t>
            </a:r>
            <a:r>
              <a:rPr lang="en-US" sz="2400" dirty="0" smtClean="0"/>
              <a:t>by improvements </a:t>
            </a:r>
            <a:r>
              <a:rPr lang="en-US" sz="2400" dirty="0"/>
              <a:t>in technical skills of employees.</a:t>
            </a:r>
          </a:p>
        </p:txBody>
      </p:sp>
    </p:spTree>
    <p:extLst>
      <p:ext uri="{BB962C8B-B14F-4D97-AF65-F5344CB8AC3E}">
        <p14:creationId xmlns:p14="http://schemas.microsoft.com/office/powerpoint/2010/main" val="155662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Employee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Development refers to activities leading to the acquisition of new knowledge or skills for purposes of growing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Organizations </a:t>
            </a:r>
            <a:r>
              <a:rPr lang="en-US" sz="2400" dirty="0"/>
              <a:t>provide employees with development </a:t>
            </a:r>
            <a:r>
              <a:rPr lang="en-US" sz="2400" dirty="0" smtClean="0"/>
              <a:t>programs </a:t>
            </a:r>
            <a:r>
              <a:rPr lang="en-US" sz="2400" dirty="0"/>
              <a:t>in order to enhance their capabilities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organizations need to invest in continuous employee</a:t>
            </a:r>
            <a:br>
              <a:rPr lang="en-US" sz="2400" dirty="0"/>
            </a:br>
            <a:r>
              <a:rPr lang="en-US" sz="2400" dirty="0"/>
              <a:t>development in order to maintain employees as well as the organization success (Khawaja &amp; Nadeem 2013)</a:t>
            </a:r>
          </a:p>
        </p:txBody>
      </p:sp>
    </p:spTree>
    <p:extLst>
      <p:ext uri="{BB962C8B-B14F-4D97-AF65-F5344CB8AC3E}">
        <p14:creationId xmlns:p14="http://schemas.microsoft.com/office/powerpoint/2010/main" val="64118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Employee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Productivity as defined in Oxford dictionary (2007) is the efficiency with which things are being produced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Employee </a:t>
            </a:r>
            <a:r>
              <a:rPr lang="en-US" sz="2400" dirty="0"/>
              <a:t>productivity however is the measure of output per unit of input economically. </a:t>
            </a:r>
            <a:r>
              <a:rPr lang="en-US" sz="2400" dirty="0" smtClean="0"/>
              <a:t>It </a:t>
            </a:r>
            <a:r>
              <a:rPr lang="en-US" sz="2400" dirty="0"/>
              <a:t>is the log of net sales </a:t>
            </a:r>
            <a:r>
              <a:rPr lang="en-US" sz="2400" dirty="0" smtClean="0"/>
              <a:t>over total employees.</a:t>
            </a:r>
          </a:p>
          <a:p>
            <a:r>
              <a:rPr lang="en-US" sz="2400" dirty="0"/>
              <a:t>(Rohan &amp; </a:t>
            </a:r>
            <a:r>
              <a:rPr lang="en-US" sz="2400" dirty="0" err="1"/>
              <a:t>Madhumita</a:t>
            </a:r>
            <a:r>
              <a:rPr lang="en-US" sz="2400" dirty="0"/>
              <a:t> 2012). </a:t>
            </a:r>
            <a:r>
              <a:rPr lang="en-US" sz="2400" dirty="0" smtClean="0"/>
              <a:t>employee </a:t>
            </a:r>
            <a:r>
              <a:rPr lang="en-US" sz="2400" dirty="0"/>
              <a:t>productivity of an economy as whole or industry could </a:t>
            </a:r>
            <a:r>
              <a:rPr lang="en-US" sz="2400" dirty="0" smtClean="0"/>
              <a:t>be determined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5697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2161</TotalTime>
  <Words>647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</vt:lpstr>
      <vt:lpstr>  ENTERPRISE SYSTEMS  </vt:lpstr>
      <vt:lpstr>Objectives</vt:lpstr>
      <vt:lpstr>Understanding Employee Development</vt:lpstr>
      <vt:lpstr>training</vt:lpstr>
      <vt:lpstr>PowerPoint Presentation</vt:lpstr>
      <vt:lpstr>training</vt:lpstr>
      <vt:lpstr>Employee Training</vt:lpstr>
      <vt:lpstr>Employee Development</vt:lpstr>
      <vt:lpstr>Employee Productivity</vt:lpstr>
      <vt:lpstr> Importance of Employee Productivity</vt:lpstr>
      <vt:lpstr>Link Between Development and Productivity</vt:lpstr>
      <vt:lpstr>Employee Training And Employee Productivity</vt:lpstr>
      <vt:lpstr>Employee Development and Employee Productivity</vt:lpstr>
      <vt:lpstr>Strategies to Boost Development and Productivity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pc</cp:lastModifiedBy>
  <cp:revision>113</cp:revision>
  <dcterms:created xsi:type="dcterms:W3CDTF">2019-09-11T04:15:24Z</dcterms:created>
  <dcterms:modified xsi:type="dcterms:W3CDTF">2024-10-30T19:49:10Z</dcterms:modified>
</cp:coreProperties>
</file>