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7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8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49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3475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35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8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29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09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1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8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3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8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7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8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1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7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2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58D9D01-C1E4-4410-B42C-C0CB4CFD213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33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796834"/>
            <a:ext cx="8825658" cy="398054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5300" dirty="0" smtClean="0"/>
              <a:t>ENTERPRISE SYSTEMS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6DD998-BB69-4792-B8D3-9E11D360D8D9}"/>
              </a:ext>
            </a:extLst>
          </p:cNvPr>
          <p:cNvSpPr/>
          <p:nvPr/>
        </p:nvSpPr>
        <p:spPr>
          <a:xfrm>
            <a:off x="2404807" y="3854051"/>
            <a:ext cx="69634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Hadeel</a:t>
            </a:r>
            <a:r>
              <a:rPr 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</a:t>
            </a:r>
            <a:r>
              <a:rPr lang="en-US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elgerbi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59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Product Proliferation and Shortening Life Cycles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Product proliferation represents a significant change in the market place. </a:t>
            </a:r>
            <a:endParaRPr lang="en-US" sz="2400" dirty="0" smtClean="0"/>
          </a:p>
          <a:p>
            <a:r>
              <a:rPr lang="en-US" sz="2400" dirty="0" smtClean="0"/>
              <a:t>As </a:t>
            </a:r>
            <a:r>
              <a:rPr lang="en-US" sz="2400" dirty="0"/>
              <a:t>product variety increases </a:t>
            </a:r>
            <a:r>
              <a:rPr lang="en-US" sz="2400" dirty="0" smtClean="0"/>
              <a:t>while volume </a:t>
            </a:r>
            <a:r>
              <a:rPr lang="en-US" sz="2400" dirty="0"/>
              <a:t>decreases, setup time and setup cost both become a more significant issue, and planning </a:t>
            </a:r>
            <a:r>
              <a:rPr lang="en-US" sz="2400" dirty="0" smtClean="0"/>
              <a:t>efficient production </a:t>
            </a:r>
            <a:r>
              <a:rPr lang="en-US" sz="2400" dirty="0"/>
              <a:t>become more difficult. </a:t>
            </a:r>
            <a:endParaRPr lang="en-US" sz="2400" dirty="0" smtClean="0"/>
          </a:p>
          <a:p>
            <a:r>
              <a:rPr lang="en-US" sz="2400" dirty="0" smtClean="0"/>
              <a:t>Process </a:t>
            </a:r>
            <a:r>
              <a:rPr lang="en-US" sz="2400" dirty="0"/>
              <a:t>consolidation, design alternation, flexible layout configurations </a:t>
            </a:r>
            <a:r>
              <a:rPr lang="en-US" sz="2400" dirty="0" smtClean="0"/>
              <a:t>are among </a:t>
            </a:r>
            <a:r>
              <a:rPr lang="en-US" sz="2400" dirty="0"/>
              <a:t>the steps currently being taken to address these problems.</a:t>
            </a:r>
          </a:p>
        </p:txBody>
      </p:sp>
    </p:spTree>
    <p:extLst>
      <p:ext uri="{BB962C8B-B14F-4D97-AF65-F5344CB8AC3E}">
        <p14:creationId xmlns:p14="http://schemas.microsoft.com/office/powerpoint/2010/main" val="3562704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200" b="1" dirty="0">
                <a:solidFill>
                  <a:srgbClr val="EBEBEB"/>
                </a:solidFill>
              </a:rPr>
              <a:t>Logistics </a:t>
            </a:r>
            <a:r>
              <a:rPr lang="en-US" sz="4200" b="1" dirty="0" smtClean="0">
                <a:solidFill>
                  <a:srgbClr val="EBEBEB"/>
                </a:solidFill>
              </a:rPr>
              <a:t>Fields</a:t>
            </a:r>
          </a:p>
          <a:p>
            <a:r>
              <a:rPr lang="en-US" sz="4200" dirty="0">
                <a:solidFill>
                  <a:srgbClr val="EBEBEB"/>
                </a:solidFill>
              </a:rPr>
              <a:t>Production </a:t>
            </a:r>
            <a:r>
              <a:rPr lang="en-US" sz="4200" dirty="0" smtClean="0">
                <a:solidFill>
                  <a:srgbClr val="EBEBEB"/>
                </a:solidFill>
              </a:rPr>
              <a:t>logistics</a:t>
            </a:r>
          </a:p>
          <a:p>
            <a:r>
              <a:rPr lang="en-US" sz="4200" dirty="0">
                <a:solidFill>
                  <a:srgbClr val="EBEBEB"/>
                </a:solidFill>
              </a:rPr>
              <a:t>Manufacturing </a:t>
            </a:r>
            <a:r>
              <a:rPr lang="en-US" sz="4200" dirty="0" smtClean="0">
                <a:solidFill>
                  <a:srgbClr val="EBEBEB"/>
                </a:solidFill>
              </a:rPr>
              <a:t>Logistics</a:t>
            </a:r>
          </a:p>
          <a:p>
            <a:r>
              <a:rPr lang="en-US" sz="4200">
                <a:solidFill>
                  <a:srgbClr val="EBEBEB"/>
                </a:solidFill>
              </a:rPr>
              <a:t>Shortening Life Cycles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1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Logistics Fields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production logistics : which is the flow of materials inside a factory or </a:t>
            </a:r>
            <a:r>
              <a:rPr lang="en-US" sz="2400" dirty="0" smtClean="0"/>
              <a:t>business.</a:t>
            </a:r>
          </a:p>
          <a:p>
            <a:r>
              <a:rPr lang="en-US" sz="2400" dirty="0"/>
              <a:t>recovery logistics which is the return flow of returns from consumers and waste, and recycling logistics which is the flow of recyclable materials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sales logistics that moves products from the producer to the consumer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procurement logistics which is the flow of raw materials and </a:t>
            </a:r>
            <a:r>
              <a:rPr lang="en-US" sz="2400" dirty="0" smtClean="0"/>
              <a:t>parts.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8712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390204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Production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Production logistics is the flow of goods that includes the management of procured parts and materials, distribution inside a factory, product management, packaging, and shipping to warehouse. </a:t>
            </a:r>
            <a:endParaRPr lang="en-US" sz="2400" dirty="0" smtClean="0"/>
          </a:p>
          <a:p>
            <a:r>
              <a:rPr lang="en-US" sz="2400" dirty="0" smtClean="0"/>
              <a:t>Delivery </a:t>
            </a:r>
            <a:r>
              <a:rPr lang="en-US" sz="2400" dirty="0"/>
              <a:t>management, warehouse dispatch management, and shipping management can be optimized and the state of delivery vehicles can be managed by smoothly linking procurement logistics and sales </a:t>
            </a:r>
            <a:r>
              <a:rPr lang="en-US" sz="2400" dirty="0" smtClean="0"/>
              <a:t>logistics.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9577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Manufacturing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Manufacturing logistics refers </a:t>
            </a:r>
            <a:r>
              <a:rPr lang="en-US" sz="2400" dirty="0"/>
              <a:t>to all planning, coordination and service functions required to carry </a:t>
            </a:r>
            <a:r>
              <a:rPr lang="en-US" sz="2400" dirty="0" smtClean="0"/>
              <a:t>out manufacturing </a:t>
            </a:r>
            <a:r>
              <a:rPr lang="en-US" sz="2400" dirty="0"/>
              <a:t>activities.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temporal scope of manufacturing logistics begins from the point where </a:t>
            </a:r>
            <a:r>
              <a:rPr lang="en-US" sz="2400" dirty="0" smtClean="0"/>
              <a:t>end-item customer </a:t>
            </a:r>
            <a:r>
              <a:rPr lang="en-US" sz="2400" dirty="0"/>
              <a:t>demands are determined, and extends to the point where the demands are fulfilled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In this process, </a:t>
            </a:r>
            <a:r>
              <a:rPr lang="en-US" sz="2400" dirty="0" smtClean="0"/>
              <a:t>the flow </a:t>
            </a:r>
            <a:r>
              <a:rPr lang="en-US" sz="2400" dirty="0"/>
              <a:t>of material, information, and service may move across enterprise, industry and national boundaries</a:t>
            </a:r>
          </a:p>
        </p:txBody>
      </p:sp>
    </p:spTree>
    <p:extLst>
      <p:ext uri="{BB962C8B-B14F-4D97-AF65-F5344CB8AC3E}">
        <p14:creationId xmlns:p14="http://schemas.microsoft.com/office/powerpoint/2010/main" val="3598919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Manufacturing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manufacturing logistics includes </a:t>
            </a:r>
            <a:r>
              <a:rPr lang="en-US" sz="2400" dirty="0" smtClean="0"/>
              <a:t>the planning</a:t>
            </a:r>
            <a:r>
              <a:rPr lang="en-US" sz="2400" dirty="0"/>
              <a:t>, scheduling and control of all activities resulting in the acquisition, processing, movement and storage </a:t>
            </a:r>
            <a:r>
              <a:rPr lang="en-US" sz="2400" dirty="0" smtClean="0"/>
              <a:t>of inventory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These </a:t>
            </a:r>
            <a:r>
              <a:rPr lang="en-US" sz="2400" dirty="0"/>
              <a:t>activities include order acceptance, production planning and scheduling, inventory </a:t>
            </a:r>
            <a:r>
              <a:rPr lang="en-US" sz="2400" dirty="0" smtClean="0"/>
              <a:t>control, inventory </a:t>
            </a:r>
            <a:r>
              <a:rPr lang="en-US" sz="2400" dirty="0"/>
              <a:t>distribution, and the design of the corresponding decision processes and decision support systems.</a:t>
            </a:r>
          </a:p>
        </p:txBody>
      </p:sp>
    </p:spTree>
    <p:extLst>
      <p:ext uri="{BB962C8B-B14F-4D97-AF65-F5344CB8AC3E}">
        <p14:creationId xmlns:p14="http://schemas.microsoft.com/office/powerpoint/2010/main" val="345560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Globalization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63040"/>
            <a:ext cx="8946541" cy="4785359"/>
          </a:xfrm>
        </p:spPr>
        <p:txBody>
          <a:bodyPr>
            <a:noAutofit/>
          </a:bodyPr>
          <a:lstStyle/>
          <a:p>
            <a:r>
              <a:rPr lang="en-US" sz="2400" dirty="0"/>
              <a:t>Globalization presents new opportunities </a:t>
            </a:r>
            <a:r>
              <a:rPr lang="en-US" sz="2400" dirty="0" smtClean="0"/>
              <a:t>to logistics </a:t>
            </a:r>
            <a:r>
              <a:rPr lang="en-US" sz="2400" dirty="0"/>
              <a:t>operations, but it also poses serious threats and increases scope, instability and complexity (Cohen </a:t>
            </a:r>
            <a:r>
              <a:rPr lang="en-US" sz="2400" dirty="0" smtClean="0"/>
              <a:t>and </a:t>
            </a:r>
            <a:r>
              <a:rPr lang="en-US" sz="2400" dirty="0" err="1" smtClean="0"/>
              <a:t>Huchzermeier</a:t>
            </a:r>
            <a:r>
              <a:rPr lang="en-US" sz="2400" dirty="0"/>
              <a:t>, 1999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Multi-national logistics considerations include currency valuation, labor force </a:t>
            </a:r>
            <a:r>
              <a:rPr lang="en-US" sz="2400" dirty="0" smtClean="0"/>
              <a:t>capabilities, tax </a:t>
            </a:r>
            <a:r>
              <a:rPr lang="en-US" sz="2400" dirty="0"/>
              <a:t>laws, international treaties and trade agreements, engineering practices and business </a:t>
            </a:r>
            <a:r>
              <a:rPr lang="en-US" sz="2400" dirty="0" smtClean="0"/>
              <a:t>conventions, environmental </a:t>
            </a:r>
            <a:r>
              <a:rPr lang="en-US" sz="2400" dirty="0"/>
              <a:t>and union </a:t>
            </a:r>
            <a:r>
              <a:rPr lang="en-US" sz="2400" dirty="0" smtClean="0"/>
              <a:t>regulations.</a:t>
            </a:r>
          </a:p>
          <a:p>
            <a:r>
              <a:rPr lang="en-US" sz="2400" dirty="0" smtClean="0"/>
              <a:t>  </a:t>
            </a:r>
            <a:r>
              <a:rPr lang="en-US" sz="2400" dirty="0"/>
              <a:t>globalization is fast emerging as the norm for all </a:t>
            </a:r>
            <a:r>
              <a:rPr lang="en-US" sz="2400" dirty="0" smtClean="0"/>
              <a:t>major corporations.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9063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Product Proliferation and Shortening Life Cycles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308693"/>
          </a:xfrm>
        </p:spPr>
        <p:txBody>
          <a:bodyPr>
            <a:normAutofit/>
          </a:bodyPr>
          <a:lstStyle/>
          <a:p>
            <a:r>
              <a:rPr lang="en-US" sz="2400" dirty="0"/>
              <a:t>companies are maximizing market leverage and penetrating new markets by developing new products </a:t>
            </a:r>
            <a:r>
              <a:rPr lang="en-US" sz="2400" dirty="0" smtClean="0"/>
              <a:t>in larger </a:t>
            </a:r>
            <a:r>
              <a:rPr lang="en-US" sz="2400" dirty="0"/>
              <a:t>numbers, compressing product development times, and shortening product life cycles. </a:t>
            </a:r>
            <a:endParaRPr lang="en-US" sz="2400" dirty="0" smtClean="0"/>
          </a:p>
          <a:p>
            <a:r>
              <a:rPr lang="en-US" sz="2400" dirty="0"/>
              <a:t>For example, electronics, </a:t>
            </a:r>
            <a:r>
              <a:rPr lang="en-US" sz="2400" dirty="0" smtClean="0"/>
              <a:t>computer </a:t>
            </a:r>
            <a:r>
              <a:rPr lang="en-US" sz="2400" dirty="0"/>
              <a:t>products now have an average product life cycle shorter than 18 months. </a:t>
            </a:r>
            <a:endParaRPr lang="en-US" sz="2400" dirty="0" smtClean="0"/>
          </a:p>
          <a:p>
            <a:r>
              <a:rPr lang="en-US" sz="2400" dirty="0" smtClean="0"/>
              <a:t>These trends </a:t>
            </a:r>
            <a:r>
              <a:rPr lang="en-US" sz="2400" dirty="0"/>
              <a:t>complicate manufacturing </a:t>
            </a:r>
            <a:r>
              <a:rPr lang="en-US" sz="2400" dirty="0" smtClean="0"/>
              <a:t>operations ,</a:t>
            </a:r>
            <a:r>
              <a:rPr lang="en-US" sz="2400" dirty="0"/>
              <a:t> </a:t>
            </a:r>
            <a:r>
              <a:rPr lang="en-US" sz="2400" dirty="0" smtClean="0"/>
              <a:t>New products </a:t>
            </a:r>
            <a:r>
              <a:rPr lang="en-US" sz="2400" dirty="0"/>
              <a:t>are introduced and old products are phased out continually, so operational efficiency is a </a:t>
            </a:r>
            <a:r>
              <a:rPr lang="en-US" sz="2400" dirty="0" smtClean="0"/>
              <a:t>constant challenge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920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2566</TotalTime>
  <Words>489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  ENTERPRISE SYSTEMS  </vt:lpstr>
      <vt:lpstr>objectives</vt:lpstr>
      <vt:lpstr>Logistics Fields </vt:lpstr>
      <vt:lpstr>PowerPoint Presentation</vt:lpstr>
      <vt:lpstr>Production logistics</vt:lpstr>
      <vt:lpstr>Manufacturing Logistics</vt:lpstr>
      <vt:lpstr>Manufacturing Logistics</vt:lpstr>
      <vt:lpstr>Globalization</vt:lpstr>
      <vt:lpstr>Product Proliferation and Shortening Life Cycles</vt:lpstr>
      <vt:lpstr>Product Proliferation and Shortening Life Cycles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pc</cp:lastModifiedBy>
  <cp:revision>146</cp:revision>
  <dcterms:created xsi:type="dcterms:W3CDTF">2019-09-11T04:15:24Z</dcterms:created>
  <dcterms:modified xsi:type="dcterms:W3CDTF">2024-12-02T19:40:52Z</dcterms:modified>
</cp:coreProperties>
</file>