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72" r:id="rId3"/>
    <p:sldId id="262" r:id="rId4"/>
    <p:sldId id="263" r:id="rId5"/>
    <p:sldId id="264" r:id="rId6"/>
    <p:sldId id="265" r:id="rId7"/>
    <p:sldId id="266" r:id="rId8"/>
    <p:sldId id="267" r:id="rId9"/>
    <p:sldId id="268" r:id="rId10"/>
    <p:sldId id="269" r:id="rId11"/>
    <p:sldId id="270" r:id="rId12"/>
    <p:sldId id="271" r:id="rId13"/>
    <p:sldId id="257" r:id="rId14"/>
    <p:sldId id="258" r:id="rId15"/>
    <p:sldId id="259" r:id="rId16"/>
    <p:sldId id="26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07587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2758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4074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4347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465035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0618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33429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92120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1421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33198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7593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8D9D01-C1E4-4410-B42C-C0CB4CFD2134}"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7578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8D9D01-C1E4-4410-B42C-C0CB4CFD2134}" type="datetimeFigureOut">
              <a:rPr lang="en-US" smtClean="0"/>
              <a:t>12/16/2024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50217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80258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2661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58D9D01-C1E4-4410-B42C-C0CB4CFD2134}" type="datetimeFigureOut">
              <a:rPr lang="en-US" smtClean="0"/>
              <a:t>12/16/2024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54937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14832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8D9D01-C1E4-4410-B42C-C0CB4CFD2134}" type="datetimeFigureOut">
              <a:rPr lang="en-US" smtClean="0"/>
              <a:t>12/16/2024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93A7D9-84C0-43B7-A063-2E7C8354A226}" type="slidenum">
              <a:rPr lang="en-US" smtClean="0"/>
              <a:t>‹#›</a:t>
            </a:fld>
            <a:endParaRPr lang="en-US"/>
          </a:p>
        </p:txBody>
      </p:sp>
    </p:spTree>
    <p:extLst>
      <p:ext uri="{BB962C8B-B14F-4D97-AF65-F5344CB8AC3E}">
        <p14:creationId xmlns:p14="http://schemas.microsoft.com/office/powerpoint/2010/main" val="1038233732"/>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96834"/>
            <a:ext cx="8825658" cy="3980547"/>
          </a:xfrm>
        </p:spPr>
        <p:txBody>
          <a:bodyPr>
            <a:normAutofit fontScale="90000"/>
          </a:bodyPr>
          <a:lstStyle/>
          <a:p>
            <a:pPr algn="ctr"/>
            <a:r>
              <a:rPr lang="en-US" dirty="0"/>
              <a:t/>
            </a:r>
            <a:br>
              <a:rPr lang="en-US" dirty="0"/>
            </a:br>
            <a:r>
              <a:rPr lang="en-US" dirty="0"/>
              <a:t/>
            </a:r>
            <a:br>
              <a:rPr lang="en-US" dirty="0"/>
            </a:br>
            <a:r>
              <a:rPr lang="en-US" sz="5300" dirty="0" smtClean="0"/>
              <a:t>ENTERPRISE SYSTEMS</a:t>
            </a:r>
            <a:r>
              <a:rPr lang="en-US" dirty="0"/>
              <a:t/>
            </a:r>
            <a:br>
              <a:rPr lang="en-US" dirty="0"/>
            </a:br>
            <a:r>
              <a:rPr lang="en-US" dirty="0"/>
              <a:t/>
            </a:r>
            <a:br>
              <a:rPr lang="en-US" dirty="0"/>
            </a:br>
            <a:endParaRPr lang="en-US" dirty="0"/>
          </a:p>
        </p:txBody>
      </p:sp>
      <p:sp>
        <p:nvSpPr>
          <p:cNvPr id="6" name="Rectangle 5">
            <a:extLst>
              <a:ext uri="{FF2B5EF4-FFF2-40B4-BE49-F238E27FC236}">
                <a16:creationId xmlns:a16="http://schemas.microsoft.com/office/drawing/2014/main" id="{C16DD998-BB69-4792-B8D3-9E11D360D8D9}"/>
              </a:ext>
            </a:extLst>
          </p:cNvPr>
          <p:cNvSpPr/>
          <p:nvPr/>
        </p:nvSpPr>
        <p:spPr>
          <a:xfrm>
            <a:off x="2404807" y="3854051"/>
            <a:ext cx="6963471" cy="923330"/>
          </a:xfrm>
          <a:prstGeom prst="rect">
            <a:avLst/>
          </a:prstGeom>
          <a:noFill/>
        </p:spPr>
        <p:txBody>
          <a:bodyPr wrap="square" lIns="91440" tIns="45720" rIns="91440" bIns="45720">
            <a:spAutoFit/>
          </a:bodyPr>
          <a:lstStyle/>
          <a:p>
            <a:pPr algn="ct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Hadeel</a:t>
            </a: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elgerbi</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665918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Implementation issues</a:t>
            </a:r>
          </a:p>
        </p:txBody>
      </p:sp>
      <p:sp>
        <p:nvSpPr>
          <p:cNvPr id="3" name="Content Placeholder 2"/>
          <p:cNvSpPr>
            <a:spLocks noGrp="1"/>
          </p:cNvSpPr>
          <p:nvPr>
            <p:ph idx="1"/>
          </p:nvPr>
        </p:nvSpPr>
        <p:spPr>
          <a:xfrm>
            <a:off x="1104293" y="1670755"/>
            <a:ext cx="8946541" cy="4741333"/>
          </a:xfrm>
        </p:spPr>
        <p:txBody>
          <a:bodyPr>
            <a:noAutofit/>
          </a:bodyPr>
          <a:lstStyle/>
          <a:p>
            <a:r>
              <a:rPr lang="en-US" sz="2400" dirty="0" smtClean="0"/>
              <a:t>ERP system enables uniformity in storage and restricted exchange of business data between two physically divided application systems.</a:t>
            </a:r>
          </a:p>
          <a:p>
            <a:pPr marL="0" indent="0">
              <a:buNone/>
            </a:pPr>
            <a:endParaRPr lang="en-US" sz="2400" dirty="0"/>
          </a:p>
          <a:p>
            <a:r>
              <a:rPr lang="en-US" sz="2400" dirty="0" smtClean="0"/>
              <a:t>Ready to wear solutions for more than a few hundred business process such as modeling tools to optimize the process of an organization.</a:t>
            </a:r>
          </a:p>
          <a:p>
            <a:endParaRPr lang="en-US" sz="2400" dirty="0"/>
          </a:p>
          <a:p>
            <a:r>
              <a:rPr lang="en-US" sz="2400" dirty="0" smtClean="0"/>
              <a:t>With business oriented functions an ERP solution opens up new opportunities for improving an organizations market and customer orientation.</a:t>
            </a:r>
            <a:endParaRPr lang="en-US" sz="2400" dirty="0"/>
          </a:p>
        </p:txBody>
      </p:sp>
    </p:spTree>
    <p:extLst>
      <p:ext uri="{BB962C8B-B14F-4D97-AF65-F5344CB8AC3E}">
        <p14:creationId xmlns:p14="http://schemas.microsoft.com/office/powerpoint/2010/main" val="39230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ERP implementation project risk</a:t>
            </a:r>
            <a:endParaRPr lang="en-US" dirty="0"/>
          </a:p>
        </p:txBody>
      </p:sp>
      <p:sp>
        <p:nvSpPr>
          <p:cNvPr id="3" name="Content Placeholder 2"/>
          <p:cNvSpPr>
            <a:spLocks noGrp="1"/>
          </p:cNvSpPr>
          <p:nvPr>
            <p:ph idx="1"/>
          </p:nvPr>
        </p:nvSpPr>
        <p:spPr>
          <a:xfrm>
            <a:off x="1103312" y="1727200"/>
            <a:ext cx="8946541" cy="4521200"/>
          </a:xfrm>
        </p:spPr>
        <p:txBody>
          <a:bodyPr>
            <a:normAutofit/>
          </a:bodyPr>
          <a:lstStyle/>
          <a:p>
            <a:r>
              <a:rPr lang="en-US" sz="2400" dirty="0" smtClean="0"/>
              <a:t>Managing risk on an ERP project is crucial to its success.</a:t>
            </a:r>
          </a:p>
          <a:p>
            <a:endParaRPr lang="en-US" sz="2400" dirty="0"/>
          </a:p>
          <a:p>
            <a:r>
              <a:rPr lang="en-US" sz="2400" dirty="0" smtClean="0"/>
              <a:t>A risk is a potential failure point. In the form of untested technology, unproven implementation.</a:t>
            </a:r>
          </a:p>
          <a:p>
            <a:endParaRPr lang="en-US" sz="2400" dirty="0"/>
          </a:p>
          <a:p>
            <a:r>
              <a:rPr lang="en-US" sz="2400" dirty="0" smtClean="0"/>
              <a:t>Project team members must rely on their experience and advice from others to find potential failure points or risks.</a:t>
            </a:r>
          </a:p>
          <a:p>
            <a:endParaRPr lang="en-US" sz="2400" dirty="0"/>
          </a:p>
          <a:p>
            <a:r>
              <a:rPr lang="en-US" sz="2400" dirty="0" smtClean="0"/>
              <a:t>Track all the way through the entire project plan and look for areas of ambiguity.</a:t>
            </a:r>
            <a:endParaRPr lang="en-US" sz="2400" dirty="0"/>
          </a:p>
        </p:txBody>
      </p:sp>
    </p:spTree>
    <p:extLst>
      <p:ext uri="{BB962C8B-B14F-4D97-AF65-F5344CB8AC3E}">
        <p14:creationId xmlns:p14="http://schemas.microsoft.com/office/powerpoint/2010/main" val="1776609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Steps to manage risk</a:t>
            </a:r>
            <a:endParaRPr lang="en-US" dirty="0"/>
          </a:p>
        </p:txBody>
      </p:sp>
      <p:sp>
        <p:nvSpPr>
          <p:cNvPr id="3" name="Content Placeholder 2"/>
          <p:cNvSpPr>
            <a:spLocks noGrp="1"/>
          </p:cNvSpPr>
          <p:nvPr>
            <p:ph idx="1"/>
          </p:nvPr>
        </p:nvSpPr>
        <p:spPr>
          <a:xfrm>
            <a:off x="1103312" y="1377244"/>
            <a:ext cx="8946541" cy="4871156"/>
          </a:xfrm>
        </p:spPr>
        <p:txBody>
          <a:bodyPr/>
          <a:lstStyle/>
          <a:p>
            <a:pPr marL="0" indent="0">
              <a:buNone/>
            </a:pPr>
            <a:r>
              <a:rPr lang="en-US" sz="2400" dirty="0" smtClean="0"/>
              <a:t>We can broadly categorize steps to manage risk:</a:t>
            </a:r>
          </a:p>
          <a:p>
            <a:pPr marL="0" indent="0">
              <a:buNone/>
            </a:pPr>
            <a:endParaRPr lang="en-US" sz="2400" dirty="0" smtClean="0"/>
          </a:p>
          <a:p>
            <a:pPr marL="457200" indent="-457200">
              <a:buFont typeface="+mj-lt"/>
              <a:buAutoNum type="arabicPeriod"/>
            </a:pPr>
            <a:r>
              <a:rPr lang="en-US" sz="2400" dirty="0" smtClean="0"/>
              <a:t>Find potential failure points or risks.</a:t>
            </a:r>
          </a:p>
          <a:p>
            <a:pPr marL="457200" indent="-457200">
              <a:buFont typeface="+mj-lt"/>
              <a:buAutoNum type="arabicPeriod"/>
            </a:pPr>
            <a:r>
              <a:rPr lang="en-US" sz="2400" dirty="0" smtClean="0"/>
              <a:t>Analyze the potential failure points to determine the damage they might do.</a:t>
            </a:r>
          </a:p>
          <a:p>
            <a:pPr marL="457200" indent="-457200">
              <a:buFont typeface="+mj-lt"/>
              <a:buAutoNum type="arabicPeriod"/>
            </a:pPr>
            <a:r>
              <a:rPr lang="en-US" sz="2400" dirty="0" smtClean="0"/>
              <a:t>Assess the probability of the failure occurring .</a:t>
            </a:r>
          </a:p>
          <a:p>
            <a:pPr marL="457200" indent="-457200">
              <a:buFont typeface="+mj-lt"/>
              <a:buAutoNum type="arabicPeriod"/>
            </a:pPr>
            <a:r>
              <a:rPr lang="en-US" sz="2400" dirty="0" smtClean="0"/>
              <a:t>Based on the first three factors, prioritize the risks.</a:t>
            </a:r>
          </a:p>
          <a:p>
            <a:pPr marL="457200" indent="-457200">
              <a:buFont typeface="+mj-lt"/>
              <a:buAutoNum type="arabicPeriod"/>
            </a:pPr>
            <a:r>
              <a:rPr lang="en-US" sz="2400" dirty="0" smtClean="0"/>
              <a:t>Mitigate the risks through whatever action is necessary.</a:t>
            </a:r>
          </a:p>
          <a:p>
            <a:pPr marL="457200" indent="-457200">
              <a:buFont typeface="+mj-lt"/>
              <a:buAutoNum type="arabicPeriod"/>
            </a:pPr>
            <a:r>
              <a:rPr lang="en-US" sz="2400" dirty="0"/>
              <a:t>Steps to manage </a:t>
            </a:r>
            <a:r>
              <a:rPr lang="en-US" sz="2400" dirty="0" smtClean="0"/>
              <a:t>risk.</a:t>
            </a:r>
          </a:p>
          <a:p>
            <a:pPr marL="0" indent="0">
              <a:buNone/>
            </a:pPr>
            <a:endParaRPr lang="en-US" dirty="0"/>
          </a:p>
        </p:txBody>
      </p:sp>
    </p:spTree>
    <p:extLst>
      <p:ext uri="{BB962C8B-B14F-4D97-AF65-F5344CB8AC3E}">
        <p14:creationId xmlns:p14="http://schemas.microsoft.com/office/powerpoint/2010/main" val="293953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Post implementation issues</a:t>
            </a:r>
            <a:endParaRPr lang="en-US" dirty="0"/>
          </a:p>
        </p:txBody>
      </p:sp>
      <p:sp>
        <p:nvSpPr>
          <p:cNvPr id="3" name="Content Placeholder 2"/>
          <p:cNvSpPr>
            <a:spLocks noGrp="1"/>
          </p:cNvSpPr>
          <p:nvPr>
            <p:ph idx="1"/>
          </p:nvPr>
        </p:nvSpPr>
        <p:spPr>
          <a:xfrm>
            <a:off x="1103312" y="1476104"/>
            <a:ext cx="8946541" cy="4772296"/>
          </a:xfrm>
        </p:spPr>
        <p:txBody>
          <a:bodyPr>
            <a:noAutofit/>
          </a:bodyPr>
          <a:lstStyle/>
          <a:p>
            <a:pPr marL="0" indent="0">
              <a:buNone/>
            </a:pPr>
            <a:r>
              <a:rPr lang="en-US" sz="2800" dirty="0"/>
              <a:t>University of Oulu, </a:t>
            </a:r>
            <a:r>
              <a:rPr lang="en-US" sz="2800" dirty="0" smtClean="0"/>
              <a:t>Finland,</a:t>
            </a:r>
            <a:r>
              <a:rPr lang="en-US" sz="2800" dirty="0"/>
              <a:t> </a:t>
            </a:r>
            <a:r>
              <a:rPr lang="en-US" sz="2800" dirty="0" smtClean="0"/>
              <a:t>Sweden 2021{</a:t>
            </a:r>
            <a:r>
              <a:rPr lang="en-US" sz="2800" dirty="0"/>
              <a:t>Enterprise Resource Planning (ERP) systems influence </a:t>
            </a:r>
            <a:r>
              <a:rPr lang="en-US" sz="2800" dirty="0" err="1"/>
              <a:t>organisational</a:t>
            </a:r>
            <a:r>
              <a:rPr lang="en-US" sz="2800" dirty="0"/>
              <a:t> </a:t>
            </a:r>
            <a:r>
              <a:rPr lang="en-US" sz="2800" dirty="0" smtClean="0"/>
              <a:t>performance</a:t>
            </a:r>
            <a:r>
              <a:rPr lang="en-US" sz="2800" dirty="0"/>
              <a:t>.</a:t>
            </a:r>
            <a:r>
              <a:rPr lang="en-US" sz="2800" dirty="0" smtClean="0"/>
              <a:t> and </a:t>
            </a:r>
            <a:r>
              <a:rPr lang="en-US" sz="2800" dirty="0"/>
              <a:t>business strategies significantly.</a:t>
            </a:r>
            <a:br>
              <a:rPr lang="en-US" sz="2800" dirty="0"/>
            </a:br>
            <a:r>
              <a:rPr lang="en-US" sz="2800" dirty="0" smtClean="0"/>
              <a:t>identifying</a:t>
            </a:r>
            <a:r>
              <a:rPr lang="en-US" sz="2800" dirty="0"/>
              <a:t>, managing, and </a:t>
            </a:r>
            <a:r>
              <a:rPr lang="en-US" sz="2800" dirty="0" err="1"/>
              <a:t>realising</a:t>
            </a:r>
            <a:r>
              <a:rPr lang="en-US" sz="2800" dirty="0"/>
              <a:t> expected benefits of ERP is challenging</a:t>
            </a:r>
            <a:r>
              <a:rPr lang="en-US" sz="2800" dirty="0" smtClean="0"/>
              <a:t>.} </a:t>
            </a:r>
          </a:p>
        </p:txBody>
      </p:sp>
    </p:spTree>
    <p:extLst>
      <p:ext uri="{BB962C8B-B14F-4D97-AF65-F5344CB8AC3E}">
        <p14:creationId xmlns:p14="http://schemas.microsoft.com/office/powerpoint/2010/main" val="3633827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Post implementation issues</a:t>
            </a:r>
          </a:p>
        </p:txBody>
      </p:sp>
      <p:sp>
        <p:nvSpPr>
          <p:cNvPr id="3" name="Content Placeholder 2"/>
          <p:cNvSpPr>
            <a:spLocks noGrp="1"/>
          </p:cNvSpPr>
          <p:nvPr>
            <p:ph idx="1"/>
          </p:nvPr>
        </p:nvSpPr>
        <p:spPr/>
        <p:txBody>
          <a:bodyPr>
            <a:normAutofit/>
          </a:bodyPr>
          <a:lstStyle/>
          <a:p>
            <a:r>
              <a:rPr lang="en-US" sz="2400" dirty="0" smtClean="0"/>
              <a:t>new </a:t>
            </a:r>
            <a:r>
              <a:rPr lang="en-US" sz="2400" dirty="0"/>
              <a:t>capabilities are introduced during </a:t>
            </a:r>
            <a:r>
              <a:rPr lang="en-US" sz="2400" dirty="0" smtClean="0"/>
              <a:t>post implementation</a:t>
            </a:r>
            <a:r>
              <a:rPr lang="en-US" sz="2400" dirty="0"/>
              <a:t>, and new benefits </a:t>
            </a:r>
            <a:r>
              <a:rPr lang="en-US" sz="2400" dirty="0" smtClean="0"/>
              <a:t>appear. </a:t>
            </a:r>
            <a:r>
              <a:rPr lang="en-US" sz="2400" dirty="0"/>
              <a:t>While it is important to understand how benefits from IS </a:t>
            </a:r>
            <a:r>
              <a:rPr lang="en-US" sz="2400" dirty="0" smtClean="0"/>
              <a:t>investments can </a:t>
            </a:r>
            <a:r>
              <a:rPr lang="en-US" sz="2400" dirty="0"/>
              <a:t>be obtained, </a:t>
            </a:r>
            <a:r>
              <a:rPr lang="en-US" sz="2400" dirty="0" err="1"/>
              <a:t>organisations</a:t>
            </a:r>
            <a:r>
              <a:rPr lang="en-US" sz="2400" dirty="0"/>
              <a:t> often fail to </a:t>
            </a:r>
            <a:r>
              <a:rPr lang="en-US" sz="2400" dirty="0" err="1"/>
              <a:t>realise</a:t>
            </a:r>
            <a:r>
              <a:rPr lang="en-US" sz="2400" dirty="0"/>
              <a:t> </a:t>
            </a:r>
            <a:r>
              <a:rPr lang="en-US" sz="2400" dirty="0" smtClean="0"/>
              <a:t>them. </a:t>
            </a:r>
            <a:r>
              <a:rPr lang="en-US" sz="2400" dirty="0"/>
              <a:t>As benefit </a:t>
            </a:r>
            <a:r>
              <a:rPr lang="en-US" sz="2400" dirty="0" err="1"/>
              <a:t>realisation</a:t>
            </a:r>
            <a:r>
              <a:rPr lang="en-US" sz="2400" dirty="0"/>
              <a:t> practices appear </a:t>
            </a:r>
            <a:r>
              <a:rPr lang="en-US" sz="2400" dirty="0" smtClean="0"/>
              <a:t>often insufficient </a:t>
            </a:r>
            <a:r>
              <a:rPr lang="en-US" sz="2400" dirty="0"/>
              <a:t>even within the ERP </a:t>
            </a:r>
            <a:r>
              <a:rPr lang="en-US" sz="2400" dirty="0" smtClean="0"/>
              <a:t>implementation</a:t>
            </a:r>
            <a:endParaRPr lang="en-US" sz="2400" dirty="0"/>
          </a:p>
        </p:txBody>
      </p:sp>
    </p:spTree>
    <p:extLst>
      <p:ext uri="{BB962C8B-B14F-4D97-AF65-F5344CB8AC3E}">
        <p14:creationId xmlns:p14="http://schemas.microsoft.com/office/powerpoint/2010/main" val="3836989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Post implementation issues</a:t>
            </a:r>
          </a:p>
        </p:txBody>
      </p:sp>
      <p:sp>
        <p:nvSpPr>
          <p:cNvPr id="3" name="Content Placeholder 2"/>
          <p:cNvSpPr>
            <a:spLocks noGrp="1"/>
          </p:cNvSpPr>
          <p:nvPr>
            <p:ph idx="1"/>
          </p:nvPr>
        </p:nvSpPr>
        <p:spPr>
          <a:xfrm>
            <a:off x="1103312" y="1436914"/>
            <a:ext cx="8946541" cy="4811485"/>
          </a:xfrm>
        </p:spPr>
        <p:txBody>
          <a:bodyPr>
            <a:noAutofit/>
          </a:bodyPr>
          <a:lstStyle/>
          <a:p>
            <a:r>
              <a:rPr lang="en-US" sz="2400" dirty="0"/>
              <a:t>ERP systems are long-term strategic investments, which is why evaluations should be done over long time </a:t>
            </a:r>
            <a:r>
              <a:rPr lang="en-US" sz="2400" dirty="0" smtClean="0"/>
              <a:t>period. </a:t>
            </a:r>
          </a:p>
          <a:p>
            <a:r>
              <a:rPr lang="en-US" sz="2400" dirty="0" smtClean="0"/>
              <a:t>The </a:t>
            </a:r>
            <a:r>
              <a:rPr lang="en-US" sz="2400" dirty="0"/>
              <a:t>literature of ERP lifecycle models also acknowledges the long-term life </a:t>
            </a:r>
            <a:r>
              <a:rPr lang="en-US" sz="2400" dirty="0" smtClean="0"/>
              <a:t>span. divide </a:t>
            </a:r>
            <a:r>
              <a:rPr lang="en-US" sz="2400" dirty="0"/>
              <a:t>the lifecycle into planning, implementation, </a:t>
            </a:r>
            <a:r>
              <a:rPr lang="en-US" sz="2400" dirty="0" smtClean="0"/>
              <a:t>stabilization </a:t>
            </a:r>
            <a:r>
              <a:rPr lang="en-US" sz="2400" dirty="0"/>
              <a:t>and improvement (i.e., post-implementation</a:t>
            </a:r>
            <a:r>
              <a:rPr lang="en-US" sz="2400" dirty="0" smtClean="0"/>
              <a:t>).</a:t>
            </a:r>
          </a:p>
          <a:p>
            <a:r>
              <a:rPr lang="en-US" sz="2400" dirty="0" smtClean="0"/>
              <a:t>  organizations </a:t>
            </a:r>
            <a:r>
              <a:rPr lang="en-US" sz="2400" dirty="0"/>
              <a:t>can have various challenges with benefits </a:t>
            </a:r>
            <a:r>
              <a:rPr lang="en-US" sz="2400" dirty="0" smtClean="0"/>
              <a:t>realization </a:t>
            </a:r>
            <a:r>
              <a:rPr lang="en-US" sz="2400" dirty="0"/>
              <a:t>in </a:t>
            </a:r>
            <a:r>
              <a:rPr lang="en-US" sz="2400" dirty="0" smtClean="0"/>
              <a:t>post-implementation  development </a:t>
            </a:r>
            <a:r>
              <a:rPr lang="en-US" sz="2400" dirty="0"/>
              <a:t>of ERP systems, such as communication challenges, workarounds and the complexity of the system</a:t>
            </a:r>
          </a:p>
        </p:txBody>
      </p:sp>
    </p:spTree>
    <p:extLst>
      <p:ext uri="{BB962C8B-B14F-4D97-AF65-F5344CB8AC3E}">
        <p14:creationId xmlns:p14="http://schemas.microsoft.com/office/powerpoint/2010/main" val="3172406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ERP post implementation</a:t>
            </a:r>
            <a:endParaRPr lang="en-US" dirty="0"/>
          </a:p>
        </p:txBody>
      </p:sp>
      <p:sp>
        <p:nvSpPr>
          <p:cNvPr id="3" name="Content Placeholder 2"/>
          <p:cNvSpPr>
            <a:spLocks noGrp="1"/>
          </p:cNvSpPr>
          <p:nvPr>
            <p:ph idx="1"/>
          </p:nvPr>
        </p:nvSpPr>
        <p:spPr>
          <a:xfrm>
            <a:off x="1103312" y="1489166"/>
            <a:ext cx="8946541" cy="4759233"/>
          </a:xfrm>
        </p:spPr>
        <p:txBody>
          <a:bodyPr>
            <a:noAutofit/>
          </a:bodyPr>
          <a:lstStyle/>
          <a:p>
            <a:pPr marL="457200" indent="-457200">
              <a:buFont typeface="+mj-lt"/>
              <a:buAutoNum type="arabicPeriod"/>
            </a:pPr>
            <a:r>
              <a:rPr lang="en-US" sz="2400"/>
              <a:t>old </a:t>
            </a:r>
            <a:r>
              <a:rPr lang="en-US" sz="2400" smtClean="0"/>
              <a:t> </a:t>
            </a:r>
            <a:r>
              <a:rPr lang="en-US" sz="2400" dirty="0"/>
              <a:t>business processes can be unfamiliar to the IT and to business managers responsible of </a:t>
            </a:r>
            <a:r>
              <a:rPr lang="en-US" sz="2400" dirty="0" smtClean="0"/>
              <a:t>ERP development </a:t>
            </a:r>
            <a:r>
              <a:rPr lang="en-US" sz="2400" dirty="0"/>
              <a:t>projects, complicated further by unknown </a:t>
            </a:r>
            <a:r>
              <a:rPr lang="en-US" sz="2400" dirty="0" smtClean="0"/>
              <a:t>workarounds.</a:t>
            </a:r>
          </a:p>
          <a:p>
            <a:pPr marL="457200" indent="-457200">
              <a:buFont typeface="+mj-lt"/>
              <a:buAutoNum type="arabicPeriod"/>
            </a:pPr>
            <a:r>
              <a:rPr lang="en-US" sz="2400" dirty="0" smtClean="0"/>
              <a:t>various </a:t>
            </a:r>
            <a:r>
              <a:rPr lang="en-US" sz="2400" dirty="0"/>
              <a:t>development projects throughout the years can create variance to the business processes among</a:t>
            </a:r>
            <a:br>
              <a:rPr lang="en-US" sz="2400" dirty="0"/>
            </a:br>
            <a:r>
              <a:rPr lang="en-US" sz="2400" dirty="0" smtClean="0"/>
              <a:t>subsidiaries.</a:t>
            </a:r>
          </a:p>
          <a:p>
            <a:pPr marL="457200" indent="-457200">
              <a:buFont typeface="+mj-lt"/>
              <a:buAutoNum type="arabicPeriod"/>
            </a:pPr>
            <a:r>
              <a:rPr lang="en-US" sz="2400" dirty="0" smtClean="0"/>
              <a:t>subsidiaries </a:t>
            </a:r>
            <a:r>
              <a:rPr lang="en-US" sz="2400" dirty="0"/>
              <a:t>might not be able to identify new ERP benefits on their </a:t>
            </a:r>
            <a:r>
              <a:rPr lang="en-US" sz="2400" dirty="0" smtClean="0"/>
              <a:t>own.</a:t>
            </a:r>
          </a:p>
          <a:p>
            <a:pPr marL="457200" indent="-457200">
              <a:buFont typeface="+mj-lt"/>
              <a:buAutoNum type="arabicPeriod"/>
            </a:pPr>
            <a:r>
              <a:rPr lang="en-US" sz="2400" dirty="0" smtClean="0"/>
              <a:t>benefits </a:t>
            </a:r>
            <a:r>
              <a:rPr lang="en-US" sz="2400" dirty="0"/>
              <a:t>vary between subsidiaries which complicates the ERP development projects.</a:t>
            </a:r>
          </a:p>
        </p:txBody>
      </p:sp>
    </p:spTree>
    <p:extLst>
      <p:ext uri="{BB962C8B-B14F-4D97-AF65-F5344CB8AC3E}">
        <p14:creationId xmlns:p14="http://schemas.microsoft.com/office/powerpoint/2010/main" val="85568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sz="2400" dirty="0">
                <a:solidFill>
                  <a:srgbClr val="EBEBEB"/>
                </a:solidFill>
              </a:rPr>
              <a:t>ERP software </a:t>
            </a:r>
            <a:r>
              <a:rPr lang="en-US" sz="2400" dirty="0" smtClean="0">
                <a:solidFill>
                  <a:srgbClr val="EBEBEB"/>
                </a:solidFill>
              </a:rPr>
              <a:t>installation</a:t>
            </a:r>
          </a:p>
          <a:p>
            <a:r>
              <a:rPr lang="en-US" sz="2400" dirty="0">
                <a:solidFill>
                  <a:srgbClr val="EBEBEB"/>
                </a:solidFill>
              </a:rPr>
              <a:t>Implementation </a:t>
            </a:r>
            <a:r>
              <a:rPr lang="en-US" sz="2400" dirty="0" smtClean="0">
                <a:solidFill>
                  <a:srgbClr val="EBEBEB"/>
                </a:solidFill>
              </a:rPr>
              <a:t>process</a:t>
            </a:r>
          </a:p>
          <a:p>
            <a:r>
              <a:rPr lang="en-US" sz="2400" dirty="0">
                <a:solidFill>
                  <a:srgbClr val="EBEBEB"/>
                </a:solidFill>
              </a:rPr>
              <a:t>Pilot </a:t>
            </a:r>
            <a:r>
              <a:rPr lang="en-US" sz="2400" dirty="0" smtClean="0">
                <a:solidFill>
                  <a:srgbClr val="EBEBEB"/>
                </a:solidFill>
              </a:rPr>
              <a:t>implementation</a:t>
            </a:r>
          </a:p>
          <a:p>
            <a:r>
              <a:rPr lang="en-US" sz="2400" dirty="0">
                <a:solidFill>
                  <a:srgbClr val="EBEBEB"/>
                </a:solidFill>
              </a:rPr>
              <a:t>BING BANG </a:t>
            </a:r>
            <a:r>
              <a:rPr lang="en-US" sz="2400" dirty="0" smtClean="0">
                <a:solidFill>
                  <a:srgbClr val="EBEBEB"/>
                </a:solidFill>
              </a:rPr>
              <a:t>IMPLENTATATION</a:t>
            </a:r>
          </a:p>
          <a:p>
            <a:r>
              <a:rPr lang="en-US" sz="2800" dirty="0">
                <a:solidFill>
                  <a:srgbClr val="EBEBEB"/>
                </a:solidFill>
              </a:rPr>
              <a:t>Phased </a:t>
            </a:r>
            <a:r>
              <a:rPr lang="en-US" sz="2800" dirty="0" smtClean="0">
                <a:solidFill>
                  <a:srgbClr val="EBEBEB"/>
                </a:solidFill>
              </a:rPr>
              <a:t>implementation</a:t>
            </a:r>
          </a:p>
          <a:p>
            <a:r>
              <a:rPr lang="en-US" sz="2800" dirty="0">
                <a:solidFill>
                  <a:srgbClr val="EBEBEB"/>
                </a:solidFill>
              </a:rPr>
              <a:t>ERP implementation project </a:t>
            </a:r>
            <a:r>
              <a:rPr lang="en-US" sz="2800" dirty="0" smtClean="0">
                <a:solidFill>
                  <a:srgbClr val="EBEBEB"/>
                </a:solidFill>
              </a:rPr>
              <a:t>risk</a:t>
            </a:r>
          </a:p>
          <a:p>
            <a:r>
              <a:rPr lang="en-US" sz="2800" dirty="0">
                <a:solidFill>
                  <a:srgbClr val="EBEBEB"/>
                </a:solidFill>
              </a:rPr>
              <a:t>Steps to manage risk</a:t>
            </a:r>
            <a:r>
              <a:rPr lang="en-US" sz="2800" dirty="0" smtClean="0">
                <a:solidFill>
                  <a:srgbClr val="EBEBEB"/>
                </a:solidFill>
              </a:rPr>
              <a:t> </a:t>
            </a:r>
            <a:endParaRPr lang="en-US" sz="2800" dirty="0"/>
          </a:p>
        </p:txBody>
      </p:sp>
    </p:spTree>
    <p:extLst>
      <p:ext uri="{BB962C8B-B14F-4D97-AF65-F5344CB8AC3E}">
        <p14:creationId xmlns:p14="http://schemas.microsoft.com/office/powerpoint/2010/main" val="196047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ERP software installation</a:t>
            </a:r>
            <a:endParaRPr lang="en-US" dirty="0"/>
          </a:p>
        </p:txBody>
      </p:sp>
      <p:sp>
        <p:nvSpPr>
          <p:cNvPr id="3" name="Content Placeholder 2"/>
          <p:cNvSpPr>
            <a:spLocks noGrp="1"/>
          </p:cNvSpPr>
          <p:nvPr>
            <p:ph idx="1"/>
          </p:nvPr>
        </p:nvSpPr>
        <p:spPr>
          <a:xfrm>
            <a:off x="1103312" y="1309512"/>
            <a:ext cx="8946541" cy="4938888"/>
          </a:xfrm>
        </p:spPr>
        <p:txBody>
          <a:bodyPr>
            <a:normAutofit lnSpcReduction="10000"/>
          </a:bodyPr>
          <a:lstStyle/>
          <a:p>
            <a:r>
              <a:rPr lang="en-US" sz="2400" dirty="0" smtClean="0"/>
              <a:t>ERP installing it is a major project.</a:t>
            </a:r>
          </a:p>
          <a:p>
            <a:r>
              <a:rPr lang="en-US" sz="2400" dirty="0" smtClean="0"/>
              <a:t>It is difficult to reliably estimate durations of any ERP project.</a:t>
            </a:r>
          </a:p>
          <a:p>
            <a:r>
              <a:rPr lang="en-US" sz="2400" dirty="0" smtClean="0"/>
              <a:t>Due to the need to balance realism with urgency schedules should be achievable.</a:t>
            </a:r>
          </a:p>
          <a:p>
            <a:endParaRPr lang="en-US" sz="2400" dirty="0"/>
          </a:p>
          <a:p>
            <a:r>
              <a:rPr lang="en-US" sz="2400" dirty="0" smtClean="0"/>
              <a:t>The type of ERP system adopted will impact the need for changes.</a:t>
            </a:r>
          </a:p>
          <a:p>
            <a:r>
              <a:rPr lang="en-US" sz="2400" dirty="0" smtClean="0"/>
              <a:t>Adoption of a single vendor package  without modifications will reduce the need for customization.</a:t>
            </a:r>
          </a:p>
          <a:p>
            <a:r>
              <a:rPr lang="en-US" sz="2400" dirty="0" smtClean="0"/>
              <a:t>Implementing the ERP system on time and on budget is important</a:t>
            </a:r>
            <a:r>
              <a:rPr lang="en-US" dirty="0" smtClean="0"/>
              <a:t>.</a:t>
            </a:r>
            <a:endParaRPr lang="en-US" dirty="0"/>
          </a:p>
        </p:txBody>
      </p:sp>
    </p:spTree>
    <p:extLst>
      <p:ext uri="{BB962C8B-B14F-4D97-AF65-F5344CB8AC3E}">
        <p14:creationId xmlns:p14="http://schemas.microsoft.com/office/powerpoint/2010/main" val="1894772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ERP installation project manager</a:t>
            </a:r>
            <a:endParaRPr lang="en-US" dirty="0"/>
          </a:p>
        </p:txBody>
      </p:sp>
      <p:sp>
        <p:nvSpPr>
          <p:cNvPr id="3" name="Content Placeholder 2"/>
          <p:cNvSpPr>
            <a:spLocks noGrp="1"/>
          </p:cNvSpPr>
          <p:nvPr>
            <p:ph idx="1"/>
          </p:nvPr>
        </p:nvSpPr>
        <p:spPr>
          <a:xfrm>
            <a:off x="1103312" y="1693334"/>
            <a:ext cx="8946541" cy="4888088"/>
          </a:xfrm>
        </p:spPr>
        <p:txBody>
          <a:bodyPr>
            <a:normAutofit/>
          </a:bodyPr>
          <a:lstStyle/>
          <a:p>
            <a:r>
              <a:rPr lang="en-US" sz="2400" dirty="0" smtClean="0"/>
              <a:t>The element of ERP installation success or failure is the knowledge, skills, abilities of the project manager.</a:t>
            </a:r>
          </a:p>
          <a:p>
            <a:endParaRPr lang="en-US" sz="2400" dirty="0" smtClean="0"/>
          </a:p>
          <a:p>
            <a:r>
              <a:rPr lang="en-US" sz="2400" dirty="0" smtClean="0"/>
              <a:t>ERP installation project manager must understand both the business and the technology.</a:t>
            </a:r>
          </a:p>
          <a:p>
            <a:endParaRPr lang="en-US" sz="2400" dirty="0" smtClean="0"/>
          </a:p>
          <a:p>
            <a:r>
              <a:rPr lang="en-US" sz="2400" dirty="0" smtClean="0"/>
              <a:t>Critical challenge lies in implementing ERP systems which can be complex.</a:t>
            </a:r>
          </a:p>
          <a:p>
            <a:endParaRPr lang="en-US" sz="2400" dirty="0" smtClean="0"/>
          </a:p>
          <a:p>
            <a:r>
              <a:rPr lang="en-US" sz="2400" dirty="0" smtClean="0"/>
              <a:t>Project managers have to complete implementations on time within budget and meeting specifications.</a:t>
            </a:r>
            <a:endParaRPr lang="en-US" sz="2400" dirty="0"/>
          </a:p>
        </p:txBody>
      </p:sp>
    </p:spTree>
    <p:extLst>
      <p:ext uri="{BB962C8B-B14F-4D97-AF65-F5344CB8AC3E}">
        <p14:creationId xmlns:p14="http://schemas.microsoft.com/office/powerpoint/2010/main" val="3541140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Implementation process</a:t>
            </a:r>
            <a:endParaRPr lang="en-US" dirty="0"/>
          </a:p>
        </p:txBody>
      </p:sp>
      <p:sp>
        <p:nvSpPr>
          <p:cNvPr id="3" name="Content Placeholder 2"/>
          <p:cNvSpPr>
            <a:spLocks noGrp="1"/>
          </p:cNvSpPr>
          <p:nvPr>
            <p:ph idx="1"/>
          </p:nvPr>
        </p:nvSpPr>
        <p:spPr/>
        <p:txBody>
          <a:bodyPr>
            <a:normAutofit/>
          </a:bodyPr>
          <a:lstStyle/>
          <a:p>
            <a:r>
              <a:rPr lang="en-US" sz="2400" dirty="0" smtClean="0"/>
              <a:t>There are three broad approaches to an ERP implementation:</a:t>
            </a:r>
          </a:p>
          <a:p>
            <a:endParaRPr lang="en-US" sz="2400" dirty="0" smtClean="0"/>
          </a:p>
          <a:p>
            <a:pPr marL="457200" indent="-457200">
              <a:buFont typeface="+mj-lt"/>
              <a:buAutoNum type="arabicPeriod"/>
            </a:pPr>
            <a:r>
              <a:rPr lang="en-US" sz="2400" dirty="0" smtClean="0"/>
              <a:t>Pilot implementation.</a:t>
            </a:r>
          </a:p>
          <a:p>
            <a:pPr marL="457200" indent="-457200">
              <a:buFont typeface="+mj-lt"/>
              <a:buAutoNum type="arabicPeriod"/>
            </a:pPr>
            <a:endParaRPr lang="en-US" sz="2400" dirty="0" smtClean="0"/>
          </a:p>
          <a:p>
            <a:pPr marL="457200" indent="-457200">
              <a:buFont typeface="+mj-lt"/>
              <a:buAutoNum type="arabicPeriod"/>
            </a:pPr>
            <a:r>
              <a:rPr lang="en-US" sz="2400" dirty="0" smtClean="0"/>
              <a:t>Bing bang implementation.</a:t>
            </a:r>
          </a:p>
          <a:p>
            <a:pPr marL="457200" indent="-457200">
              <a:buFont typeface="+mj-lt"/>
              <a:buAutoNum type="arabicPeriod"/>
            </a:pPr>
            <a:endParaRPr lang="en-US" sz="2400" dirty="0" smtClean="0"/>
          </a:p>
          <a:p>
            <a:pPr marL="457200" indent="-457200">
              <a:buFont typeface="+mj-lt"/>
              <a:buAutoNum type="arabicPeriod"/>
            </a:pPr>
            <a:r>
              <a:rPr lang="en-US" sz="2400" dirty="0" smtClean="0"/>
              <a:t>Phased implementation.</a:t>
            </a:r>
            <a:endParaRPr lang="en-US" sz="2400" dirty="0"/>
          </a:p>
        </p:txBody>
      </p:sp>
    </p:spTree>
    <p:extLst>
      <p:ext uri="{BB962C8B-B14F-4D97-AF65-F5344CB8AC3E}">
        <p14:creationId xmlns:p14="http://schemas.microsoft.com/office/powerpoint/2010/main" val="4108860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Pilot implementation</a:t>
            </a:r>
            <a:endParaRPr lang="en-US" dirty="0"/>
          </a:p>
        </p:txBody>
      </p:sp>
      <p:sp>
        <p:nvSpPr>
          <p:cNvPr id="3" name="Content Placeholder 2"/>
          <p:cNvSpPr>
            <a:spLocks noGrp="1"/>
          </p:cNvSpPr>
          <p:nvPr>
            <p:ph idx="1"/>
          </p:nvPr>
        </p:nvSpPr>
        <p:spPr>
          <a:xfrm>
            <a:off x="1103312" y="1230489"/>
            <a:ext cx="8946541" cy="5627511"/>
          </a:xfrm>
        </p:spPr>
        <p:txBody>
          <a:bodyPr>
            <a:noAutofit/>
          </a:bodyPr>
          <a:lstStyle/>
          <a:p>
            <a:r>
              <a:rPr lang="en-US" sz="2400" dirty="0" smtClean="0"/>
              <a:t>This approach starts with a small scale version applied to small division or with one specific module. Such as finance and accounting with the intent of seeing how that initial effort works before jumping to the rest of the organization.</a:t>
            </a:r>
          </a:p>
          <a:p>
            <a:endParaRPr lang="en-US" sz="2400" dirty="0"/>
          </a:p>
          <a:p>
            <a:r>
              <a:rPr lang="en-US" sz="2400" dirty="0" smtClean="0"/>
              <a:t>The thought is to prioritize the functional areas and to bring into operation that area  offering the greatest advantage first.</a:t>
            </a:r>
          </a:p>
          <a:p>
            <a:endParaRPr lang="en-US" sz="2400" dirty="0"/>
          </a:p>
          <a:p>
            <a:r>
              <a:rPr lang="en-US" sz="2400" dirty="0" smtClean="0"/>
              <a:t>This requires an enormous amount of interface programming to preserve the data flows between  the legacy system and the new module being implemented.</a:t>
            </a:r>
          </a:p>
        </p:txBody>
      </p:sp>
    </p:spTree>
    <p:extLst>
      <p:ext uri="{BB962C8B-B14F-4D97-AF65-F5344CB8AC3E}">
        <p14:creationId xmlns:p14="http://schemas.microsoft.com/office/powerpoint/2010/main" val="329986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BING BANG IMPLENTATATION</a:t>
            </a:r>
            <a:endParaRPr lang="en-US" dirty="0"/>
          </a:p>
        </p:txBody>
      </p:sp>
      <p:sp>
        <p:nvSpPr>
          <p:cNvPr id="3" name="Content Placeholder 2"/>
          <p:cNvSpPr>
            <a:spLocks noGrp="1"/>
          </p:cNvSpPr>
          <p:nvPr>
            <p:ph idx="1"/>
          </p:nvPr>
        </p:nvSpPr>
        <p:spPr>
          <a:xfrm>
            <a:off x="1103312" y="1625600"/>
            <a:ext cx="8946541" cy="4622799"/>
          </a:xfrm>
        </p:spPr>
        <p:txBody>
          <a:bodyPr>
            <a:normAutofit/>
          </a:bodyPr>
          <a:lstStyle/>
          <a:p>
            <a:r>
              <a:rPr lang="en-US" sz="2400" dirty="0" smtClean="0"/>
              <a:t>This requires simultaneous implementation of multiple of ERP packages at one time.</a:t>
            </a:r>
          </a:p>
          <a:p>
            <a:endParaRPr lang="en-US" sz="2400" dirty="0" smtClean="0"/>
          </a:p>
          <a:p>
            <a:r>
              <a:rPr lang="en-US" sz="2400" dirty="0" smtClean="0"/>
              <a:t>Why is it called big bang?</a:t>
            </a:r>
          </a:p>
          <a:p>
            <a:pPr marL="0" indent="0">
              <a:buNone/>
            </a:pPr>
            <a:r>
              <a:rPr lang="en-US" sz="2400" dirty="0" smtClean="0"/>
              <a:t>An organization prepares tests trains and everything else needed to get ready and then over a weekend or few days the data in the old system is migrated to the new one.</a:t>
            </a:r>
          </a:p>
          <a:p>
            <a:pPr marL="0" indent="0">
              <a:buNone/>
            </a:pPr>
            <a:endParaRPr lang="en-US" sz="2400" dirty="0"/>
          </a:p>
          <a:p>
            <a:r>
              <a:rPr lang="en-US" sz="2400" dirty="0" smtClean="0"/>
              <a:t>This is the most risky alternative . There will be always unexpected events.</a:t>
            </a:r>
            <a:endParaRPr lang="en-US" sz="2400" dirty="0"/>
          </a:p>
        </p:txBody>
      </p:sp>
    </p:spTree>
    <p:extLst>
      <p:ext uri="{BB962C8B-B14F-4D97-AF65-F5344CB8AC3E}">
        <p14:creationId xmlns:p14="http://schemas.microsoft.com/office/powerpoint/2010/main" val="407744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Phased implementation </a:t>
            </a:r>
            <a:endParaRPr lang="en-US" dirty="0"/>
          </a:p>
        </p:txBody>
      </p:sp>
      <p:sp>
        <p:nvSpPr>
          <p:cNvPr id="3" name="Content Placeholder 2"/>
          <p:cNvSpPr>
            <a:spLocks noGrp="1"/>
          </p:cNvSpPr>
          <p:nvPr>
            <p:ph idx="1"/>
          </p:nvPr>
        </p:nvSpPr>
        <p:spPr/>
        <p:txBody>
          <a:bodyPr>
            <a:normAutofit/>
          </a:bodyPr>
          <a:lstStyle/>
          <a:p>
            <a:r>
              <a:rPr lang="en-US" sz="2400" dirty="0" smtClean="0"/>
              <a:t>This approach consists of designing developing , testing and installing different modules of ERP over time or rolled over different elements of the organization at different times.</a:t>
            </a:r>
          </a:p>
          <a:p>
            <a:endParaRPr lang="en-US" sz="2400" dirty="0"/>
          </a:p>
          <a:p>
            <a:r>
              <a:rPr lang="en-US" sz="2400" dirty="0" smtClean="0"/>
              <a:t>A variant of big bang approach is to combine it with a phased approach. This entails a series of minibangs that affect a logical segment of the business. </a:t>
            </a:r>
          </a:p>
          <a:p>
            <a:pPr marL="0" indent="0">
              <a:buNone/>
            </a:pPr>
            <a:endParaRPr lang="en-US" sz="2400" dirty="0"/>
          </a:p>
        </p:txBody>
      </p:sp>
    </p:spTree>
    <p:extLst>
      <p:ext uri="{BB962C8B-B14F-4D97-AF65-F5344CB8AC3E}">
        <p14:creationId xmlns:p14="http://schemas.microsoft.com/office/powerpoint/2010/main" val="178247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Implementation issues</a:t>
            </a:r>
            <a:endParaRPr lang="en-US" dirty="0"/>
          </a:p>
        </p:txBody>
      </p:sp>
      <p:sp>
        <p:nvSpPr>
          <p:cNvPr id="3" name="Content Placeholder 2"/>
          <p:cNvSpPr>
            <a:spLocks noGrp="1"/>
          </p:cNvSpPr>
          <p:nvPr>
            <p:ph idx="1"/>
          </p:nvPr>
        </p:nvSpPr>
        <p:spPr>
          <a:xfrm>
            <a:off x="1283935" y="1522340"/>
            <a:ext cx="8946541" cy="4805082"/>
          </a:xfrm>
        </p:spPr>
        <p:txBody>
          <a:bodyPr>
            <a:noAutofit/>
          </a:bodyPr>
          <a:lstStyle/>
          <a:p>
            <a:r>
              <a:rPr lang="en-US" sz="2400" dirty="0" smtClean="0"/>
              <a:t>ERP solutions ultimately help in ensuring that data is transparently available across the enterprise.</a:t>
            </a:r>
          </a:p>
          <a:p>
            <a:endParaRPr lang="en-US" sz="2400" dirty="0" smtClean="0"/>
          </a:p>
          <a:p>
            <a:r>
              <a:rPr lang="en-US" sz="2400" dirty="0" smtClean="0"/>
              <a:t>An ERP system optimizes the core process of an organization, accelerates transactions with its business workflow, and makes strategic management information available in a transparent form at all levels of company.</a:t>
            </a:r>
          </a:p>
          <a:p>
            <a:endParaRPr lang="en-US" sz="2400" dirty="0"/>
          </a:p>
          <a:p>
            <a:r>
              <a:rPr lang="en-US" sz="2400" dirty="0" smtClean="0"/>
              <a:t>An ERP system guarantees strategic freedom in designing an organizations information management communication.</a:t>
            </a:r>
            <a:endParaRPr lang="en-US" sz="2400" dirty="0"/>
          </a:p>
        </p:txBody>
      </p:sp>
    </p:spTree>
    <p:extLst>
      <p:ext uri="{BB962C8B-B14F-4D97-AF65-F5344CB8AC3E}">
        <p14:creationId xmlns:p14="http://schemas.microsoft.com/office/powerpoint/2010/main" val="381527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2090</TotalTime>
  <Words>869</Words>
  <Application>Microsoft Office PowerPoint</Application>
  <PresentationFormat>Widescreen</PresentationFormat>
  <Paragraphs>93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vt:lpstr>
      <vt:lpstr>  ENTERPRISE SYSTEMS  </vt:lpstr>
      <vt:lpstr>objectives</vt:lpstr>
      <vt:lpstr>ERP software installation</vt:lpstr>
      <vt:lpstr>ERP installation project manager</vt:lpstr>
      <vt:lpstr>Implementation process</vt:lpstr>
      <vt:lpstr>Pilot implementation</vt:lpstr>
      <vt:lpstr>BING BANG IMPLENTATATION</vt:lpstr>
      <vt:lpstr>Phased implementation </vt:lpstr>
      <vt:lpstr>Implementation issues</vt:lpstr>
      <vt:lpstr>Implementation issues</vt:lpstr>
      <vt:lpstr>ERP implementation project risk</vt:lpstr>
      <vt:lpstr>Steps to manage risk</vt:lpstr>
      <vt:lpstr>Post implementation issues</vt:lpstr>
      <vt:lpstr>Post implementation issues</vt:lpstr>
      <vt:lpstr>Post implementation issues</vt:lpstr>
      <vt:lpstr>Issues with ERP post implementation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pc</cp:lastModifiedBy>
  <cp:revision>94</cp:revision>
  <dcterms:created xsi:type="dcterms:W3CDTF">2019-09-11T04:15:24Z</dcterms:created>
  <dcterms:modified xsi:type="dcterms:W3CDTF">2024-12-16T19:05:24Z</dcterms:modified>
</cp:coreProperties>
</file>