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8"/>
  </p:notesMasterIdLst>
  <p:sldIdLst>
    <p:sldId id="256" r:id="rId2"/>
    <p:sldId id="399" r:id="rId3"/>
    <p:sldId id="396" r:id="rId4"/>
    <p:sldId id="410" r:id="rId5"/>
    <p:sldId id="411" r:id="rId6"/>
    <p:sldId id="412" r:id="rId7"/>
    <p:sldId id="413" r:id="rId8"/>
    <p:sldId id="404" r:id="rId9"/>
    <p:sldId id="405" r:id="rId10"/>
    <p:sldId id="409" r:id="rId11"/>
    <p:sldId id="414" r:id="rId12"/>
    <p:sldId id="403" r:id="rId13"/>
    <p:sldId id="429" r:id="rId14"/>
    <p:sldId id="417" r:id="rId15"/>
    <p:sldId id="415" r:id="rId16"/>
    <p:sldId id="416" r:id="rId17"/>
    <p:sldId id="418" r:id="rId18"/>
    <p:sldId id="419" r:id="rId19"/>
    <p:sldId id="420" r:id="rId20"/>
    <p:sldId id="421" r:id="rId21"/>
    <p:sldId id="422" r:id="rId22"/>
    <p:sldId id="423" r:id="rId23"/>
    <p:sldId id="425" r:id="rId24"/>
    <p:sldId id="428" r:id="rId25"/>
    <p:sldId id="431" r:id="rId26"/>
    <p:sldId id="432" r:id="rId27"/>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AF935465-96F3-43E8-B510-F24AEC09FFAB}">
          <p14:sldIdLst>
            <p14:sldId id="256"/>
            <p14:sldId id="399"/>
            <p14:sldId id="396"/>
            <p14:sldId id="410"/>
            <p14:sldId id="411"/>
            <p14:sldId id="412"/>
            <p14:sldId id="413"/>
            <p14:sldId id="404"/>
            <p14:sldId id="405"/>
            <p14:sldId id="409"/>
            <p14:sldId id="414"/>
            <p14:sldId id="403"/>
            <p14:sldId id="429"/>
            <p14:sldId id="417"/>
            <p14:sldId id="415"/>
            <p14:sldId id="416"/>
            <p14:sldId id="418"/>
            <p14:sldId id="419"/>
            <p14:sldId id="420"/>
            <p14:sldId id="421"/>
            <p14:sldId id="422"/>
            <p14:sldId id="423"/>
            <p14:sldId id="425"/>
            <p14:sldId id="428"/>
            <p14:sldId id="431"/>
            <p14:sldId id="432"/>
          </p14:sldIdLst>
        </p14:section>
        <p14:section name="مقطع بدون عنوان" id="{82BCE7A3-73F8-4117-B009-098EA9A2F3A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80" autoAdjust="0"/>
    <p:restoredTop sz="94660"/>
  </p:normalViewPr>
  <p:slideViewPr>
    <p:cSldViewPr snapToGrid="0">
      <p:cViewPr varScale="1">
        <p:scale>
          <a:sx n="72" d="100"/>
          <a:sy n="72" d="100"/>
        </p:scale>
        <p:origin x="-66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l">
              <a:defRPr sz="1200"/>
            </a:lvl1pPr>
          </a:lstStyle>
          <a:p>
            <a:endParaRPr lang="en-US"/>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r">
              <a:defRPr sz="1200"/>
            </a:lvl1pPr>
          </a:lstStyle>
          <a:p>
            <a:fld id="{52DB9FD9-4AEC-43CC-B543-BA49A38AD547}" type="datetimeFigureOut">
              <a:rPr lang="en-US" smtClean="0"/>
              <a:pPr/>
              <a:t>7/5/2024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r">
              <a:defRPr sz="1200"/>
            </a:lvl1pPr>
          </a:lstStyle>
          <a:p>
            <a:fld id="{3CC703BF-2579-4C40-A4D8-C4DCA70F3EB3}" type="slidenum">
              <a:rPr lang="en-US" smtClean="0"/>
              <a:pPr/>
              <a:t>‹#›</a:t>
            </a:fld>
            <a:endParaRPr lang="en-US"/>
          </a:p>
        </p:txBody>
      </p:sp>
    </p:spTree>
    <p:extLst>
      <p:ext uri="{BB962C8B-B14F-4D97-AF65-F5344CB8AC3E}">
        <p14:creationId xmlns:p14="http://schemas.microsoft.com/office/powerpoint/2010/main" val="313722349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101703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61258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179038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80118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E1937ED0-127F-4D10-88AC-936F381A8186}" type="datetimeFigureOut">
              <a:rPr lang="en-US" smtClean="0"/>
              <a:pPr/>
              <a:t>7/5/2024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280346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E1937ED0-127F-4D10-88AC-936F381A8186}" type="datetimeFigureOut">
              <a:rPr lang="en-US" smtClean="0"/>
              <a:pPr/>
              <a:t>7/5/2024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2847111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E1937ED0-127F-4D10-88AC-936F381A8186}" type="datetimeFigureOut">
              <a:rPr lang="en-US" smtClean="0"/>
              <a:pPr/>
              <a:t>7/5/2024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74260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1937ED0-127F-4D10-88AC-936F381A8186}" type="datetimeFigureOut">
              <a:rPr lang="en-US" smtClean="0"/>
              <a:pPr/>
              <a:t>7/5/2024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1761276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1937ED0-127F-4D10-88AC-936F381A8186}" type="datetimeFigureOut">
              <a:rPr lang="en-US" smtClean="0"/>
              <a:pPr/>
              <a:t>7/5/2024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163433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E1937ED0-127F-4D10-88AC-936F381A8186}" type="datetimeFigureOut">
              <a:rPr lang="en-US" smtClean="0"/>
              <a:pPr/>
              <a:t>7/5/2024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85796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E1937ED0-127F-4D10-88AC-936F381A8186}" type="datetimeFigureOut">
              <a:rPr lang="en-US" smtClean="0"/>
              <a:pPr/>
              <a:t>7/5/2024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FBC5D52-014D-4EB2-9934-1241492F8991}" type="slidenum">
              <a:rPr lang="en-US" smtClean="0"/>
              <a:pPr/>
              <a:t>‹#›</a:t>
            </a:fld>
            <a:endParaRPr lang="en-US"/>
          </a:p>
        </p:txBody>
      </p:sp>
    </p:spTree>
    <p:extLst>
      <p:ext uri="{BB962C8B-B14F-4D97-AF65-F5344CB8AC3E}">
        <p14:creationId xmlns:p14="http://schemas.microsoft.com/office/powerpoint/2010/main" val="303724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937ED0-127F-4D10-88AC-936F381A8186}" type="datetimeFigureOut">
              <a:rPr lang="en-US" smtClean="0"/>
              <a:pPr/>
              <a:t>7/5/2024</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BC5D52-014D-4EB2-9934-1241492F8991}" type="slidenum">
              <a:rPr lang="en-US" smtClean="0"/>
              <a:pPr/>
              <a:t>‹#›</a:t>
            </a:fld>
            <a:endParaRPr lang="en-US"/>
          </a:p>
        </p:txBody>
      </p:sp>
    </p:spTree>
    <p:extLst>
      <p:ext uri="{BB962C8B-B14F-4D97-AF65-F5344CB8AC3E}">
        <p14:creationId xmlns:p14="http://schemas.microsoft.com/office/powerpoint/2010/main" val="3211503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 Id="rId5" Type="http://schemas.openxmlformats.org/officeDocument/2006/relationships/image" Target="../media/image7.png" /><Relationship Id="rId4" Type="http://schemas.openxmlformats.org/officeDocument/2006/relationships/image" Target="../media/image6.png"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emf"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emf" /><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546630"/>
            <a:ext cx="9144000" cy="2387600"/>
          </a:xfrm>
        </p:spPr>
        <p:txBody>
          <a:bodyPr/>
          <a:lstStyle/>
          <a:p>
            <a:pPr rtl="0"/>
            <a:r>
              <a:rPr lang="en-US" dirty="0"/>
              <a:t>Lecture9 </a:t>
            </a:r>
          </a:p>
        </p:txBody>
      </p:sp>
      <p:sp>
        <p:nvSpPr>
          <p:cNvPr id="3" name="عنوان فرعي 2"/>
          <p:cNvSpPr>
            <a:spLocks noGrp="1"/>
          </p:cNvSpPr>
          <p:nvPr>
            <p:ph type="subTitle" idx="1"/>
          </p:nvPr>
        </p:nvSpPr>
        <p:spPr>
          <a:xfrm>
            <a:off x="1524000" y="3415771"/>
            <a:ext cx="9144000" cy="894972"/>
          </a:xfrm>
        </p:spPr>
        <p:txBody>
          <a:bodyPr>
            <a:normAutofit/>
          </a:bodyPr>
          <a:lstStyle/>
          <a:p>
            <a:r>
              <a:rPr lang="en-US" sz="3600" dirty="0"/>
              <a:t>Mobile Network Architecture</a:t>
            </a:r>
          </a:p>
        </p:txBody>
      </p:sp>
    </p:spTree>
    <p:extLst>
      <p:ext uri="{BB962C8B-B14F-4D97-AF65-F5344CB8AC3E}">
        <p14:creationId xmlns:p14="http://schemas.microsoft.com/office/powerpoint/2010/main" val="2716551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21080" y="1188720"/>
            <a:ext cx="9376955" cy="646331"/>
          </a:xfrm>
          <a:prstGeom prst="rect">
            <a:avLst/>
          </a:prstGeom>
        </p:spPr>
        <p:txBody>
          <a:bodyPr wrap="square">
            <a:spAutoFit/>
          </a:bodyPr>
          <a:lstStyle/>
          <a:p>
            <a:pPr algn="l" rtl="0"/>
            <a:r>
              <a:rPr lang="en-US" b="1" dirty="0"/>
              <a:t>Handoff Decision: a number of different  performance  metrics  may be used to make  the  decision:</a:t>
            </a:r>
          </a:p>
        </p:txBody>
      </p:sp>
      <p:sp>
        <p:nvSpPr>
          <p:cNvPr id="3" name="عنصر نائب للمحتوى 2"/>
          <p:cNvSpPr>
            <a:spLocks noGrp="1"/>
          </p:cNvSpPr>
          <p:nvPr>
            <p:ph idx="1"/>
          </p:nvPr>
        </p:nvSpPr>
        <p:spPr>
          <a:xfrm>
            <a:off x="838200" y="1825625"/>
            <a:ext cx="10515600" cy="4588238"/>
          </a:xfrm>
        </p:spPr>
        <p:txBody>
          <a:bodyPr>
            <a:normAutofit/>
          </a:bodyPr>
          <a:lstStyle/>
          <a:p>
            <a:pPr algn="l" rtl="0"/>
            <a:r>
              <a:rPr lang="en-US" sz="2400" dirty="0">
                <a:solidFill>
                  <a:srgbClr val="FF0000"/>
                </a:solidFill>
              </a:rPr>
              <a:t>Call blocking probability: </a:t>
            </a:r>
            <a:r>
              <a:rPr lang="en-US" sz="2000" dirty="0"/>
              <a:t>The probability of a new call being blocked, due to heavy load on the BS traffic capacity. In this case, the mobile unit is handed off to a neighboring cell based not on signal quality but on traffic capacity.</a:t>
            </a:r>
          </a:p>
          <a:p>
            <a:pPr algn="l" rtl="0"/>
            <a:r>
              <a:rPr lang="en-US" sz="2400" dirty="0">
                <a:solidFill>
                  <a:srgbClr val="FF0000"/>
                </a:solidFill>
              </a:rPr>
              <a:t>Call dropping probability: </a:t>
            </a:r>
            <a:r>
              <a:rPr lang="en-US" sz="2000" dirty="0"/>
              <a:t>The probability that, due to a handoff, a call is terminated.</a:t>
            </a:r>
          </a:p>
          <a:p>
            <a:pPr algn="l" rtl="0"/>
            <a:r>
              <a:rPr lang="en-US" sz="2400" dirty="0">
                <a:solidFill>
                  <a:srgbClr val="FF0000"/>
                </a:solidFill>
              </a:rPr>
              <a:t>Call completion probability: </a:t>
            </a:r>
            <a:r>
              <a:rPr lang="en-US" sz="2000" dirty="0"/>
              <a:t>The probability that an admitted call is not dropped before it terminates.</a:t>
            </a:r>
          </a:p>
          <a:p>
            <a:pPr algn="l" rtl="0"/>
            <a:r>
              <a:rPr lang="en-US" sz="2400" dirty="0">
                <a:solidFill>
                  <a:srgbClr val="FF0000"/>
                </a:solidFill>
              </a:rPr>
              <a:t>Probability of unsuccessful handoff: </a:t>
            </a:r>
            <a:r>
              <a:rPr lang="en-US" sz="2000" dirty="0"/>
              <a:t>The probability that a handoff is executed while the reception conditions are inadequate.</a:t>
            </a:r>
          </a:p>
          <a:p>
            <a:pPr algn="l" rtl="0"/>
            <a:r>
              <a:rPr lang="en-US" sz="2400" dirty="0">
                <a:solidFill>
                  <a:srgbClr val="FF0000"/>
                </a:solidFill>
              </a:rPr>
              <a:t>Handoff blocking probability: </a:t>
            </a:r>
            <a:r>
              <a:rPr lang="en-US" sz="2000" dirty="0"/>
              <a:t>The probability that a handoff cannot be successfully completed.</a:t>
            </a:r>
          </a:p>
          <a:p>
            <a:pPr algn="l" rtl="0"/>
            <a:endParaRPr lang="en-US" sz="2000" dirty="0"/>
          </a:p>
        </p:txBody>
      </p:sp>
      <p:sp>
        <p:nvSpPr>
          <p:cNvPr id="7" name="عنوان 6"/>
          <p:cNvSpPr>
            <a:spLocks noGrp="1"/>
          </p:cNvSpPr>
          <p:nvPr>
            <p:ph type="title"/>
          </p:nvPr>
        </p:nvSpPr>
        <p:spPr>
          <a:xfrm>
            <a:off x="838200" y="365126"/>
            <a:ext cx="10515600" cy="556022"/>
          </a:xfrm>
        </p:spPr>
        <p:txBody>
          <a:bodyPr>
            <a:normAutofit fontScale="90000"/>
          </a:bodyPr>
          <a:lstStyle/>
          <a:p>
            <a:pPr algn="l" rtl="0"/>
            <a:r>
              <a:rPr lang="en-US" dirty="0"/>
              <a:t>Performance metrics</a:t>
            </a:r>
          </a:p>
        </p:txBody>
      </p:sp>
    </p:spTree>
    <p:extLst>
      <p:ext uri="{BB962C8B-B14F-4D97-AF65-F5344CB8AC3E}">
        <p14:creationId xmlns:p14="http://schemas.microsoft.com/office/powerpoint/2010/main" val="2187961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640715"/>
          </a:xfrm>
        </p:spPr>
        <p:txBody>
          <a:bodyPr>
            <a:normAutofit fontScale="90000"/>
          </a:bodyPr>
          <a:lstStyle/>
          <a:p>
            <a:pPr algn="l" rtl="0"/>
            <a:r>
              <a:rPr lang="en-US" dirty="0"/>
              <a:t>Cont..</a:t>
            </a:r>
          </a:p>
        </p:txBody>
      </p:sp>
      <p:sp>
        <p:nvSpPr>
          <p:cNvPr id="3" name="عنصر نائب للمحتوى 2"/>
          <p:cNvSpPr>
            <a:spLocks noGrp="1"/>
          </p:cNvSpPr>
          <p:nvPr>
            <p:ph idx="1"/>
          </p:nvPr>
        </p:nvSpPr>
        <p:spPr>
          <a:xfrm>
            <a:off x="838199" y="1384663"/>
            <a:ext cx="10853057" cy="4792300"/>
          </a:xfrm>
        </p:spPr>
        <p:txBody>
          <a:bodyPr/>
          <a:lstStyle/>
          <a:p>
            <a:pPr algn="l" rtl="0"/>
            <a:r>
              <a:rPr lang="en-US" sz="2400" dirty="0">
                <a:solidFill>
                  <a:srgbClr val="FF0000"/>
                </a:solidFill>
              </a:rPr>
              <a:t>Handoff probability:</a:t>
            </a:r>
            <a:r>
              <a:rPr lang="en-US" dirty="0"/>
              <a:t> </a:t>
            </a:r>
            <a:r>
              <a:rPr lang="en-US" sz="2400" dirty="0"/>
              <a:t>The probability that a handoff occurs before call termination.</a:t>
            </a:r>
          </a:p>
          <a:p>
            <a:pPr algn="l" rtl="0"/>
            <a:r>
              <a:rPr lang="en-US" sz="2400" dirty="0">
                <a:solidFill>
                  <a:srgbClr val="FF0000"/>
                </a:solidFill>
              </a:rPr>
              <a:t>Rate of handoff:</a:t>
            </a:r>
            <a:r>
              <a:rPr lang="en-US" sz="2400" b="1" dirty="0">
                <a:solidFill>
                  <a:srgbClr val="FF0000"/>
                </a:solidFill>
              </a:rPr>
              <a:t> </a:t>
            </a:r>
            <a:r>
              <a:rPr lang="en-US" dirty="0"/>
              <a:t>The number of handoffs per unit time.</a:t>
            </a:r>
          </a:p>
          <a:p>
            <a:pPr algn="l" rtl="0"/>
            <a:r>
              <a:rPr lang="en-US" sz="2400" dirty="0">
                <a:solidFill>
                  <a:srgbClr val="FF0000"/>
                </a:solidFill>
              </a:rPr>
              <a:t>Interruption duration: </a:t>
            </a:r>
            <a:r>
              <a:rPr lang="en-US" sz="2400" dirty="0"/>
              <a:t>The duration of time during a handoff in which a mobile is not connected to either base station.</a:t>
            </a:r>
          </a:p>
          <a:p>
            <a:pPr algn="l" rtl="0"/>
            <a:r>
              <a:rPr lang="en-US" sz="2400" dirty="0">
                <a:solidFill>
                  <a:srgbClr val="FF0000"/>
                </a:solidFill>
              </a:rPr>
              <a:t>Handoff delay:</a:t>
            </a:r>
            <a:r>
              <a:rPr lang="en-US" dirty="0"/>
              <a:t> </a:t>
            </a:r>
            <a:r>
              <a:rPr lang="en-US" sz="2400" dirty="0"/>
              <a:t>The distance the mobile moves from the point at which the handoff should occur to the point at which it does occur.</a:t>
            </a:r>
          </a:p>
          <a:p>
            <a:pPr algn="l" rtl="0"/>
            <a:endParaRPr lang="en-US" sz="2400" dirty="0"/>
          </a:p>
        </p:txBody>
      </p:sp>
    </p:spTree>
    <p:extLst>
      <p:ext uri="{BB962C8B-B14F-4D97-AF65-F5344CB8AC3E}">
        <p14:creationId xmlns:p14="http://schemas.microsoft.com/office/powerpoint/2010/main" val="54293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Decision</a:t>
            </a:r>
          </a:p>
        </p:txBody>
      </p:sp>
      <p:sp>
        <p:nvSpPr>
          <p:cNvPr id="3" name="عنصر نائب للمحتوى 2"/>
          <p:cNvSpPr>
            <a:spLocks noGrp="1"/>
          </p:cNvSpPr>
          <p:nvPr>
            <p:ph idx="1"/>
          </p:nvPr>
        </p:nvSpPr>
        <p:spPr/>
        <p:txBody>
          <a:bodyPr/>
          <a:lstStyle/>
          <a:p>
            <a:pPr algn="l" rtl="0"/>
            <a:r>
              <a:rPr lang="en-US" dirty="0">
                <a:solidFill>
                  <a:srgbClr val="FF0000"/>
                </a:solidFill>
              </a:rPr>
              <a:t>Network initiated</a:t>
            </a:r>
            <a:r>
              <a:rPr lang="en-US" dirty="0"/>
              <a:t>– the Handoff decision is made by the network measurements of received signals from the mobile unit.</a:t>
            </a:r>
          </a:p>
          <a:p>
            <a:pPr algn="l" rtl="0"/>
            <a:r>
              <a:rPr lang="en-US" dirty="0">
                <a:solidFill>
                  <a:srgbClr val="FF0000"/>
                </a:solidFill>
              </a:rPr>
              <a:t>Mobile unit assisted </a:t>
            </a:r>
            <a:r>
              <a:rPr lang="en-US" dirty="0"/>
              <a:t>– feedback to network for decision.</a:t>
            </a:r>
          </a:p>
        </p:txBody>
      </p:sp>
    </p:spTree>
    <p:extLst>
      <p:ext uri="{BB962C8B-B14F-4D97-AF65-F5344CB8AC3E}">
        <p14:creationId xmlns:p14="http://schemas.microsoft.com/office/powerpoint/2010/main" val="3187639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Handoff Decision:</a:t>
            </a:r>
          </a:p>
        </p:txBody>
      </p:sp>
      <p:sp>
        <p:nvSpPr>
          <p:cNvPr id="3" name="عنصر نائب للمحتوى 2"/>
          <p:cNvSpPr>
            <a:spLocks noGrp="1"/>
          </p:cNvSpPr>
          <p:nvPr>
            <p:ph idx="1"/>
          </p:nvPr>
        </p:nvSpPr>
        <p:spPr>
          <a:xfrm>
            <a:off x="378823" y="1825625"/>
            <a:ext cx="10974977" cy="4351338"/>
          </a:xfrm>
        </p:spPr>
        <p:txBody>
          <a:bodyPr>
            <a:normAutofit/>
          </a:bodyPr>
          <a:lstStyle/>
          <a:p>
            <a:pPr algn="l" rtl="0"/>
            <a:r>
              <a:rPr lang="en-US" dirty="0">
                <a:solidFill>
                  <a:srgbClr val="FF0000"/>
                </a:solidFill>
              </a:rPr>
              <a:t>The principal parameter used to make the handoff decision is measured signal strength from the mobile at the BS</a:t>
            </a:r>
            <a:r>
              <a:rPr lang="en-US" dirty="0"/>
              <a:t>. Typically, the BS averages the signal over a moving window of time to remove the rapid fluctuations due to multipath effects. </a:t>
            </a:r>
          </a:p>
          <a:p>
            <a:pPr algn="l" rtl="0"/>
            <a:r>
              <a:rPr lang="en-US" dirty="0"/>
              <a:t>Figure 1, shows the average received power level at two adjacent base stations as a mobile unit moves from BS A, at </a:t>
            </a:r>
            <a:r>
              <a:rPr lang="en-US" i="1" dirty="0"/>
              <a:t>L</a:t>
            </a:r>
            <a:r>
              <a:rPr lang="en-US" dirty="0"/>
              <a:t>A, to BS B, at </a:t>
            </a:r>
            <a:r>
              <a:rPr lang="en-US" i="1" dirty="0"/>
              <a:t>L</a:t>
            </a:r>
            <a:r>
              <a:rPr lang="en-US" dirty="0"/>
              <a:t>B. This figure is useful in explaining various handoff strategies that have been used to determine the instant of handoff:</a:t>
            </a:r>
          </a:p>
        </p:txBody>
      </p:sp>
    </p:spTree>
    <p:extLst>
      <p:ext uri="{BB962C8B-B14F-4D97-AF65-F5344CB8AC3E}">
        <p14:creationId xmlns:p14="http://schemas.microsoft.com/office/powerpoint/2010/main" val="4029056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	Relative signal strength</a:t>
            </a:r>
          </a:p>
        </p:txBody>
      </p:sp>
      <p:sp>
        <p:nvSpPr>
          <p:cNvPr id="3" name="عنصر نائب للمحتوى 2"/>
          <p:cNvSpPr>
            <a:spLocks noGrp="1"/>
          </p:cNvSpPr>
          <p:nvPr>
            <p:ph idx="1"/>
          </p:nvPr>
        </p:nvSpPr>
        <p:spPr>
          <a:xfrm>
            <a:off x="838200" y="1515291"/>
            <a:ext cx="10515600" cy="5120640"/>
          </a:xfrm>
        </p:spPr>
        <p:txBody>
          <a:bodyPr>
            <a:normAutofit/>
          </a:bodyPr>
          <a:lstStyle/>
          <a:p>
            <a:pPr algn="just" rtl="0"/>
            <a:r>
              <a:rPr lang="en-US" sz="2400" dirty="0"/>
              <a:t>The mobile unit is handed off from BS A to BS B when the signal strength at B first exceeds that at A. If the signal strength at B subsequently falls below that of A, the mobile unit is handed back to A. In Figure 1, handoff occurs at point L1. At this point, signal strength to BS A is still adequate but is declining. Because signal strength fluctuates due to multipath effects, even with power averaging, this approach can lead to a ping-pong effect in which the unit is repeatedly passed back and forth between two BSs.</a:t>
            </a:r>
          </a:p>
          <a:p>
            <a:pPr algn="just" rtl="0"/>
            <a:endParaRPr lang="en-US" sz="2400" dirty="0"/>
          </a:p>
          <a:p>
            <a:pPr algn="just" rtl="0"/>
            <a:r>
              <a:rPr lang="en-US" dirty="0">
                <a:solidFill>
                  <a:srgbClr val="FF0000"/>
                </a:solidFill>
              </a:rPr>
              <a:t>In other words, the base station with the largest strength is selected (choose BS </a:t>
            </a:r>
            <a:r>
              <a:rPr lang="en-US" dirty="0" err="1">
                <a:solidFill>
                  <a:srgbClr val="FF0000"/>
                </a:solidFill>
              </a:rPr>
              <a:t>B</a:t>
            </a:r>
            <a:r>
              <a:rPr lang="en-US" baseline="-25000" dirty="0" err="1">
                <a:solidFill>
                  <a:srgbClr val="FF0000"/>
                </a:solidFill>
              </a:rPr>
              <a:t>new</a:t>
            </a:r>
            <a:r>
              <a:rPr lang="en-US" dirty="0">
                <a:solidFill>
                  <a:srgbClr val="FF0000"/>
                </a:solidFill>
              </a:rPr>
              <a:t> if </a:t>
            </a:r>
            <a:r>
              <a:rPr lang="en-US" dirty="0" err="1">
                <a:solidFill>
                  <a:srgbClr val="FF0000"/>
                </a:solidFill>
              </a:rPr>
              <a:t>P</a:t>
            </a:r>
            <a:r>
              <a:rPr lang="en-US" baseline="-25000" dirty="0" err="1">
                <a:solidFill>
                  <a:srgbClr val="FF0000"/>
                </a:solidFill>
              </a:rPr>
              <a:t>new</a:t>
            </a:r>
            <a:r>
              <a:rPr lang="en-US" dirty="0">
                <a:solidFill>
                  <a:srgbClr val="FF0000"/>
                </a:solidFill>
              </a:rPr>
              <a:t> &gt; </a:t>
            </a:r>
            <a:r>
              <a:rPr lang="en-US" dirty="0" err="1">
                <a:solidFill>
                  <a:srgbClr val="FF0000"/>
                </a:solidFill>
              </a:rPr>
              <a:t>P</a:t>
            </a:r>
            <a:r>
              <a:rPr lang="en-US" baseline="-25000" dirty="0" err="1">
                <a:solidFill>
                  <a:srgbClr val="FF0000"/>
                </a:solidFill>
              </a:rPr>
              <a:t>old</a:t>
            </a:r>
            <a:r>
              <a:rPr lang="en-US" dirty="0">
                <a:solidFill>
                  <a:srgbClr val="FF0000"/>
                </a:solidFill>
              </a:rPr>
              <a:t>).</a:t>
            </a:r>
          </a:p>
          <a:p>
            <a:pPr algn="just" rtl="0"/>
            <a:endParaRPr lang="en-US" sz="2400" dirty="0"/>
          </a:p>
        </p:txBody>
      </p:sp>
    </p:spTree>
    <p:extLst>
      <p:ext uri="{BB962C8B-B14F-4D97-AF65-F5344CB8AC3E}">
        <p14:creationId xmlns:p14="http://schemas.microsoft.com/office/powerpoint/2010/main" val="3164796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93363" y="215057"/>
            <a:ext cx="10515600" cy="614589"/>
          </a:xfrm>
        </p:spPr>
        <p:txBody>
          <a:bodyPr>
            <a:normAutofit fontScale="90000"/>
          </a:bodyPr>
          <a:lstStyle/>
          <a:p>
            <a:pPr algn="l" rtl="0"/>
            <a:endParaRPr lang="en-US" dirty="0"/>
          </a:p>
        </p:txBody>
      </p:sp>
      <p:pic>
        <p:nvPicPr>
          <p:cNvPr id="4" name="عنصر نائب للمحتوى 3"/>
          <p:cNvPicPr>
            <a:picLocks noGrp="1" noChangeAspect="1"/>
          </p:cNvPicPr>
          <p:nvPr>
            <p:ph idx="1"/>
          </p:nvPr>
        </p:nvPicPr>
        <p:blipFill>
          <a:blip r:embed="rId2"/>
          <a:stretch>
            <a:fillRect/>
          </a:stretch>
        </p:blipFill>
        <p:spPr>
          <a:xfrm>
            <a:off x="1494966" y="1497924"/>
            <a:ext cx="4885508" cy="3435532"/>
          </a:xfrm>
          <a:prstGeom prst="rect">
            <a:avLst/>
          </a:prstGeom>
        </p:spPr>
      </p:pic>
      <p:sp>
        <p:nvSpPr>
          <p:cNvPr id="5" name="مستطيل 4"/>
          <p:cNvSpPr/>
          <p:nvPr/>
        </p:nvSpPr>
        <p:spPr>
          <a:xfrm>
            <a:off x="1965960" y="6203341"/>
            <a:ext cx="3801291" cy="369332"/>
          </a:xfrm>
          <a:prstGeom prst="rect">
            <a:avLst/>
          </a:prstGeom>
        </p:spPr>
        <p:txBody>
          <a:bodyPr wrap="square">
            <a:spAutoFit/>
          </a:bodyPr>
          <a:lstStyle/>
          <a:p>
            <a:pPr algn="l"/>
            <a:r>
              <a:rPr lang="en-US" b="1" dirty="0">
                <a:latin typeface="Century" panose="02040604050505020304" pitchFamily="18" charset="0"/>
              </a:rPr>
              <a:t>Fig 1 Handoff between Two Cells</a:t>
            </a:r>
          </a:p>
        </p:txBody>
      </p:sp>
      <p:sp>
        <p:nvSpPr>
          <p:cNvPr id="9" name="Rectangle 4"/>
          <p:cNvSpPr>
            <a:spLocks noChangeArrowheads="1"/>
          </p:cNvSpPr>
          <p:nvPr/>
        </p:nvSpPr>
        <p:spPr bwMode="auto">
          <a:xfrm>
            <a:off x="1602570" y="4458106"/>
            <a:ext cx="804198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1pPr>
            <a:lvl2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2pPr>
            <a:lvl3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3pPr>
            <a:lvl4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4pPr>
            <a:lvl5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565150" algn="l"/>
                <a:tab pos="833438" algn="l"/>
                <a:tab pos="1158875" algn="l"/>
                <a:tab pos="17351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5150" algn="l"/>
                <a:tab pos="833438" algn="l"/>
                <a:tab pos="1158875" algn="l"/>
                <a:tab pos="1735138" algn="l"/>
              </a:tabLst>
            </a:pPr>
            <a:r>
              <a:rPr kumimoji="0" lang="en-US" altLang="en-US" sz="700" b="1" i="0"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	</a:t>
            </a:r>
            <a:r>
              <a:rPr kumimoji="0" lang="en-US" altLang="en-US" sz="700" b="1" i="0" u="sng" strike="noStrike" cap="none" normalizeH="0" baseline="0" dirty="0">
                <a:ln>
                  <a:noFill/>
                </a:ln>
                <a:solidFill>
                  <a:srgbClr val="231F20"/>
                </a:solidFill>
                <a:effectLst/>
                <a:latin typeface="Arial" panose="020B0604020202020204" pitchFamily="34" charset="0"/>
                <a:ea typeface="Times New Roman" panose="02020603050405020304" pitchFamily="18" charset="0"/>
              </a:rPr>
              <a:t> 	</a:t>
            </a:r>
            <a:endPar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lvl="0"/>
            <a:b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br>
            <a:endParaRPr lang="en-US" altLang="en-US" sz="1050" dirty="0"/>
          </a:p>
          <a:p>
            <a:pPr lvl="0"/>
            <a:r>
              <a:rPr lang="en-US" altLang="en-US" sz="1100" b="1" i="1" dirty="0">
                <a:solidFill>
                  <a:srgbClr val="231F20"/>
                </a:solidFill>
                <a:ea typeface="Times New Roman" panose="02020603050405020304" pitchFamily="18" charset="0"/>
              </a:rPr>
              <a:t>LA                                                    L</a:t>
            </a:r>
            <a:r>
              <a:rPr lang="en-US" altLang="en-US" sz="1100" b="1" dirty="0">
                <a:solidFill>
                  <a:srgbClr val="231F20"/>
                </a:solidFill>
                <a:ea typeface="Times New Roman" panose="02020603050405020304" pitchFamily="18" charset="0"/>
              </a:rPr>
              <a:t>1</a:t>
            </a:r>
            <a:r>
              <a:rPr kumimoji="0" lang="en-US" altLang="en-US" sz="1200" b="1" i="0" u="none" strike="noStrike" cap="none" normalizeH="0" dirty="0">
                <a:ln>
                  <a:noFill/>
                </a:ln>
                <a:solidFill>
                  <a:srgbClr val="231F20"/>
                </a:solidFill>
                <a:effectLst/>
                <a:latin typeface="Arial" panose="020B0604020202020204" pitchFamily="34" charset="0"/>
                <a:ea typeface="Times New Roman" panose="02020603050405020304" pitchFamily="18" charset="0"/>
              </a:rPr>
              <a:t>    </a:t>
            </a:r>
            <a:r>
              <a:rPr kumimoji="0" lang="en-US" altLang="en-US" sz="1200" b="1" i="1"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L</a:t>
            </a:r>
            <a:r>
              <a:rPr kumimoji="0" lang="en-US" altLang="en-US" sz="1200" b="1" i="0"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2	      </a:t>
            </a:r>
            <a:r>
              <a:rPr kumimoji="0" lang="en-US" altLang="en-US" sz="1200" b="1" i="1"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L</a:t>
            </a:r>
            <a:r>
              <a:rPr lang="en-US" altLang="en-US" sz="1200" b="1" dirty="0">
                <a:solidFill>
                  <a:srgbClr val="231F20"/>
                </a:solidFill>
                <a:ea typeface="Times New Roman" panose="02020603050405020304" pitchFamily="18" charset="0"/>
              </a:rPr>
              <a:t>3      </a:t>
            </a:r>
            <a:r>
              <a:rPr kumimoji="0" lang="en-US" altLang="en-US" sz="1200" b="1" i="0"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 </a:t>
            </a:r>
            <a:r>
              <a:rPr kumimoji="0" lang="en-US" altLang="en-US" sz="1200" b="1" i="1"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L4</a:t>
            </a:r>
            <a:r>
              <a:rPr lang="en-US" altLang="en-US" sz="1200" b="1" dirty="0">
                <a:solidFill>
                  <a:srgbClr val="231F20"/>
                </a:solidFill>
                <a:ea typeface="Times New Roman" panose="02020603050405020304" pitchFamily="18" charset="0"/>
              </a:rPr>
              <a:t>             </a:t>
            </a:r>
            <a:r>
              <a:rPr kumimoji="0" lang="en-US" altLang="en-US" sz="1200" b="1" i="0"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 </a:t>
            </a:r>
            <a:r>
              <a:rPr kumimoji="0" lang="en-US" altLang="en-US" sz="1200" b="1" i="1"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L</a:t>
            </a:r>
            <a:r>
              <a:rPr kumimoji="0" lang="en-US" altLang="en-US" sz="1200" b="1" i="0" u="none" strike="noStrike" cap="none" normalizeH="0" baseline="0" dirty="0">
                <a:ln>
                  <a:noFill/>
                </a:ln>
                <a:solidFill>
                  <a:srgbClr val="231F20"/>
                </a:solidFill>
                <a:effectLst/>
                <a:latin typeface="Arial" panose="020B0604020202020204" pitchFamily="34" charset="0"/>
                <a:ea typeface="Times New Roman" panose="02020603050405020304" pitchFamily="18" charset="0"/>
              </a:rPr>
              <a:t>B</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65150" algn="l"/>
                <a:tab pos="833438" algn="l"/>
                <a:tab pos="1158875" algn="l"/>
                <a:tab pos="1735138" algn="l"/>
              </a:tabLst>
            </a:pPr>
            <a:br>
              <a:rPr kumimoji="0" lang="en-US"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057" name="image3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3787" y="5103150"/>
            <a:ext cx="320675" cy="1047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1"/>
          <p:cNvSpPr>
            <a:spLocks noChangeArrowheads="1"/>
          </p:cNvSpPr>
          <p:nvPr/>
        </p:nvSpPr>
        <p:spPr bwMode="auto">
          <a:xfrm>
            <a:off x="7694023" y="5207925"/>
            <a:ext cx="40843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cxnSp>
        <p:nvCxnSpPr>
          <p:cNvPr id="17" name="رابط كسهم مستقيم 16"/>
          <p:cNvCxnSpPr/>
          <p:nvPr/>
        </p:nvCxnSpPr>
        <p:spPr>
          <a:xfrm>
            <a:off x="2913016" y="5186143"/>
            <a:ext cx="7053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8" name="صورة 17"/>
          <p:cNvPicPr>
            <a:picLocks noChangeAspect="1"/>
          </p:cNvPicPr>
          <p:nvPr/>
        </p:nvPicPr>
        <p:blipFill>
          <a:blip r:embed="rId4"/>
          <a:stretch>
            <a:fillRect/>
          </a:stretch>
        </p:blipFill>
        <p:spPr>
          <a:xfrm>
            <a:off x="7510765" y="1925229"/>
            <a:ext cx="4267570" cy="2737341"/>
          </a:xfrm>
          <a:prstGeom prst="rect">
            <a:avLst/>
          </a:prstGeom>
        </p:spPr>
      </p:pic>
      <p:sp>
        <p:nvSpPr>
          <p:cNvPr id="19" name="مستطيل 18"/>
          <p:cNvSpPr/>
          <p:nvPr/>
        </p:nvSpPr>
        <p:spPr>
          <a:xfrm>
            <a:off x="1529919" y="5468191"/>
            <a:ext cx="5104282" cy="369332"/>
          </a:xfrm>
          <a:prstGeom prst="rect">
            <a:avLst/>
          </a:prstGeom>
        </p:spPr>
        <p:txBody>
          <a:bodyPr wrap="none">
            <a:spAutoFit/>
          </a:bodyPr>
          <a:lstStyle/>
          <a:p>
            <a:r>
              <a:rPr lang="en-US" b="1" dirty="0"/>
              <a:t>a)Handoff decision as a function of handoff scheme</a:t>
            </a:r>
          </a:p>
        </p:txBody>
      </p:sp>
      <mc:AlternateContent xmlns:mc="http://schemas.openxmlformats.org/markup-compatibility/2006" xmlns:a14="http://schemas.microsoft.com/office/drawing/2010/main">
        <mc:Choice Requires="a14">
          <p:sp>
            <p:nvSpPr>
              <p:cNvPr id="20" name="مستطيل 19"/>
              <p:cNvSpPr/>
              <p:nvPr/>
            </p:nvSpPr>
            <p:spPr>
              <a:xfrm>
                <a:off x="7600408" y="4733818"/>
                <a:ext cx="3342453" cy="369332"/>
              </a:xfrm>
              <a:prstGeom prst="rect">
                <a:avLst/>
              </a:prstGeom>
            </p:spPr>
            <p:txBody>
              <a:bodyPr wrap="none">
                <a:spAutoFit/>
              </a:bodyPr>
              <a:lstStyle/>
              <a:p>
                <a:r>
                  <a:rPr lang="en-US" b="1" dirty="0"/>
                  <a:t>Relative signal strength (</a:t>
                </a:r>
                <a14:m>
                  <m:oMath xmlns:m="http://schemas.openxmlformats.org/officeDocument/2006/math">
                    <m:sSub>
                      <m:sSubPr>
                        <m:ctrlPr>
                          <a:rPr lang="en-US" b="1" i="1" dirty="0" smtClean="0">
                            <a:latin typeface="Cambria Math" panose="02040503050406030204" pitchFamily="18" charset="0"/>
                          </a:rPr>
                        </m:ctrlPr>
                      </m:sSubPr>
                      <m:e>
                        <m:r>
                          <a:rPr lang="en-US" b="1" i="1" dirty="0" smtClean="0">
                            <a:latin typeface="Cambria Math" panose="02040503050406030204" pitchFamily="18" charset="0"/>
                          </a:rPr>
                          <m:t>𝑷</m:t>
                        </m:r>
                      </m:e>
                      <m:sub>
                        <m:r>
                          <a:rPr lang="en-US" b="1" i="1" dirty="0" smtClean="0">
                            <a:latin typeface="Cambria Math" panose="02040503050406030204" pitchFamily="18" charset="0"/>
                          </a:rPr>
                          <m:t>𝑩</m:t>
                        </m:r>
                      </m:sub>
                    </m:sSub>
                  </m:oMath>
                </a14:m>
                <a:r>
                  <a:rPr lang="en-US" b="1" dirty="0"/>
                  <a:t> –</a:t>
                </a:r>
                <a14:m>
                  <m:oMath xmlns:m="http://schemas.openxmlformats.org/officeDocument/2006/math">
                    <m:sSub>
                      <m:sSubPr>
                        <m:ctrlPr>
                          <a:rPr lang="en-US" b="1" i="1" dirty="0" smtClean="0">
                            <a:latin typeface="Cambria Math" panose="02040503050406030204" pitchFamily="18" charset="0"/>
                          </a:rPr>
                        </m:ctrlPr>
                      </m:sSubPr>
                      <m:e>
                        <m:r>
                          <a:rPr lang="en-US" b="1" i="1" dirty="0" smtClean="0">
                            <a:latin typeface="Cambria Math" panose="02040503050406030204" pitchFamily="18" charset="0"/>
                          </a:rPr>
                          <m:t>𝑷</m:t>
                        </m:r>
                      </m:e>
                      <m:sub>
                        <m:r>
                          <a:rPr lang="en-US" b="1" i="1" dirty="0" smtClean="0">
                            <a:latin typeface="Cambria Math" panose="02040503050406030204" pitchFamily="18" charset="0"/>
                          </a:rPr>
                          <m:t>𝑨</m:t>
                        </m:r>
                      </m:sub>
                    </m:sSub>
                  </m:oMath>
                </a14:m>
                <a:r>
                  <a:rPr lang="en-US" b="1" dirty="0"/>
                  <a:t>)</a:t>
                </a:r>
              </a:p>
            </p:txBody>
          </p:sp>
        </mc:Choice>
        <mc:Fallback xmlns="">
          <p:sp>
            <p:nvSpPr>
              <p:cNvPr id="20" name="مستطيل 19"/>
              <p:cNvSpPr>
                <a:spLocks noRot="1" noChangeAspect="1" noMove="1" noResize="1" noEditPoints="1" noAdjustHandles="1" noChangeArrowheads="1" noChangeShapeType="1" noTextEdit="1"/>
              </p:cNvSpPr>
              <p:nvPr/>
            </p:nvSpPr>
            <p:spPr>
              <a:xfrm>
                <a:off x="7600408" y="4733818"/>
                <a:ext cx="3342453" cy="369332"/>
              </a:xfrm>
              <a:prstGeom prst="rect">
                <a:avLst/>
              </a:prstGeom>
              <a:blipFill>
                <a:blip r:embed="rId5"/>
                <a:stretch>
                  <a:fillRect l="-730" t="-10000" r="-1642" b="-26667"/>
                </a:stretch>
              </a:blipFill>
            </p:spPr>
            <p:txBody>
              <a:bodyPr/>
              <a:lstStyle/>
              <a:p>
                <a:r>
                  <a:rPr lang="en-US">
                    <a:noFill/>
                  </a:rPr>
                  <a:t> </a:t>
                </a:r>
              </a:p>
            </p:txBody>
          </p:sp>
        </mc:Fallback>
      </mc:AlternateContent>
      <p:sp>
        <p:nvSpPr>
          <p:cNvPr id="21" name="مستطيل 20"/>
          <p:cNvSpPr/>
          <p:nvPr/>
        </p:nvSpPr>
        <p:spPr>
          <a:xfrm>
            <a:off x="7925592" y="5310713"/>
            <a:ext cx="2692083" cy="369332"/>
          </a:xfrm>
          <a:prstGeom prst="rect">
            <a:avLst/>
          </a:prstGeom>
        </p:spPr>
        <p:txBody>
          <a:bodyPr wrap="none">
            <a:spAutoFit/>
          </a:bodyPr>
          <a:lstStyle/>
          <a:p>
            <a:r>
              <a:rPr lang="en-US" b="1" dirty="0">
                <a:solidFill>
                  <a:srgbClr val="231F20"/>
                </a:solidFill>
                <a:latin typeface="Times New Roman" panose="02020603050405020304" pitchFamily="18" charset="0"/>
                <a:ea typeface="Times New Roman" panose="02020603050405020304" pitchFamily="18" charset="0"/>
              </a:rPr>
              <a:t>(b) Hysteresis</a:t>
            </a:r>
            <a:r>
              <a:rPr lang="en-US" b="1" spc="-115" dirty="0">
                <a:solidFill>
                  <a:srgbClr val="231F20"/>
                </a:solidFill>
                <a:latin typeface="Times New Roman" panose="02020603050405020304" pitchFamily="18" charset="0"/>
                <a:ea typeface="Times New Roman" panose="02020603050405020304" pitchFamily="18" charset="0"/>
              </a:rPr>
              <a:t> </a:t>
            </a:r>
            <a:r>
              <a:rPr lang="en-US" b="1" dirty="0">
                <a:solidFill>
                  <a:srgbClr val="231F20"/>
                </a:solidFill>
                <a:latin typeface="Times New Roman" panose="02020603050405020304" pitchFamily="18" charset="0"/>
                <a:ea typeface="Times New Roman" panose="02020603050405020304" pitchFamily="18" charset="0"/>
              </a:rPr>
              <a:t>mechanism</a:t>
            </a:r>
            <a:endParaRPr lang="en-US" dirty="0"/>
          </a:p>
        </p:txBody>
      </p:sp>
    </p:spTree>
    <p:extLst>
      <p:ext uri="{BB962C8B-B14F-4D97-AF65-F5344CB8AC3E}">
        <p14:creationId xmlns:p14="http://schemas.microsoft.com/office/powerpoint/2010/main" val="1837737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sz="3600" dirty="0">
                <a:solidFill>
                  <a:srgbClr val="FF0000"/>
                </a:solidFill>
              </a:rPr>
              <a:t>Handoff Decision: </a:t>
            </a:r>
            <a:r>
              <a:rPr lang="en-US" sz="2800" dirty="0"/>
              <a:t>Various strategies, which are used to determine the instant of handoff</a:t>
            </a:r>
          </a:p>
        </p:txBody>
      </p:sp>
      <p:sp>
        <p:nvSpPr>
          <p:cNvPr id="3" name="عنصر نائب للمحتوى 2"/>
          <p:cNvSpPr>
            <a:spLocks noGrp="1"/>
          </p:cNvSpPr>
          <p:nvPr>
            <p:ph idx="1"/>
          </p:nvPr>
        </p:nvSpPr>
        <p:spPr>
          <a:xfrm>
            <a:off x="433252" y="2004150"/>
            <a:ext cx="10515600" cy="4351338"/>
          </a:xfrm>
        </p:spPr>
        <p:txBody>
          <a:bodyPr/>
          <a:lstStyle/>
          <a:p>
            <a:pPr marL="810260" marR="0" algn="l" rtl="0">
              <a:spcBef>
                <a:spcPts val="5"/>
              </a:spcBef>
              <a:spcAft>
                <a:spcPts val="0"/>
              </a:spcAft>
              <a:tabLst>
                <a:tab pos="4036060" algn="l"/>
              </a:tabLst>
            </a:pPr>
            <a:r>
              <a:rPr lang="en-US" dirty="0">
                <a:latin typeface="Carlito"/>
                <a:ea typeface="Carlito"/>
                <a:cs typeface="Carlito"/>
              </a:rPr>
              <a:t>BS</a:t>
            </a:r>
            <a:r>
              <a:rPr lang="en-US" sz="1800" dirty="0">
                <a:latin typeface="Carlito"/>
                <a:ea typeface="Carlito"/>
                <a:cs typeface="Carlito"/>
              </a:rPr>
              <a:t>A                                                                                                                 </a:t>
            </a:r>
            <a:r>
              <a:rPr lang="en-US" dirty="0">
                <a:latin typeface="Carlito"/>
                <a:ea typeface="Carlito"/>
                <a:cs typeface="Carlito"/>
              </a:rPr>
              <a:t>BS</a:t>
            </a:r>
            <a:r>
              <a:rPr lang="en-US" baseline="-25000" dirty="0">
                <a:latin typeface="Carlito"/>
                <a:ea typeface="Carlito"/>
                <a:cs typeface="Carlito"/>
              </a:rPr>
              <a:t>B                        </a:t>
            </a:r>
            <a:endParaRPr lang="en-US" sz="1400" dirty="0">
              <a:latin typeface="Carlito"/>
              <a:ea typeface="Carlito"/>
              <a:cs typeface="Carlito"/>
            </a:endParaRPr>
          </a:p>
          <a:p>
            <a:pPr algn="l" rtl="0"/>
            <a:endParaRPr lang="en-US" dirty="0"/>
          </a:p>
        </p:txBody>
      </p:sp>
      <p:grpSp>
        <p:nvGrpSpPr>
          <p:cNvPr id="4" name="Group 2"/>
          <p:cNvGrpSpPr>
            <a:grpSpLocks/>
          </p:cNvGrpSpPr>
          <p:nvPr/>
        </p:nvGrpSpPr>
        <p:grpSpPr bwMode="auto">
          <a:xfrm>
            <a:off x="1250049" y="2661681"/>
            <a:ext cx="8206604" cy="2750685"/>
            <a:chOff x="1874" y="-3436"/>
            <a:chExt cx="4801" cy="3419"/>
          </a:xfrm>
        </p:grpSpPr>
        <p:sp>
          <p:nvSpPr>
            <p:cNvPr id="5" name="AutoShape 3"/>
            <p:cNvSpPr>
              <a:spLocks/>
            </p:cNvSpPr>
            <p:nvPr/>
          </p:nvSpPr>
          <p:spPr bwMode="auto">
            <a:xfrm>
              <a:off x="1878" y="-3432"/>
              <a:ext cx="4783" cy="3411"/>
            </a:xfrm>
            <a:custGeom>
              <a:avLst/>
              <a:gdLst>
                <a:gd name="T0" fmla="+- 0 6661 1879"/>
                <a:gd name="T1" fmla="*/ T0 w 4783"/>
                <a:gd name="T2" fmla="+- 0 -22 -3432"/>
                <a:gd name="T3" fmla="*/ -22 h 3411"/>
                <a:gd name="T4" fmla="+- 0 6661 1879"/>
                <a:gd name="T5" fmla="*/ T4 w 4783"/>
                <a:gd name="T6" fmla="+- 0 -3432 -3432"/>
                <a:gd name="T7" fmla="*/ -3432 h 3411"/>
                <a:gd name="T8" fmla="+- 0 1879 1879"/>
                <a:gd name="T9" fmla="*/ T8 w 4783"/>
                <a:gd name="T10" fmla="+- 0 -3432 -3432"/>
                <a:gd name="T11" fmla="*/ -3432 h 3411"/>
                <a:gd name="T12" fmla="+- 0 6661 1879"/>
                <a:gd name="T13" fmla="*/ T12 w 4783"/>
                <a:gd name="T14" fmla="+- 0 -3432 -3432"/>
                <a:gd name="T15" fmla="*/ -3432 h 3411"/>
                <a:gd name="T16" fmla="+- 0 6661 1879"/>
                <a:gd name="T17" fmla="*/ T16 w 4783"/>
                <a:gd name="T18" fmla="+- 0 -22 -3432"/>
                <a:gd name="T19" fmla="*/ -22 h 3411"/>
                <a:gd name="T20" fmla="+- 0 1879 1879"/>
                <a:gd name="T21" fmla="*/ T20 w 4783"/>
                <a:gd name="T22" fmla="+- 0 -3432 -3432"/>
                <a:gd name="T23" fmla="*/ -3432 h 3411"/>
                <a:gd name="T24" fmla="+- 0 2256 1879"/>
                <a:gd name="T25" fmla="*/ T24 w 4783"/>
                <a:gd name="T26" fmla="+- 0 -63 -3432"/>
                <a:gd name="T27" fmla="*/ -63 h 3411"/>
                <a:gd name="T28" fmla="+- 0 2256 1879"/>
                <a:gd name="T29" fmla="*/ T28 w 4783"/>
                <a:gd name="T30" fmla="+- 0 -3390 -3432"/>
                <a:gd name="T31" fmla="*/ -3390 h 3411"/>
                <a:gd name="T32" fmla="+- 0 2762 1879"/>
                <a:gd name="T33" fmla="*/ T32 w 4783"/>
                <a:gd name="T34" fmla="+- 0 -63 -3432"/>
                <a:gd name="T35" fmla="*/ -63 h 3411"/>
                <a:gd name="T36" fmla="+- 0 2762 1879"/>
                <a:gd name="T37" fmla="*/ T36 w 4783"/>
                <a:gd name="T38" fmla="+- 0 -3390 -3432"/>
                <a:gd name="T39" fmla="*/ -3390 h 3411"/>
                <a:gd name="T40" fmla="+- 0 3268 1879"/>
                <a:gd name="T41" fmla="*/ T40 w 4783"/>
                <a:gd name="T42" fmla="+- 0 -63 -3432"/>
                <a:gd name="T43" fmla="*/ -63 h 3411"/>
                <a:gd name="T44" fmla="+- 0 3268 1879"/>
                <a:gd name="T45" fmla="*/ T44 w 4783"/>
                <a:gd name="T46" fmla="+- 0 -3390 -3432"/>
                <a:gd name="T47" fmla="*/ -3390 h 3411"/>
                <a:gd name="T48" fmla="+- 0 3764 1879"/>
                <a:gd name="T49" fmla="*/ T48 w 4783"/>
                <a:gd name="T50" fmla="+- 0 -63 -3432"/>
                <a:gd name="T51" fmla="*/ -63 h 3411"/>
                <a:gd name="T52" fmla="+- 0 3764 1879"/>
                <a:gd name="T53" fmla="*/ T52 w 4783"/>
                <a:gd name="T54" fmla="+- 0 -3390 -3432"/>
                <a:gd name="T55" fmla="*/ -3390 h 3411"/>
                <a:gd name="T56" fmla="+- 0 4270 1879"/>
                <a:gd name="T57" fmla="*/ T56 w 4783"/>
                <a:gd name="T58" fmla="+- 0 -63 -3432"/>
                <a:gd name="T59" fmla="*/ -63 h 3411"/>
                <a:gd name="T60" fmla="+- 0 4270 1879"/>
                <a:gd name="T61" fmla="*/ T60 w 4783"/>
                <a:gd name="T62" fmla="+- 0 -3390 -3432"/>
                <a:gd name="T63" fmla="*/ -3390 h 3411"/>
                <a:gd name="T64" fmla="+- 0 4776 1879"/>
                <a:gd name="T65" fmla="*/ T64 w 4783"/>
                <a:gd name="T66" fmla="+- 0 -63 -3432"/>
                <a:gd name="T67" fmla="*/ -63 h 3411"/>
                <a:gd name="T68" fmla="+- 0 4776 1879"/>
                <a:gd name="T69" fmla="*/ T68 w 4783"/>
                <a:gd name="T70" fmla="+- 0 -3390 -3432"/>
                <a:gd name="T71" fmla="*/ -3390 h 3411"/>
                <a:gd name="T72" fmla="+- 0 5273 1879"/>
                <a:gd name="T73" fmla="*/ T72 w 4783"/>
                <a:gd name="T74" fmla="+- 0 -63 -3432"/>
                <a:gd name="T75" fmla="*/ -63 h 3411"/>
                <a:gd name="T76" fmla="+- 0 5273 1879"/>
                <a:gd name="T77" fmla="*/ T76 w 4783"/>
                <a:gd name="T78" fmla="+- 0 -3390 -3432"/>
                <a:gd name="T79" fmla="*/ -3390 h 3411"/>
                <a:gd name="T80" fmla="+- 0 5779 1879"/>
                <a:gd name="T81" fmla="*/ T80 w 4783"/>
                <a:gd name="T82" fmla="+- 0 -63 -3432"/>
                <a:gd name="T83" fmla="*/ -63 h 3411"/>
                <a:gd name="T84" fmla="+- 0 5779 1879"/>
                <a:gd name="T85" fmla="*/ T84 w 4783"/>
                <a:gd name="T86" fmla="+- 0 -3390 -3432"/>
                <a:gd name="T87" fmla="*/ -3390 h 3411"/>
                <a:gd name="T88" fmla="+- 0 6285 1879"/>
                <a:gd name="T89" fmla="*/ T88 w 4783"/>
                <a:gd name="T90" fmla="+- 0 -63 -3432"/>
                <a:gd name="T91" fmla="*/ -63 h 3411"/>
                <a:gd name="T92" fmla="+- 0 6285 1879"/>
                <a:gd name="T93" fmla="*/ T92 w 4783"/>
                <a:gd name="T94" fmla="+- 0 -3390 -3432"/>
                <a:gd name="T95" fmla="*/ -3390 h 3411"/>
                <a:gd name="T96" fmla="+- 0 1925 1879"/>
                <a:gd name="T97" fmla="*/ T96 w 4783"/>
                <a:gd name="T98" fmla="+- 0 -22 -3432"/>
                <a:gd name="T99" fmla="*/ -22 h 3411"/>
                <a:gd name="T100" fmla="+- 0 6616 1879"/>
                <a:gd name="T101" fmla="*/ T100 w 4783"/>
                <a:gd name="T102" fmla="+- 0 -22 -3432"/>
                <a:gd name="T103" fmla="*/ -22 h 3411"/>
                <a:gd name="T104" fmla="+- 0 1925 1879"/>
                <a:gd name="T105" fmla="*/ T104 w 4783"/>
                <a:gd name="T106" fmla="+- 0 -446 -3432"/>
                <a:gd name="T107" fmla="*/ -446 h 3411"/>
                <a:gd name="T108" fmla="+- 0 6616 1879"/>
                <a:gd name="T109" fmla="*/ T108 w 4783"/>
                <a:gd name="T110" fmla="+- 0 -446 -3432"/>
                <a:gd name="T111" fmla="*/ -446 h 3411"/>
                <a:gd name="T112" fmla="+- 0 1925 1879"/>
                <a:gd name="T113" fmla="*/ T112 w 4783"/>
                <a:gd name="T114" fmla="+- 0 -870 -3432"/>
                <a:gd name="T115" fmla="*/ -870 h 3411"/>
                <a:gd name="T116" fmla="+- 0 6616 1879"/>
                <a:gd name="T117" fmla="*/ T116 w 4783"/>
                <a:gd name="T118" fmla="+- 0 -870 -3432"/>
                <a:gd name="T119" fmla="*/ -870 h 3411"/>
                <a:gd name="T120" fmla="+- 0 1925 1879"/>
                <a:gd name="T121" fmla="*/ T120 w 4783"/>
                <a:gd name="T122" fmla="+- 0 -1303 -3432"/>
                <a:gd name="T123" fmla="*/ -1303 h 3411"/>
                <a:gd name="T124" fmla="+- 0 6616 1879"/>
                <a:gd name="T125" fmla="*/ T124 w 4783"/>
                <a:gd name="T126" fmla="+- 0 -1303 -3432"/>
                <a:gd name="T127" fmla="*/ -1303 h 3411"/>
                <a:gd name="T128" fmla="+- 0 1925 1879"/>
                <a:gd name="T129" fmla="*/ T128 w 4783"/>
                <a:gd name="T130" fmla="+- 0 -1727 -3432"/>
                <a:gd name="T131" fmla="*/ -1727 h 3411"/>
                <a:gd name="T132" fmla="+- 0 6616 1879"/>
                <a:gd name="T133" fmla="*/ T132 w 4783"/>
                <a:gd name="T134" fmla="+- 0 -1727 -3432"/>
                <a:gd name="T135" fmla="*/ -1727 h 3411"/>
                <a:gd name="T136" fmla="+- 0 1925 1879"/>
                <a:gd name="T137" fmla="*/ T136 w 4783"/>
                <a:gd name="T138" fmla="+- 0 -2151 -3432"/>
                <a:gd name="T139" fmla="*/ -2151 h 3411"/>
                <a:gd name="T140" fmla="+- 0 6616 1879"/>
                <a:gd name="T141" fmla="*/ T140 w 4783"/>
                <a:gd name="T142" fmla="+- 0 -2151 -3432"/>
                <a:gd name="T143" fmla="*/ -2151 h 3411"/>
                <a:gd name="T144" fmla="+- 0 1925 1879"/>
                <a:gd name="T145" fmla="*/ T144 w 4783"/>
                <a:gd name="T146" fmla="+- 0 -2575 -3432"/>
                <a:gd name="T147" fmla="*/ -2575 h 3411"/>
                <a:gd name="T148" fmla="+- 0 6616 1879"/>
                <a:gd name="T149" fmla="*/ T148 w 4783"/>
                <a:gd name="T150" fmla="+- 0 -2575 -3432"/>
                <a:gd name="T151" fmla="*/ -2575 h 3411"/>
                <a:gd name="T152" fmla="+- 0 1925 1879"/>
                <a:gd name="T153" fmla="*/ T152 w 4783"/>
                <a:gd name="T154" fmla="+- 0 -3008 -3432"/>
                <a:gd name="T155" fmla="*/ -3008 h 3411"/>
                <a:gd name="T156" fmla="+- 0 6616 1879"/>
                <a:gd name="T157" fmla="*/ T156 w 4783"/>
                <a:gd name="T158" fmla="+- 0 -3008 -3432"/>
                <a:gd name="T159" fmla="*/ -3008 h 3411"/>
                <a:gd name="T160" fmla="+- 0 1925 1879"/>
                <a:gd name="T161" fmla="*/ T160 w 4783"/>
                <a:gd name="T162" fmla="+- 0 -3432 -3432"/>
                <a:gd name="T163" fmla="*/ -3432 h 3411"/>
                <a:gd name="T164" fmla="+- 0 6616 1879"/>
                <a:gd name="T165" fmla="*/ T164 w 4783"/>
                <a:gd name="T166" fmla="+- 0 -3432 -3432"/>
                <a:gd name="T167" fmla="*/ -3432 h 3411"/>
                <a:gd name="T168" fmla="+- 0 6661 1879"/>
                <a:gd name="T169" fmla="*/ T168 w 4783"/>
                <a:gd name="T170" fmla="+- 0 -22 -3432"/>
                <a:gd name="T171" fmla="*/ -22 h 3411"/>
                <a:gd name="T172" fmla="+- 0 6661 1879"/>
                <a:gd name="T173" fmla="*/ T172 w 4783"/>
                <a:gd name="T174" fmla="+- 0 -3432 -3432"/>
                <a:gd name="T175" fmla="*/ -3432 h 3411"/>
                <a:gd name="T176" fmla="+- 0 1879 1879"/>
                <a:gd name="T177" fmla="*/ T176 w 4783"/>
                <a:gd name="T178" fmla="+- 0 -3432 -3432"/>
                <a:gd name="T179" fmla="*/ -3432 h 3411"/>
                <a:gd name="T180" fmla="+- 0 6661 1879"/>
                <a:gd name="T181" fmla="*/ T180 w 4783"/>
                <a:gd name="T182" fmla="+- 0 -3432 -3432"/>
                <a:gd name="T183" fmla="*/ -3432 h 3411"/>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Lst>
              <a:rect l="0" t="0" r="r" b="b"/>
              <a:pathLst>
                <a:path w="4783" h="3411">
                  <a:moveTo>
                    <a:pt x="0" y="3410"/>
                  </a:moveTo>
                  <a:lnTo>
                    <a:pt x="4782" y="3410"/>
                  </a:lnTo>
                  <a:moveTo>
                    <a:pt x="0" y="0"/>
                  </a:moveTo>
                  <a:lnTo>
                    <a:pt x="4782" y="0"/>
                  </a:lnTo>
                  <a:moveTo>
                    <a:pt x="0" y="3410"/>
                  </a:moveTo>
                  <a:lnTo>
                    <a:pt x="0" y="0"/>
                  </a:lnTo>
                  <a:moveTo>
                    <a:pt x="4782" y="3410"/>
                  </a:moveTo>
                  <a:lnTo>
                    <a:pt x="4782" y="0"/>
                  </a:lnTo>
                  <a:moveTo>
                    <a:pt x="0" y="3410"/>
                  </a:moveTo>
                  <a:lnTo>
                    <a:pt x="4782" y="3410"/>
                  </a:lnTo>
                  <a:moveTo>
                    <a:pt x="0" y="3410"/>
                  </a:moveTo>
                  <a:lnTo>
                    <a:pt x="0" y="0"/>
                  </a:lnTo>
                  <a:moveTo>
                    <a:pt x="377" y="3410"/>
                  </a:moveTo>
                  <a:lnTo>
                    <a:pt x="377" y="3369"/>
                  </a:lnTo>
                  <a:moveTo>
                    <a:pt x="377" y="0"/>
                  </a:moveTo>
                  <a:lnTo>
                    <a:pt x="377" y="42"/>
                  </a:lnTo>
                  <a:moveTo>
                    <a:pt x="883" y="3410"/>
                  </a:moveTo>
                  <a:lnTo>
                    <a:pt x="883" y="3369"/>
                  </a:lnTo>
                  <a:moveTo>
                    <a:pt x="883" y="0"/>
                  </a:moveTo>
                  <a:lnTo>
                    <a:pt x="883" y="42"/>
                  </a:lnTo>
                  <a:moveTo>
                    <a:pt x="1389" y="3410"/>
                  </a:moveTo>
                  <a:lnTo>
                    <a:pt x="1389" y="3369"/>
                  </a:lnTo>
                  <a:moveTo>
                    <a:pt x="1389" y="0"/>
                  </a:moveTo>
                  <a:lnTo>
                    <a:pt x="1389" y="42"/>
                  </a:lnTo>
                  <a:moveTo>
                    <a:pt x="1885" y="3410"/>
                  </a:moveTo>
                  <a:lnTo>
                    <a:pt x="1885" y="3369"/>
                  </a:lnTo>
                  <a:moveTo>
                    <a:pt x="1885" y="0"/>
                  </a:moveTo>
                  <a:lnTo>
                    <a:pt x="1885" y="42"/>
                  </a:lnTo>
                  <a:moveTo>
                    <a:pt x="2391" y="3410"/>
                  </a:moveTo>
                  <a:lnTo>
                    <a:pt x="2391" y="3369"/>
                  </a:lnTo>
                  <a:moveTo>
                    <a:pt x="2391" y="0"/>
                  </a:moveTo>
                  <a:lnTo>
                    <a:pt x="2391" y="42"/>
                  </a:lnTo>
                  <a:moveTo>
                    <a:pt x="2897" y="3410"/>
                  </a:moveTo>
                  <a:lnTo>
                    <a:pt x="2897" y="3369"/>
                  </a:lnTo>
                  <a:moveTo>
                    <a:pt x="2897" y="0"/>
                  </a:moveTo>
                  <a:lnTo>
                    <a:pt x="2897" y="42"/>
                  </a:lnTo>
                  <a:moveTo>
                    <a:pt x="3394" y="3410"/>
                  </a:moveTo>
                  <a:lnTo>
                    <a:pt x="3394" y="3369"/>
                  </a:lnTo>
                  <a:moveTo>
                    <a:pt x="3394" y="0"/>
                  </a:moveTo>
                  <a:lnTo>
                    <a:pt x="3394" y="42"/>
                  </a:lnTo>
                  <a:moveTo>
                    <a:pt x="3900" y="3410"/>
                  </a:moveTo>
                  <a:lnTo>
                    <a:pt x="3900" y="3369"/>
                  </a:lnTo>
                  <a:moveTo>
                    <a:pt x="3900" y="0"/>
                  </a:moveTo>
                  <a:lnTo>
                    <a:pt x="3900" y="42"/>
                  </a:lnTo>
                  <a:moveTo>
                    <a:pt x="4406" y="3410"/>
                  </a:moveTo>
                  <a:lnTo>
                    <a:pt x="4406" y="3369"/>
                  </a:lnTo>
                  <a:moveTo>
                    <a:pt x="4406" y="0"/>
                  </a:moveTo>
                  <a:lnTo>
                    <a:pt x="4406" y="42"/>
                  </a:lnTo>
                  <a:moveTo>
                    <a:pt x="0" y="3410"/>
                  </a:moveTo>
                  <a:lnTo>
                    <a:pt x="46" y="3410"/>
                  </a:lnTo>
                  <a:moveTo>
                    <a:pt x="4782" y="3410"/>
                  </a:moveTo>
                  <a:lnTo>
                    <a:pt x="4737" y="3410"/>
                  </a:lnTo>
                  <a:moveTo>
                    <a:pt x="0" y="2986"/>
                  </a:moveTo>
                  <a:lnTo>
                    <a:pt x="46" y="2986"/>
                  </a:lnTo>
                  <a:moveTo>
                    <a:pt x="4782" y="2986"/>
                  </a:moveTo>
                  <a:lnTo>
                    <a:pt x="4737" y="2986"/>
                  </a:lnTo>
                  <a:moveTo>
                    <a:pt x="0" y="2562"/>
                  </a:moveTo>
                  <a:lnTo>
                    <a:pt x="46" y="2562"/>
                  </a:lnTo>
                  <a:moveTo>
                    <a:pt x="4782" y="2562"/>
                  </a:moveTo>
                  <a:lnTo>
                    <a:pt x="4737" y="2562"/>
                  </a:lnTo>
                  <a:moveTo>
                    <a:pt x="0" y="2129"/>
                  </a:moveTo>
                  <a:lnTo>
                    <a:pt x="46" y="2129"/>
                  </a:lnTo>
                  <a:moveTo>
                    <a:pt x="4782" y="2129"/>
                  </a:moveTo>
                  <a:lnTo>
                    <a:pt x="4737" y="2129"/>
                  </a:lnTo>
                  <a:moveTo>
                    <a:pt x="0" y="1705"/>
                  </a:moveTo>
                  <a:lnTo>
                    <a:pt x="46" y="1705"/>
                  </a:lnTo>
                  <a:moveTo>
                    <a:pt x="4782" y="1705"/>
                  </a:moveTo>
                  <a:lnTo>
                    <a:pt x="4737" y="1705"/>
                  </a:lnTo>
                  <a:moveTo>
                    <a:pt x="0" y="1281"/>
                  </a:moveTo>
                  <a:lnTo>
                    <a:pt x="46" y="1281"/>
                  </a:lnTo>
                  <a:moveTo>
                    <a:pt x="4782" y="1281"/>
                  </a:moveTo>
                  <a:lnTo>
                    <a:pt x="4737" y="1281"/>
                  </a:lnTo>
                  <a:moveTo>
                    <a:pt x="0" y="857"/>
                  </a:moveTo>
                  <a:lnTo>
                    <a:pt x="46" y="857"/>
                  </a:lnTo>
                  <a:moveTo>
                    <a:pt x="4782" y="857"/>
                  </a:moveTo>
                  <a:lnTo>
                    <a:pt x="4737" y="857"/>
                  </a:lnTo>
                  <a:moveTo>
                    <a:pt x="0" y="424"/>
                  </a:moveTo>
                  <a:lnTo>
                    <a:pt x="46" y="424"/>
                  </a:lnTo>
                  <a:moveTo>
                    <a:pt x="4782" y="424"/>
                  </a:moveTo>
                  <a:lnTo>
                    <a:pt x="4737" y="424"/>
                  </a:lnTo>
                  <a:moveTo>
                    <a:pt x="0" y="0"/>
                  </a:moveTo>
                  <a:lnTo>
                    <a:pt x="46" y="0"/>
                  </a:lnTo>
                  <a:moveTo>
                    <a:pt x="4782" y="0"/>
                  </a:moveTo>
                  <a:lnTo>
                    <a:pt x="4737" y="0"/>
                  </a:lnTo>
                  <a:moveTo>
                    <a:pt x="0" y="3410"/>
                  </a:moveTo>
                  <a:lnTo>
                    <a:pt x="4782" y="3410"/>
                  </a:lnTo>
                  <a:moveTo>
                    <a:pt x="0" y="0"/>
                  </a:moveTo>
                  <a:lnTo>
                    <a:pt x="4782" y="0"/>
                  </a:lnTo>
                  <a:moveTo>
                    <a:pt x="0" y="3410"/>
                  </a:moveTo>
                  <a:lnTo>
                    <a:pt x="0" y="0"/>
                  </a:lnTo>
                  <a:moveTo>
                    <a:pt x="4782" y="3410"/>
                  </a:moveTo>
                  <a:lnTo>
                    <a:pt x="4782" y="0"/>
                  </a:lnTo>
                </a:path>
              </a:pathLst>
            </a:custGeom>
            <a:noFill/>
            <a:ln w="5551">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Freeform 4"/>
            <p:cNvSpPr>
              <a:spLocks/>
            </p:cNvSpPr>
            <p:nvPr/>
          </p:nvSpPr>
          <p:spPr bwMode="auto">
            <a:xfrm>
              <a:off x="1878" y="-3133"/>
              <a:ext cx="4792" cy="2695"/>
            </a:xfrm>
            <a:custGeom>
              <a:avLst/>
              <a:gdLst>
                <a:gd name="T0" fmla="+- 0 1943 1879"/>
                <a:gd name="T1" fmla="*/ T0 w 4792"/>
                <a:gd name="T2" fmla="+- 0 -2974 -3132"/>
                <a:gd name="T3" fmla="*/ -2974 h 2695"/>
                <a:gd name="T4" fmla="+- 0 2026 1879"/>
                <a:gd name="T5" fmla="*/ T4 w 4792"/>
                <a:gd name="T6" fmla="+- 0 -2484 -3132"/>
                <a:gd name="T7" fmla="*/ -2484 h 2695"/>
                <a:gd name="T8" fmla="+- 0 2100 1879"/>
                <a:gd name="T9" fmla="*/ T8 w 4792"/>
                <a:gd name="T10" fmla="+- 0 -2184 -3132"/>
                <a:gd name="T11" fmla="*/ -2184 h 2695"/>
                <a:gd name="T12" fmla="+- 0 2182 1879"/>
                <a:gd name="T13" fmla="*/ T12 w 4792"/>
                <a:gd name="T14" fmla="+- 0 -2292 -3132"/>
                <a:gd name="T15" fmla="*/ -2292 h 2695"/>
                <a:gd name="T16" fmla="+- 0 2256 1879"/>
                <a:gd name="T17" fmla="*/ T16 w 4792"/>
                <a:gd name="T18" fmla="+- 0 -2118 -3132"/>
                <a:gd name="T19" fmla="*/ -2118 h 2695"/>
                <a:gd name="T20" fmla="+- 0 2339 1879"/>
                <a:gd name="T21" fmla="*/ T20 w 4792"/>
                <a:gd name="T22" fmla="+- 0 -1926 -3132"/>
                <a:gd name="T23" fmla="*/ -1926 h 2695"/>
                <a:gd name="T24" fmla="+- 0 2412 1879"/>
                <a:gd name="T25" fmla="*/ T24 w 4792"/>
                <a:gd name="T26" fmla="+- 0 -1876 -3132"/>
                <a:gd name="T27" fmla="*/ -1876 h 2695"/>
                <a:gd name="T28" fmla="+- 0 2495 1879"/>
                <a:gd name="T29" fmla="*/ T28 w 4792"/>
                <a:gd name="T30" fmla="+- 0 -1876 -3132"/>
                <a:gd name="T31" fmla="*/ -1876 h 2695"/>
                <a:gd name="T32" fmla="+- 0 2569 1879"/>
                <a:gd name="T33" fmla="*/ T32 w 4792"/>
                <a:gd name="T34" fmla="+- 0 -2068 -3132"/>
                <a:gd name="T35" fmla="*/ -2068 h 2695"/>
                <a:gd name="T36" fmla="+- 0 2651 1879"/>
                <a:gd name="T37" fmla="*/ T36 w 4792"/>
                <a:gd name="T38" fmla="+- 0 -1768 -3132"/>
                <a:gd name="T39" fmla="*/ -1768 h 2695"/>
                <a:gd name="T40" fmla="+- 0 2734 1879"/>
                <a:gd name="T41" fmla="*/ T40 w 4792"/>
                <a:gd name="T42" fmla="+- 0 -1694 -3132"/>
                <a:gd name="T43" fmla="*/ -1694 h 2695"/>
                <a:gd name="T44" fmla="+- 0 2808 1879"/>
                <a:gd name="T45" fmla="*/ T44 w 4792"/>
                <a:gd name="T46" fmla="+- 0 -1635 -3132"/>
                <a:gd name="T47" fmla="*/ -1635 h 2695"/>
                <a:gd name="T48" fmla="+- 0 2891 1879"/>
                <a:gd name="T49" fmla="*/ T48 w 4792"/>
                <a:gd name="T50" fmla="+- 0 -1353 -3132"/>
                <a:gd name="T51" fmla="*/ -1353 h 2695"/>
                <a:gd name="T52" fmla="+- 0 2964 1879"/>
                <a:gd name="T53" fmla="*/ T52 w 4792"/>
                <a:gd name="T54" fmla="+- 0 -1361 -3132"/>
                <a:gd name="T55" fmla="*/ -1361 h 2695"/>
                <a:gd name="T56" fmla="+- 0 3047 1879"/>
                <a:gd name="T57" fmla="*/ T56 w 4792"/>
                <a:gd name="T58" fmla="+- 0 -1378 -3132"/>
                <a:gd name="T59" fmla="*/ -1378 h 2695"/>
                <a:gd name="T60" fmla="+- 0 3121 1879"/>
                <a:gd name="T61" fmla="*/ T60 w 4792"/>
                <a:gd name="T62" fmla="+- 0 -1436 -3132"/>
                <a:gd name="T63" fmla="*/ -1436 h 2695"/>
                <a:gd name="T64" fmla="+- 0 3203 1879"/>
                <a:gd name="T65" fmla="*/ T64 w 4792"/>
                <a:gd name="T66" fmla="+- 0 -1427 -3132"/>
                <a:gd name="T67" fmla="*/ -1427 h 2695"/>
                <a:gd name="T68" fmla="+- 0 3277 1879"/>
                <a:gd name="T69" fmla="*/ T68 w 4792"/>
                <a:gd name="T70" fmla="+- 0 -1419 -3132"/>
                <a:gd name="T71" fmla="*/ -1419 h 2695"/>
                <a:gd name="T72" fmla="+- 0 3360 1879"/>
                <a:gd name="T73" fmla="*/ T72 w 4792"/>
                <a:gd name="T74" fmla="+- 0 -1394 -3132"/>
                <a:gd name="T75" fmla="*/ -1394 h 2695"/>
                <a:gd name="T76" fmla="+- 0 3442 1879"/>
                <a:gd name="T77" fmla="*/ T76 w 4792"/>
                <a:gd name="T78" fmla="+- 0 -1353 -3132"/>
                <a:gd name="T79" fmla="*/ -1353 h 2695"/>
                <a:gd name="T80" fmla="+- 0 3516 1879"/>
                <a:gd name="T81" fmla="*/ T80 w 4792"/>
                <a:gd name="T82" fmla="+- 0 -1336 -3132"/>
                <a:gd name="T83" fmla="*/ -1336 h 2695"/>
                <a:gd name="T84" fmla="+- 0 3599 1879"/>
                <a:gd name="T85" fmla="*/ T84 w 4792"/>
                <a:gd name="T86" fmla="+- 0 -1153 -3132"/>
                <a:gd name="T87" fmla="*/ -1153 h 2695"/>
                <a:gd name="T88" fmla="+- 0 3672 1879"/>
                <a:gd name="T89" fmla="*/ T88 w 4792"/>
                <a:gd name="T90" fmla="+- 0 -1070 -3132"/>
                <a:gd name="T91" fmla="*/ -1070 h 2695"/>
                <a:gd name="T92" fmla="+- 0 3755 1879"/>
                <a:gd name="T93" fmla="*/ T92 w 4792"/>
                <a:gd name="T94" fmla="+- 0 -1253 -3132"/>
                <a:gd name="T95" fmla="*/ -1253 h 2695"/>
                <a:gd name="T96" fmla="+- 0 3829 1879"/>
                <a:gd name="T97" fmla="*/ T96 w 4792"/>
                <a:gd name="T98" fmla="+- 0 -1136 -3132"/>
                <a:gd name="T99" fmla="*/ -1136 h 2695"/>
                <a:gd name="T100" fmla="+- 0 3911 1879"/>
                <a:gd name="T101" fmla="*/ T100 w 4792"/>
                <a:gd name="T102" fmla="+- 0 -1028 -3132"/>
                <a:gd name="T103" fmla="*/ -1028 h 2695"/>
                <a:gd name="T104" fmla="+- 0 3985 1879"/>
                <a:gd name="T105" fmla="*/ T104 w 4792"/>
                <a:gd name="T106" fmla="+- 0 -1203 -3132"/>
                <a:gd name="T107" fmla="*/ -1203 h 2695"/>
                <a:gd name="T108" fmla="+- 0 4068 1879"/>
                <a:gd name="T109" fmla="*/ T108 w 4792"/>
                <a:gd name="T110" fmla="+- 0 -1095 -3132"/>
                <a:gd name="T111" fmla="*/ -1095 h 2695"/>
                <a:gd name="T112" fmla="+- 0 4142 1879"/>
                <a:gd name="T113" fmla="*/ T112 w 4792"/>
                <a:gd name="T114" fmla="+- 0 -1062 -3132"/>
                <a:gd name="T115" fmla="*/ -1062 h 2695"/>
                <a:gd name="T116" fmla="+- 0 4224 1879"/>
                <a:gd name="T117" fmla="*/ T116 w 4792"/>
                <a:gd name="T118" fmla="+- 0 -1136 -3132"/>
                <a:gd name="T119" fmla="*/ -1136 h 2695"/>
                <a:gd name="T120" fmla="+- 0 4307 1879"/>
                <a:gd name="T121" fmla="*/ T120 w 4792"/>
                <a:gd name="T122" fmla="+- 0 -1120 -3132"/>
                <a:gd name="T123" fmla="*/ -1120 h 2695"/>
                <a:gd name="T124" fmla="+- 0 4381 1879"/>
                <a:gd name="T125" fmla="*/ T124 w 4792"/>
                <a:gd name="T126" fmla="+- 0 -1111 -3132"/>
                <a:gd name="T127" fmla="*/ -1111 h 2695"/>
                <a:gd name="T128" fmla="+- 0 4463 1879"/>
                <a:gd name="T129" fmla="*/ T128 w 4792"/>
                <a:gd name="T130" fmla="+- 0 -978 -3132"/>
                <a:gd name="T131" fmla="*/ -978 h 2695"/>
                <a:gd name="T132" fmla="+- 0 4537 1879"/>
                <a:gd name="T133" fmla="*/ T132 w 4792"/>
                <a:gd name="T134" fmla="+- 0 -978 -3132"/>
                <a:gd name="T135" fmla="*/ -978 h 2695"/>
                <a:gd name="T136" fmla="+- 0 4620 1879"/>
                <a:gd name="T137" fmla="*/ T136 w 4792"/>
                <a:gd name="T138" fmla="+- 0 -1070 -3132"/>
                <a:gd name="T139" fmla="*/ -1070 h 2695"/>
                <a:gd name="T140" fmla="+- 0 4693 1879"/>
                <a:gd name="T141" fmla="*/ T140 w 4792"/>
                <a:gd name="T142" fmla="+- 0 -978 -3132"/>
                <a:gd name="T143" fmla="*/ -978 h 2695"/>
                <a:gd name="T144" fmla="+- 0 4776 1879"/>
                <a:gd name="T145" fmla="*/ T144 w 4792"/>
                <a:gd name="T146" fmla="+- 0 -945 -3132"/>
                <a:gd name="T147" fmla="*/ -945 h 2695"/>
                <a:gd name="T148" fmla="+- 0 4850 1879"/>
                <a:gd name="T149" fmla="*/ T148 w 4792"/>
                <a:gd name="T150" fmla="+- 0 -895 -3132"/>
                <a:gd name="T151" fmla="*/ -895 h 2695"/>
                <a:gd name="T152" fmla="+- 0 4932 1879"/>
                <a:gd name="T153" fmla="*/ T152 w 4792"/>
                <a:gd name="T154" fmla="+- 0 -878 -3132"/>
                <a:gd name="T155" fmla="*/ -878 h 2695"/>
                <a:gd name="T156" fmla="+- 0 5015 1879"/>
                <a:gd name="T157" fmla="*/ T156 w 4792"/>
                <a:gd name="T158" fmla="+- 0 -754 -3132"/>
                <a:gd name="T159" fmla="*/ -754 h 2695"/>
                <a:gd name="T160" fmla="+- 0 5089 1879"/>
                <a:gd name="T161" fmla="*/ T160 w 4792"/>
                <a:gd name="T162" fmla="+- 0 -687 -3132"/>
                <a:gd name="T163" fmla="*/ -687 h 2695"/>
                <a:gd name="T164" fmla="+- 0 5171 1879"/>
                <a:gd name="T165" fmla="*/ T164 w 4792"/>
                <a:gd name="T166" fmla="+- 0 -953 -3132"/>
                <a:gd name="T167" fmla="*/ -953 h 2695"/>
                <a:gd name="T168" fmla="+- 0 5245 1879"/>
                <a:gd name="T169" fmla="*/ T168 w 4792"/>
                <a:gd name="T170" fmla="+- 0 -720 -3132"/>
                <a:gd name="T171" fmla="*/ -720 h 2695"/>
                <a:gd name="T172" fmla="+- 0 5328 1879"/>
                <a:gd name="T173" fmla="*/ T172 w 4792"/>
                <a:gd name="T174" fmla="+- 0 -837 -3132"/>
                <a:gd name="T175" fmla="*/ -837 h 2695"/>
                <a:gd name="T176" fmla="+- 0 5401 1879"/>
                <a:gd name="T177" fmla="*/ T176 w 4792"/>
                <a:gd name="T178" fmla="+- 0 -928 -3132"/>
                <a:gd name="T179" fmla="*/ -928 h 2695"/>
                <a:gd name="T180" fmla="+- 0 5484 1879"/>
                <a:gd name="T181" fmla="*/ T180 w 4792"/>
                <a:gd name="T182" fmla="+- 0 -754 -3132"/>
                <a:gd name="T183" fmla="*/ -754 h 2695"/>
                <a:gd name="T184" fmla="+- 0 5558 1879"/>
                <a:gd name="T185" fmla="*/ T184 w 4792"/>
                <a:gd name="T186" fmla="+- 0 -812 -3132"/>
                <a:gd name="T187" fmla="*/ -812 h 2695"/>
                <a:gd name="T188" fmla="+- 0 5641 1879"/>
                <a:gd name="T189" fmla="*/ T188 w 4792"/>
                <a:gd name="T190" fmla="+- 0 -920 -3132"/>
                <a:gd name="T191" fmla="*/ -920 h 2695"/>
                <a:gd name="T192" fmla="+- 0 5723 1879"/>
                <a:gd name="T193" fmla="*/ T192 w 4792"/>
                <a:gd name="T194" fmla="+- 0 -646 -3132"/>
                <a:gd name="T195" fmla="*/ -646 h 2695"/>
                <a:gd name="T196" fmla="+- 0 5797 1879"/>
                <a:gd name="T197" fmla="*/ T196 w 4792"/>
                <a:gd name="T198" fmla="+- 0 -745 -3132"/>
                <a:gd name="T199" fmla="*/ -745 h 2695"/>
                <a:gd name="T200" fmla="+- 0 5880 1879"/>
                <a:gd name="T201" fmla="*/ T200 w 4792"/>
                <a:gd name="T202" fmla="+- 0 -554 -3132"/>
                <a:gd name="T203" fmla="*/ -554 h 2695"/>
                <a:gd name="T204" fmla="+- 0 5953 1879"/>
                <a:gd name="T205" fmla="*/ T204 w 4792"/>
                <a:gd name="T206" fmla="+- 0 -604 -3132"/>
                <a:gd name="T207" fmla="*/ -604 h 2695"/>
                <a:gd name="T208" fmla="+- 0 6036 1879"/>
                <a:gd name="T209" fmla="*/ T208 w 4792"/>
                <a:gd name="T210" fmla="+- 0 -537 -3132"/>
                <a:gd name="T211" fmla="*/ -537 h 2695"/>
                <a:gd name="T212" fmla="+- 0 6110 1879"/>
                <a:gd name="T213" fmla="*/ T212 w 4792"/>
                <a:gd name="T214" fmla="+- 0 -546 -3132"/>
                <a:gd name="T215" fmla="*/ -546 h 2695"/>
                <a:gd name="T216" fmla="+- 0 6192 1879"/>
                <a:gd name="T217" fmla="*/ T216 w 4792"/>
                <a:gd name="T218" fmla="+- 0 -488 -3132"/>
                <a:gd name="T219" fmla="*/ -488 h 2695"/>
                <a:gd name="T220" fmla="+- 0 6266 1879"/>
                <a:gd name="T221" fmla="*/ T220 w 4792"/>
                <a:gd name="T222" fmla="+- 0 -687 -3132"/>
                <a:gd name="T223" fmla="*/ -687 h 2695"/>
                <a:gd name="T224" fmla="+- 0 6349 1879"/>
                <a:gd name="T225" fmla="*/ T224 w 4792"/>
                <a:gd name="T226" fmla="+- 0 -612 -3132"/>
                <a:gd name="T227" fmla="*/ -612 h 2695"/>
                <a:gd name="T228" fmla="+- 0 6432 1879"/>
                <a:gd name="T229" fmla="*/ T228 w 4792"/>
                <a:gd name="T230" fmla="+- 0 -579 -3132"/>
                <a:gd name="T231" fmla="*/ -579 h 2695"/>
                <a:gd name="T232" fmla="+- 0 6505 1879"/>
                <a:gd name="T233" fmla="*/ T232 w 4792"/>
                <a:gd name="T234" fmla="+- 0 -496 -3132"/>
                <a:gd name="T235" fmla="*/ -496 h 2695"/>
                <a:gd name="T236" fmla="+- 0 6588 1879"/>
                <a:gd name="T237" fmla="*/ T236 w 4792"/>
                <a:gd name="T238" fmla="+- 0 -529 -3132"/>
                <a:gd name="T239" fmla="*/ -529 h 2695"/>
                <a:gd name="T240" fmla="+- 0 6661 1879"/>
                <a:gd name="T241" fmla="*/ T240 w 4792"/>
                <a:gd name="T242" fmla="+- 0 -612 -3132"/>
                <a:gd name="T243" fmla="*/ -612 h 269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4792" h="2695">
                  <a:moveTo>
                    <a:pt x="0" y="0"/>
                  </a:moveTo>
                  <a:lnTo>
                    <a:pt x="18" y="224"/>
                  </a:lnTo>
                  <a:lnTo>
                    <a:pt x="37" y="58"/>
                  </a:lnTo>
                  <a:lnTo>
                    <a:pt x="46" y="507"/>
                  </a:lnTo>
                  <a:lnTo>
                    <a:pt x="64" y="158"/>
                  </a:lnTo>
                  <a:lnTo>
                    <a:pt x="83" y="241"/>
                  </a:lnTo>
                  <a:lnTo>
                    <a:pt x="92" y="557"/>
                  </a:lnTo>
                  <a:lnTo>
                    <a:pt x="110" y="573"/>
                  </a:lnTo>
                  <a:lnTo>
                    <a:pt x="128" y="698"/>
                  </a:lnTo>
                  <a:lnTo>
                    <a:pt x="147" y="648"/>
                  </a:lnTo>
                  <a:lnTo>
                    <a:pt x="156" y="765"/>
                  </a:lnTo>
                  <a:lnTo>
                    <a:pt x="175" y="557"/>
                  </a:lnTo>
                  <a:lnTo>
                    <a:pt x="193" y="690"/>
                  </a:lnTo>
                  <a:lnTo>
                    <a:pt x="202" y="806"/>
                  </a:lnTo>
                  <a:lnTo>
                    <a:pt x="221" y="948"/>
                  </a:lnTo>
                  <a:lnTo>
                    <a:pt x="239" y="782"/>
                  </a:lnTo>
                  <a:lnTo>
                    <a:pt x="257" y="898"/>
                  </a:lnTo>
                  <a:lnTo>
                    <a:pt x="267" y="1056"/>
                  </a:lnTo>
                  <a:lnTo>
                    <a:pt x="285" y="582"/>
                  </a:lnTo>
                  <a:lnTo>
                    <a:pt x="303" y="840"/>
                  </a:lnTo>
                  <a:lnTo>
                    <a:pt x="312" y="989"/>
                  </a:lnTo>
                  <a:lnTo>
                    <a:pt x="331" y="1122"/>
                  </a:lnTo>
                  <a:lnTo>
                    <a:pt x="349" y="798"/>
                  </a:lnTo>
                  <a:lnTo>
                    <a:pt x="368" y="1280"/>
                  </a:lnTo>
                  <a:lnTo>
                    <a:pt x="377" y="1014"/>
                  </a:lnTo>
                  <a:lnTo>
                    <a:pt x="395" y="1006"/>
                  </a:lnTo>
                  <a:lnTo>
                    <a:pt x="414" y="1164"/>
                  </a:lnTo>
                  <a:lnTo>
                    <a:pt x="423" y="1231"/>
                  </a:lnTo>
                  <a:lnTo>
                    <a:pt x="441" y="1164"/>
                  </a:lnTo>
                  <a:lnTo>
                    <a:pt x="460" y="1206"/>
                  </a:lnTo>
                  <a:lnTo>
                    <a:pt x="469" y="1605"/>
                  </a:lnTo>
                  <a:lnTo>
                    <a:pt x="487" y="1089"/>
                  </a:lnTo>
                  <a:lnTo>
                    <a:pt x="506" y="1047"/>
                  </a:lnTo>
                  <a:lnTo>
                    <a:pt x="524" y="1023"/>
                  </a:lnTo>
                  <a:lnTo>
                    <a:pt x="533" y="1256"/>
                  </a:lnTo>
                  <a:lnTo>
                    <a:pt x="552" y="1147"/>
                  </a:lnTo>
                  <a:lnTo>
                    <a:pt x="570" y="1181"/>
                  </a:lnTo>
                  <a:lnTo>
                    <a:pt x="579" y="898"/>
                  </a:lnTo>
                  <a:lnTo>
                    <a:pt x="598" y="1256"/>
                  </a:lnTo>
                  <a:lnTo>
                    <a:pt x="616" y="1256"/>
                  </a:lnTo>
                  <a:lnTo>
                    <a:pt x="635" y="1081"/>
                  </a:lnTo>
                  <a:lnTo>
                    <a:pt x="644" y="1530"/>
                  </a:lnTo>
                  <a:lnTo>
                    <a:pt x="662" y="1555"/>
                  </a:lnTo>
                  <a:lnTo>
                    <a:pt x="680" y="1372"/>
                  </a:lnTo>
                  <a:lnTo>
                    <a:pt x="690" y="1064"/>
                  </a:lnTo>
                  <a:lnTo>
                    <a:pt x="708" y="1172"/>
                  </a:lnTo>
                  <a:lnTo>
                    <a:pt x="726" y="1256"/>
                  </a:lnTo>
                  <a:lnTo>
                    <a:pt x="745" y="1239"/>
                  </a:lnTo>
                  <a:lnTo>
                    <a:pt x="754" y="1372"/>
                  </a:lnTo>
                  <a:lnTo>
                    <a:pt x="772" y="1364"/>
                  </a:lnTo>
                  <a:lnTo>
                    <a:pt x="791" y="1563"/>
                  </a:lnTo>
                  <a:lnTo>
                    <a:pt x="800" y="1472"/>
                  </a:lnTo>
                  <a:lnTo>
                    <a:pt x="818" y="1455"/>
                  </a:lnTo>
                  <a:lnTo>
                    <a:pt x="837" y="1397"/>
                  </a:lnTo>
                  <a:lnTo>
                    <a:pt x="855" y="1438"/>
                  </a:lnTo>
                  <a:lnTo>
                    <a:pt x="864" y="1447"/>
                  </a:lnTo>
                  <a:lnTo>
                    <a:pt x="883" y="1563"/>
                  </a:lnTo>
                  <a:lnTo>
                    <a:pt x="901" y="1347"/>
                  </a:lnTo>
                  <a:lnTo>
                    <a:pt x="910" y="1572"/>
                  </a:lnTo>
                  <a:lnTo>
                    <a:pt x="929" y="1497"/>
                  </a:lnTo>
                  <a:lnTo>
                    <a:pt x="947" y="1497"/>
                  </a:lnTo>
                  <a:lnTo>
                    <a:pt x="965" y="1647"/>
                  </a:lnTo>
                  <a:lnTo>
                    <a:pt x="975" y="1647"/>
                  </a:lnTo>
                  <a:lnTo>
                    <a:pt x="993" y="1630"/>
                  </a:lnTo>
                  <a:lnTo>
                    <a:pt x="1012" y="1779"/>
                  </a:lnTo>
                  <a:lnTo>
                    <a:pt x="1021" y="1580"/>
                  </a:lnTo>
                  <a:lnTo>
                    <a:pt x="1039" y="1522"/>
                  </a:lnTo>
                  <a:lnTo>
                    <a:pt x="1058" y="1463"/>
                  </a:lnTo>
                  <a:lnTo>
                    <a:pt x="1067" y="1580"/>
                  </a:lnTo>
                  <a:lnTo>
                    <a:pt x="1085" y="1771"/>
                  </a:lnTo>
                  <a:lnTo>
                    <a:pt x="1103" y="1605"/>
                  </a:lnTo>
                  <a:lnTo>
                    <a:pt x="1122" y="1572"/>
                  </a:lnTo>
                  <a:lnTo>
                    <a:pt x="1131" y="1771"/>
                  </a:lnTo>
                  <a:lnTo>
                    <a:pt x="1149" y="1813"/>
                  </a:lnTo>
                  <a:lnTo>
                    <a:pt x="1168" y="1754"/>
                  </a:lnTo>
                  <a:lnTo>
                    <a:pt x="1177" y="1788"/>
                  </a:lnTo>
                  <a:lnTo>
                    <a:pt x="1195" y="1647"/>
                  </a:lnTo>
                  <a:lnTo>
                    <a:pt x="1214" y="1738"/>
                  </a:lnTo>
                  <a:lnTo>
                    <a:pt x="1232" y="1638"/>
                  </a:lnTo>
                  <a:lnTo>
                    <a:pt x="1242" y="1696"/>
                  </a:lnTo>
                  <a:lnTo>
                    <a:pt x="1260" y="1696"/>
                  </a:lnTo>
                  <a:lnTo>
                    <a:pt x="1278" y="1505"/>
                  </a:lnTo>
                  <a:lnTo>
                    <a:pt x="1288" y="1680"/>
                  </a:lnTo>
                  <a:lnTo>
                    <a:pt x="1306" y="1688"/>
                  </a:lnTo>
                  <a:lnTo>
                    <a:pt x="1324" y="1705"/>
                  </a:lnTo>
                  <a:lnTo>
                    <a:pt x="1343" y="1788"/>
                  </a:lnTo>
                  <a:lnTo>
                    <a:pt x="1352" y="1630"/>
                  </a:lnTo>
                  <a:lnTo>
                    <a:pt x="1370" y="1821"/>
                  </a:lnTo>
                  <a:lnTo>
                    <a:pt x="1389" y="1547"/>
                  </a:lnTo>
                  <a:lnTo>
                    <a:pt x="1398" y="1713"/>
                  </a:lnTo>
                  <a:lnTo>
                    <a:pt x="1416" y="1555"/>
                  </a:lnTo>
                  <a:lnTo>
                    <a:pt x="1435" y="1829"/>
                  </a:lnTo>
                  <a:lnTo>
                    <a:pt x="1453" y="1705"/>
                  </a:lnTo>
                  <a:lnTo>
                    <a:pt x="1462" y="1738"/>
                  </a:lnTo>
                  <a:lnTo>
                    <a:pt x="1481" y="1738"/>
                  </a:lnTo>
                  <a:lnTo>
                    <a:pt x="1499" y="1938"/>
                  </a:lnTo>
                  <a:lnTo>
                    <a:pt x="1508" y="2021"/>
                  </a:lnTo>
                  <a:lnTo>
                    <a:pt x="1527" y="1746"/>
                  </a:lnTo>
                  <a:lnTo>
                    <a:pt x="1545" y="1805"/>
                  </a:lnTo>
                  <a:lnTo>
                    <a:pt x="1563" y="1779"/>
                  </a:lnTo>
                  <a:lnTo>
                    <a:pt x="1573" y="1771"/>
                  </a:lnTo>
                  <a:lnTo>
                    <a:pt x="1591" y="1721"/>
                  </a:lnTo>
                  <a:lnTo>
                    <a:pt x="1609" y="1705"/>
                  </a:lnTo>
                  <a:lnTo>
                    <a:pt x="1618" y="1896"/>
                  </a:lnTo>
                  <a:lnTo>
                    <a:pt x="1637" y="1796"/>
                  </a:lnTo>
                  <a:lnTo>
                    <a:pt x="1655" y="2021"/>
                  </a:lnTo>
                  <a:lnTo>
                    <a:pt x="1665" y="1829"/>
                  </a:lnTo>
                  <a:lnTo>
                    <a:pt x="1683" y="2004"/>
                  </a:lnTo>
                  <a:lnTo>
                    <a:pt x="1701" y="1929"/>
                  </a:lnTo>
                  <a:lnTo>
                    <a:pt x="1720" y="1979"/>
                  </a:lnTo>
                  <a:lnTo>
                    <a:pt x="1729" y="1987"/>
                  </a:lnTo>
                  <a:lnTo>
                    <a:pt x="1747" y="1888"/>
                  </a:lnTo>
                  <a:lnTo>
                    <a:pt x="1766" y="1954"/>
                  </a:lnTo>
                  <a:lnTo>
                    <a:pt x="1775" y="2079"/>
                  </a:lnTo>
                  <a:lnTo>
                    <a:pt x="1793" y="2062"/>
                  </a:lnTo>
                  <a:lnTo>
                    <a:pt x="1812" y="1879"/>
                  </a:lnTo>
                  <a:lnTo>
                    <a:pt x="1830" y="1946"/>
                  </a:lnTo>
                  <a:lnTo>
                    <a:pt x="1839" y="2021"/>
                  </a:lnTo>
                  <a:lnTo>
                    <a:pt x="1858" y="1963"/>
                  </a:lnTo>
                  <a:lnTo>
                    <a:pt x="1876" y="1879"/>
                  </a:lnTo>
                  <a:lnTo>
                    <a:pt x="1885" y="2112"/>
                  </a:lnTo>
                  <a:lnTo>
                    <a:pt x="1904" y="2087"/>
                  </a:lnTo>
                  <a:lnTo>
                    <a:pt x="1922" y="2029"/>
                  </a:lnTo>
                  <a:lnTo>
                    <a:pt x="1941" y="1904"/>
                  </a:lnTo>
                  <a:lnTo>
                    <a:pt x="1950" y="1996"/>
                  </a:lnTo>
                  <a:lnTo>
                    <a:pt x="1968" y="1938"/>
                  </a:lnTo>
                  <a:lnTo>
                    <a:pt x="1986" y="1954"/>
                  </a:lnTo>
                  <a:lnTo>
                    <a:pt x="1996" y="1821"/>
                  </a:lnTo>
                  <a:lnTo>
                    <a:pt x="2014" y="2079"/>
                  </a:lnTo>
                  <a:lnTo>
                    <a:pt x="2032" y="2104"/>
                  </a:lnTo>
                  <a:lnTo>
                    <a:pt x="2051" y="2046"/>
                  </a:lnTo>
                  <a:lnTo>
                    <a:pt x="2060" y="2029"/>
                  </a:lnTo>
                  <a:lnTo>
                    <a:pt x="2079" y="1829"/>
                  </a:lnTo>
                  <a:lnTo>
                    <a:pt x="2097" y="2245"/>
                  </a:lnTo>
                  <a:lnTo>
                    <a:pt x="2106" y="1929"/>
                  </a:lnTo>
                  <a:lnTo>
                    <a:pt x="2125" y="2012"/>
                  </a:lnTo>
                  <a:lnTo>
                    <a:pt x="2143" y="2079"/>
                  </a:lnTo>
                  <a:lnTo>
                    <a:pt x="2161" y="1987"/>
                  </a:lnTo>
                  <a:lnTo>
                    <a:pt x="2170" y="1829"/>
                  </a:lnTo>
                  <a:lnTo>
                    <a:pt x="2189" y="2037"/>
                  </a:lnTo>
                  <a:lnTo>
                    <a:pt x="2207" y="1879"/>
                  </a:lnTo>
                  <a:lnTo>
                    <a:pt x="2216" y="2220"/>
                  </a:lnTo>
                  <a:lnTo>
                    <a:pt x="2235" y="2170"/>
                  </a:lnTo>
                  <a:lnTo>
                    <a:pt x="2253" y="1979"/>
                  </a:lnTo>
                  <a:lnTo>
                    <a:pt x="2263" y="2070"/>
                  </a:lnTo>
                  <a:lnTo>
                    <a:pt x="2281" y="1979"/>
                  </a:lnTo>
                  <a:lnTo>
                    <a:pt x="2299" y="1971"/>
                  </a:lnTo>
                  <a:lnTo>
                    <a:pt x="2318" y="1888"/>
                  </a:lnTo>
                  <a:lnTo>
                    <a:pt x="2327" y="2179"/>
                  </a:lnTo>
                  <a:lnTo>
                    <a:pt x="2345" y="1996"/>
                  </a:lnTo>
                  <a:lnTo>
                    <a:pt x="2364" y="2087"/>
                  </a:lnTo>
                  <a:lnTo>
                    <a:pt x="2373" y="2137"/>
                  </a:lnTo>
                  <a:lnTo>
                    <a:pt x="2391" y="2229"/>
                  </a:lnTo>
                  <a:lnTo>
                    <a:pt x="2410" y="2328"/>
                  </a:lnTo>
                  <a:lnTo>
                    <a:pt x="2428" y="2012"/>
                  </a:lnTo>
                  <a:lnTo>
                    <a:pt x="2437" y="2187"/>
                  </a:lnTo>
                  <a:lnTo>
                    <a:pt x="2455" y="2154"/>
                  </a:lnTo>
                  <a:lnTo>
                    <a:pt x="2474" y="2070"/>
                  </a:lnTo>
                  <a:lnTo>
                    <a:pt x="2483" y="2279"/>
                  </a:lnTo>
                  <a:lnTo>
                    <a:pt x="2502" y="2021"/>
                  </a:lnTo>
                  <a:lnTo>
                    <a:pt x="2520" y="2170"/>
                  </a:lnTo>
                  <a:lnTo>
                    <a:pt x="2538" y="2187"/>
                  </a:lnTo>
                  <a:lnTo>
                    <a:pt x="2548" y="1879"/>
                  </a:lnTo>
                  <a:lnTo>
                    <a:pt x="2566" y="2229"/>
                  </a:lnTo>
                  <a:lnTo>
                    <a:pt x="2584" y="2154"/>
                  </a:lnTo>
                  <a:lnTo>
                    <a:pt x="2593" y="2079"/>
                  </a:lnTo>
                  <a:lnTo>
                    <a:pt x="2612" y="2062"/>
                  </a:lnTo>
                  <a:lnTo>
                    <a:pt x="2630" y="2129"/>
                  </a:lnTo>
                  <a:lnTo>
                    <a:pt x="2649" y="2195"/>
                  </a:lnTo>
                  <a:lnTo>
                    <a:pt x="2658" y="2154"/>
                  </a:lnTo>
                  <a:lnTo>
                    <a:pt x="2676" y="2254"/>
                  </a:lnTo>
                  <a:lnTo>
                    <a:pt x="2695" y="2079"/>
                  </a:lnTo>
                  <a:lnTo>
                    <a:pt x="2704" y="2312"/>
                  </a:lnTo>
                  <a:lnTo>
                    <a:pt x="2722" y="1996"/>
                  </a:lnTo>
                  <a:lnTo>
                    <a:pt x="2741" y="2062"/>
                  </a:lnTo>
                  <a:lnTo>
                    <a:pt x="2759" y="2470"/>
                  </a:lnTo>
                  <a:lnTo>
                    <a:pt x="2768" y="2204"/>
                  </a:lnTo>
                  <a:lnTo>
                    <a:pt x="2787" y="2287"/>
                  </a:lnTo>
                  <a:lnTo>
                    <a:pt x="2805" y="2145"/>
                  </a:lnTo>
                  <a:lnTo>
                    <a:pt x="2814" y="2154"/>
                  </a:lnTo>
                  <a:lnTo>
                    <a:pt x="2833" y="2004"/>
                  </a:lnTo>
                  <a:lnTo>
                    <a:pt x="2851" y="2229"/>
                  </a:lnTo>
                  <a:lnTo>
                    <a:pt x="2860" y="1979"/>
                  </a:lnTo>
                  <a:lnTo>
                    <a:pt x="2879" y="2279"/>
                  </a:lnTo>
                  <a:lnTo>
                    <a:pt x="2897" y="2187"/>
                  </a:lnTo>
                  <a:lnTo>
                    <a:pt x="2916" y="2096"/>
                  </a:lnTo>
                  <a:lnTo>
                    <a:pt x="2925" y="2270"/>
                  </a:lnTo>
                  <a:lnTo>
                    <a:pt x="2943" y="2212"/>
                  </a:lnTo>
                  <a:lnTo>
                    <a:pt x="2962" y="2312"/>
                  </a:lnTo>
                  <a:lnTo>
                    <a:pt x="2971" y="2237"/>
                  </a:lnTo>
                  <a:lnTo>
                    <a:pt x="2989" y="2262"/>
                  </a:lnTo>
                  <a:lnTo>
                    <a:pt x="3007" y="2353"/>
                  </a:lnTo>
                  <a:lnTo>
                    <a:pt x="3026" y="2121"/>
                  </a:lnTo>
                  <a:lnTo>
                    <a:pt x="3035" y="2145"/>
                  </a:lnTo>
                  <a:lnTo>
                    <a:pt x="3053" y="2254"/>
                  </a:lnTo>
                  <a:lnTo>
                    <a:pt x="3072" y="2303"/>
                  </a:lnTo>
                  <a:lnTo>
                    <a:pt x="3081" y="2378"/>
                  </a:lnTo>
                  <a:lnTo>
                    <a:pt x="3099" y="2262"/>
                  </a:lnTo>
                  <a:lnTo>
                    <a:pt x="3118" y="1896"/>
                  </a:lnTo>
                  <a:lnTo>
                    <a:pt x="3136" y="2378"/>
                  </a:lnTo>
                  <a:lnTo>
                    <a:pt x="3145" y="2204"/>
                  </a:lnTo>
                  <a:lnTo>
                    <a:pt x="3164" y="2387"/>
                  </a:lnTo>
                  <a:lnTo>
                    <a:pt x="3182" y="2303"/>
                  </a:lnTo>
                  <a:lnTo>
                    <a:pt x="3191" y="2287"/>
                  </a:lnTo>
                  <a:lnTo>
                    <a:pt x="3210" y="2445"/>
                  </a:lnTo>
                  <a:lnTo>
                    <a:pt x="3228" y="2212"/>
                  </a:lnTo>
                  <a:lnTo>
                    <a:pt x="3246" y="2387"/>
                  </a:lnTo>
                  <a:lnTo>
                    <a:pt x="3256" y="2561"/>
                  </a:lnTo>
                  <a:lnTo>
                    <a:pt x="3274" y="2270"/>
                  </a:lnTo>
                  <a:lnTo>
                    <a:pt x="3292" y="2179"/>
                  </a:lnTo>
                  <a:lnTo>
                    <a:pt x="3302" y="2154"/>
                  </a:lnTo>
                  <a:lnTo>
                    <a:pt x="3320" y="2387"/>
                  </a:lnTo>
                  <a:lnTo>
                    <a:pt x="3339" y="2412"/>
                  </a:lnTo>
                  <a:lnTo>
                    <a:pt x="3357" y="2162"/>
                  </a:lnTo>
                  <a:lnTo>
                    <a:pt x="3366" y="2412"/>
                  </a:lnTo>
                  <a:lnTo>
                    <a:pt x="3385" y="2220"/>
                  </a:lnTo>
                  <a:lnTo>
                    <a:pt x="3403" y="2337"/>
                  </a:lnTo>
                  <a:lnTo>
                    <a:pt x="3412" y="2395"/>
                  </a:lnTo>
                  <a:lnTo>
                    <a:pt x="3431" y="2220"/>
                  </a:lnTo>
                  <a:lnTo>
                    <a:pt x="3449" y="2295"/>
                  </a:lnTo>
                  <a:lnTo>
                    <a:pt x="3458" y="2412"/>
                  </a:lnTo>
                  <a:lnTo>
                    <a:pt x="3476" y="2270"/>
                  </a:lnTo>
                  <a:lnTo>
                    <a:pt x="3495" y="2403"/>
                  </a:lnTo>
                  <a:lnTo>
                    <a:pt x="3513" y="2428"/>
                  </a:lnTo>
                  <a:lnTo>
                    <a:pt x="3522" y="2204"/>
                  </a:lnTo>
                  <a:lnTo>
                    <a:pt x="3541" y="2445"/>
                  </a:lnTo>
                  <a:lnTo>
                    <a:pt x="3559" y="2461"/>
                  </a:lnTo>
                  <a:lnTo>
                    <a:pt x="3569" y="2378"/>
                  </a:lnTo>
                  <a:lnTo>
                    <a:pt x="3587" y="2461"/>
                  </a:lnTo>
                  <a:lnTo>
                    <a:pt x="3605" y="2378"/>
                  </a:lnTo>
                  <a:lnTo>
                    <a:pt x="3624" y="2395"/>
                  </a:lnTo>
                  <a:lnTo>
                    <a:pt x="3633" y="2561"/>
                  </a:lnTo>
                  <a:lnTo>
                    <a:pt x="3651" y="2195"/>
                  </a:lnTo>
                  <a:lnTo>
                    <a:pt x="3670" y="2428"/>
                  </a:lnTo>
                  <a:lnTo>
                    <a:pt x="3679" y="2320"/>
                  </a:lnTo>
                  <a:lnTo>
                    <a:pt x="3697" y="2387"/>
                  </a:lnTo>
                  <a:lnTo>
                    <a:pt x="3716" y="2312"/>
                  </a:lnTo>
                  <a:lnTo>
                    <a:pt x="3734" y="2395"/>
                  </a:lnTo>
                  <a:lnTo>
                    <a:pt x="3743" y="2353"/>
                  </a:lnTo>
                  <a:lnTo>
                    <a:pt x="3762" y="2212"/>
                  </a:lnTo>
                  <a:lnTo>
                    <a:pt x="3780" y="2486"/>
                  </a:lnTo>
                  <a:lnTo>
                    <a:pt x="3789" y="2412"/>
                  </a:lnTo>
                  <a:lnTo>
                    <a:pt x="3808" y="2303"/>
                  </a:lnTo>
                  <a:lnTo>
                    <a:pt x="3826" y="2495"/>
                  </a:lnTo>
                  <a:lnTo>
                    <a:pt x="3844" y="2486"/>
                  </a:lnTo>
                  <a:lnTo>
                    <a:pt x="3854" y="2470"/>
                  </a:lnTo>
                  <a:lnTo>
                    <a:pt x="3872" y="2395"/>
                  </a:lnTo>
                  <a:lnTo>
                    <a:pt x="3890" y="2520"/>
                  </a:lnTo>
                  <a:lnTo>
                    <a:pt x="3900" y="2170"/>
                  </a:lnTo>
                  <a:lnTo>
                    <a:pt x="3918" y="2387"/>
                  </a:lnTo>
                  <a:lnTo>
                    <a:pt x="3936" y="2395"/>
                  </a:lnTo>
                  <a:lnTo>
                    <a:pt x="3955" y="2262"/>
                  </a:lnTo>
                  <a:lnTo>
                    <a:pt x="3964" y="2378"/>
                  </a:lnTo>
                  <a:lnTo>
                    <a:pt x="3982" y="2603"/>
                  </a:lnTo>
                  <a:lnTo>
                    <a:pt x="4001" y="2578"/>
                  </a:lnTo>
                  <a:lnTo>
                    <a:pt x="4010" y="2412"/>
                  </a:lnTo>
                  <a:lnTo>
                    <a:pt x="4028" y="2461"/>
                  </a:lnTo>
                  <a:lnTo>
                    <a:pt x="4047" y="2619"/>
                  </a:lnTo>
                  <a:lnTo>
                    <a:pt x="4056" y="2503"/>
                  </a:lnTo>
                  <a:lnTo>
                    <a:pt x="4074" y="2528"/>
                  </a:lnTo>
                  <a:lnTo>
                    <a:pt x="4093" y="2229"/>
                  </a:lnTo>
                  <a:lnTo>
                    <a:pt x="4111" y="2536"/>
                  </a:lnTo>
                  <a:lnTo>
                    <a:pt x="4120" y="2536"/>
                  </a:lnTo>
                  <a:lnTo>
                    <a:pt x="4139" y="2561"/>
                  </a:lnTo>
                  <a:lnTo>
                    <a:pt x="4157" y="2595"/>
                  </a:lnTo>
                  <a:lnTo>
                    <a:pt x="4167" y="2387"/>
                  </a:lnTo>
                  <a:lnTo>
                    <a:pt x="4185" y="2220"/>
                  </a:lnTo>
                  <a:lnTo>
                    <a:pt x="4203" y="2295"/>
                  </a:lnTo>
                  <a:lnTo>
                    <a:pt x="4222" y="2428"/>
                  </a:lnTo>
                  <a:lnTo>
                    <a:pt x="4231" y="2586"/>
                  </a:lnTo>
                  <a:lnTo>
                    <a:pt x="4249" y="2603"/>
                  </a:lnTo>
                  <a:lnTo>
                    <a:pt x="4268" y="2545"/>
                  </a:lnTo>
                  <a:lnTo>
                    <a:pt x="4277" y="2545"/>
                  </a:lnTo>
                  <a:lnTo>
                    <a:pt x="4295" y="2512"/>
                  </a:lnTo>
                  <a:lnTo>
                    <a:pt x="4313" y="2644"/>
                  </a:lnTo>
                  <a:lnTo>
                    <a:pt x="4332" y="2453"/>
                  </a:lnTo>
                  <a:lnTo>
                    <a:pt x="4341" y="2328"/>
                  </a:lnTo>
                  <a:lnTo>
                    <a:pt x="4359" y="2470"/>
                  </a:lnTo>
                  <a:lnTo>
                    <a:pt x="4378" y="2536"/>
                  </a:lnTo>
                  <a:lnTo>
                    <a:pt x="4387" y="2445"/>
                  </a:lnTo>
                  <a:lnTo>
                    <a:pt x="4406" y="2628"/>
                  </a:lnTo>
                  <a:lnTo>
                    <a:pt x="4424" y="2412"/>
                  </a:lnTo>
                  <a:lnTo>
                    <a:pt x="4442" y="2270"/>
                  </a:lnTo>
                  <a:lnTo>
                    <a:pt x="4452" y="2628"/>
                  </a:lnTo>
                  <a:lnTo>
                    <a:pt x="4470" y="2520"/>
                  </a:lnTo>
                  <a:lnTo>
                    <a:pt x="4488" y="2545"/>
                  </a:lnTo>
                  <a:lnTo>
                    <a:pt x="4497" y="2528"/>
                  </a:lnTo>
                  <a:lnTo>
                    <a:pt x="4516" y="2694"/>
                  </a:lnTo>
                  <a:lnTo>
                    <a:pt x="4534" y="2378"/>
                  </a:lnTo>
                  <a:lnTo>
                    <a:pt x="4553" y="2553"/>
                  </a:lnTo>
                  <a:lnTo>
                    <a:pt x="4562" y="2295"/>
                  </a:lnTo>
                  <a:lnTo>
                    <a:pt x="4580" y="2453"/>
                  </a:lnTo>
                  <a:lnTo>
                    <a:pt x="4599" y="2461"/>
                  </a:lnTo>
                  <a:lnTo>
                    <a:pt x="4608" y="2478"/>
                  </a:lnTo>
                  <a:lnTo>
                    <a:pt x="4626" y="2636"/>
                  </a:lnTo>
                  <a:lnTo>
                    <a:pt x="4645" y="2437"/>
                  </a:lnTo>
                  <a:lnTo>
                    <a:pt x="4654" y="2478"/>
                  </a:lnTo>
                  <a:lnTo>
                    <a:pt x="4672" y="2628"/>
                  </a:lnTo>
                  <a:lnTo>
                    <a:pt x="4691" y="2545"/>
                  </a:lnTo>
                  <a:lnTo>
                    <a:pt x="4709" y="2603"/>
                  </a:lnTo>
                  <a:lnTo>
                    <a:pt x="4718" y="2520"/>
                  </a:lnTo>
                  <a:lnTo>
                    <a:pt x="4737" y="2595"/>
                  </a:lnTo>
                  <a:lnTo>
                    <a:pt x="4755" y="2345"/>
                  </a:lnTo>
                  <a:lnTo>
                    <a:pt x="4764" y="2586"/>
                  </a:lnTo>
                  <a:lnTo>
                    <a:pt x="4782" y="2520"/>
                  </a:lnTo>
                  <a:lnTo>
                    <a:pt x="4792" y="2605"/>
                  </a:lnTo>
                </a:path>
              </a:pathLst>
            </a:custGeom>
            <a:noFill/>
            <a:ln w="5406">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Freeform 5"/>
            <p:cNvSpPr>
              <a:spLocks/>
            </p:cNvSpPr>
            <p:nvPr/>
          </p:nvSpPr>
          <p:spPr bwMode="auto">
            <a:xfrm>
              <a:off x="1878" y="-3166"/>
              <a:ext cx="4792" cy="2794"/>
            </a:xfrm>
            <a:custGeom>
              <a:avLst/>
              <a:gdLst>
                <a:gd name="T0" fmla="+- 0 1943 1879"/>
                <a:gd name="T1" fmla="*/ T0 w 4792"/>
                <a:gd name="T2" fmla="+- 0 -504 -3165"/>
                <a:gd name="T3" fmla="*/ -504 h 2794"/>
                <a:gd name="T4" fmla="+- 0 2026 1879"/>
                <a:gd name="T5" fmla="*/ T4 w 4792"/>
                <a:gd name="T6" fmla="+- 0 -629 -3165"/>
                <a:gd name="T7" fmla="*/ -629 h 2794"/>
                <a:gd name="T8" fmla="+- 0 2100 1879"/>
                <a:gd name="T9" fmla="*/ T8 w 4792"/>
                <a:gd name="T10" fmla="+- 0 -537 -3165"/>
                <a:gd name="T11" fmla="*/ -537 h 2794"/>
                <a:gd name="T12" fmla="+- 0 2182 1879"/>
                <a:gd name="T13" fmla="*/ T12 w 4792"/>
                <a:gd name="T14" fmla="+- 0 -513 -3165"/>
                <a:gd name="T15" fmla="*/ -513 h 2794"/>
                <a:gd name="T16" fmla="+- 0 2256 1879"/>
                <a:gd name="T17" fmla="*/ T16 w 4792"/>
                <a:gd name="T18" fmla="+- 0 -579 -3165"/>
                <a:gd name="T19" fmla="*/ -579 h 2794"/>
                <a:gd name="T20" fmla="+- 0 2339 1879"/>
                <a:gd name="T21" fmla="*/ T20 w 4792"/>
                <a:gd name="T22" fmla="+- 0 -571 -3165"/>
                <a:gd name="T23" fmla="*/ -571 h 2794"/>
                <a:gd name="T24" fmla="+- 0 2412 1879"/>
                <a:gd name="T25" fmla="*/ T24 w 4792"/>
                <a:gd name="T26" fmla="+- 0 -429 -3165"/>
                <a:gd name="T27" fmla="*/ -429 h 2794"/>
                <a:gd name="T28" fmla="+- 0 2495 1879"/>
                <a:gd name="T29" fmla="*/ T28 w 4792"/>
                <a:gd name="T30" fmla="+- 0 -745 -3165"/>
                <a:gd name="T31" fmla="*/ -745 h 2794"/>
                <a:gd name="T32" fmla="+- 0 2569 1879"/>
                <a:gd name="T33" fmla="*/ T32 w 4792"/>
                <a:gd name="T34" fmla="+- 0 -612 -3165"/>
                <a:gd name="T35" fmla="*/ -612 h 2794"/>
                <a:gd name="T36" fmla="+- 0 2651 1879"/>
                <a:gd name="T37" fmla="*/ T36 w 4792"/>
                <a:gd name="T38" fmla="+- 0 -754 -3165"/>
                <a:gd name="T39" fmla="*/ -754 h 2794"/>
                <a:gd name="T40" fmla="+- 0 2734 1879"/>
                <a:gd name="T41" fmla="*/ T40 w 4792"/>
                <a:gd name="T42" fmla="+- 0 -587 -3165"/>
                <a:gd name="T43" fmla="*/ -587 h 2794"/>
                <a:gd name="T44" fmla="+- 0 2808 1879"/>
                <a:gd name="T45" fmla="*/ T44 w 4792"/>
                <a:gd name="T46" fmla="+- 0 -745 -3165"/>
                <a:gd name="T47" fmla="*/ -745 h 2794"/>
                <a:gd name="T48" fmla="+- 0 2891 1879"/>
                <a:gd name="T49" fmla="*/ T48 w 4792"/>
                <a:gd name="T50" fmla="+- 0 -853 -3165"/>
                <a:gd name="T51" fmla="*/ -853 h 2794"/>
                <a:gd name="T52" fmla="+- 0 2964 1879"/>
                <a:gd name="T53" fmla="*/ T52 w 4792"/>
                <a:gd name="T54" fmla="+- 0 -862 -3165"/>
                <a:gd name="T55" fmla="*/ -862 h 2794"/>
                <a:gd name="T56" fmla="+- 0 3047 1879"/>
                <a:gd name="T57" fmla="*/ T56 w 4792"/>
                <a:gd name="T58" fmla="+- 0 -787 -3165"/>
                <a:gd name="T59" fmla="*/ -787 h 2794"/>
                <a:gd name="T60" fmla="+- 0 3121 1879"/>
                <a:gd name="T61" fmla="*/ T60 w 4792"/>
                <a:gd name="T62" fmla="+- 0 -845 -3165"/>
                <a:gd name="T63" fmla="*/ -845 h 2794"/>
                <a:gd name="T64" fmla="+- 0 3203 1879"/>
                <a:gd name="T65" fmla="*/ T64 w 4792"/>
                <a:gd name="T66" fmla="+- 0 -695 -3165"/>
                <a:gd name="T67" fmla="*/ -695 h 2794"/>
                <a:gd name="T68" fmla="+- 0 3277 1879"/>
                <a:gd name="T69" fmla="*/ T68 w 4792"/>
                <a:gd name="T70" fmla="+- 0 -654 -3165"/>
                <a:gd name="T71" fmla="*/ -654 h 2794"/>
                <a:gd name="T72" fmla="+- 0 3360 1879"/>
                <a:gd name="T73" fmla="*/ T72 w 4792"/>
                <a:gd name="T74" fmla="+- 0 -754 -3165"/>
                <a:gd name="T75" fmla="*/ -754 h 2794"/>
                <a:gd name="T76" fmla="+- 0 3442 1879"/>
                <a:gd name="T77" fmla="*/ T76 w 4792"/>
                <a:gd name="T78" fmla="+- 0 -770 -3165"/>
                <a:gd name="T79" fmla="*/ -770 h 2794"/>
                <a:gd name="T80" fmla="+- 0 3516 1879"/>
                <a:gd name="T81" fmla="*/ T80 w 4792"/>
                <a:gd name="T82" fmla="+- 0 -953 -3165"/>
                <a:gd name="T83" fmla="*/ -953 h 2794"/>
                <a:gd name="T84" fmla="+- 0 3599 1879"/>
                <a:gd name="T85" fmla="*/ T84 w 4792"/>
                <a:gd name="T86" fmla="+- 0 -953 -3165"/>
                <a:gd name="T87" fmla="*/ -953 h 2794"/>
                <a:gd name="T88" fmla="+- 0 3672 1879"/>
                <a:gd name="T89" fmla="*/ T88 w 4792"/>
                <a:gd name="T90" fmla="+- 0 -970 -3165"/>
                <a:gd name="T91" fmla="*/ -970 h 2794"/>
                <a:gd name="T92" fmla="+- 0 3755 1879"/>
                <a:gd name="T93" fmla="*/ T92 w 4792"/>
                <a:gd name="T94" fmla="+- 0 -1045 -3165"/>
                <a:gd name="T95" fmla="*/ -1045 h 2794"/>
                <a:gd name="T96" fmla="+- 0 3829 1879"/>
                <a:gd name="T97" fmla="*/ T96 w 4792"/>
                <a:gd name="T98" fmla="+- 0 -945 -3165"/>
                <a:gd name="T99" fmla="*/ -945 h 2794"/>
                <a:gd name="T100" fmla="+- 0 3911 1879"/>
                <a:gd name="T101" fmla="*/ T100 w 4792"/>
                <a:gd name="T102" fmla="+- 0 -920 -3165"/>
                <a:gd name="T103" fmla="*/ -920 h 2794"/>
                <a:gd name="T104" fmla="+- 0 3985 1879"/>
                <a:gd name="T105" fmla="*/ T104 w 4792"/>
                <a:gd name="T106" fmla="+- 0 -937 -3165"/>
                <a:gd name="T107" fmla="*/ -937 h 2794"/>
                <a:gd name="T108" fmla="+- 0 4068 1879"/>
                <a:gd name="T109" fmla="*/ T108 w 4792"/>
                <a:gd name="T110" fmla="+- 0 -812 -3165"/>
                <a:gd name="T111" fmla="*/ -812 h 2794"/>
                <a:gd name="T112" fmla="+- 0 4142 1879"/>
                <a:gd name="T113" fmla="*/ T112 w 4792"/>
                <a:gd name="T114" fmla="+- 0 -1011 -3165"/>
                <a:gd name="T115" fmla="*/ -1011 h 2794"/>
                <a:gd name="T116" fmla="+- 0 4224 1879"/>
                <a:gd name="T117" fmla="*/ T116 w 4792"/>
                <a:gd name="T118" fmla="+- 0 -1095 -3165"/>
                <a:gd name="T119" fmla="*/ -1095 h 2794"/>
                <a:gd name="T120" fmla="+- 0 4307 1879"/>
                <a:gd name="T121" fmla="*/ T120 w 4792"/>
                <a:gd name="T122" fmla="+- 0 -1053 -3165"/>
                <a:gd name="T123" fmla="*/ -1053 h 2794"/>
                <a:gd name="T124" fmla="+- 0 4381 1879"/>
                <a:gd name="T125" fmla="*/ T124 w 4792"/>
                <a:gd name="T126" fmla="+- 0 -1045 -3165"/>
                <a:gd name="T127" fmla="*/ -1045 h 2794"/>
                <a:gd name="T128" fmla="+- 0 4463 1879"/>
                <a:gd name="T129" fmla="*/ T128 w 4792"/>
                <a:gd name="T130" fmla="+- 0 -1020 -3165"/>
                <a:gd name="T131" fmla="*/ -1020 h 2794"/>
                <a:gd name="T132" fmla="+- 0 4537 1879"/>
                <a:gd name="T133" fmla="*/ T132 w 4792"/>
                <a:gd name="T134" fmla="+- 0 -1045 -3165"/>
                <a:gd name="T135" fmla="*/ -1045 h 2794"/>
                <a:gd name="T136" fmla="+- 0 4620 1879"/>
                <a:gd name="T137" fmla="*/ T136 w 4792"/>
                <a:gd name="T138" fmla="+- 0 -987 -3165"/>
                <a:gd name="T139" fmla="*/ -987 h 2794"/>
                <a:gd name="T140" fmla="+- 0 4693 1879"/>
                <a:gd name="T141" fmla="*/ T140 w 4792"/>
                <a:gd name="T142" fmla="+- 0 -1294 -3165"/>
                <a:gd name="T143" fmla="*/ -1294 h 2794"/>
                <a:gd name="T144" fmla="+- 0 4776 1879"/>
                <a:gd name="T145" fmla="*/ T144 w 4792"/>
                <a:gd name="T146" fmla="+- 0 -1269 -3165"/>
                <a:gd name="T147" fmla="*/ -1269 h 2794"/>
                <a:gd name="T148" fmla="+- 0 4850 1879"/>
                <a:gd name="T149" fmla="*/ T148 w 4792"/>
                <a:gd name="T150" fmla="+- 0 -1228 -3165"/>
                <a:gd name="T151" fmla="*/ -1228 h 2794"/>
                <a:gd name="T152" fmla="+- 0 4932 1879"/>
                <a:gd name="T153" fmla="*/ T152 w 4792"/>
                <a:gd name="T154" fmla="+- 0 -1220 -3165"/>
                <a:gd name="T155" fmla="*/ -1220 h 2794"/>
                <a:gd name="T156" fmla="+- 0 5015 1879"/>
                <a:gd name="T157" fmla="*/ T156 w 4792"/>
                <a:gd name="T158" fmla="+- 0 -1211 -3165"/>
                <a:gd name="T159" fmla="*/ -1211 h 2794"/>
                <a:gd name="T160" fmla="+- 0 5089 1879"/>
                <a:gd name="T161" fmla="*/ T160 w 4792"/>
                <a:gd name="T162" fmla="+- 0 -1136 -3165"/>
                <a:gd name="T163" fmla="*/ -1136 h 2794"/>
                <a:gd name="T164" fmla="+- 0 5171 1879"/>
                <a:gd name="T165" fmla="*/ T164 w 4792"/>
                <a:gd name="T166" fmla="+- 0 -1444 -3165"/>
                <a:gd name="T167" fmla="*/ -1444 h 2794"/>
                <a:gd name="T168" fmla="+- 0 5245 1879"/>
                <a:gd name="T169" fmla="*/ T168 w 4792"/>
                <a:gd name="T170" fmla="+- 0 -1378 -3165"/>
                <a:gd name="T171" fmla="*/ -1378 h 2794"/>
                <a:gd name="T172" fmla="+- 0 5328 1879"/>
                <a:gd name="T173" fmla="*/ T172 w 4792"/>
                <a:gd name="T174" fmla="+- 0 -1303 -3165"/>
                <a:gd name="T175" fmla="*/ -1303 h 2794"/>
                <a:gd name="T176" fmla="+- 0 5401 1879"/>
                <a:gd name="T177" fmla="*/ T176 w 4792"/>
                <a:gd name="T178" fmla="+- 0 -1169 -3165"/>
                <a:gd name="T179" fmla="*/ -1169 h 2794"/>
                <a:gd name="T180" fmla="+- 0 5484 1879"/>
                <a:gd name="T181" fmla="*/ T180 w 4792"/>
                <a:gd name="T182" fmla="+- 0 -1511 -3165"/>
                <a:gd name="T183" fmla="*/ -1511 h 2794"/>
                <a:gd name="T184" fmla="+- 0 5558 1879"/>
                <a:gd name="T185" fmla="*/ T184 w 4792"/>
                <a:gd name="T186" fmla="+- 0 -1569 -3165"/>
                <a:gd name="T187" fmla="*/ -1569 h 2794"/>
                <a:gd name="T188" fmla="+- 0 5641 1879"/>
                <a:gd name="T189" fmla="*/ T188 w 4792"/>
                <a:gd name="T190" fmla="+- 0 -1635 -3165"/>
                <a:gd name="T191" fmla="*/ -1635 h 2794"/>
                <a:gd name="T192" fmla="+- 0 5723 1879"/>
                <a:gd name="T193" fmla="*/ T192 w 4792"/>
                <a:gd name="T194" fmla="+- 0 -1718 -3165"/>
                <a:gd name="T195" fmla="*/ -1718 h 2794"/>
                <a:gd name="T196" fmla="+- 0 5797 1879"/>
                <a:gd name="T197" fmla="*/ T196 w 4792"/>
                <a:gd name="T198" fmla="+- 0 -1810 -3165"/>
                <a:gd name="T199" fmla="*/ -1810 h 2794"/>
                <a:gd name="T200" fmla="+- 0 5880 1879"/>
                <a:gd name="T201" fmla="*/ T200 w 4792"/>
                <a:gd name="T202" fmla="+- 0 -1710 -3165"/>
                <a:gd name="T203" fmla="*/ -1710 h 2794"/>
                <a:gd name="T204" fmla="+- 0 5953 1879"/>
                <a:gd name="T205" fmla="*/ T204 w 4792"/>
                <a:gd name="T206" fmla="+- 0 -1702 -3165"/>
                <a:gd name="T207" fmla="*/ -1702 h 2794"/>
                <a:gd name="T208" fmla="+- 0 6036 1879"/>
                <a:gd name="T209" fmla="*/ T208 w 4792"/>
                <a:gd name="T210" fmla="+- 0 -1777 -3165"/>
                <a:gd name="T211" fmla="*/ -1777 h 2794"/>
                <a:gd name="T212" fmla="+- 0 6110 1879"/>
                <a:gd name="T213" fmla="*/ T212 w 4792"/>
                <a:gd name="T214" fmla="+- 0 -2043 -3165"/>
                <a:gd name="T215" fmla="*/ -2043 h 2794"/>
                <a:gd name="T216" fmla="+- 0 6192 1879"/>
                <a:gd name="T217" fmla="*/ T216 w 4792"/>
                <a:gd name="T218" fmla="+- 0 -2051 -3165"/>
                <a:gd name="T219" fmla="*/ -2051 h 2794"/>
                <a:gd name="T220" fmla="+- 0 6266 1879"/>
                <a:gd name="T221" fmla="*/ T220 w 4792"/>
                <a:gd name="T222" fmla="+- 0 -2292 -3165"/>
                <a:gd name="T223" fmla="*/ -2292 h 2794"/>
                <a:gd name="T224" fmla="+- 0 6349 1879"/>
                <a:gd name="T225" fmla="*/ T224 w 4792"/>
                <a:gd name="T226" fmla="+- 0 -2201 -3165"/>
                <a:gd name="T227" fmla="*/ -2201 h 2794"/>
                <a:gd name="T228" fmla="+- 0 6432 1879"/>
                <a:gd name="T229" fmla="*/ T228 w 4792"/>
                <a:gd name="T230" fmla="+- 0 -2309 -3165"/>
                <a:gd name="T231" fmla="*/ -2309 h 2794"/>
                <a:gd name="T232" fmla="+- 0 6505 1879"/>
                <a:gd name="T233" fmla="*/ T232 w 4792"/>
                <a:gd name="T234" fmla="+- 0 -2741 -3165"/>
                <a:gd name="T235" fmla="*/ -2741 h 2794"/>
                <a:gd name="T236" fmla="+- 0 6588 1879"/>
                <a:gd name="T237" fmla="*/ T236 w 4792"/>
                <a:gd name="T238" fmla="+- 0 -2916 -3165"/>
                <a:gd name="T239" fmla="*/ -2916 h 2794"/>
                <a:gd name="T240" fmla="+- 0 6661 1879"/>
                <a:gd name="T241" fmla="*/ T240 w 4792"/>
                <a:gd name="T242" fmla="+- 0 -2924 -3165"/>
                <a:gd name="T243" fmla="*/ -2924 h 279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Lst>
              <a:rect l="0" t="0" r="r" b="b"/>
              <a:pathLst>
                <a:path w="4792" h="2794">
                  <a:moveTo>
                    <a:pt x="0" y="2511"/>
                  </a:moveTo>
                  <a:lnTo>
                    <a:pt x="18" y="2794"/>
                  </a:lnTo>
                  <a:lnTo>
                    <a:pt x="37" y="2503"/>
                  </a:lnTo>
                  <a:lnTo>
                    <a:pt x="46" y="2536"/>
                  </a:lnTo>
                  <a:lnTo>
                    <a:pt x="64" y="2661"/>
                  </a:lnTo>
                  <a:lnTo>
                    <a:pt x="83" y="2553"/>
                  </a:lnTo>
                  <a:lnTo>
                    <a:pt x="92" y="2586"/>
                  </a:lnTo>
                  <a:lnTo>
                    <a:pt x="110" y="2619"/>
                  </a:lnTo>
                  <a:lnTo>
                    <a:pt x="128" y="2453"/>
                  </a:lnTo>
                  <a:lnTo>
                    <a:pt x="147" y="2536"/>
                  </a:lnTo>
                  <a:lnTo>
                    <a:pt x="156" y="2736"/>
                  </a:lnTo>
                  <a:lnTo>
                    <a:pt x="175" y="2569"/>
                  </a:lnTo>
                  <a:lnTo>
                    <a:pt x="193" y="2553"/>
                  </a:lnTo>
                  <a:lnTo>
                    <a:pt x="202" y="2727"/>
                  </a:lnTo>
                  <a:lnTo>
                    <a:pt x="221" y="2628"/>
                  </a:lnTo>
                  <a:lnTo>
                    <a:pt x="239" y="2553"/>
                  </a:lnTo>
                  <a:lnTo>
                    <a:pt x="257" y="2586"/>
                  </a:lnTo>
                  <a:lnTo>
                    <a:pt x="267" y="2644"/>
                  </a:lnTo>
                  <a:lnTo>
                    <a:pt x="285" y="2661"/>
                  </a:lnTo>
                  <a:lnTo>
                    <a:pt x="303" y="2652"/>
                  </a:lnTo>
                  <a:lnTo>
                    <a:pt x="312" y="2636"/>
                  </a:lnTo>
                  <a:lnTo>
                    <a:pt x="331" y="2386"/>
                  </a:lnTo>
                  <a:lnTo>
                    <a:pt x="349" y="2603"/>
                  </a:lnTo>
                  <a:lnTo>
                    <a:pt x="368" y="2603"/>
                  </a:lnTo>
                  <a:lnTo>
                    <a:pt x="377" y="2586"/>
                  </a:lnTo>
                  <a:lnTo>
                    <a:pt x="395" y="2445"/>
                  </a:lnTo>
                  <a:lnTo>
                    <a:pt x="414" y="2594"/>
                  </a:lnTo>
                  <a:lnTo>
                    <a:pt x="423" y="2528"/>
                  </a:lnTo>
                  <a:lnTo>
                    <a:pt x="441" y="2461"/>
                  </a:lnTo>
                  <a:lnTo>
                    <a:pt x="460" y="2594"/>
                  </a:lnTo>
                  <a:lnTo>
                    <a:pt x="469" y="2561"/>
                  </a:lnTo>
                  <a:lnTo>
                    <a:pt x="487" y="2694"/>
                  </a:lnTo>
                  <a:lnTo>
                    <a:pt x="506" y="2711"/>
                  </a:lnTo>
                  <a:lnTo>
                    <a:pt x="524" y="2603"/>
                  </a:lnTo>
                  <a:lnTo>
                    <a:pt x="533" y="2736"/>
                  </a:lnTo>
                  <a:lnTo>
                    <a:pt x="552" y="2569"/>
                  </a:lnTo>
                  <a:lnTo>
                    <a:pt x="570" y="2470"/>
                  </a:lnTo>
                  <a:lnTo>
                    <a:pt x="579" y="2611"/>
                  </a:lnTo>
                  <a:lnTo>
                    <a:pt x="598" y="2586"/>
                  </a:lnTo>
                  <a:lnTo>
                    <a:pt x="616" y="2420"/>
                  </a:lnTo>
                  <a:lnTo>
                    <a:pt x="635" y="2411"/>
                  </a:lnTo>
                  <a:lnTo>
                    <a:pt x="644" y="2486"/>
                  </a:lnTo>
                  <a:lnTo>
                    <a:pt x="662" y="2411"/>
                  </a:lnTo>
                  <a:lnTo>
                    <a:pt x="680" y="2420"/>
                  </a:lnTo>
                  <a:lnTo>
                    <a:pt x="690" y="2553"/>
                  </a:lnTo>
                  <a:lnTo>
                    <a:pt x="708" y="2561"/>
                  </a:lnTo>
                  <a:lnTo>
                    <a:pt x="726" y="2345"/>
                  </a:lnTo>
                  <a:lnTo>
                    <a:pt x="745" y="2677"/>
                  </a:lnTo>
                  <a:lnTo>
                    <a:pt x="754" y="2486"/>
                  </a:lnTo>
                  <a:lnTo>
                    <a:pt x="772" y="2411"/>
                  </a:lnTo>
                  <a:lnTo>
                    <a:pt x="791" y="2353"/>
                  </a:lnTo>
                  <a:lnTo>
                    <a:pt x="800" y="2411"/>
                  </a:lnTo>
                  <a:lnTo>
                    <a:pt x="818" y="2420"/>
                  </a:lnTo>
                  <a:lnTo>
                    <a:pt x="837" y="2303"/>
                  </a:lnTo>
                  <a:lnTo>
                    <a:pt x="855" y="2578"/>
                  </a:lnTo>
                  <a:lnTo>
                    <a:pt x="864" y="2370"/>
                  </a:lnTo>
                  <a:lnTo>
                    <a:pt x="883" y="2594"/>
                  </a:lnTo>
                  <a:lnTo>
                    <a:pt x="901" y="2328"/>
                  </a:lnTo>
                  <a:lnTo>
                    <a:pt x="910" y="2386"/>
                  </a:lnTo>
                  <a:lnTo>
                    <a:pt x="929" y="2420"/>
                  </a:lnTo>
                  <a:lnTo>
                    <a:pt x="947" y="2470"/>
                  </a:lnTo>
                  <a:lnTo>
                    <a:pt x="965" y="2212"/>
                  </a:lnTo>
                  <a:lnTo>
                    <a:pt x="975" y="2486"/>
                  </a:lnTo>
                  <a:lnTo>
                    <a:pt x="993" y="2320"/>
                  </a:lnTo>
                  <a:lnTo>
                    <a:pt x="1012" y="2312"/>
                  </a:lnTo>
                  <a:lnTo>
                    <a:pt x="1021" y="2453"/>
                  </a:lnTo>
                  <a:lnTo>
                    <a:pt x="1039" y="2370"/>
                  </a:lnTo>
                  <a:lnTo>
                    <a:pt x="1058" y="2761"/>
                  </a:lnTo>
                  <a:lnTo>
                    <a:pt x="1067" y="2395"/>
                  </a:lnTo>
                  <a:lnTo>
                    <a:pt x="1085" y="2303"/>
                  </a:lnTo>
                  <a:lnTo>
                    <a:pt x="1103" y="2736"/>
                  </a:lnTo>
                  <a:lnTo>
                    <a:pt x="1122" y="2536"/>
                  </a:lnTo>
                  <a:lnTo>
                    <a:pt x="1131" y="2378"/>
                  </a:lnTo>
                  <a:lnTo>
                    <a:pt x="1149" y="2386"/>
                  </a:lnTo>
                  <a:lnTo>
                    <a:pt x="1168" y="2378"/>
                  </a:lnTo>
                  <a:lnTo>
                    <a:pt x="1177" y="2511"/>
                  </a:lnTo>
                  <a:lnTo>
                    <a:pt x="1195" y="2453"/>
                  </a:lnTo>
                  <a:lnTo>
                    <a:pt x="1214" y="2411"/>
                  </a:lnTo>
                  <a:lnTo>
                    <a:pt x="1232" y="2486"/>
                  </a:lnTo>
                  <a:lnTo>
                    <a:pt x="1242" y="2320"/>
                  </a:lnTo>
                  <a:lnTo>
                    <a:pt x="1260" y="2594"/>
                  </a:lnTo>
                  <a:lnTo>
                    <a:pt x="1278" y="2378"/>
                  </a:lnTo>
                  <a:lnTo>
                    <a:pt x="1288" y="2420"/>
                  </a:lnTo>
                  <a:lnTo>
                    <a:pt x="1306" y="2320"/>
                  </a:lnTo>
                  <a:lnTo>
                    <a:pt x="1324" y="2470"/>
                  </a:lnTo>
                  <a:lnTo>
                    <a:pt x="1343" y="2436"/>
                  </a:lnTo>
                  <a:lnTo>
                    <a:pt x="1352" y="2420"/>
                  </a:lnTo>
                  <a:lnTo>
                    <a:pt x="1370" y="2287"/>
                  </a:lnTo>
                  <a:lnTo>
                    <a:pt x="1389" y="2262"/>
                  </a:lnTo>
                  <a:lnTo>
                    <a:pt x="1398" y="2511"/>
                  </a:lnTo>
                  <a:lnTo>
                    <a:pt x="1416" y="2245"/>
                  </a:lnTo>
                  <a:lnTo>
                    <a:pt x="1435" y="2178"/>
                  </a:lnTo>
                  <a:lnTo>
                    <a:pt x="1453" y="2428"/>
                  </a:lnTo>
                  <a:lnTo>
                    <a:pt x="1462" y="2212"/>
                  </a:lnTo>
                  <a:lnTo>
                    <a:pt x="1481" y="2411"/>
                  </a:lnTo>
                  <a:lnTo>
                    <a:pt x="1499" y="2303"/>
                  </a:lnTo>
                  <a:lnTo>
                    <a:pt x="1508" y="2461"/>
                  </a:lnTo>
                  <a:lnTo>
                    <a:pt x="1527" y="2320"/>
                  </a:lnTo>
                  <a:lnTo>
                    <a:pt x="1545" y="2461"/>
                  </a:lnTo>
                  <a:lnTo>
                    <a:pt x="1563" y="2395"/>
                  </a:lnTo>
                  <a:lnTo>
                    <a:pt x="1573" y="2519"/>
                  </a:lnTo>
                  <a:lnTo>
                    <a:pt x="1591" y="2561"/>
                  </a:lnTo>
                  <a:lnTo>
                    <a:pt x="1609" y="2361"/>
                  </a:lnTo>
                  <a:lnTo>
                    <a:pt x="1618" y="2420"/>
                  </a:lnTo>
                  <a:lnTo>
                    <a:pt x="1637" y="2212"/>
                  </a:lnTo>
                  <a:lnTo>
                    <a:pt x="1655" y="2187"/>
                  </a:lnTo>
                  <a:lnTo>
                    <a:pt x="1665" y="2145"/>
                  </a:lnTo>
                  <a:lnTo>
                    <a:pt x="1683" y="2436"/>
                  </a:lnTo>
                  <a:lnTo>
                    <a:pt x="1701" y="2262"/>
                  </a:lnTo>
                  <a:lnTo>
                    <a:pt x="1720" y="2212"/>
                  </a:lnTo>
                  <a:lnTo>
                    <a:pt x="1729" y="2270"/>
                  </a:lnTo>
                  <a:lnTo>
                    <a:pt x="1747" y="2320"/>
                  </a:lnTo>
                  <a:lnTo>
                    <a:pt x="1766" y="2453"/>
                  </a:lnTo>
                  <a:lnTo>
                    <a:pt x="1775" y="2178"/>
                  </a:lnTo>
                  <a:lnTo>
                    <a:pt x="1793" y="2195"/>
                  </a:lnTo>
                  <a:lnTo>
                    <a:pt x="1812" y="2212"/>
                  </a:lnTo>
                  <a:lnTo>
                    <a:pt x="1830" y="2037"/>
                  </a:lnTo>
                  <a:lnTo>
                    <a:pt x="1839" y="2312"/>
                  </a:lnTo>
                  <a:lnTo>
                    <a:pt x="1858" y="2386"/>
                  </a:lnTo>
                  <a:lnTo>
                    <a:pt x="1876" y="2120"/>
                  </a:lnTo>
                  <a:lnTo>
                    <a:pt x="1885" y="2278"/>
                  </a:lnTo>
                  <a:lnTo>
                    <a:pt x="1904" y="2220"/>
                  </a:lnTo>
                  <a:lnTo>
                    <a:pt x="1922" y="2303"/>
                  </a:lnTo>
                  <a:lnTo>
                    <a:pt x="1941" y="2154"/>
                  </a:lnTo>
                  <a:lnTo>
                    <a:pt x="1950" y="2220"/>
                  </a:lnTo>
                  <a:lnTo>
                    <a:pt x="1968" y="2353"/>
                  </a:lnTo>
                  <a:lnTo>
                    <a:pt x="1986" y="2079"/>
                  </a:lnTo>
                  <a:lnTo>
                    <a:pt x="1996" y="2228"/>
                  </a:lnTo>
                  <a:lnTo>
                    <a:pt x="2014" y="2270"/>
                  </a:lnTo>
                  <a:lnTo>
                    <a:pt x="2032" y="2245"/>
                  </a:lnTo>
                  <a:lnTo>
                    <a:pt x="2051" y="2162"/>
                  </a:lnTo>
                  <a:lnTo>
                    <a:pt x="2060" y="2178"/>
                  </a:lnTo>
                  <a:lnTo>
                    <a:pt x="2079" y="2262"/>
                  </a:lnTo>
                  <a:lnTo>
                    <a:pt x="2097" y="2370"/>
                  </a:lnTo>
                  <a:lnTo>
                    <a:pt x="2106" y="2228"/>
                  </a:lnTo>
                  <a:lnTo>
                    <a:pt x="2125" y="2378"/>
                  </a:lnTo>
                  <a:lnTo>
                    <a:pt x="2143" y="2445"/>
                  </a:lnTo>
                  <a:lnTo>
                    <a:pt x="2161" y="2253"/>
                  </a:lnTo>
                  <a:lnTo>
                    <a:pt x="2170" y="2245"/>
                  </a:lnTo>
                  <a:lnTo>
                    <a:pt x="2189" y="2353"/>
                  </a:lnTo>
                  <a:lnTo>
                    <a:pt x="2207" y="2212"/>
                  </a:lnTo>
                  <a:lnTo>
                    <a:pt x="2216" y="2278"/>
                  </a:lnTo>
                  <a:lnTo>
                    <a:pt x="2235" y="2287"/>
                  </a:lnTo>
                  <a:lnTo>
                    <a:pt x="2253" y="1962"/>
                  </a:lnTo>
                  <a:lnTo>
                    <a:pt x="2263" y="2154"/>
                  </a:lnTo>
                  <a:lnTo>
                    <a:pt x="2281" y="2195"/>
                  </a:lnTo>
                  <a:lnTo>
                    <a:pt x="2299" y="2062"/>
                  </a:lnTo>
                  <a:lnTo>
                    <a:pt x="2318" y="2187"/>
                  </a:lnTo>
                  <a:lnTo>
                    <a:pt x="2327" y="1854"/>
                  </a:lnTo>
                  <a:lnTo>
                    <a:pt x="2345" y="2070"/>
                  </a:lnTo>
                  <a:lnTo>
                    <a:pt x="2364" y="1987"/>
                  </a:lnTo>
                  <a:lnTo>
                    <a:pt x="2373" y="2120"/>
                  </a:lnTo>
                  <a:lnTo>
                    <a:pt x="2391" y="2054"/>
                  </a:lnTo>
                  <a:lnTo>
                    <a:pt x="2410" y="2103"/>
                  </a:lnTo>
                  <a:lnTo>
                    <a:pt x="2428" y="2112"/>
                  </a:lnTo>
                  <a:lnTo>
                    <a:pt x="2437" y="2228"/>
                  </a:lnTo>
                  <a:lnTo>
                    <a:pt x="2455" y="2129"/>
                  </a:lnTo>
                  <a:lnTo>
                    <a:pt x="2474" y="1971"/>
                  </a:lnTo>
                  <a:lnTo>
                    <a:pt x="2483" y="2070"/>
                  </a:lnTo>
                  <a:lnTo>
                    <a:pt x="2502" y="2120"/>
                  </a:lnTo>
                  <a:lnTo>
                    <a:pt x="2520" y="2270"/>
                  </a:lnTo>
                  <a:lnTo>
                    <a:pt x="2538" y="2137"/>
                  </a:lnTo>
                  <a:lnTo>
                    <a:pt x="2548" y="2262"/>
                  </a:lnTo>
                  <a:lnTo>
                    <a:pt x="2566" y="2220"/>
                  </a:lnTo>
                  <a:lnTo>
                    <a:pt x="2584" y="2145"/>
                  </a:lnTo>
                  <a:lnTo>
                    <a:pt x="2593" y="2087"/>
                  </a:lnTo>
                  <a:lnTo>
                    <a:pt x="2612" y="2045"/>
                  </a:lnTo>
                  <a:lnTo>
                    <a:pt x="2630" y="2245"/>
                  </a:lnTo>
                  <a:lnTo>
                    <a:pt x="2649" y="2245"/>
                  </a:lnTo>
                  <a:lnTo>
                    <a:pt x="2658" y="2120"/>
                  </a:lnTo>
                  <a:lnTo>
                    <a:pt x="2676" y="1879"/>
                  </a:lnTo>
                  <a:lnTo>
                    <a:pt x="2695" y="2112"/>
                  </a:lnTo>
                  <a:lnTo>
                    <a:pt x="2704" y="1996"/>
                  </a:lnTo>
                  <a:lnTo>
                    <a:pt x="2722" y="2103"/>
                  </a:lnTo>
                  <a:lnTo>
                    <a:pt x="2741" y="2178"/>
                  </a:lnTo>
                  <a:lnTo>
                    <a:pt x="2759" y="2228"/>
                  </a:lnTo>
                  <a:lnTo>
                    <a:pt x="2768" y="1912"/>
                  </a:lnTo>
                  <a:lnTo>
                    <a:pt x="2787" y="2045"/>
                  </a:lnTo>
                  <a:lnTo>
                    <a:pt x="2805" y="1945"/>
                  </a:lnTo>
                  <a:lnTo>
                    <a:pt x="2814" y="1871"/>
                  </a:lnTo>
                  <a:lnTo>
                    <a:pt x="2833" y="1887"/>
                  </a:lnTo>
                  <a:lnTo>
                    <a:pt x="2851" y="1945"/>
                  </a:lnTo>
                  <a:lnTo>
                    <a:pt x="2860" y="2137"/>
                  </a:lnTo>
                  <a:lnTo>
                    <a:pt x="2879" y="1871"/>
                  </a:lnTo>
                  <a:lnTo>
                    <a:pt x="2897" y="1896"/>
                  </a:lnTo>
                  <a:lnTo>
                    <a:pt x="2916" y="1887"/>
                  </a:lnTo>
                  <a:lnTo>
                    <a:pt x="2925" y="1945"/>
                  </a:lnTo>
                  <a:lnTo>
                    <a:pt x="2943" y="1929"/>
                  </a:lnTo>
                  <a:lnTo>
                    <a:pt x="2962" y="1962"/>
                  </a:lnTo>
                  <a:lnTo>
                    <a:pt x="2971" y="1937"/>
                  </a:lnTo>
                  <a:lnTo>
                    <a:pt x="2989" y="1887"/>
                  </a:lnTo>
                  <a:lnTo>
                    <a:pt x="3007" y="1812"/>
                  </a:lnTo>
                  <a:lnTo>
                    <a:pt x="3026" y="1921"/>
                  </a:lnTo>
                  <a:lnTo>
                    <a:pt x="3035" y="1921"/>
                  </a:lnTo>
                  <a:lnTo>
                    <a:pt x="3053" y="1945"/>
                  </a:lnTo>
                  <a:lnTo>
                    <a:pt x="3072" y="1854"/>
                  </a:lnTo>
                  <a:lnTo>
                    <a:pt x="3081" y="2120"/>
                  </a:lnTo>
                  <a:lnTo>
                    <a:pt x="3099" y="1854"/>
                  </a:lnTo>
                  <a:lnTo>
                    <a:pt x="3118" y="1979"/>
                  </a:lnTo>
                  <a:lnTo>
                    <a:pt x="3136" y="1954"/>
                  </a:lnTo>
                  <a:lnTo>
                    <a:pt x="3145" y="1862"/>
                  </a:lnTo>
                  <a:lnTo>
                    <a:pt x="3164" y="1879"/>
                  </a:lnTo>
                  <a:lnTo>
                    <a:pt x="3182" y="1804"/>
                  </a:lnTo>
                  <a:lnTo>
                    <a:pt x="3191" y="1945"/>
                  </a:lnTo>
                  <a:lnTo>
                    <a:pt x="3210" y="2029"/>
                  </a:lnTo>
                  <a:lnTo>
                    <a:pt x="3228" y="1721"/>
                  </a:lnTo>
                  <a:lnTo>
                    <a:pt x="3246" y="1696"/>
                  </a:lnTo>
                  <a:lnTo>
                    <a:pt x="3256" y="1912"/>
                  </a:lnTo>
                  <a:lnTo>
                    <a:pt x="3274" y="1862"/>
                  </a:lnTo>
                  <a:lnTo>
                    <a:pt x="3292" y="1721"/>
                  </a:lnTo>
                  <a:lnTo>
                    <a:pt x="3302" y="1754"/>
                  </a:lnTo>
                  <a:lnTo>
                    <a:pt x="3320" y="1954"/>
                  </a:lnTo>
                  <a:lnTo>
                    <a:pt x="3339" y="1962"/>
                  </a:lnTo>
                  <a:lnTo>
                    <a:pt x="3357" y="1821"/>
                  </a:lnTo>
                  <a:lnTo>
                    <a:pt x="3366" y="1787"/>
                  </a:lnTo>
                  <a:lnTo>
                    <a:pt x="3385" y="1680"/>
                  </a:lnTo>
                  <a:lnTo>
                    <a:pt x="3403" y="1754"/>
                  </a:lnTo>
                  <a:lnTo>
                    <a:pt x="3412" y="1804"/>
                  </a:lnTo>
                  <a:lnTo>
                    <a:pt x="3431" y="1829"/>
                  </a:lnTo>
                  <a:lnTo>
                    <a:pt x="3449" y="1862"/>
                  </a:lnTo>
                  <a:lnTo>
                    <a:pt x="3458" y="1638"/>
                  </a:lnTo>
                  <a:lnTo>
                    <a:pt x="3476" y="1580"/>
                  </a:lnTo>
                  <a:lnTo>
                    <a:pt x="3495" y="1763"/>
                  </a:lnTo>
                  <a:lnTo>
                    <a:pt x="3513" y="1746"/>
                  </a:lnTo>
                  <a:lnTo>
                    <a:pt x="3522" y="1996"/>
                  </a:lnTo>
                  <a:lnTo>
                    <a:pt x="3541" y="1680"/>
                  </a:lnTo>
                  <a:lnTo>
                    <a:pt x="3559" y="1763"/>
                  </a:lnTo>
                  <a:lnTo>
                    <a:pt x="3569" y="1696"/>
                  </a:lnTo>
                  <a:lnTo>
                    <a:pt x="3587" y="1721"/>
                  </a:lnTo>
                  <a:lnTo>
                    <a:pt x="3605" y="1654"/>
                  </a:lnTo>
                  <a:lnTo>
                    <a:pt x="3624" y="1763"/>
                  </a:lnTo>
                  <a:lnTo>
                    <a:pt x="3633" y="1538"/>
                  </a:lnTo>
                  <a:lnTo>
                    <a:pt x="3651" y="1680"/>
                  </a:lnTo>
                  <a:lnTo>
                    <a:pt x="3670" y="1754"/>
                  </a:lnTo>
                  <a:lnTo>
                    <a:pt x="3679" y="1596"/>
                  </a:lnTo>
                  <a:lnTo>
                    <a:pt x="3697" y="1713"/>
                  </a:lnTo>
                  <a:lnTo>
                    <a:pt x="3716" y="1654"/>
                  </a:lnTo>
                  <a:lnTo>
                    <a:pt x="3734" y="1596"/>
                  </a:lnTo>
                  <a:lnTo>
                    <a:pt x="3743" y="1746"/>
                  </a:lnTo>
                  <a:lnTo>
                    <a:pt x="3762" y="1530"/>
                  </a:lnTo>
                  <a:lnTo>
                    <a:pt x="3780" y="1471"/>
                  </a:lnTo>
                  <a:lnTo>
                    <a:pt x="3789" y="1629"/>
                  </a:lnTo>
                  <a:lnTo>
                    <a:pt x="3808" y="1937"/>
                  </a:lnTo>
                  <a:lnTo>
                    <a:pt x="3826" y="1422"/>
                  </a:lnTo>
                  <a:lnTo>
                    <a:pt x="3844" y="1447"/>
                  </a:lnTo>
                  <a:lnTo>
                    <a:pt x="3854" y="1480"/>
                  </a:lnTo>
                  <a:lnTo>
                    <a:pt x="3872" y="1546"/>
                  </a:lnTo>
                  <a:lnTo>
                    <a:pt x="3890" y="1372"/>
                  </a:lnTo>
                  <a:lnTo>
                    <a:pt x="3900" y="1605"/>
                  </a:lnTo>
                  <a:lnTo>
                    <a:pt x="3918" y="1355"/>
                  </a:lnTo>
                  <a:lnTo>
                    <a:pt x="3936" y="1438"/>
                  </a:lnTo>
                  <a:lnTo>
                    <a:pt x="3955" y="1680"/>
                  </a:lnTo>
                  <a:lnTo>
                    <a:pt x="3964" y="1189"/>
                  </a:lnTo>
                  <a:lnTo>
                    <a:pt x="3982" y="1580"/>
                  </a:lnTo>
                  <a:lnTo>
                    <a:pt x="4001" y="1455"/>
                  </a:lnTo>
                  <a:lnTo>
                    <a:pt x="4010" y="1355"/>
                  </a:lnTo>
                  <a:lnTo>
                    <a:pt x="4028" y="1438"/>
                  </a:lnTo>
                  <a:lnTo>
                    <a:pt x="4047" y="1480"/>
                  </a:lnTo>
                  <a:lnTo>
                    <a:pt x="4056" y="1272"/>
                  </a:lnTo>
                  <a:lnTo>
                    <a:pt x="4074" y="1463"/>
                  </a:lnTo>
                  <a:lnTo>
                    <a:pt x="4093" y="1322"/>
                  </a:lnTo>
                  <a:lnTo>
                    <a:pt x="4111" y="1322"/>
                  </a:lnTo>
                  <a:lnTo>
                    <a:pt x="4120" y="1355"/>
                  </a:lnTo>
                  <a:lnTo>
                    <a:pt x="4139" y="1538"/>
                  </a:lnTo>
                  <a:lnTo>
                    <a:pt x="4157" y="1388"/>
                  </a:lnTo>
                  <a:lnTo>
                    <a:pt x="4167" y="1338"/>
                  </a:lnTo>
                  <a:lnTo>
                    <a:pt x="4185" y="1363"/>
                  </a:lnTo>
                  <a:lnTo>
                    <a:pt x="4203" y="1139"/>
                  </a:lnTo>
                  <a:lnTo>
                    <a:pt x="4222" y="1372"/>
                  </a:lnTo>
                  <a:lnTo>
                    <a:pt x="4231" y="1122"/>
                  </a:lnTo>
                  <a:lnTo>
                    <a:pt x="4249" y="1363"/>
                  </a:lnTo>
                  <a:lnTo>
                    <a:pt x="4268" y="931"/>
                  </a:lnTo>
                  <a:lnTo>
                    <a:pt x="4277" y="1347"/>
                  </a:lnTo>
                  <a:lnTo>
                    <a:pt x="4295" y="1089"/>
                  </a:lnTo>
                  <a:lnTo>
                    <a:pt x="4313" y="1114"/>
                  </a:lnTo>
                  <a:lnTo>
                    <a:pt x="4332" y="1172"/>
                  </a:lnTo>
                  <a:lnTo>
                    <a:pt x="4341" y="964"/>
                  </a:lnTo>
                  <a:lnTo>
                    <a:pt x="4359" y="1172"/>
                  </a:lnTo>
                  <a:lnTo>
                    <a:pt x="4378" y="1114"/>
                  </a:lnTo>
                  <a:lnTo>
                    <a:pt x="4387" y="873"/>
                  </a:lnTo>
                  <a:lnTo>
                    <a:pt x="4406" y="1172"/>
                  </a:lnTo>
                  <a:lnTo>
                    <a:pt x="4424" y="839"/>
                  </a:lnTo>
                  <a:lnTo>
                    <a:pt x="4442" y="948"/>
                  </a:lnTo>
                  <a:lnTo>
                    <a:pt x="4452" y="964"/>
                  </a:lnTo>
                  <a:lnTo>
                    <a:pt x="4470" y="964"/>
                  </a:lnTo>
                  <a:lnTo>
                    <a:pt x="4488" y="989"/>
                  </a:lnTo>
                  <a:lnTo>
                    <a:pt x="4497" y="981"/>
                  </a:lnTo>
                  <a:lnTo>
                    <a:pt x="4516" y="1006"/>
                  </a:lnTo>
                  <a:lnTo>
                    <a:pt x="4534" y="690"/>
                  </a:lnTo>
                  <a:lnTo>
                    <a:pt x="4553" y="856"/>
                  </a:lnTo>
                  <a:lnTo>
                    <a:pt x="4562" y="756"/>
                  </a:lnTo>
                  <a:lnTo>
                    <a:pt x="4580" y="848"/>
                  </a:lnTo>
                  <a:lnTo>
                    <a:pt x="4599" y="657"/>
                  </a:lnTo>
                  <a:lnTo>
                    <a:pt x="4608" y="748"/>
                  </a:lnTo>
                  <a:lnTo>
                    <a:pt x="4626" y="424"/>
                  </a:lnTo>
                  <a:lnTo>
                    <a:pt x="4645" y="623"/>
                  </a:lnTo>
                  <a:lnTo>
                    <a:pt x="4654" y="640"/>
                  </a:lnTo>
                  <a:lnTo>
                    <a:pt x="4672" y="498"/>
                  </a:lnTo>
                  <a:lnTo>
                    <a:pt x="4691" y="532"/>
                  </a:lnTo>
                  <a:lnTo>
                    <a:pt x="4709" y="249"/>
                  </a:lnTo>
                  <a:lnTo>
                    <a:pt x="4718" y="274"/>
                  </a:lnTo>
                  <a:lnTo>
                    <a:pt x="4737" y="365"/>
                  </a:lnTo>
                  <a:lnTo>
                    <a:pt x="4755" y="141"/>
                  </a:lnTo>
                  <a:lnTo>
                    <a:pt x="4764" y="299"/>
                  </a:lnTo>
                  <a:lnTo>
                    <a:pt x="4782" y="241"/>
                  </a:lnTo>
                  <a:lnTo>
                    <a:pt x="4792" y="0"/>
                  </a:lnTo>
                </a:path>
              </a:pathLst>
            </a:custGeom>
            <a:noFill/>
            <a:ln w="5413">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9" name="مستطيل 8"/>
          <p:cNvSpPr/>
          <p:nvPr/>
        </p:nvSpPr>
        <p:spPr>
          <a:xfrm>
            <a:off x="1253911" y="5469808"/>
            <a:ext cx="8107680" cy="369332"/>
          </a:xfrm>
          <a:prstGeom prst="rect">
            <a:avLst/>
          </a:prstGeom>
        </p:spPr>
        <p:txBody>
          <a:bodyPr wrap="square">
            <a:spAutoFit/>
          </a:bodyPr>
          <a:lstStyle/>
          <a:p>
            <a:pPr algn="l" rtl="0"/>
            <a:r>
              <a:rPr lang="en-US" dirty="0"/>
              <a:t>       0.2	        0.4	    0.6	    0.8	      1	   1.2	  1.4	 1.6	1.8</a:t>
            </a:r>
          </a:p>
        </p:txBody>
      </p:sp>
      <p:sp>
        <p:nvSpPr>
          <p:cNvPr id="10" name="مربع نص 9"/>
          <p:cNvSpPr txBox="1"/>
          <p:nvPr/>
        </p:nvSpPr>
        <p:spPr>
          <a:xfrm>
            <a:off x="1648934" y="5777892"/>
            <a:ext cx="7408835" cy="369332"/>
          </a:xfrm>
          <a:prstGeom prst="rect">
            <a:avLst/>
          </a:prstGeom>
          <a:noFill/>
        </p:spPr>
        <p:txBody>
          <a:bodyPr wrap="square" rtlCol="0">
            <a:spAutoFit/>
          </a:bodyPr>
          <a:lstStyle/>
          <a:p>
            <a:pPr algn="ctr" rtl="0"/>
            <a:r>
              <a:rPr lang="en-US" dirty="0"/>
              <a:t>Distance between BS1 and BS2 in miles </a:t>
            </a:r>
          </a:p>
        </p:txBody>
      </p:sp>
      <p:sp>
        <p:nvSpPr>
          <p:cNvPr id="11" name="مستطيل 10"/>
          <p:cNvSpPr/>
          <p:nvPr/>
        </p:nvSpPr>
        <p:spPr>
          <a:xfrm>
            <a:off x="3928903" y="6262107"/>
            <a:ext cx="3524298" cy="369332"/>
          </a:xfrm>
          <a:prstGeom prst="rect">
            <a:avLst/>
          </a:prstGeom>
        </p:spPr>
        <p:txBody>
          <a:bodyPr wrap="none">
            <a:spAutoFit/>
          </a:bodyPr>
          <a:lstStyle/>
          <a:p>
            <a:r>
              <a:rPr lang="en-US" dirty="0"/>
              <a:t>Fig 2 signal strength of BS1 And BS2</a:t>
            </a:r>
          </a:p>
        </p:txBody>
      </p:sp>
    </p:spTree>
    <p:extLst>
      <p:ext uri="{BB962C8B-B14F-4D97-AF65-F5344CB8AC3E}">
        <p14:creationId xmlns:p14="http://schemas.microsoft.com/office/powerpoint/2010/main" val="44632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64141" y="0"/>
            <a:ext cx="10515600" cy="505778"/>
          </a:xfrm>
        </p:spPr>
        <p:txBody>
          <a:bodyPr>
            <a:normAutofit fontScale="90000"/>
          </a:bodyPr>
          <a:lstStyle/>
          <a:p>
            <a:pPr algn="l" rtl="0"/>
            <a:r>
              <a:rPr lang="en-US" dirty="0"/>
              <a:t>•	</a:t>
            </a:r>
            <a:r>
              <a:rPr lang="en-US" sz="3600" dirty="0"/>
              <a:t>Relative signal strength with threshold</a:t>
            </a:r>
          </a:p>
        </p:txBody>
      </p:sp>
      <p:sp>
        <p:nvSpPr>
          <p:cNvPr id="3" name="عنصر نائب للمحتوى 2"/>
          <p:cNvSpPr>
            <a:spLocks noGrp="1"/>
          </p:cNvSpPr>
          <p:nvPr>
            <p:ph idx="1"/>
          </p:nvPr>
        </p:nvSpPr>
        <p:spPr>
          <a:xfrm>
            <a:off x="0" y="505779"/>
            <a:ext cx="12043953" cy="5881958"/>
          </a:xfrm>
        </p:spPr>
        <p:txBody>
          <a:bodyPr>
            <a:normAutofit lnSpcReduction="10000"/>
          </a:bodyPr>
          <a:lstStyle/>
          <a:p>
            <a:pPr algn="l" rtl="0"/>
            <a:r>
              <a:rPr lang="en-US" dirty="0"/>
              <a:t>Handoff only occurs if :-</a:t>
            </a:r>
          </a:p>
          <a:p>
            <a:pPr marL="0" indent="0" algn="l" rtl="0">
              <a:buNone/>
            </a:pPr>
            <a:r>
              <a:rPr lang="en-US" dirty="0"/>
              <a:t>(1) The signal at the current BS is sufficiently weak (less than a predefined threshold) and</a:t>
            </a:r>
          </a:p>
          <a:p>
            <a:pPr marL="0" indent="0" algn="l" rtl="0">
              <a:buNone/>
            </a:pPr>
            <a:r>
              <a:rPr lang="en-US" dirty="0"/>
              <a:t>(2) The other signal is the stronger of the two. </a:t>
            </a:r>
          </a:p>
          <a:p>
            <a:pPr algn="just" rtl="0"/>
            <a:r>
              <a:rPr lang="en-US" sz="2400" dirty="0">
                <a:latin typeface="Arial" panose="020B0604020202020204" pitchFamily="34" charset="0"/>
                <a:cs typeface="Arial" panose="020B0604020202020204" pitchFamily="34" charset="0"/>
              </a:rPr>
              <a:t>The intention is that so long as the signal at the current BS is adequate, handoff is unnecessary. If a high threshold is used, such as Th1, this scheme performs the same as the relative signal strength scheme. With a threshold of Th2, handoff occurs at L2.</a:t>
            </a:r>
          </a:p>
          <a:p>
            <a:pPr algn="just" rtl="0"/>
            <a:r>
              <a:rPr lang="en-US" sz="2400" dirty="0">
                <a:latin typeface="Arial" panose="020B0604020202020204" pitchFamily="34" charset="0"/>
                <a:cs typeface="Arial" panose="020B0604020202020204" pitchFamily="34" charset="0"/>
              </a:rPr>
              <a:t> If the threshold is set quite low compared to the crossover signal strength (signal strength at L1), such as Th3, the mobile may move far into the new cell (L4) before handoff. This reduces the quality of the communication link and may result in a dropped call. </a:t>
            </a:r>
          </a:p>
          <a:p>
            <a:pPr algn="just" rtl="0"/>
            <a:r>
              <a:rPr lang="en-US" sz="2400" dirty="0">
                <a:latin typeface="Arial" panose="020B0604020202020204" pitchFamily="34" charset="0"/>
                <a:cs typeface="Arial" panose="020B0604020202020204" pitchFamily="34" charset="0"/>
              </a:rPr>
              <a:t>A threshold should not be used alone because its effectiveness depends on prior knowledge of the crossover signal strength between the current and candidate base stations.</a:t>
            </a:r>
          </a:p>
          <a:p>
            <a:pPr algn="just" rtl="0"/>
            <a:r>
              <a:rPr lang="en-US" dirty="0">
                <a:solidFill>
                  <a:srgbClr val="FF0000"/>
                </a:solidFill>
              </a:rPr>
              <a:t>RSS of a new BS exceeds that of the old BS, RSS of old BS is below a threshold T (choose </a:t>
            </a:r>
            <a:r>
              <a:rPr lang="en-US" dirty="0" err="1">
                <a:solidFill>
                  <a:srgbClr val="FF0000"/>
                </a:solidFill>
              </a:rPr>
              <a:t>B</a:t>
            </a:r>
            <a:r>
              <a:rPr lang="en-US" baseline="-25000" dirty="0" err="1">
                <a:solidFill>
                  <a:srgbClr val="FF0000"/>
                </a:solidFill>
              </a:rPr>
              <a:t>new</a:t>
            </a:r>
            <a:r>
              <a:rPr lang="en-US" dirty="0">
                <a:solidFill>
                  <a:srgbClr val="FF0000"/>
                </a:solidFill>
              </a:rPr>
              <a:t> if   </a:t>
            </a:r>
            <a:r>
              <a:rPr lang="en-US" dirty="0" err="1">
                <a:solidFill>
                  <a:srgbClr val="FF0000"/>
                </a:solidFill>
              </a:rPr>
              <a:t>P</a:t>
            </a:r>
            <a:r>
              <a:rPr lang="en-US" baseline="-25000" dirty="0" err="1">
                <a:solidFill>
                  <a:srgbClr val="FF0000"/>
                </a:solidFill>
              </a:rPr>
              <a:t>new</a:t>
            </a:r>
            <a:r>
              <a:rPr lang="en-US" dirty="0">
                <a:solidFill>
                  <a:srgbClr val="FF0000"/>
                </a:solidFill>
              </a:rPr>
              <a:t> &gt; </a:t>
            </a:r>
            <a:r>
              <a:rPr lang="en-US" dirty="0" err="1">
                <a:solidFill>
                  <a:srgbClr val="FF0000"/>
                </a:solidFill>
              </a:rPr>
              <a:t>P</a:t>
            </a:r>
            <a:r>
              <a:rPr lang="en-US" baseline="-25000" dirty="0" err="1">
                <a:solidFill>
                  <a:srgbClr val="FF0000"/>
                </a:solidFill>
              </a:rPr>
              <a:t>old</a:t>
            </a:r>
            <a:r>
              <a:rPr lang="en-US" dirty="0">
                <a:solidFill>
                  <a:srgbClr val="FF0000"/>
                </a:solidFill>
              </a:rPr>
              <a:t> and   </a:t>
            </a:r>
            <a:r>
              <a:rPr lang="en-US" dirty="0" err="1">
                <a:solidFill>
                  <a:srgbClr val="FF0000"/>
                </a:solidFill>
              </a:rPr>
              <a:t>P</a:t>
            </a:r>
            <a:r>
              <a:rPr lang="en-US" baseline="-25000" dirty="0" err="1">
                <a:solidFill>
                  <a:srgbClr val="FF0000"/>
                </a:solidFill>
              </a:rPr>
              <a:t>old</a:t>
            </a:r>
            <a:r>
              <a:rPr lang="en-US" dirty="0">
                <a:solidFill>
                  <a:srgbClr val="FF0000"/>
                </a:solidFill>
              </a:rPr>
              <a:t> &lt; T).</a:t>
            </a:r>
          </a:p>
          <a:p>
            <a:pPr marL="0" indent="0" algn="just" rtl="0">
              <a:buNone/>
            </a:pPr>
            <a:endParaRPr lang="en-US" sz="2400" dirty="0">
              <a:latin typeface="Arial" panose="020B0604020202020204" pitchFamily="34" charset="0"/>
              <a:cs typeface="Arial" panose="020B0604020202020204" pitchFamily="34" charset="0"/>
            </a:endParaRPr>
          </a:p>
          <a:p>
            <a:pPr algn="l" rtl="0"/>
            <a:endParaRPr lang="en-US" dirty="0"/>
          </a:p>
        </p:txBody>
      </p:sp>
    </p:spTree>
    <p:extLst>
      <p:ext uri="{BB962C8B-B14F-4D97-AF65-F5344CB8AC3E}">
        <p14:creationId xmlns:p14="http://schemas.microsoft.com/office/powerpoint/2010/main" val="2932587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a:t>
            </a:r>
            <a:r>
              <a:rPr lang="en-US" sz="3200" dirty="0"/>
              <a:t>	Relative signal strength with hysteresis</a:t>
            </a:r>
          </a:p>
        </p:txBody>
      </p:sp>
      <p:sp>
        <p:nvSpPr>
          <p:cNvPr id="3" name="عنصر نائب للمحتوى 2"/>
          <p:cNvSpPr>
            <a:spLocks noGrp="1"/>
          </p:cNvSpPr>
          <p:nvPr>
            <p:ph idx="1"/>
          </p:nvPr>
        </p:nvSpPr>
        <p:spPr>
          <a:xfrm>
            <a:off x="300447" y="1528354"/>
            <a:ext cx="11625942" cy="5159829"/>
          </a:xfrm>
        </p:spPr>
        <p:txBody>
          <a:bodyPr>
            <a:normAutofit/>
          </a:bodyPr>
          <a:lstStyle/>
          <a:p>
            <a:pPr algn="just" rtl="0"/>
            <a:r>
              <a:rPr lang="en-US" sz="2400" dirty="0"/>
              <a:t>Handoff occurs only if the new base station is sufficiently stronger (by a margin H in Figure 1) than the current one. In this case, handoff occurs at L3. This scheme prevents the ping-pong effect, because once handoff occurs, the effect of the margin </a:t>
            </a:r>
            <a:r>
              <a:rPr lang="en-US" sz="2400" i="1" dirty="0"/>
              <a:t>H </a:t>
            </a:r>
            <a:r>
              <a:rPr lang="en-US" sz="2400" dirty="0"/>
              <a:t>is reversed.</a:t>
            </a:r>
          </a:p>
          <a:p>
            <a:pPr algn="just" rtl="0"/>
            <a:r>
              <a:rPr lang="en-US" sz="2400" dirty="0"/>
              <a:t>We can think of the handoff mechanism as having two states. While the mobile is assigned to BS A, the mechanism will generate a handoff when the relative signal strength reaches or exceeds the </a:t>
            </a:r>
            <a:r>
              <a:rPr lang="en-US" sz="2400" i="1" dirty="0"/>
              <a:t>H</a:t>
            </a:r>
            <a:r>
              <a:rPr lang="en-US" sz="2400" dirty="0"/>
              <a:t>. Once the mobile is assigned to B, it remains so until the relative signal strength falls below —</a:t>
            </a:r>
            <a:r>
              <a:rPr lang="en-US" sz="2400" i="1" dirty="0"/>
              <a:t>H</a:t>
            </a:r>
            <a:r>
              <a:rPr lang="en-US" sz="2400" dirty="0"/>
              <a:t>, at which point it is handed back to A. </a:t>
            </a:r>
          </a:p>
          <a:p>
            <a:pPr algn="just" rtl="0"/>
            <a:r>
              <a:rPr lang="en-US" sz="2400" dirty="0"/>
              <a:t>The only disadvantage of this scheme is that the first handoff may still be unnecessary if BS A still has sufficient signal strength.</a:t>
            </a:r>
          </a:p>
          <a:p>
            <a:pPr algn="just" rtl="0"/>
            <a:r>
              <a:rPr lang="en-US" sz="2400" dirty="0">
                <a:solidFill>
                  <a:srgbClr val="FF0000"/>
                </a:solidFill>
              </a:rPr>
              <a:t>RSS of new BS is larger than that of the old BS by a hysteresis margin H (choose </a:t>
            </a:r>
            <a:r>
              <a:rPr lang="en-US" sz="2400" dirty="0" err="1">
                <a:solidFill>
                  <a:srgbClr val="FF0000"/>
                </a:solidFill>
              </a:rPr>
              <a:t>B</a:t>
            </a:r>
            <a:r>
              <a:rPr lang="en-US" sz="2400" baseline="-25000" dirty="0" err="1">
                <a:solidFill>
                  <a:srgbClr val="FF0000"/>
                </a:solidFill>
              </a:rPr>
              <a:t>new</a:t>
            </a:r>
            <a:r>
              <a:rPr lang="en-US" sz="2400" dirty="0">
                <a:solidFill>
                  <a:srgbClr val="FF0000"/>
                </a:solidFill>
              </a:rPr>
              <a:t> if </a:t>
            </a:r>
            <a:r>
              <a:rPr lang="en-US" sz="2400" dirty="0" err="1">
                <a:solidFill>
                  <a:srgbClr val="FF0000"/>
                </a:solidFill>
              </a:rPr>
              <a:t>P</a:t>
            </a:r>
            <a:r>
              <a:rPr lang="en-US" sz="2400" baseline="-25000" dirty="0" err="1">
                <a:solidFill>
                  <a:srgbClr val="FF0000"/>
                </a:solidFill>
              </a:rPr>
              <a:t>new</a:t>
            </a:r>
            <a:r>
              <a:rPr lang="en-US" sz="2400" dirty="0">
                <a:solidFill>
                  <a:srgbClr val="FF0000"/>
                </a:solidFill>
              </a:rPr>
              <a:t> &gt; </a:t>
            </a:r>
            <a:r>
              <a:rPr lang="en-US" sz="2400" dirty="0" err="1">
                <a:solidFill>
                  <a:srgbClr val="FF0000"/>
                </a:solidFill>
              </a:rPr>
              <a:t>P</a:t>
            </a:r>
            <a:r>
              <a:rPr lang="en-US" sz="2400" baseline="-25000" dirty="0" err="1">
                <a:solidFill>
                  <a:srgbClr val="FF0000"/>
                </a:solidFill>
              </a:rPr>
              <a:t>old</a:t>
            </a:r>
            <a:r>
              <a:rPr lang="en-US" sz="2400" dirty="0">
                <a:solidFill>
                  <a:srgbClr val="FF0000"/>
                </a:solidFill>
              </a:rPr>
              <a:t> + H).</a:t>
            </a:r>
          </a:p>
          <a:p>
            <a:pPr algn="just" rtl="0"/>
            <a:endParaRPr lang="en-US" sz="2400" dirty="0"/>
          </a:p>
          <a:p>
            <a:pPr algn="just" rtl="0"/>
            <a:endParaRPr lang="en-US" sz="2400" dirty="0"/>
          </a:p>
        </p:txBody>
      </p:sp>
    </p:spTree>
    <p:extLst>
      <p:ext uri="{BB962C8B-B14F-4D97-AF65-F5344CB8AC3E}">
        <p14:creationId xmlns:p14="http://schemas.microsoft.com/office/powerpoint/2010/main" val="2050676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199" y="365125"/>
            <a:ext cx="11088189" cy="1325563"/>
          </a:xfrm>
        </p:spPr>
        <p:txBody>
          <a:bodyPr/>
          <a:lstStyle/>
          <a:p>
            <a:pPr algn="l" rtl="0"/>
            <a:r>
              <a:rPr lang="en-US" dirty="0"/>
              <a:t>•	</a:t>
            </a:r>
            <a:r>
              <a:rPr lang="en-US" sz="3200" dirty="0"/>
              <a:t>Relative signal strength with hysteresis and threshold</a:t>
            </a:r>
          </a:p>
        </p:txBody>
      </p:sp>
      <p:sp>
        <p:nvSpPr>
          <p:cNvPr id="3" name="عنصر نائب للمحتوى 2"/>
          <p:cNvSpPr>
            <a:spLocks noGrp="1"/>
          </p:cNvSpPr>
          <p:nvPr>
            <p:ph idx="1"/>
          </p:nvPr>
        </p:nvSpPr>
        <p:spPr>
          <a:xfrm>
            <a:off x="339634" y="1825625"/>
            <a:ext cx="11482252" cy="4351338"/>
          </a:xfrm>
        </p:spPr>
        <p:txBody>
          <a:bodyPr>
            <a:normAutofit/>
          </a:bodyPr>
          <a:lstStyle/>
          <a:p>
            <a:pPr algn="l" rtl="0"/>
            <a:r>
              <a:rPr lang="en-US" dirty="0"/>
              <a:t>Handoff occurs only if:-</a:t>
            </a:r>
          </a:p>
          <a:p>
            <a:pPr marL="0" indent="0" algn="l" rtl="0">
              <a:buNone/>
            </a:pPr>
            <a:r>
              <a:rPr lang="en-US" dirty="0"/>
              <a:t>(1)	The current signal level drops below a threshold, </a:t>
            </a:r>
          </a:p>
          <a:p>
            <a:pPr marL="0" indent="0" algn="l" rtl="0">
              <a:buNone/>
            </a:pPr>
            <a:r>
              <a:rPr lang="en-US" dirty="0"/>
              <a:t> (2) The target base station is stronger than the current one by a hysteresis margin H. </a:t>
            </a:r>
          </a:p>
          <a:p>
            <a:pPr marL="0" indent="0" algn="l" rtl="0">
              <a:buNone/>
            </a:pPr>
            <a:r>
              <a:rPr lang="en-US" dirty="0"/>
              <a:t>In our example, handoff occurs at L3 if the threshold is either Th1 or Th2 and at L4 if the threshold is at Th3. </a:t>
            </a:r>
          </a:p>
          <a:p>
            <a:pPr marL="0" indent="0" algn="l" rtl="0">
              <a:buNone/>
            </a:pPr>
            <a:r>
              <a:rPr lang="en-US" dirty="0">
                <a:solidFill>
                  <a:srgbClr val="FF0000"/>
                </a:solidFill>
              </a:rPr>
              <a:t>RSS(P) of a new BS exceeds that of the old BS by a hysteresis margin H, and RSS of old BS is below a threshold T (choose </a:t>
            </a:r>
            <a:r>
              <a:rPr lang="en-US" dirty="0" err="1">
                <a:solidFill>
                  <a:srgbClr val="FF0000"/>
                </a:solidFill>
              </a:rPr>
              <a:t>B</a:t>
            </a:r>
            <a:r>
              <a:rPr lang="en-US" baseline="-25000" dirty="0" err="1">
                <a:solidFill>
                  <a:srgbClr val="FF0000"/>
                </a:solidFill>
              </a:rPr>
              <a:t>new</a:t>
            </a:r>
            <a:r>
              <a:rPr lang="en-US" dirty="0">
                <a:solidFill>
                  <a:srgbClr val="FF0000"/>
                </a:solidFill>
              </a:rPr>
              <a:t> if </a:t>
            </a:r>
            <a:r>
              <a:rPr lang="en-US" dirty="0" err="1">
                <a:solidFill>
                  <a:srgbClr val="FF0000"/>
                </a:solidFill>
              </a:rPr>
              <a:t>P</a:t>
            </a:r>
            <a:r>
              <a:rPr lang="en-US" baseline="-25000" dirty="0" err="1">
                <a:solidFill>
                  <a:srgbClr val="FF0000"/>
                </a:solidFill>
              </a:rPr>
              <a:t>new</a:t>
            </a:r>
            <a:r>
              <a:rPr lang="en-US" dirty="0">
                <a:solidFill>
                  <a:srgbClr val="FF0000"/>
                </a:solidFill>
              </a:rPr>
              <a:t> &gt; </a:t>
            </a:r>
            <a:r>
              <a:rPr lang="en-US" dirty="0" err="1">
                <a:solidFill>
                  <a:srgbClr val="FF0000"/>
                </a:solidFill>
              </a:rPr>
              <a:t>P</a:t>
            </a:r>
            <a:r>
              <a:rPr lang="en-US" baseline="-25000" dirty="0" err="1">
                <a:solidFill>
                  <a:srgbClr val="FF0000"/>
                </a:solidFill>
              </a:rPr>
              <a:t>old</a:t>
            </a:r>
            <a:r>
              <a:rPr lang="en-US" dirty="0">
                <a:solidFill>
                  <a:srgbClr val="FF0000"/>
                </a:solidFill>
              </a:rPr>
              <a:t> + H and </a:t>
            </a:r>
            <a:r>
              <a:rPr lang="en-US" dirty="0" err="1">
                <a:solidFill>
                  <a:srgbClr val="FF0000"/>
                </a:solidFill>
              </a:rPr>
              <a:t>P</a:t>
            </a:r>
            <a:r>
              <a:rPr lang="en-US" baseline="-25000" dirty="0" err="1">
                <a:solidFill>
                  <a:srgbClr val="FF0000"/>
                </a:solidFill>
              </a:rPr>
              <a:t>old</a:t>
            </a:r>
            <a:r>
              <a:rPr lang="en-US" dirty="0">
                <a:solidFill>
                  <a:srgbClr val="FF0000"/>
                </a:solidFill>
              </a:rPr>
              <a:t> &lt; T)</a:t>
            </a:r>
          </a:p>
          <a:p>
            <a:pPr algn="l" rtl="0"/>
            <a:endParaRPr lang="en-US" dirty="0"/>
          </a:p>
        </p:txBody>
      </p:sp>
    </p:spTree>
    <p:extLst>
      <p:ext uri="{BB962C8B-B14F-4D97-AF65-F5344CB8AC3E}">
        <p14:creationId xmlns:p14="http://schemas.microsoft.com/office/powerpoint/2010/main" val="253415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Frequency Assignment</a:t>
            </a:r>
          </a:p>
        </p:txBody>
      </p:sp>
      <p:sp>
        <p:nvSpPr>
          <p:cNvPr id="3" name="عنصر نائب للمحتوى 2"/>
          <p:cNvSpPr>
            <a:spLocks noGrp="1"/>
          </p:cNvSpPr>
          <p:nvPr>
            <p:ph idx="1"/>
          </p:nvPr>
        </p:nvSpPr>
        <p:spPr/>
        <p:txBody>
          <a:bodyPr/>
          <a:lstStyle/>
          <a:p>
            <a:pPr algn="l" rtl="0"/>
            <a:r>
              <a:rPr lang="en-US" dirty="0">
                <a:solidFill>
                  <a:srgbClr val="FF0000"/>
                </a:solidFill>
              </a:rPr>
              <a:t>Fixed frequency assignment:</a:t>
            </a:r>
          </a:p>
          <a:p>
            <a:pPr algn="l" rtl="0">
              <a:buFont typeface="Wingdings" panose="05000000000000000000" pitchFamily="2" charset="2"/>
              <a:buChar char="ü"/>
            </a:pPr>
            <a:r>
              <a:rPr lang="en-US" dirty="0"/>
              <a:t>Certain frequencies are assigned to a certain cell.</a:t>
            </a:r>
          </a:p>
          <a:p>
            <a:pPr algn="l" rtl="0">
              <a:buFont typeface="Wingdings" panose="05000000000000000000" pitchFamily="2" charset="2"/>
              <a:buChar char="ü"/>
            </a:pPr>
            <a:r>
              <a:rPr lang="en-US" dirty="0"/>
              <a:t>Problem: different traffic load in different cells.</a:t>
            </a:r>
          </a:p>
          <a:p>
            <a:pPr algn="l" rtl="0"/>
            <a:r>
              <a:rPr lang="en-US" dirty="0">
                <a:solidFill>
                  <a:srgbClr val="FF0000"/>
                </a:solidFill>
              </a:rPr>
              <a:t>Dynamic frequency assignment:</a:t>
            </a:r>
          </a:p>
          <a:p>
            <a:pPr algn="l" rtl="0">
              <a:buFont typeface="Wingdings" panose="05000000000000000000" pitchFamily="2" charset="2"/>
              <a:buChar char="ü"/>
            </a:pPr>
            <a:r>
              <a:rPr lang="en-US" dirty="0"/>
              <a:t>Base station chooses frequencies depending on the frequencies already used in neighbor cells.</a:t>
            </a:r>
          </a:p>
          <a:p>
            <a:pPr algn="l" rtl="0">
              <a:buFont typeface="Wingdings" panose="05000000000000000000" pitchFamily="2" charset="2"/>
              <a:buChar char="ü"/>
            </a:pPr>
            <a:r>
              <a:rPr lang="en-US" dirty="0"/>
              <a:t>More capacity in cells means more traffic.</a:t>
            </a:r>
          </a:p>
          <a:p>
            <a:pPr algn="l" rtl="0">
              <a:buFont typeface="Wingdings" panose="05000000000000000000" pitchFamily="2" charset="2"/>
              <a:buChar char="ü"/>
            </a:pPr>
            <a:r>
              <a:rPr lang="en-US" dirty="0"/>
              <a:t>Assignment can also be based on interference measurements.</a:t>
            </a:r>
          </a:p>
          <a:p>
            <a:pPr algn="l" rtl="0">
              <a:buFont typeface="Wingdings" panose="05000000000000000000" pitchFamily="2" charset="2"/>
              <a:buChar char="ü"/>
            </a:pPr>
            <a:endParaRPr lang="en-US" dirty="0"/>
          </a:p>
        </p:txBody>
      </p:sp>
    </p:spTree>
    <p:extLst>
      <p:ext uri="{BB962C8B-B14F-4D97-AF65-F5344CB8AC3E}">
        <p14:creationId xmlns:p14="http://schemas.microsoft.com/office/powerpoint/2010/main" val="1732219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4000" b="1" dirty="0">
                <a:solidFill>
                  <a:srgbClr val="FF0000"/>
                </a:solidFill>
              </a:rPr>
              <a:t>Prediction techniques: </a:t>
            </a:r>
          </a:p>
        </p:txBody>
      </p:sp>
      <p:sp>
        <p:nvSpPr>
          <p:cNvPr id="3" name="عنصر نائب للمحتوى 2"/>
          <p:cNvSpPr>
            <a:spLocks noGrp="1"/>
          </p:cNvSpPr>
          <p:nvPr>
            <p:ph idx="1"/>
          </p:nvPr>
        </p:nvSpPr>
        <p:spPr/>
        <p:txBody>
          <a:bodyPr/>
          <a:lstStyle/>
          <a:p>
            <a:pPr algn="l" rtl="0"/>
            <a:r>
              <a:rPr lang="en-US" dirty="0"/>
              <a:t>The handoff decision is based on the expected future value of the received signal strength.</a:t>
            </a:r>
          </a:p>
        </p:txBody>
      </p:sp>
    </p:spTree>
    <p:extLst>
      <p:ext uri="{BB962C8B-B14F-4D97-AF65-F5344CB8AC3E}">
        <p14:creationId xmlns:p14="http://schemas.microsoft.com/office/powerpoint/2010/main" val="3680685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68382" y="260622"/>
            <a:ext cx="10515600" cy="640715"/>
          </a:xfrm>
        </p:spPr>
        <p:txBody>
          <a:bodyPr>
            <a:normAutofit/>
          </a:bodyPr>
          <a:lstStyle/>
          <a:p>
            <a:pPr algn="l"/>
            <a:r>
              <a:rPr lang="en-US" sz="3200" dirty="0"/>
              <a:t>Types of handoff protocols:</a:t>
            </a:r>
          </a:p>
        </p:txBody>
      </p:sp>
      <p:sp>
        <p:nvSpPr>
          <p:cNvPr id="3" name="عنصر نائب للمحتوى 2"/>
          <p:cNvSpPr>
            <a:spLocks noGrp="1"/>
          </p:cNvSpPr>
          <p:nvPr>
            <p:ph idx="1"/>
          </p:nvPr>
        </p:nvSpPr>
        <p:spPr>
          <a:xfrm>
            <a:off x="838200" y="1045029"/>
            <a:ext cx="10515600" cy="5131934"/>
          </a:xfrm>
        </p:spPr>
        <p:txBody>
          <a:bodyPr/>
          <a:lstStyle/>
          <a:p>
            <a:pPr algn="l" rtl="0"/>
            <a:r>
              <a:rPr lang="en-US" dirty="0"/>
              <a:t>3 types of handoff protocols which help in providing continuous and </a:t>
            </a:r>
            <a:r>
              <a:rPr lang="en-US" dirty="0" err="1"/>
              <a:t>QoS</a:t>
            </a:r>
            <a:r>
              <a:rPr lang="en-US" dirty="0"/>
              <a:t>-guaranteed service.</a:t>
            </a:r>
          </a:p>
          <a:p>
            <a:pPr algn="l" rtl="0"/>
            <a:r>
              <a:rPr lang="en-US" dirty="0"/>
              <a:t>Network-controlled handoff (NCHO).</a:t>
            </a:r>
          </a:p>
          <a:p>
            <a:pPr algn="l" rtl="0"/>
            <a:r>
              <a:rPr lang="en-US" dirty="0"/>
              <a:t> Mobile-assisted handoff (MAHO).</a:t>
            </a:r>
          </a:p>
          <a:p>
            <a:pPr algn="l" rtl="0"/>
            <a:r>
              <a:rPr lang="en-US" dirty="0"/>
              <a:t> Mobile-controlled handoff (MCHO).</a:t>
            </a:r>
          </a:p>
        </p:txBody>
      </p:sp>
    </p:spTree>
    <p:extLst>
      <p:ext uri="{BB962C8B-B14F-4D97-AF65-F5344CB8AC3E}">
        <p14:creationId xmlns:p14="http://schemas.microsoft.com/office/powerpoint/2010/main" val="3293915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46760" y="861515"/>
            <a:ext cx="10515600" cy="170452"/>
          </a:xfrm>
        </p:spPr>
        <p:txBody>
          <a:bodyPr>
            <a:normAutofit fontScale="90000"/>
          </a:bodyPr>
          <a:lstStyle/>
          <a:p>
            <a:pPr algn="l" rtl="0"/>
            <a:r>
              <a:rPr lang="en-US" dirty="0"/>
              <a:t>Network-controlled handoff (NCHO).</a:t>
            </a:r>
            <a:br>
              <a:rPr lang="en-US" dirty="0"/>
            </a:br>
            <a:endParaRPr lang="en-US" dirty="0"/>
          </a:p>
        </p:txBody>
      </p:sp>
      <p:sp>
        <p:nvSpPr>
          <p:cNvPr id="3" name="عنصر نائب للمحتوى 2"/>
          <p:cNvSpPr>
            <a:spLocks noGrp="1"/>
          </p:cNvSpPr>
          <p:nvPr>
            <p:ph idx="1"/>
          </p:nvPr>
        </p:nvSpPr>
        <p:spPr>
          <a:xfrm>
            <a:off x="322217" y="1489165"/>
            <a:ext cx="11364686" cy="3056709"/>
          </a:xfrm>
        </p:spPr>
        <p:txBody>
          <a:bodyPr/>
          <a:lstStyle/>
          <a:p>
            <a:pPr algn="just" rtl="0"/>
            <a:r>
              <a:rPr lang="en-US" dirty="0"/>
              <a:t>In a network-controlled handoff protocol, the network makes a handoff decision based on the measurements of the MSs at a number of BSs. In general, the handoff process (including data transmission, channel switching, and network switching) takes 100–200 </a:t>
            </a:r>
            <a:r>
              <a:rPr lang="en-US" dirty="0" err="1"/>
              <a:t>ms.</a:t>
            </a:r>
            <a:r>
              <a:rPr lang="en-US" dirty="0"/>
              <a:t> Information about the signal quality for all users is available at a single point in the network that facilitates appropriate resource allocation.</a:t>
            </a:r>
          </a:p>
        </p:txBody>
      </p:sp>
    </p:spTree>
    <p:extLst>
      <p:ext uri="{BB962C8B-B14F-4D97-AF65-F5344CB8AC3E}">
        <p14:creationId xmlns:p14="http://schemas.microsoft.com/office/powerpoint/2010/main" val="1322637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665571"/>
            <a:ext cx="10515600" cy="523149"/>
          </a:xfrm>
        </p:spPr>
        <p:txBody>
          <a:bodyPr>
            <a:normAutofit fontScale="90000"/>
          </a:bodyPr>
          <a:lstStyle/>
          <a:p>
            <a:pPr algn="l" rtl="0"/>
            <a:r>
              <a:rPr lang="en-US" dirty="0"/>
              <a:t> </a:t>
            </a:r>
            <a:r>
              <a:rPr lang="en-US" sz="3600" dirty="0"/>
              <a:t>Mobile-assisted handoff (MAHO).</a:t>
            </a:r>
            <a:br>
              <a:rPr lang="en-US" dirty="0"/>
            </a:br>
            <a:endParaRPr lang="en-US" dirty="0"/>
          </a:p>
        </p:txBody>
      </p:sp>
      <p:sp>
        <p:nvSpPr>
          <p:cNvPr id="3" name="عنصر نائب للمحتوى 2"/>
          <p:cNvSpPr>
            <a:spLocks noGrp="1"/>
          </p:cNvSpPr>
          <p:nvPr>
            <p:ph idx="1"/>
          </p:nvPr>
        </p:nvSpPr>
        <p:spPr>
          <a:xfrm>
            <a:off x="838200" y="1188720"/>
            <a:ext cx="10515600" cy="4988243"/>
          </a:xfrm>
        </p:spPr>
        <p:txBody>
          <a:bodyPr/>
          <a:lstStyle/>
          <a:p>
            <a:pPr algn="just" rtl="0"/>
            <a:r>
              <a:rPr lang="en-US" dirty="0"/>
              <a:t>In a mobile-assisted handoff process, the MS makes measurements and the network makes the decision. In the circuit-switched GSM (global system mobile), the BS controller (BSC) is in charge of the radio interface management. This mainly means allocation and release of radio channels and handoff management. The handoff time between handoff decision and execution in such a circuit-switched GSM is approximately 1 second.</a:t>
            </a:r>
          </a:p>
        </p:txBody>
      </p:sp>
    </p:spTree>
    <p:extLst>
      <p:ext uri="{BB962C8B-B14F-4D97-AF65-F5344CB8AC3E}">
        <p14:creationId xmlns:p14="http://schemas.microsoft.com/office/powerpoint/2010/main" val="1637449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706029"/>
          </a:xfrm>
        </p:spPr>
        <p:txBody>
          <a:bodyPr/>
          <a:lstStyle/>
          <a:p>
            <a:pPr algn="l" rtl="0"/>
            <a:r>
              <a:rPr lang="en-US" dirty="0"/>
              <a:t>Mobile-Controlled Handoff</a:t>
            </a:r>
          </a:p>
        </p:txBody>
      </p:sp>
      <p:sp>
        <p:nvSpPr>
          <p:cNvPr id="3" name="عنصر نائب للمحتوى 2"/>
          <p:cNvSpPr>
            <a:spLocks noGrp="1"/>
          </p:cNvSpPr>
          <p:nvPr>
            <p:ph idx="1"/>
          </p:nvPr>
        </p:nvSpPr>
        <p:spPr>
          <a:xfrm>
            <a:off x="313509" y="1825625"/>
            <a:ext cx="11040291" cy="4351338"/>
          </a:xfrm>
        </p:spPr>
        <p:txBody>
          <a:bodyPr/>
          <a:lstStyle/>
          <a:p>
            <a:pPr algn="l" rtl="0"/>
            <a:r>
              <a:rPr lang="en-US" dirty="0"/>
              <a:t>In mobile-controlled handoff, each MS is completely in control of the handoff process.</a:t>
            </a:r>
          </a:p>
          <a:p>
            <a:pPr algn="just" rtl="0"/>
            <a:r>
              <a:rPr lang="en-US" dirty="0"/>
              <a:t>This type of handoff has a short reaction time (on the order of 0.1 second). </a:t>
            </a:r>
          </a:p>
          <a:p>
            <a:pPr algn="just" rtl="0"/>
            <a:r>
              <a:rPr lang="en-US" dirty="0"/>
              <a:t>MS measures the signal strengths from surrounding BSs and interference levels on all channels. A handoff can be initiated if the signal strength of the serving BS is lower than that of another BS by a certain threshold.</a:t>
            </a:r>
          </a:p>
        </p:txBody>
      </p:sp>
    </p:spTree>
    <p:extLst>
      <p:ext uri="{BB962C8B-B14F-4D97-AF65-F5344CB8AC3E}">
        <p14:creationId xmlns:p14="http://schemas.microsoft.com/office/powerpoint/2010/main" val="26410451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2"/>
          <p:cNvSpPr>
            <a:spLocks noGrp="1" noChangeArrowheads="1"/>
          </p:cNvSpPr>
          <p:nvPr>
            <p:ph type="body" idx="1"/>
          </p:nvPr>
        </p:nvSpPr>
        <p:spPr/>
        <p:txBody>
          <a:bodyPr/>
          <a:lstStyle/>
          <a:p>
            <a:pPr algn="l" rtl="0"/>
            <a:r>
              <a:rPr lang="en-US" altLang="en-US" noProof="1"/>
              <a:t>Example: Total of 33MHz bandwidth is available. Cellular phone channel uses 25kHz in simplex mode (i.e. 50kHz in duplex mode). Get the number of channels available per cell if we have 4-cell re-use. If 1 MHz is allocated for control. How many control channels per cell will there be?</a:t>
            </a:r>
          </a:p>
        </p:txBody>
      </p:sp>
    </p:spTree>
    <p:extLst>
      <p:ext uri="{BB962C8B-B14F-4D97-AF65-F5344CB8AC3E}">
        <p14:creationId xmlns:p14="http://schemas.microsoft.com/office/powerpoint/2010/main" val="2740618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2"/>
          <p:cNvSpPr>
            <a:spLocks noGrp="1" noChangeArrowheads="1"/>
          </p:cNvSpPr>
          <p:nvPr>
            <p:ph type="body" idx="1"/>
          </p:nvPr>
        </p:nvSpPr>
        <p:spPr>
          <a:xfrm>
            <a:off x="1828800" y="1143000"/>
            <a:ext cx="8458200" cy="4648200"/>
          </a:xfrm>
        </p:spPr>
        <p:txBody>
          <a:bodyPr/>
          <a:lstStyle/>
          <a:p>
            <a:pPr algn="l" rtl="0">
              <a:buFontTx/>
              <a:buChar char="-"/>
            </a:pPr>
            <a:r>
              <a:rPr lang="en-US" altLang="en-US" noProof="1"/>
              <a:t>Each duplex channel uses 2x25kHz=50kHz</a:t>
            </a:r>
          </a:p>
          <a:p>
            <a:pPr algn="l" rtl="0">
              <a:buFontTx/>
              <a:buChar char="-"/>
            </a:pPr>
            <a:r>
              <a:rPr lang="en-US" altLang="en-US" noProof="1"/>
              <a:t>Total number of channels=33M/50k=660 channels</a:t>
            </a:r>
          </a:p>
          <a:p>
            <a:pPr algn="l" rtl="0">
              <a:buFontTx/>
              <a:buChar char="-"/>
            </a:pPr>
            <a:r>
              <a:rPr lang="en-US" altLang="en-US" noProof="1"/>
              <a:t>For 4-cell reuse, channels per cell = 660/4=165</a:t>
            </a:r>
          </a:p>
          <a:p>
            <a:pPr algn="l" rtl="0">
              <a:buFontTx/>
              <a:buChar char="-"/>
            </a:pPr>
            <a:r>
              <a:rPr lang="en-US" altLang="en-US" noProof="1"/>
              <a:t>1Mhz of control </a:t>
            </a:r>
          </a:p>
          <a:p>
            <a:pPr algn="l" rtl="0">
              <a:buFontTx/>
              <a:buChar char="-"/>
            </a:pPr>
            <a:r>
              <a:rPr lang="en-US" altLang="en-US" noProof="1"/>
              <a:t>Total control 1MHz/50k=20 control channels</a:t>
            </a:r>
          </a:p>
          <a:p>
            <a:pPr algn="l" rtl="0">
              <a:buFontTx/>
              <a:buChar char="-"/>
            </a:pPr>
            <a:r>
              <a:rPr lang="en-US" altLang="en-US" noProof="1"/>
              <a:t>number of control channels per cell = 20/4 =5, 165-5=160 voice channels per cell</a:t>
            </a:r>
          </a:p>
        </p:txBody>
      </p:sp>
    </p:spTree>
    <p:extLst>
      <p:ext uri="{BB962C8B-B14F-4D97-AF65-F5344CB8AC3E}">
        <p14:creationId xmlns:p14="http://schemas.microsoft.com/office/powerpoint/2010/main" val="427240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rtl="0"/>
            <a:r>
              <a:rPr lang="en-US" dirty="0"/>
              <a:t>Handoff(Handover)</a:t>
            </a:r>
          </a:p>
        </p:txBody>
      </p:sp>
      <p:sp>
        <p:nvSpPr>
          <p:cNvPr id="3" name="عنصر نائب للمحتوى 2"/>
          <p:cNvSpPr>
            <a:spLocks noGrp="1"/>
          </p:cNvSpPr>
          <p:nvPr>
            <p:ph idx="1"/>
          </p:nvPr>
        </p:nvSpPr>
        <p:spPr>
          <a:xfrm>
            <a:off x="838200" y="1690688"/>
            <a:ext cx="10515600" cy="4486275"/>
          </a:xfrm>
        </p:spPr>
        <p:txBody>
          <a:bodyPr>
            <a:normAutofit/>
          </a:bodyPr>
          <a:lstStyle/>
          <a:p>
            <a:pPr marL="0" indent="0" algn="l" rtl="0">
              <a:buNone/>
            </a:pPr>
            <a:endParaRPr lang="en-US" dirty="0"/>
          </a:p>
          <a:p>
            <a:pPr algn="l" rtl="0"/>
            <a:r>
              <a:rPr lang="en-US" dirty="0"/>
              <a:t>Handoff refers to a process of transferring an ongoing call or data session from one channel connected to the core network to another. </a:t>
            </a:r>
          </a:p>
          <a:p>
            <a:pPr algn="l" rtl="0"/>
            <a:r>
              <a:rPr lang="en-US" dirty="0"/>
              <a:t>It may happen that, during a conversation, the mobile station moves from one cell to another. When it does, the signal may become weak. To solve this problem, the MSC monitors the level of the signal every few seconds. If the strength of the signal diminishes, the MSC seeks a new cell that can better accommodate the communication.</a:t>
            </a:r>
          </a:p>
          <a:p>
            <a:pPr algn="l" rtl="0"/>
            <a:r>
              <a:rPr lang="en-US" dirty="0"/>
              <a:t> The MSC then changes the channel carrying the call (hands the signal off from the old channel to a new one).</a:t>
            </a:r>
          </a:p>
        </p:txBody>
      </p:sp>
    </p:spTree>
    <p:extLst>
      <p:ext uri="{BB962C8B-B14F-4D97-AF65-F5344CB8AC3E}">
        <p14:creationId xmlns:p14="http://schemas.microsoft.com/office/powerpoint/2010/main" val="3026648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874579"/>
            <a:ext cx="10515600" cy="431708"/>
          </a:xfrm>
        </p:spPr>
        <p:txBody>
          <a:bodyPr>
            <a:normAutofit fontScale="90000"/>
          </a:bodyPr>
          <a:lstStyle/>
          <a:p>
            <a:pPr algn="l" rtl="0"/>
            <a:br>
              <a:rPr lang="en-US" dirty="0"/>
            </a:br>
            <a:br>
              <a:rPr lang="en-US" dirty="0"/>
            </a:br>
            <a:r>
              <a:rPr lang="en-US" sz="4000" dirty="0"/>
              <a:t>Hard handoff: “</a:t>
            </a:r>
            <a:r>
              <a:rPr lang="en-US" sz="4000" i="1" dirty="0"/>
              <a:t>break before make</a:t>
            </a:r>
            <a:r>
              <a:rPr lang="en-US" sz="4000" dirty="0"/>
              <a:t>” connection </a:t>
            </a:r>
            <a:br>
              <a:rPr lang="en-US" dirty="0"/>
            </a:br>
            <a:br>
              <a:rPr lang="en-US" dirty="0"/>
            </a:br>
            <a:br>
              <a:rPr lang="en-US" dirty="0"/>
            </a:br>
            <a:endParaRPr lang="en-US" dirty="0"/>
          </a:p>
        </p:txBody>
      </p:sp>
      <p:sp>
        <p:nvSpPr>
          <p:cNvPr id="3" name="عنصر نائب للمحتوى 2"/>
          <p:cNvSpPr>
            <a:spLocks noGrp="1"/>
          </p:cNvSpPr>
          <p:nvPr>
            <p:ph idx="1"/>
          </p:nvPr>
        </p:nvSpPr>
        <p:spPr/>
        <p:txBody>
          <a:bodyPr/>
          <a:lstStyle/>
          <a:p>
            <a:pPr algn="l" rtl="0"/>
            <a:r>
              <a:rPr lang="en-US" dirty="0"/>
              <a:t>Early systems used a hard handoff. In a hard handoff, a mobile station</a:t>
            </a:r>
          </a:p>
          <a:p>
            <a:pPr marL="0" indent="0" algn="l" rtl="0">
              <a:buNone/>
            </a:pPr>
            <a:r>
              <a:rPr lang="en-US" dirty="0"/>
              <a:t>only communicates with one base station. When the MS moves from one cell to another, communication must first be broken with the previous base station before communication can be established with the new one. </a:t>
            </a:r>
          </a:p>
        </p:txBody>
      </p:sp>
    </p:spTree>
    <p:extLst>
      <p:ext uri="{BB962C8B-B14F-4D97-AF65-F5344CB8AC3E}">
        <p14:creationId xmlns:p14="http://schemas.microsoft.com/office/powerpoint/2010/main" val="2566193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pPr marL="0" indent="0" algn="l" rtl="0">
              <a:buNone/>
            </a:pPr>
            <a:endParaRPr lang="en-US" dirty="0"/>
          </a:p>
        </p:txBody>
      </p:sp>
      <p:pic>
        <p:nvPicPr>
          <p:cNvPr id="4" name="صورة 3"/>
          <p:cNvPicPr>
            <a:picLocks noChangeAspect="1"/>
          </p:cNvPicPr>
          <p:nvPr/>
        </p:nvPicPr>
        <p:blipFill>
          <a:blip r:embed="rId2"/>
          <a:stretch>
            <a:fillRect/>
          </a:stretch>
        </p:blipFill>
        <p:spPr>
          <a:xfrm>
            <a:off x="3113400" y="2194624"/>
            <a:ext cx="6801308" cy="2573319"/>
          </a:xfrm>
          <a:prstGeom prst="rect">
            <a:avLst/>
          </a:prstGeom>
        </p:spPr>
      </p:pic>
      <p:sp>
        <p:nvSpPr>
          <p:cNvPr id="5" name="مربع نص 4"/>
          <p:cNvSpPr txBox="1"/>
          <p:nvPr/>
        </p:nvSpPr>
        <p:spPr>
          <a:xfrm>
            <a:off x="3777343" y="4767943"/>
            <a:ext cx="4637313" cy="369332"/>
          </a:xfrm>
          <a:prstGeom prst="rect">
            <a:avLst/>
          </a:prstGeom>
          <a:noFill/>
        </p:spPr>
        <p:txBody>
          <a:bodyPr wrap="square" rtlCol="0">
            <a:spAutoFit/>
          </a:bodyPr>
          <a:lstStyle/>
          <a:p>
            <a:pPr algn="l" rtl="0"/>
            <a:r>
              <a:rPr lang="en-US" dirty="0"/>
              <a:t>Fig 1 Hard Handoff between the MS and BSs</a:t>
            </a:r>
          </a:p>
        </p:txBody>
      </p:sp>
    </p:spTree>
    <p:extLst>
      <p:ext uri="{BB962C8B-B14F-4D97-AF65-F5344CB8AC3E}">
        <p14:creationId xmlns:p14="http://schemas.microsoft.com/office/powerpoint/2010/main" val="2365378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823595"/>
          </a:xfrm>
        </p:spPr>
        <p:txBody>
          <a:bodyPr>
            <a:normAutofit/>
          </a:bodyPr>
          <a:lstStyle/>
          <a:p>
            <a:pPr algn="l" rtl="0"/>
            <a:r>
              <a:rPr lang="en-US" sz="3600" b="1" dirty="0"/>
              <a:t>Soft handoff: </a:t>
            </a:r>
            <a:r>
              <a:rPr lang="en-US" sz="3600" b="1" i="1" dirty="0"/>
              <a:t>“make-before-break” connection </a:t>
            </a:r>
            <a:endParaRPr lang="en-US" sz="3600" b="1" dirty="0"/>
          </a:p>
        </p:txBody>
      </p:sp>
      <p:sp>
        <p:nvSpPr>
          <p:cNvPr id="3" name="عنصر نائب للمحتوى 2"/>
          <p:cNvSpPr>
            <a:spLocks noGrp="1"/>
          </p:cNvSpPr>
          <p:nvPr>
            <p:ph idx="1"/>
          </p:nvPr>
        </p:nvSpPr>
        <p:spPr/>
        <p:txBody>
          <a:bodyPr/>
          <a:lstStyle/>
          <a:p>
            <a:pPr algn="l" rtl="0"/>
            <a:r>
              <a:rPr lang="en-US" dirty="0"/>
              <a:t>New systems use a soft handoff. In this case, a mobile station can communicate with two base stations at the same time. This means that, during handoff, a mobile station may continue with the new base station before breaking off from the old one.</a:t>
            </a:r>
          </a:p>
        </p:txBody>
      </p:sp>
    </p:spTree>
    <p:extLst>
      <p:ext uri="{BB962C8B-B14F-4D97-AF65-F5344CB8AC3E}">
        <p14:creationId xmlns:p14="http://schemas.microsoft.com/office/powerpoint/2010/main" val="392228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6" name="عنصر نائب للمحتوى 5"/>
          <p:cNvPicPr>
            <a:picLocks noGrp="1" noChangeAspect="1"/>
          </p:cNvPicPr>
          <p:nvPr>
            <p:ph idx="1"/>
          </p:nvPr>
        </p:nvPicPr>
        <p:blipFill>
          <a:blip r:embed="rId2"/>
          <a:stretch>
            <a:fillRect/>
          </a:stretch>
        </p:blipFill>
        <p:spPr>
          <a:xfrm>
            <a:off x="3751885" y="3754384"/>
            <a:ext cx="4688230" cy="493819"/>
          </a:xfrm>
          <a:prstGeom prst="rect">
            <a:avLst/>
          </a:prstGeom>
        </p:spPr>
      </p:pic>
      <p:pic>
        <p:nvPicPr>
          <p:cNvPr id="4" name="صورة 3"/>
          <p:cNvPicPr>
            <a:picLocks noChangeAspect="1"/>
          </p:cNvPicPr>
          <p:nvPr/>
        </p:nvPicPr>
        <p:blipFill>
          <a:blip r:embed="rId3"/>
          <a:stretch>
            <a:fillRect/>
          </a:stretch>
        </p:blipFill>
        <p:spPr>
          <a:xfrm>
            <a:off x="3474720" y="2233929"/>
            <a:ext cx="6348549" cy="2325008"/>
          </a:xfrm>
          <a:prstGeom prst="rect">
            <a:avLst/>
          </a:prstGeom>
        </p:spPr>
      </p:pic>
      <p:sp>
        <p:nvSpPr>
          <p:cNvPr id="7" name="مربع نص 6"/>
          <p:cNvSpPr txBox="1"/>
          <p:nvPr/>
        </p:nvSpPr>
        <p:spPr>
          <a:xfrm>
            <a:off x="3853543" y="5102178"/>
            <a:ext cx="4232366" cy="369332"/>
          </a:xfrm>
          <a:prstGeom prst="rect">
            <a:avLst/>
          </a:prstGeom>
          <a:noFill/>
        </p:spPr>
        <p:txBody>
          <a:bodyPr wrap="square" rtlCol="0">
            <a:spAutoFit/>
          </a:bodyPr>
          <a:lstStyle/>
          <a:p>
            <a:pPr algn="l" rtl="0"/>
            <a:r>
              <a:rPr lang="en-US" dirty="0"/>
              <a:t>Fig2 Soft Handoff between MS and BST</a:t>
            </a:r>
          </a:p>
        </p:txBody>
      </p:sp>
    </p:spTree>
    <p:extLst>
      <p:ext uri="{BB962C8B-B14F-4D97-AF65-F5344CB8AC3E}">
        <p14:creationId xmlns:p14="http://schemas.microsoft.com/office/powerpoint/2010/main" val="2539666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rtl="0"/>
            <a:r>
              <a:rPr lang="en-US" sz="3200" dirty="0"/>
              <a:t>Factors causing handoff/handover in the wireless system:</a:t>
            </a:r>
          </a:p>
        </p:txBody>
      </p:sp>
      <p:sp>
        <p:nvSpPr>
          <p:cNvPr id="3" name="عنصر نائب للمحتوى 2"/>
          <p:cNvSpPr>
            <a:spLocks noGrp="1"/>
          </p:cNvSpPr>
          <p:nvPr>
            <p:ph idx="1"/>
          </p:nvPr>
        </p:nvSpPr>
        <p:spPr/>
        <p:txBody>
          <a:bodyPr/>
          <a:lstStyle/>
          <a:p>
            <a:pPr marL="0" indent="0" algn="l" rtl="0">
              <a:buNone/>
            </a:pPr>
            <a:r>
              <a:rPr lang="en-US" dirty="0"/>
              <a:t>1. Signal strength/power. </a:t>
            </a:r>
          </a:p>
          <a:p>
            <a:pPr marL="0" indent="0" algn="l" rtl="0">
              <a:buNone/>
            </a:pPr>
            <a:r>
              <a:rPr lang="en-US" dirty="0"/>
              <a:t>2.Speed of the device/mobile.</a:t>
            </a:r>
          </a:p>
          <a:p>
            <a:pPr marL="0" indent="0" algn="l" rtl="0">
              <a:buNone/>
            </a:pPr>
            <a:r>
              <a:rPr lang="en-US" dirty="0"/>
              <a:t>3. Weaker signal from serving Base station and strong signals from neighbor base stations. </a:t>
            </a:r>
          </a:p>
          <a:p>
            <a:pPr marL="0" indent="0" algn="l" rtl="0">
              <a:buNone/>
            </a:pPr>
            <a:r>
              <a:rPr lang="en-US" dirty="0"/>
              <a:t>4. Bit Error Rate.</a:t>
            </a:r>
          </a:p>
          <a:p>
            <a:pPr marL="0" indent="0" algn="l" rtl="0">
              <a:buNone/>
            </a:pPr>
            <a:r>
              <a:rPr lang="en-US" dirty="0"/>
              <a:t> 5. Interference from adjacent channels.</a:t>
            </a:r>
          </a:p>
        </p:txBody>
      </p:sp>
    </p:spTree>
    <p:extLst>
      <p:ext uri="{BB962C8B-B14F-4D97-AF65-F5344CB8AC3E}">
        <p14:creationId xmlns:p14="http://schemas.microsoft.com/office/powerpoint/2010/main" val="4239095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748554" cy="1325563"/>
          </a:xfrm>
        </p:spPr>
        <p:txBody>
          <a:bodyPr>
            <a:normAutofit/>
          </a:bodyPr>
          <a:lstStyle/>
          <a:p>
            <a:pPr algn="l" rtl="0"/>
            <a:r>
              <a:rPr lang="en-US" sz="2800" dirty="0"/>
              <a:t>Let us understand types of handoff/handover with respect to GSM system</a:t>
            </a:r>
          </a:p>
        </p:txBody>
      </p:sp>
      <p:sp>
        <p:nvSpPr>
          <p:cNvPr id="3" name="عنصر نائب للمحتوى 2"/>
          <p:cNvSpPr>
            <a:spLocks noGrp="1"/>
          </p:cNvSpPr>
          <p:nvPr>
            <p:ph idx="1"/>
          </p:nvPr>
        </p:nvSpPr>
        <p:spPr/>
        <p:txBody>
          <a:bodyPr/>
          <a:lstStyle/>
          <a:p>
            <a:pPr marL="514350" indent="-514350" algn="l" rtl="0">
              <a:buAutoNum type="arabicPeriod"/>
            </a:pPr>
            <a:r>
              <a:rPr lang="en-US" dirty="0"/>
              <a:t>Handoff in the same BTS from one channel to the other </a:t>
            </a:r>
          </a:p>
          <a:p>
            <a:pPr marL="0" indent="0" algn="l" rtl="0">
              <a:buNone/>
            </a:pPr>
            <a:r>
              <a:rPr lang="en-US" dirty="0"/>
              <a:t>2. Handoff from one BTS to the other BTS (within one BSC) </a:t>
            </a:r>
          </a:p>
          <a:p>
            <a:pPr marL="0" indent="0" algn="l" rtl="0">
              <a:buNone/>
            </a:pPr>
            <a:r>
              <a:rPr lang="en-US" dirty="0"/>
              <a:t>3. Handoff from one BSC to the other BSC (within one MSC)</a:t>
            </a:r>
          </a:p>
        </p:txBody>
      </p:sp>
    </p:spTree>
    <p:extLst>
      <p:ext uri="{BB962C8B-B14F-4D97-AF65-F5344CB8AC3E}">
        <p14:creationId xmlns:p14="http://schemas.microsoft.com/office/powerpoint/2010/main" val="62413315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3706</TotalTime>
  <Words>1703</Words>
  <Application>Microsoft Office PowerPoint</Application>
  <PresentationFormat>Widescreen</PresentationFormat>
  <Paragraphs>108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نسق Office</vt:lpstr>
      <vt:lpstr>Lecture9 </vt:lpstr>
      <vt:lpstr>Frequency Assignment</vt:lpstr>
      <vt:lpstr>Handoff(Handover)</vt:lpstr>
      <vt:lpstr>  Hard handoff: “break before make” connection    </vt:lpstr>
      <vt:lpstr>PowerPoint Presentation</vt:lpstr>
      <vt:lpstr>Soft handoff: “make-before-break” connection </vt:lpstr>
      <vt:lpstr>PowerPoint Presentation</vt:lpstr>
      <vt:lpstr>Factors causing handoff/handover in the wireless system:</vt:lpstr>
      <vt:lpstr>Let us understand types of handoff/handover with respect to GSM system</vt:lpstr>
      <vt:lpstr>Performance metrics</vt:lpstr>
      <vt:lpstr>Cont..</vt:lpstr>
      <vt:lpstr>Decision</vt:lpstr>
      <vt:lpstr>Handoff Decision:</vt:lpstr>
      <vt:lpstr>• Relative signal strength</vt:lpstr>
      <vt:lpstr>PowerPoint Presentation</vt:lpstr>
      <vt:lpstr>Handoff Decision: Various strategies, which are used to determine the instant of handoff</vt:lpstr>
      <vt:lpstr>• Relative signal strength with threshold</vt:lpstr>
      <vt:lpstr>• Relative signal strength with hysteresis</vt:lpstr>
      <vt:lpstr>• Relative signal strength with hysteresis and threshold</vt:lpstr>
      <vt:lpstr>Prediction techniques: </vt:lpstr>
      <vt:lpstr>Types of handoff protocols:</vt:lpstr>
      <vt:lpstr>Network-controlled handoff (NCHO). </vt:lpstr>
      <vt:lpstr> Mobile-assisted handoff (MAHO). </vt:lpstr>
      <vt:lpstr>Mobile-Controlled Handoff</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1</dc:title>
  <dc:creator>omima</dc:creator>
  <cp:lastModifiedBy>jehad naas</cp:lastModifiedBy>
  <cp:revision>327</cp:revision>
  <dcterms:created xsi:type="dcterms:W3CDTF">2021-12-28T19:41:27Z</dcterms:created>
  <dcterms:modified xsi:type="dcterms:W3CDTF">2024-07-05T09:16:14Z</dcterms:modified>
</cp:coreProperties>
</file>