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8"/>
  </p:notesMasterIdLst>
  <p:sldIdLst>
    <p:sldId id="256" r:id="rId2"/>
    <p:sldId id="371" r:id="rId3"/>
    <p:sldId id="374" r:id="rId4"/>
    <p:sldId id="372" r:id="rId5"/>
    <p:sldId id="396" r:id="rId6"/>
    <p:sldId id="373" r:id="rId7"/>
    <p:sldId id="375" r:id="rId8"/>
    <p:sldId id="376" r:id="rId9"/>
    <p:sldId id="378" r:id="rId10"/>
    <p:sldId id="379" r:id="rId11"/>
    <p:sldId id="380" r:id="rId12"/>
    <p:sldId id="381" r:id="rId13"/>
    <p:sldId id="382" r:id="rId14"/>
    <p:sldId id="383" r:id="rId15"/>
    <p:sldId id="384" r:id="rId16"/>
    <p:sldId id="386" r:id="rId17"/>
    <p:sldId id="385" r:id="rId18"/>
    <p:sldId id="388" r:id="rId19"/>
    <p:sldId id="387" r:id="rId20"/>
    <p:sldId id="389" r:id="rId21"/>
    <p:sldId id="390" r:id="rId22"/>
    <p:sldId id="391" r:id="rId23"/>
    <p:sldId id="392" r:id="rId24"/>
    <p:sldId id="393" r:id="rId25"/>
    <p:sldId id="394" r:id="rId26"/>
    <p:sldId id="395" r:id="rId27"/>
  </p:sldIdLst>
  <p:sldSz cx="12192000" cy="6858000"/>
  <p:notesSz cx="6858000" cy="9144000"/>
  <p:defaultText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مقطع افتراضي" id="{AF935465-96F3-43E8-B510-F24AEC09FFAB}">
          <p14:sldIdLst>
            <p14:sldId id="256"/>
            <p14:sldId id="371"/>
            <p14:sldId id="374"/>
          </p14:sldIdLst>
        </p14:section>
        <p14:section name="مقطع بدون عنوان" id="{82BCE7A3-73F8-4117-B009-098EA9A2F3A1}">
          <p14:sldIdLst>
            <p14:sldId id="372"/>
            <p14:sldId id="396"/>
            <p14:sldId id="373"/>
            <p14:sldId id="375"/>
            <p14:sldId id="376"/>
            <p14:sldId id="378"/>
            <p14:sldId id="379"/>
            <p14:sldId id="380"/>
            <p14:sldId id="381"/>
            <p14:sldId id="382"/>
            <p14:sldId id="383"/>
            <p14:sldId id="384"/>
            <p14:sldId id="386"/>
            <p14:sldId id="385"/>
            <p14:sldId id="388"/>
            <p14:sldId id="387"/>
            <p14:sldId id="389"/>
            <p14:sldId id="390"/>
            <p14:sldId id="391"/>
            <p14:sldId id="392"/>
            <p14:sldId id="393"/>
            <p14:sldId id="394"/>
            <p14:sldId id="395"/>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4980" autoAdjust="0"/>
    <p:restoredTop sz="94660"/>
  </p:normalViewPr>
  <p:slideViewPr>
    <p:cSldViewPr snapToGrid="0">
      <p:cViewPr varScale="1">
        <p:scale>
          <a:sx n="72" d="100"/>
          <a:sy n="72" d="100"/>
        </p:scale>
        <p:origin x="-660"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tableStyles" Target="tableStyle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notesMaster" Target="notesMasters/notesMaster1.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viewProps" Target="view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l">
              <a:defRPr sz="1200"/>
            </a:lvl1pPr>
          </a:lstStyle>
          <a:p>
            <a:endParaRPr lang="en-US"/>
          </a:p>
        </p:txBody>
      </p:sp>
      <p:sp>
        <p:nvSpPr>
          <p:cNvPr id="3" name="عنصر نائب للتاريخ 2"/>
          <p:cNvSpPr>
            <a:spLocks noGrp="1"/>
          </p:cNvSpPr>
          <p:nvPr>
            <p:ph type="dt" idx="1"/>
          </p:nvPr>
        </p:nvSpPr>
        <p:spPr>
          <a:xfrm>
            <a:off x="1588" y="0"/>
            <a:ext cx="2971800" cy="458788"/>
          </a:xfrm>
          <a:prstGeom prst="rect">
            <a:avLst/>
          </a:prstGeom>
        </p:spPr>
        <p:txBody>
          <a:bodyPr vert="horz" lIns="91440" tIns="45720" rIns="91440" bIns="45720" rtlCol="1"/>
          <a:lstStyle>
            <a:lvl1pPr algn="r">
              <a:defRPr sz="1200"/>
            </a:lvl1pPr>
          </a:lstStyle>
          <a:p>
            <a:fld id="{52DB9FD9-4AEC-43CC-B543-BA49A38AD547}" type="datetimeFigureOut">
              <a:rPr lang="en-US" smtClean="0"/>
              <a:pPr/>
              <a:t>7/2/2024</a:t>
            </a:fld>
            <a:endParaRPr lang="en-US"/>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en-US"/>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6" name="عنصر نائب للتذييل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r">
              <a:defRPr sz="1200"/>
            </a:lvl1pPr>
          </a:lstStyle>
          <a:p>
            <a:fld id="{3CC703BF-2579-4C40-A4D8-C4DCA70F3EB3}" type="slidenum">
              <a:rPr lang="en-US" smtClean="0"/>
              <a:pPr/>
              <a:t>‹#›</a:t>
            </a:fld>
            <a:endParaRPr lang="en-US"/>
          </a:p>
        </p:txBody>
      </p:sp>
    </p:spTree>
    <p:extLst>
      <p:ext uri="{BB962C8B-B14F-4D97-AF65-F5344CB8AC3E}">
        <p14:creationId xmlns:p14="http://schemas.microsoft.com/office/powerpoint/2010/main" val="313722349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E1937ED0-127F-4D10-88AC-936F381A8186}" type="datetimeFigureOut">
              <a:rPr lang="en-US" smtClean="0"/>
              <a:pPr/>
              <a:t>7/2/2024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0FBC5D52-014D-4EB2-9934-1241492F8991}" type="slidenum">
              <a:rPr lang="en-US" smtClean="0"/>
              <a:pPr/>
              <a:t>‹#›</a:t>
            </a:fld>
            <a:endParaRPr lang="en-US"/>
          </a:p>
        </p:txBody>
      </p:sp>
    </p:spTree>
    <p:extLst>
      <p:ext uri="{BB962C8B-B14F-4D97-AF65-F5344CB8AC3E}">
        <p14:creationId xmlns:p14="http://schemas.microsoft.com/office/powerpoint/2010/main" val="1017035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E1937ED0-127F-4D10-88AC-936F381A8186}" type="datetimeFigureOut">
              <a:rPr lang="en-US" smtClean="0"/>
              <a:pPr/>
              <a:t>7/2/2024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0FBC5D52-014D-4EB2-9934-1241492F8991}" type="slidenum">
              <a:rPr lang="en-US" smtClean="0"/>
              <a:pPr/>
              <a:t>‹#›</a:t>
            </a:fld>
            <a:endParaRPr lang="en-US"/>
          </a:p>
        </p:txBody>
      </p:sp>
    </p:spTree>
    <p:extLst>
      <p:ext uri="{BB962C8B-B14F-4D97-AF65-F5344CB8AC3E}">
        <p14:creationId xmlns:p14="http://schemas.microsoft.com/office/powerpoint/2010/main" val="3612588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E1937ED0-127F-4D10-88AC-936F381A8186}" type="datetimeFigureOut">
              <a:rPr lang="en-US" smtClean="0"/>
              <a:pPr/>
              <a:t>7/2/2024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0FBC5D52-014D-4EB2-9934-1241492F8991}" type="slidenum">
              <a:rPr lang="en-US" smtClean="0"/>
              <a:pPr/>
              <a:t>‹#›</a:t>
            </a:fld>
            <a:endParaRPr lang="en-US"/>
          </a:p>
        </p:txBody>
      </p:sp>
    </p:spTree>
    <p:extLst>
      <p:ext uri="{BB962C8B-B14F-4D97-AF65-F5344CB8AC3E}">
        <p14:creationId xmlns:p14="http://schemas.microsoft.com/office/powerpoint/2010/main" val="3179038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E1937ED0-127F-4D10-88AC-936F381A8186}" type="datetimeFigureOut">
              <a:rPr lang="en-US" smtClean="0"/>
              <a:pPr/>
              <a:t>7/2/2024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0FBC5D52-014D-4EB2-9934-1241492F8991}" type="slidenum">
              <a:rPr lang="en-US" smtClean="0"/>
              <a:pPr/>
              <a:t>‹#›</a:t>
            </a:fld>
            <a:endParaRPr lang="en-US"/>
          </a:p>
        </p:txBody>
      </p:sp>
    </p:spTree>
    <p:extLst>
      <p:ext uri="{BB962C8B-B14F-4D97-AF65-F5344CB8AC3E}">
        <p14:creationId xmlns:p14="http://schemas.microsoft.com/office/powerpoint/2010/main" val="3801185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تحرير أنماط النص الرئيسي</a:t>
            </a:r>
          </a:p>
        </p:txBody>
      </p:sp>
      <p:sp>
        <p:nvSpPr>
          <p:cNvPr id="4" name="عنصر نائب للتاريخ 3"/>
          <p:cNvSpPr>
            <a:spLocks noGrp="1"/>
          </p:cNvSpPr>
          <p:nvPr>
            <p:ph type="dt" sz="half" idx="10"/>
          </p:nvPr>
        </p:nvSpPr>
        <p:spPr/>
        <p:txBody>
          <a:bodyPr/>
          <a:lstStyle/>
          <a:p>
            <a:fld id="{E1937ED0-127F-4D10-88AC-936F381A8186}" type="datetimeFigureOut">
              <a:rPr lang="en-US" smtClean="0"/>
              <a:pPr/>
              <a:t>7/2/2024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0FBC5D52-014D-4EB2-9934-1241492F8991}" type="slidenum">
              <a:rPr lang="en-US" smtClean="0"/>
              <a:pPr/>
              <a:t>‹#›</a:t>
            </a:fld>
            <a:endParaRPr lang="en-US"/>
          </a:p>
        </p:txBody>
      </p:sp>
    </p:spTree>
    <p:extLst>
      <p:ext uri="{BB962C8B-B14F-4D97-AF65-F5344CB8AC3E}">
        <p14:creationId xmlns:p14="http://schemas.microsoft.com/office/powerpoint/2010/main" val="2803467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4"/>
          <p:cNvSpPr>
            <a:spLocks noGrp="1"/>
          </p:cNvSpPr>
          <p:nvPr>
            <p:ph type="dt" sz="half" idx="10"/>
          </p:nvPr>
        </p:nvSpPr>
        <p:spPr/>
        <p:txBody>
          <a:bodyPr/>
          <a:lstStyle/>
          <a:p>
            <a:fld id="{E1937ED0-127F-4D10-88AC-936F381A8186}" type="datetimeFigureOut">
              <a:rPr lang="en-US" smtClean="0"/>
              <a:pPr/>
              <a:t>7/2/2024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0FBC5D52-014D-4EB2-9934-1241492F8991}" type="slidenum">
              <a:rPr lang="en-US" smtClean="0"/>
              <a:pPr/>
              <a:t>‹#›</a:t>
            </a:fld>
            <a:endParaRPr lang="en-US"/>
          </a:p>
        </p:txBody>
      </p:sp>
    </p:spTree>
    <p:extLst>
      <p:ext uri="{BB962C8B-B14F-4D97-AF65-F5344CB8AC3E}">
        <p14:creationId xmlns:p14="http://schemas.microsoft.com/office/powerpoint/2010/main" val="2847111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7" name="عنصر نائب للتاريخ 6"/>
          <p:cNvSpPr>
            <a:spLocks noGrp="1"/>
          </p:cNvSpPr>
          <p:nvPr>
            <p:ph type="dt" sz="half" idx="10"/>
          </p:nvPr>
        </p:nvSpPr>
        <p:spPr/>
        <p:txBody>
          <a:bodyPr/>
          <a:lstStyle/>
          <a:p>
            <a:fld id="{E1937ED0-127F-4D10-88AC-936F381A8186}" type="datetimeFigureOut">
              <a:rPr lang="en-US" smtClean="0"/>
              <a:pPr/>
              <a:t>7/2/2024</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0FBC5D52-014D-4EB2-9934-1241492F8991}" type="slidenum">
              <a:rPr lang="en-US" smtClean="0"/>
              <a:pPr/>
              <a:t>‹#›</a:t>
            </a:fld>
            <a:endParaRPr lang="en-US"/>
          </a:p>
        </p:txBody>
      </p:sp>
    </p:spTree>
    <p:extLst>
      <p:ext uri="{BB962C8B-B14F-4D97-AF65-F5344CB8AC3E}">
        <p14:creationId xmlns:p14="http://schemas.microsoft.com/office/powerpoint/2010/main" val="74260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E1937ED0-127F-4D10-88AC-936F381A8186}" type="datetimeFigureOut">
              <a:rPr lang="en-US" smtClean="0"/>
              <a:pPr/>
              <a:t>7/2/2024</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0FBC5D52-014D-4EB2-9934-1241492F8991}" type="slidenum">
              <a:rPr lang="en-US" smtClean="0"/>
              <a:pPr/>
              <a:t>‹#›</a:t>
            </a:fld>
            <a:endParaRPr lang="en-US"/>
          </a:p>
        </p:txBody>
      </p:sp>
    </p:spTree>
    <p:extLst>
      <p:ext uri="{BB962C8B-B14F-4D97-AF65-F5344CB8AC3E}">
        <p14:creationId xmlns:p14="http://schemas.microsoft.com/office/powerpoint/2010/main" val="1761276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1937ED0-127F-4D10-88AC-936F381A8186}" type="datetimeFigureOut">
              <a:rPr lang="en-US" smtClean="0"/>
              <a:pPr/>
              <a:t>7/2/2024</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0FBC5D52-014D-4EB2-9934-1241492F8991}" type="slidenum">
              <a:rPr lang="en-US" smtClean="0"/>
              <a:pPr/>
              <a:t>‹#›</a:t>
            </a:fld>
            <a:endParaRPr lang="en-US"/>
          </a:p>
        </p:txBody>
      </p:sp>
    </p:spTree>
    <p:extLst>
      <p:ext uri="{BB962C8B-B14F-4D97-AF65-F5344CB8AC3E}">
        <p14:creationId xmlns:p14="http://schemas.microsoft.com/office/powerpoint/2010/main" val="163433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عنصر نائب للتاريخ 4"/>
          <p:cNvSpPr>
            <a:spLocks noGrp="1"/>
          </p:cNvSpPr>
          <p:nvPr>
            <p:ph type="dt" sz="half" idx="10"/>
          </p:nvPr>
        </p:nvSpPr>
        <p:spPr/>
        <p:txBody>
          <a:bodyPr/>
          <a:lstStyle/>
          <a:p>
            <a:fld id="{E1937ED0-127F-4D10-88AC-936F381A8186}" type="datetimeFigureOut">
              <a:rPr lang="en-US" smtClean="0"/>
              <a:pPr/>
              <a:t>7/2/2024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0FBC5D52-014D-4EB2-9934-1241492F8991}" type="slidenum">
              <a:rPr lang="en-US" smtClean="0"/>
              <a:pPr/>
              <a:t>‹#›</a:t>
            </a:fld>
            <a:endParaRPr lang="en-US"/>
          </a:p>
        </p:txBody>
      </p:sp>
    </p:spTree>
    <p:extLst>
      <p:ext uri="{BB962C8B-B14F-4D97-AF65-F5344CB8AC3E}">
        <p14:creationId xmlns:p14="http://schemas.microsoft.com/office/powerpoint/2010/main" val="3857966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عنصر نائب للتاريخ 4"/>
          <p:cNvSpPr>
            <a:spLocks noGrp="1"/>
          </p:cNvSpPr>
          <p:nvPr>
            <p:ph type="dt" sz="half" idx="10"/>
          </p:nvPr>
        </p:nvSpPr>
        <p:spPr/>
        <p:txBody>
          <a:bodyPr/>
          <a:lstStyle/>
          <a:p>
            <a:fld id="{E1937ED0-127F-4D10-88AC-936F381A8186}" type="datetimeFigureOut">
              <a:rPr lang="en-US" smtClean="0"/>
              <a:pPr/>
              <a:t>7/2/2024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0FBC5D52-014D-4EB2-9934-1241492F8991}" type="slidenum">
              <a:rPr lang="en-US" smtClean="0"/>
              <a:pPr/>
              <a:t>‹#›</a:t>
            </a:fld>
            <a:endParaRPr lang="en-US"/>
          </a:p>
        </p:txBody>
      </p:sp>
    </p:spTree>
    <p:extLst>
      <p:ext uri="{BB962C8B-B14F-4D97-AF65-F5344CB8AC3E}">
        <p14:creationId xmlns:p14="http://schemas.microsoft.com/office/powerpoint/2010/main" val="3037240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1937ED0-127F-4D10-88AC-936F381A8186}" type="datetimeFigureOut">
              <a:rPr lang="en-US" smtClean="0"/>
              <a:pPr/>
              <a:t>7/2/2024</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FBC5D52-014D-4EB2-9934-1241492F8991}" type="slidenum">
              <a:rPr lang="en-US" smtClean="0"/>
              <a:pPr/>
              <a:t>‹#›</a:t>
            </a:fld>
            <a:endParaRPr lang="en-US"/>
          </a:p>
        </p:txBody>
      </p:sp>
    </p:spTree>
    <p:extLst>
      <p:ext uri="{BB962C8B-B14F-4D97-AF65-F5344CB8AC3E}">
        <p14:creationId xmlns:p14="http://schemas.microsoft.com/office/powerpoint/2010/main" val="32115038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image" Target="../media/image4.emf"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3" Type="http://schemas.openxmlformats.org/officeDocument/2006/relationships/image" Target="../media/image6.emf" /><Relationship Id="rId2" Type="http://schemas.openxmlformats.org/officeDocument/2006/relationships/image" Target="../media/image5.emf" /><Relationship Id="rId1" Type="http://schemas.openxmlformats.org/officeDocument/2006/relationships/slideLayout" Target="../slideLayouts/slideLayout2.xml" /><Relationship Id="rId4" Type="http://schemas.openxmlformats.org/officeDocument/2006/relationships/image" Target="../media/image7.png"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image" Target="../media/image8.emf"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2" Type="http://schemas.openxmlformats.org/officeDocument/2006/relationships/image" Target="../media/image9.emf" /><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2" Type="http://schemas.openxmlformats.org/officeDocument/2006/relationships/image" Target="../media/image10.emf" /><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1.emf"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546630"/>
            <a:ext cx="9144000" cy="2387600"/>
          </a:xfrm>
        </p:spPr>
        <p:txBody>
          <a:bodyPr/>
          <a:lstStyle/>
          <a:p>
            <a:r>
              <a:rPr lang="en-US" dirty="0"/>
              <a:t>Lecture8 </a:t>
            </a:r>
          </a:p>
        </p:txBody>
      </p:sp>
      <p:sp>
        <p:nvSpPr>
          <p:cNvPr id="3" name="عنوان فرعي 2"/>
          <p:cNvSpPr>
            <a:spLocks noGrp="1"/>
          </p:cNvSpPr>
          <p:nvPr>
            <p:ph type="subTitle" idx="1"/>
          </p:nvPr>
        </p:nvSpPr>
        <p:spPr>
          <a:xfrm>
            <a:off x="1524000" y="3415771"/>
            <a:ext cx="9144000" cy="894972"/>
          </a:xfrm>
        </p:spPr>
        <p:txBody>
          <a:bodyPr>
            <a:normAutofit/>
          </a:bodyPr>
          <a:lstStyle/>
          <a:p>
            <a:r>
              <a:rPr lang="en-US" sz="3600" dirty="0"/>
              <a:t>Mobile Network Architecture</a:t>
            </a:r>
          </a:p>
        </p:txBody>
      </p:sp>
    </p:spTree>
    <p:extLst>
      <p:ext uri="{BB962C8B-B14F-4D97-AF65-F5344CB8AC3E}">
        <p14:creationId xmlns:p14="http://schemas.microsoft.com/office/powerpoint/2010/main" val="27165516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dirty="0"/>
          </a:p>
        </p:txBody>
      </p:sp>
      <p:sp>
        <p:nvSpPr>
          <p:cNvPr id="3" name="عنصر نائب للمحتوى 2"/>
          <p:cNvSpPr>
            <a:spLocks noGrp="1"/>
          </p:cNvSpPr>
          <p:nvPr>
            <p:ph idx="1"/>
          </p:nvPr>
        </p:nvSpPr>
        <p:spPr>
          <a:xfrm>
            <a:off x="156117" y="2004044"/>
            <a:ext cx="12035883" cy="4351338"/>
          </a:xfrm>
        </p:spPr>
        <p:txBody>
          <a:bodyPr/>
          <a:lstStyle/>
          <a:p>
            <a:pPr algn="l" rtl="0"/>
            <a:r>
              <a:rPr lang="en-US" dirty="0"/>
              <a:t>If the radius of a cell is reduced from R to R/2, the area of the cell is reduced from Area to Area/4. </a:t>
            </a:r>
          </a:p>
          <a:p>
            <a:pPr algn="l" rtl="0"/>
            <a:r>
              <a:rPr lang="en-US" dirty="0"/>
              <a:t>The power level used must be reduced.</a:t>
            </a:r>
          </a:p>
          <a:p>
            <a:pPr algn="l" rtl="0"/>
            <a:r>
              <a:rPr lang="en-US" dirty="0"/>
              <a:t>As a mobile moves from cell to cell, which requires transferring of call from one base transceiver to another (Handoff) . Handoffs becomes much more frequent.</a:t>
            </a:r>
          </a:p>
        </p:txBody>
      </p:sp>
    </p:spTree>
    <p:extLst>
      <p:ext uri="{BB962C8B-B14F-4D97-AF65-F5344CB8AC3E}">
        <p14:creationId xmlns:p14="http://schemas.microsoft.com/office/powerpoint/2010/main" val="34591264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a:endParaRPr lang="en-US" dirty="0"/>
          </a:p>
        </p:txBody>
      </p:sp>
      <p:pic>
        <p:nvPicPr>
          <p:cNvPr id="4" name="عنصر نائب للمحتوى 3"/>
          <p:cNvPicPr>
            <a:picLocks noGrp="1" noChangeAspect="1"/>
          </p:cNvPicPr>
          <p:nvPr>
            <p:ph idx="1"/>
          </p:nvPr>
        </p:nvPicPr>
        <p:blipFill>
          <a:blip r:embed="rId2"/>
          <a:stretch>
            <a:fillRect/>
          </a:stretch>
        </p:blipFill>
        <p:spPr>
          <a:xfrm>
            <a:off x="2988410" y="825189"/>
            <a:ext cx="6623824" cy="4439946"/>
          </a:xfrm>
          <a:prstGeom prst="rect">
            <a:avLst/>
          </a:prstGeom>
        </p:spPr>
      </p:pic>
      <p:sp>
        <p:nvSpPr>
          <p:cNvPr id="5" name="مستطيل 4"/>
          <p:cNvSpPr/>
          <p:nvPr/>
        </p:nvSpPr>
        <p:spPr>
          <a:xfrm>
            <a:off x="4724283" y="5725199"/>
            <a:ext cx="2743433" cy="461665"/>
          </a:xfrm>
          <a:prstGeom prst="rect">
            <a:avLst/>
          </a:prstGeom>
        </p:spPr>
        <p:txBody>
          <a:bodyPr wrap="square">
            <a:spAutoFit/>
          </a:bodyPr>
          <a:lstStyle/>
          <a:p>
            <a:pPr algn="l" rtl="0"/>
            <a:r>
              <a:rPr lang="en-US" sz="2400" dirty="0">
                <a:latin typeface="Times New Roman" panose="02020603050405020304" pitchFamily="18" charset="0"/>
                <a:cs typeface="Times New Roman" panose="02020603050405020304" pitchFamily="18" charset="0"/>
              </a:rPr>
              <a:t>Fig2. Cell Splitting</a:t>
            </a:r>
          </a:p>
        </p:txBody>
      </p:sp>
    </p:spTree>
    <p:extLst>
      <p:ext uri="{BB962C8B-B14F-4D97-AF65-F5344CB8AC3E}">
        <p14:creationId xmlns:p14="http://schemas.microsoft.com/office/powerpoint/2010/main" val="29660887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3746" y="365125"/>
            <a:ext cx="11095464" cy="259343"/>
          </a:xfrm>
        </p:spPr>
        <p:txBody>
          <a:bodyPr>
            <a:normAutofit fontScale="90000"/>
          </a:bodyPr>
          <a:lstStyle/>
          <a:p>
            <a:pPr algn="l" rtl="0"/>
            <a:endParaRPr lang="en-US" dirty="0"/>
          </a:p>
        </p:txBody>
      </p:sp>
      <p:sp>
        <p:nvSpPr>
          <p:cNvPr id="3" name="عنصر نائب للمحتوى 2"/>
          <p:cNvSpPr>
            <a:spLocks noGrp="1"/>
          </p:cNvSpPr>
          <p:nvPr>
            <p:ph idx="1"/>
          </p:nvPr>
        </p:nvSpPr>
        <p:spPr>
          <a:xfrm>
            <a:off x="39029" y="1222337"/>
            <a:ext cx="11864898" cy="4351338"/>
          </a:xfrm>
        </p:spPr>
        <p:txBody>
          <a:bodyPr/>
          <a:lstStyle/>
          <a:p>
            <a:pPr algn="l" rtl="0"/>
            <a:r>
              <a:rPr lang="en-US" b="1" dirty="0">
                <a:solidFill>
                  <a:srgbClr val="C00000"/>
                </a:solidFill>
              </a:rPr>
              <a:t>Cell sectoring:-</a:t>
            </a:r>
          </a:p>
          <a:p>
            <a:pPr marL="0" indent="0" algn="just" rtl="0">
              <a:buNone/>
            </a:pPr>
            <a:r>
              <a:rPr lang="en-US" dirty="0">
                <a:latin typeface="Times New Roman" panose="02020603050405020304" pitchFamily="18" charset="0"/>
                <a:cs typeface="Times New Roman" panose="02020603050405020304" pitchFamily="18" charset="0"/>
              </a:rPr>
              <a:t>Cells are divided into a number of wedge-shaped sectors, each with their own set of channels Typically three or six sectors per cell. Each sector is assigned a separate subset of the cell’s channels. Direction antenna are used at the base station to focus on each sector. </a:t>
            </a:r>
          </a:p>
          <a:p>
            <a:pPr algn="l" rtl="0"/>
            <a:endParaRPr lang="en-US" dirty="0"/>
          </a:p>
        </p:txBody>
      </p:sp>
      <p:pic>
        <p:nvPicPr>
          <p:cNvPr id="5" name="صورة 4"/>
          <p:cNvPicPr>
            <a:picLocks noChangeAspect="1"/>
          </p:cNvPicPr>
          <p:nvPr/>
        </p:nvPicPr>
        <p:blipFill>
          <a:blip r:embed="rId2"/>
          <a:stretch>
            <a:fillRect/>
          </a:stretch>
        </p:blipFill>
        <p:spPr>
          <a:xfrm>
            <a:off x="92560" y="3708661"/>
            <a:ext cx="7501864" cy="1865014"/>
          </a:xfrm>
          <a:prstGeom prst="rect">
            <a:avLst/>
          </a:prstGeom>
        </p:spPr>
      </p:pic>
      <p:pic>
        <p:nvPicPr>
          <p:cNvPr id="6" name="صورة 5"/>
          <p:cNvPicPr>
            <a:picLocks noChangeAspect="1"/>
          </p:cNvPicPr>
          <p:nvPr/>
        </p:nvPicPr>
        <p:blipFill>
          <a:blip r:embed="rId3"/>
          <a:stretch>
            <a:fillRect/>
          </a:stretch>
        </p:blipFill>
        <p:spPr>
          <a:xfrm>
            <a:off x="7647955" y="3708661"/>
            <a:ext cx="3947311" cy="1828800"/>
          </a:xfrm>
          <a:prstGeom prst="rect">
            <a:avLst/>
          </a:prstGeom>
        </p:spPr>
      </p:pic>
      <p:sp>
        <p:nvSpPr>
          <p:cNvPr id="8" name="مستطيل 7"/>
          <p:cNvSpPr/>
          <p:nvPr/>
        </p:nvSpPr>
        <p:spPr>
          <a:xfrm>
            <a:off x="4259533" y="5940711"/>
            <a:ext cx="2743433" cy="461665"/>
          </a:xfrm>
          <a:prstGeom prst="rect">
            <a:avLst/>
          </a:prstGeom>
        </p:spPr>
        <p:txBody>
          <a:bodyPr wrap="square">
            <a:spAutoFit/>
          </a:bodyPr>
          <a:lstStyle/>
          <a:p>
            <a:pPr algn="l" rtl="0"/>
            <a:r>
              <a:rPr lang="en-US" sz="2400" dirty="0">
                <a:latin typeface="Times New Roman" panose="02020603050405020304" pitchFamily="18" charset="0"/>
                <a:cs typeface="Times New Roman" panose="02020603050405020304" pitchFamily="18" charset="0"/>
              </a:rPr>
              <a:t>Fig3. Cell sectoring</a:t>
            </a:r>
          </a:p>
        </p:txBody>
      </p:sp>
      <p:pic>
        <p:nvPicPr>
          <p:cNvPr id="7" name="Picture 6"/>
          <p:cNvPicPr>
            <a:picLocks noChangeAspect="1" noChangeArrowheads="1"/>
          </p:cNvPicPr>
          <p:nvPr/>
        </p:nvPicPr>
        <p:blipFill>
          <a:blip r:embed="rId4"/>
          <a:srcRect/>
          <a:stretch>
            <a:fillRect/>
          </a:stretch>
        </p:blipFill>
        <p:spPr bwMode="auto">
          <a:xfrm>
            <a:off x="5365887" y="0"/>
            <a:ext cx="4347956" cy="1767509"/>
          </a:xfrm>
          <a:prstGeom prst="rect">
            <a:avLst/>
          </a:prstGeom>
          <a:noFill/>
          <a:ln w="9525">
            <a:noFill/>
            <a:miter lim="800000"/>
            <a:headEnd/>
            <a:tailEnd/>
          </a:ln>
          <a:effectLst/>
        </p:spPr>
      </p:pic>
    </p:spTree>
    <p:extLst>
      <p:ext uri="{BB962C8B-B14F-4D97-AF65-F5344CB8AC3E}">
        <p14:creationId xmlns:p14="http://schemas.microsoft.com/office/powerpoint/2010/main" val="18803802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6"/>
            <a:ext cx="10515600" cy="816904"/>
          </a:xfrm>
        </p:spPr>
        <p:txBody>
          <a:bodyPr>
            <a:normAutofit fontScale="90000"/>
          </a:bodyPr>
          <a:lstStyle/>
          <a:p>
            <a:pPr algn="l" rtl="0"/>
            <a:r>
              <a:rPr lang="en-US" b="1" dirty="0"/>
              <a:t>Microcells:</a:t>
            </a:r>
            <a:br>
              <a:rPr lang="en-US" dirty="0"/>
            </a:br>
            <a:endParaRPr lang="en-US" dirty="0"/>
          </a:p>
        </p:txBody>
      </p:sp>
      <p:sp>
        <p:nvSpPr>
          <p:cNvPr id="3" name="عنصر نائب للمحتوى 2"/>
          <p:cNvSpPr>
            <a:spLocks noGrp="1"/>
          </p:cNvSpPr>
          <p:nvPr>
            <p:ph idx="1"/>
          </p:nvPr>
        </p:nvSpPr>
        <p:spPr>
          <a:xfrm>
            <a:off x="193288" y="1781020"/>
            <a:ext cx="11426283" cy="4351338"/>
          </a:xfrm>
        </p:spPr>
        <p:txBody>
          <a:bodyPr>
            <a:normAutofit/>
          </a:bodyPr>
          <a:lstStyle/>
          <a:p>
            <a:pPr algn="just" rtl="0">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As cells become smaller, antennas move from the tops of tall buildings or hills, to the tops of small buildings or the sides of large buildings, and finally to lamp posts, where they form microcells.</a:t>
            </a:r>
          </a:p>
          <a:p>
            <a:pPr algn="just" rtl="0">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 Each decrease in cell size is accompanied by a reduction in the radiated power levels from the base stations and the mobile units. Microcells are useful in city streets in congested areas, along highways, and inside large public  buildings.</a:t>
            </a:r>
          </a:p>
        </p:txBody>
      </p:sp>
    </p:spTree>
    <p:extLst>
      <p:ext uri="{BB962C8B-B14F-4D97-AF65-F5344CB8AC3E}">
        <p14:creationId xmlns:p14="http://schemas.microsoft.com/office/powerpoint/2010/main" val="27001878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0"/>
            <a:ext cx="10515600" cy="303948"/>
          </a:xfrm>
        </p:spPr>
        <p:txBody>
          <a:bodyPr>
            <a:normAutofit fontScale="90000"/>
          </a:bodyPr>
          <a:lstStyle/>
          <a:p>
            <a:endParaRPr lang="en-US" dirty="0"/>
          </a:p>
        </p:txBody>
      </p:sp>
      <p:sp>
        <p:nvSpPr>
          <p:cNvPr id="3" name="عنصر نائب للمحتوى 2"/>
          <p:cNvSpPr>
            <a:spLocks noGrp="1"/>
          </p:cNvSpPr>
          <p:nvPr>
            <p:ph idx="1"/>
          </p:nvPr>
        </p:nvSpPr>
        <p:spPr>
          <a:xfrm>
            <a:off x="838200" y="758282"/>
            <a:ext cx="10515600" cy="5061841"/>
          </a:xfrm>
        </p:spPr>
        <p:txBody>
          <a:bodyPr>
            <a:normAutofit/>
          </a:bodyPr>
          <a:lstStyle/>
          <a:p>
            <a:pPr algn="just" rtl="0"/>
            <a:r>
              <a:rPr lang="en-US" dirty="0"/>
              <a:t>Table 1 suggests typical parameters for traditional cells, called </a:t>
            </a:r>
            <a:r>
              <a:rPr lang="en-US" dirty="0" err="1"/>
              <a:t>macrocells</a:t>
            </a:r>
            <a:r>
              <a:rPr lang="en-US" dirty="0"/>
              <a:t>, and microcells with current technology. The average delay spread refers to multipath delay spread (i.e., the same signal follows different paths and there is a </a:t>
            </a:r>
            <a:r>
              <a:rPr lang="en-US" dirty="0">
                <a:solidFill>
                  <a:srgbClr val="FF0000"/>
                </a:solidFill>
              </a:rPr>
              <a:t>time delay between the earliest and latest arrival of the signal at the receiver</a:t>
            </a:r>
            <a:r>
              <a:rPr lang="en-US" dirty="0"/>
              <a:t>). As indicated, the use of smaller cells enables the use of lower power and provides superior propagation conditions.</a:t>
            </a:r>
          </a:p>
        </p:txBody>
      </p:sp>
      <p:pic>
        <p:nvPicPr>
          <p:cNvPr id="4" name="صورة 3"/>
          <p:cNvPicPr>
            <a:picLocks noChangeAspect="1"/>
          </p:cNvPicPr>
          <p:nvPr/>
        </p:nvPicPr>
        <p:blipFill>
          <a:blip r:embed="rId2"/>
          <a:stretch>
            <a:fillRect/>
          </a:stretch>
        </p:blipFill>
        <p:spPr>
          <a:xfrm>
            <a:off x="838201" y="3679903"/>
            <a:ext cx="10759068" cy="2943110"/>
          </a:xfrm>
          <a:prstGeom prst="rect">
            <a:avLst/>
          </a:prstGeom>
        </p:spPr>
      </p:pic>
    </p:spTree>
    <p:extLst>
      <p:ext uri="{BB962C8B-B14F-4D97-AF65-F5344CB8AC3E}">
        <p14:creationId xmlns:p14="http://schemas.microsoft.com/office/powerpoint/2010/main" val="2204883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42823"/>
            <a:ext cx="10515600" cy="950719"/>
          </a:xfrm>
        </p:spPr>
        <p:txBody>
          <a:bodyPr>
            <a:normAutofit/>
          </a:bodyPr>
          <a:lstStyle/>
          <a:p>
            <a:pPr algn="l" rtl="0"/>
            <a:r>
              <a:rPr lang="en-US" sz="3600" dirty="0"/>
              <a:t>Operation of Cellular Systems:-</a:t>
            </a:r>
          </a:p>
        </p:txBody>
      </p:sp>
      <p:sp>
        <p:nvSpPr>
          <p:cNvPr id="3" name="عنصر نائب للمحتوى 2"/>
          <p:cNvSpPr>
            <a:spLocks noGrp="1"/>
          </p:cNvSpPr>
          <p:nvPr>
            <p:ph idx="1"/>
          </p:nvPr>
        </p:nvSpPr>
        <p:spPr>
          <a:xfrm>
            <a:off x="838200" y="1471961"/>
            <a:ext cx="10515600" cy="5062654"/>
          </a:xfrm>
        </p:spPr>
        <p:txBody>
          <a:bodyPr/>
          <a:lstStyle/>
          <a:p>
            <a:pPr algn="l" rtl="0"/>
            <a:r>
              <a:rPr lang="en-US" dirty="0"/>
              <a:t>Mobile unit initialization</a:t>
            </a:r>
          </a:p>
          <a:p>
            <a:pPr algn="l" rtl="0"/>
            <a:r>
              <a:rPr lang="en-US" dirty="0"/>
              <a:t>Mobile-originated call </a:t>
            </a:r>
          </a:p>
          <a:p>
            <a:pPr algn="l" rtl="0"/>
            <a:r>
              <a:rPr lang="en-US" dirty="0"/>
              <a:t>Paging </a:t>
            </a:r>
          </a:p>
          <a:p>
            <a:pPr algn="l" rtl="0"/>
            <a:r>
              <a:rPr lang="en-US" dirty="0"/>
              <a:t>Call accepted </a:t>
            </a:r>
          </a:p>
          <a:p>
            <a:pPr algn="l" rtl="0"/>
            <a:r>
              <a:rPr lang="en-US" dirty="0"/>
              <a:t>Ongoing call </a:t>
            </a:r>
          </a:p>
          <a:p>
            <a:pPr algn="l" rtl="0"/>
            <a:r>
              <a:rPr lang="en-US" dirty="0"/>
              <a:t>Handoff</a:t>
            </a:r>
          </a:p>
        </p:txBody>
      </p:sp>
    </p:spTree>
    <p:extLst>
      <p:ext uri="{BB962C8B-B14F-4D97-AF65-F5344CB8AC3E}">
        <p14:creationId xmlns:p14="http://schemas.microsoft.com/office/powerpoint/2010/main" val="31566825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672790" y="3385112"/>
            <a:ext cx="10515600" cy="3233855"/>
          </a:xfrm>
        </p:spPr>
        <p:txBody>
          <a:bodyPr>
            <a:normAutofit fontScale="92500" lnSpcReduction="10000"/>
          </a:bodyPr>
          <a:lstStyle/>
          <a:p>
            <a:pPr algn="l" rtl="0"/>
            <a:endParaRPr lang="en-US" dirty="0"/>
          </a:p>
          <a:p>
            <a:pPr algn="l" rtl="0"/>
            <a:endParaRPr lang="en-US" dirty="0"/>
          </a:p>
          <a:p>
            <a:pPr algn="l" rtl="0"/>
            <a:endParaRPr lang="en-US" dirty="0"/>
          </a:p>
          <a:p>
            <a:pPr algn="l" rtl="0"/>
            <a:endParaRPr lang="en-US" dirty="0"/>
          </a:p>
          <a:p>
            <a:pPr algn="l" rtl="0"/>
            <a:endParaRPr lang="en-US" dirty="0"/>
          </a:p>
          <a:p>
            <a:pPr algn="l" rtl="0"/>
            <a:endParaRPr lang="en-US" dirty="0"/>
          </a:p>
          <a:p>
            <a:pPr marL="0" indent="0" algn="ctr" rtl="0">
              <a:buNone/>
            </a:pPr>
            <a:r>
              <a:rPr lang="en-US" dirty="0"/>
              <a:t>Fig3.Overview of Cellular System.</a:t>
            </a:r>
          </a:p>
        </p:txBody>
      </p:sp>
      <p:pic>
        <p:nvPicPr>
          <p:cNvPr id="4" name="صورة 3"/>
          <p:cNvPicPr>
            <a:picLocks noChangeAspect="1"/>
          </p:cNvPicPr>
          <p:nvPr/>
        </p:nvPicPr>
        <p:blipFill>
          <a:blip r:embed="rId2"/>
          <a:stretch>
            <a:fillRect/>
          </a:stretch>
        </p:blipFill>
        <p:spPr>
          <a:xfrm>
            <a:off x="755495" y="1027906"/>
            <a:ext cx="10350190" cy="4391588"/>
          </a:xfrm>
          <a:prstGeom prst="rect">
            <a:avLst/>
          </a:prstGeom>
        </p:spPr>
      </p:pic>
    </p:spTree>
    <p:extLst>
      <p:ext uri="{BB962C8B-B14F-4D97-AF65-F5344CB8AC3E}">
        <p14:creationId xmlns:p14="http://schemas.microsoft.com/office/powerpoint/2010/main" val="27489160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23024" y="0"/>
            <a:ext cx="10515600" cy="1325563"/>
          </a:xfrm>
        </p:spPr>
        <p:txBody>
          <a:bodyPr>
            <a:normAutofit/>
          </a:bodyPr>
          <a:lstStyle/>
          <a:p>
            <a:pPr algn="l" rtl="0"/>
            <a:r>
              <a:rPr lang="en-US" sz="3600" dirty="0"/>
              <a:t>Mobile unit initialization:</a:t>
            </a:r>
          </a:p>
        </p:txBody>
      </p:sp>
      <p:sp>
        <p:nvSpPr>
          <p:cNvPr id="3" name="عنصر نائب للمحتوى 2"/>
          <p:cNvSpPr>
            <a:spLocks noGrp="1"/>
          </p:cNvSpPr>
          <p:nvPr>
            <p:ph idx="1"/>
          </p:nvPr>
        </p:nvSpPr>
        <p:spPr>
          <a:xfrm>
            <a:off x="111512" y="1137425"/>
            <a:ext cx="11130776" cy="5720575"/>
          </a:xfrm>
        </p:spPr>
        <p:txBody>
          <a:bodyPr>
            <a:normAutofit/>
          </a:bodyPr>
          <a:lstStyle/>
          <a:p>
            <a:pPr algn="l" rtl="0"/>
            <a:r>
              <a:rPr lang="en-US" dirty="0"/>
              <a:t>When mobile unit is turned on, it scans and selects the strongest setup control channel and monitors that channel.</a:t>
            </a:r>
          </a:p>
          <a:p>
            <a:pPr algn="l" rtl="0"/>
            <a:r>
              <a:rPr lang="en-US" dirty="0"/>
              <a:t>The effect of this procedure is that the mobile unit has automatically selected the BS antenna of the cell within it will operate. </a:t>
            </a:r>
          </a:p>
          <a:p>
            <a:pPr algn="l" rtl="0"/>
            <a:r>
              <a:rPr lang="en-US" dirty="0"/>
              <a:t>Then a handshake takes place between the mobile unit and the MTSO controlling this cell, through the BS in this cell. The handshake is used to identify the user and register its location.</a:t>
            </a:r>
          </a:p>
          <a:p>
            <a:pPr algn="l" rtl="0"/>
            <a:endParaRPr lang="en-US" dirty="0"/>
          </a:p>
          <a:p>
            <a:pPr algn="l" rtl="0"/>
            <a:r>
              <a:rPr lang="en-US" dirty="0"/>
              <a:t>As long the mobile unit is on, this procedure is repeated periodically to count for the motion of the unit. </a:t>
            </a:r>
          </a:p>
          <a:p>
            <a:pPr algn="l" rtl="0"/>
            <a:endParaRPr lang="en-US" dirty="0"/>
          </a:p>
          <a:p>
            <a:pPr algn="l" rtl="0"/>
            <a:endParaRPr lang="en-US" dirty="0"/>
          </a:p>
        </p:txBody>
      </p:sp>
    </p:spTree>
    <p:extLst>
      <p:ext uri="{BB962C8B-B14F-4D97-AF65-F5344CB8AC3E}">
        <p14:creationId xmlns:p14="http://schemas.microsoft.com/office/powerpoint/2010/main" val="16556021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endParaRPr lang="en-US" dirty="0"/>
          </a:p>
        </p:txBody>
      </p:sp>
      <p:pic>
        <p:nvPicPr>
          <p:cNvPr id="5" name="صورة 4"/>
          <p:cNvPicPr>
            <a:picLocks noChangeAspect="1"/>
          </p:cNvPicPr>
          <p:nvPr/>
        </p:nvPicPr>
        <p:blipFill>
          <a:blip r:embed="rId2"/>
          <a:stretch>
            <a:fillRect/>
          </a:stretch>
        </p:blipFill>
        <p:spPr>
          <a:xfrm>
            <a:off x="1962615" y="365125"/>
            <a:ext cx="9077092" cy="5811838"/>
          </a:xfrm>
          <a:prstGeom prst="rect">
            <a:avLst/>
          </a:prstGeom>
        </p:spPr>
      </p:pic>
      <p:sp>
        <p:nvSpPr>
          <p:cNvPr id="6" name="مستطيل 5"/>
          <p:cNvSpPr/>
          <p:nvPr/>
        </p:nvSpPr>
        <p:spPr>
          <a:xfrm>
            <a:off x="2913663" y="6176963"/>
            <a:ext cx="5464894" cy="523220"/>
          </a:xfrm>
          <a:prstGeom prst="rect">
            <a:avLst/>
          </a:prstGeom>
        </p:spPr>
        <p:txBody>
          <a:bodyPr wrap="none">
            <a:spAutoFit/>
          </a:bodyPr>
          <a:lstStyle/>
          <a:p>
            <a:r>
              <a:rPr lang="en-US" sz="2800" dirty="0"/>
              <a:t>Fig 4.Example of Mobile Cellular Call</a:t>
            </a:r>
          </a:p>
        </p:txBody>
      </p:sp>
    </p:spTree>
    <p:extLst>
      <p:ext uri="{BB962C8B-B14F-4D97-AF65-F5344CB8AC3E}">
        <p14:creationId xmlns:p14="http://schemas.microsoft.com/office/powerpoint/2010/main" val="21341663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rtl="0"/>
            <a:r>
              <a:rPr lang="en-US" b="1" dirty="0"/>
              <a:t>Mobile-originated call:</a:t>
            </a:r>
          </a:p>
        </p:txBody>
      </p:sp>
      <p:sp>
        <p:nvSpPr>
          <p:cNvPr id="3" name="عنصر نائب للمحتوى 2"/>
          <p:cNvSpPr>
            <a:spLocks noGrp="1"/>
          </p:cNvSpPr>
          <p:nvPr>
            <p:ph idx="1"/>
          </p:nvPr>
        </p:nvSpPr>
        <p:spPr>
          <a:xfrm>
            <a:off x="602166" y="1825624"/>
            <a:ext cx="10751634" cy="4485965"/>
          </a:xfrm>
        </p:spPr>
        <p:txBody>
          <a:bodyPr/>
          <a:lstStyle/>
          <a:p>
            <a:pPr algn="l" rtl="0"/>
            <a:r>
              <a:rPr lang="en-US" dirty="0"/>
              <a:t>A mobile unit originates a call by sending the number of the called unit on the preselected setup channel.</a:t>
            </a:r>
          </a:p>
          <a:p>
            <a:pPr algn="l" rtl="0"/>
            <a:r>
              <a:rPr lang="en-US" dirty="0"/>
              <a:t>The receiver circuit at the mobile unit first checks that the setup channel is idle by examining information in forward (from BS) Channel.</a:t>
            </a:r>
          </a:p>
          <a:p>
            <a:pPr algn="l" rtl="0"/>
            <a:r>
              <a:rPr lang="en-US" dirty="0"/>
              <a:t> When idle condition is detected, the mobile may transmit on the corresponding reverse (to BS) Channel.</a:t>
            </a:r>
          </a:p>
          <a:p>
            <a:pPr algn="l" rtl="0"/>
            <a:r>
              <a:rPr lang="en-US" dirty="0"/>
              <a:t> The BS sends the request to the MTSO.</a:t>
            </a:r>
          </a:p>
        </p:txBody>
      </p:sp>
    </p:spTree>
    <p:extLst>
      <p:ext uri="{BB962C8B-B14F-4D97-AF65-F5344CB8AC3E}">
        <p14:creationId xmlns:p14="http://schemas.microsoft.com/office/powerpoint/2010/main" val="119132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5"/>
            <a:ext cx="10515600" cy="727695"/>
          </a:xfrm>
        </p:spPr>
        <p:txBody>
          <a:bodyPr/>
          <a:lstStyle/>
          <a:p>
            <a:pPr algn="l" rtl="0"/>
            <a:r>
              <a:rPr lang="en-US" dirty="0"/>
              <a:t>FREQUENCY REUSE</a:t>
            </a:r>
          </a:p>
        </p:txBody>
      </p:sp>
      <p:sp>
        <p:nvSpPr>
          <p:cNvPr id="3" name="عنصر نائب للمحتوى 2"/>
          <p:cNvSpPr>
            <a:spLocks noGrp="1"/>
          </p:cNvSpPr>
          <p:nvPr>
            <p:ph idx="1"/>
          </p:nvPr>
        </p:nvSpPr>
        <p:spPr>
          <a:xfrm>
            <a:off x="178420" y="1271238"/>
            <a:ext cx="11708781" cy="5263377"/>
          </a:xfrm>
        </p:spPr>
        <p:txBody>
          <a:bodyPr>
            <a:normAutofit fontScale="92500" lnSpcReduction="20000"/>
          </a:bodyPr>
          <a:lstStyle/>
          <a:p>
            <a:pPr algn="l" rtl="0"/>
            <a:r>
              <a:rPr lang="en-US" sz="3000" dirty="0">
                <a:latin typeface="Times New Roman" panose="02020603050405020304" pitchFamily="18" charset="0"/>
                <a:cs typeface="Times New Roman" panose="02020603050405020304" pitchFamily="18" charset="0"/>
              </a:rPr>
              <a:t>Each cell has a base transceiver.</a:t>
            </a:r>
          </a:p>
          <a:p>
            <a:pPr algn="l" rtl="0"/>
            <a:endParaRPr lang="en-US" sz="3000" dirty="0">
              <a:latin typeface="Times New Roman" panose="02020603050405020304" pitchFamily="18" charset="0"/>
              <a:cs typeface="Times New Roman" panose="02020603050405020304" pitchFamily="18" charset="0"/>
            </a:endParaRPr>
          </a:p>
          <a:p>
            <a:pPr algn="l" rtl="0"/>
            <a:r>
              <a:rPr lang="en-US" sz="3000" dirty="0">
                <a:latin typeface="Times New Roman" panose="02020603050405020304" pitchFamily="18" charset="0"/>
                <a:cs typeface="Times New Roman" panose="02020603050405020304" pitchFamily="18" charset="0"/>
              </a:rPr>
              <a:t>The transmission power is carefully controlled, to allow communication within the cell.</a:t>
            </a:r>
          </a:p>
          <a:p>
            <a:pPr algn="l" rtl="0"/>
            <a:endParaRPr lang="en-US" sz="3000" dirty="0">
              <a:latin typeface="Times New Roman" panose="02020603050405020304" pitchFamily="18" charset="0"/>
              <a:cs typeface="Times New Roman" panose="02020603050405020304" pitchFamily="18" charset="0"/>
            </a:endParaRPr>
          </a:p>
          <a:p>
            <a:pPr algn="l" rtl="0"/>
            <a:r>
              <a:rPr lang="en-US" sz="3000" dirty="0">
                <a:latin typeface="Times New Roman" panose="02020603050405020304" pitchFamily="18" charset="0"/>
                <a:cs typeface="Times New Roman" panose="02020603050405020304" pitchFamily="18" charset="0"/>
              </a:rPr>
              <a:t>The objective is to use the same frequency in other nearby cells.</a:t>
            </a:r>
          </a:p>
          <a:p>
            <a:pPr marL="0" indent="0" algn="l" rtl="0">
              <a:buNone/>
            </a:pPr>
            <a:endParaRPr lang="en-US" sz="3000" dirty="0">
              <a:latin typeface="Times New Roman" panose="02020603050405020304" pitchFamily="18" charset="0"/>
              <a:cs typeface="Times New Roman" panose="02020603050405020304" pitchFamily="18" charset="0"/>
            </a:endParaRPr>
          </a:p>
          <a:p>
            <a:pPr algn="l" rtl="0"/>
            <a:r>
              <a:rPr lang="en-US" sz="3000" dirty="0">
                <a:latin typeface="Times New Roman" panose="02020603050405020304" pitchFamily="18" charset="0"/>
                <a:cs typeface="Times New Roman" panose="02020603050405020304" pitchFamily="18" charset="0"/>
              </a:rPr>
              <a:t>Adjacent cells assigned different frequencies to avoid interference.</a:t>
            </a:r>
          </a:p>
          <a:p>
            <a:pPr marL="0" indent="0" algn="l" rtl="0">
              <a:buNone/>
            </a:pPr>
            <a:endParaRPr lang="en-US" sz="3000" dirty="0">
              <a:latin typeface="Times New Roman" panose="02020603050405020304" pitchFamily="18" charset="0"/>
              <a:cs typeface="Times New Roman" panose="02020603050405020304" pitchFamily="18" charset="0"/>
            </a:endParaRPr>
          </a:p>
          <a:p>
            <a:pPr algn="l" rtl="0"/>
            <a:r>
              <a:rPr lang="en-US" sz="3000" dirty="0">
                <a:latin typeface="Times New Roman" panose="02020603050405020304" pitchFamily="18" charset="0"/>
                <a:cs typeface="Times New Roman" panose="02020603050405020304" pitchFamily="18" charset="0"/>
              </a:rPr>
              <a:t>10 to 50 frequencies assigned to each cell .</a:t>
            </a:r>
          </a:p>
          <a:p>
            <a:pPr algn="l" rtl="0"/>
            <a:r>
              <a:rPr lang="en-US" sz="3000" dirty="0">
                <a:latin typeface="Times New Roman" panose="02020603050405020304" pitchFamily="18" charset="0"/>
                <a:cs typeface="Times New Roman" panose="02020603050405020304" pitchFamily="18" charset="0"/>
              </a:rPr>
              <a:t> The issue is to determine how many cells must intervene between two cells using the same frequency.</a:t>
            </a:r>
          </a:p>
          <a:p>
            <a:pPr algn="l" rtl="0"/>
            <a:endParaRPr lang="en-US" dirty="0"/>
          </a:p>
          <a:p>
            <a:pPr algn="l" rtl="0"/>
            <a:endParaRPr lang="en-US" dirty="0"/>
          </a:p>
        </p:txBody>
      </p:sp>
    </p:spTree>
    <p:extLst>
      <p:ext uri="{BB962C8B-B14F-4D97-AF65-F5344CB8AC3E}">
        <p14:creationId xmlns:p14="http://schemas.microsoft.com/office/powerpoint/2010/main" val="23285705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rtl="0"/>
            <a:r>
              <a:rPr lang="en-US" b="1" dirty="0"/>
              <a:t>Paging:-</a:t>
            </a:r>
          </a:p>
        </p:txBody>
      </p:sp>
      <p:sp>
        <p:nvSpPr>
          <p:cNvPr id="3" name="عنصر نائب للمحتوى 2"/>
          <p:cNvSpPr>
            <a:spLocks noGrp="1"/>
          </p:cNvSpPr>
          <p:nvPr>
            <p:ph idx="1"/>
          </p:nvPr>
        </p:nvSpPr>
        <p:spPr/>
        <p:txBody>
          <a:bodyPr>
            <a:normAutofit/>
          </a:bodyPr>
          <a:lstStyle/>
          <a:p>
            <a:pPr algn="just" rtl="0"/>
            <a:r>
              <a:rPr lang="en-US" dirty="0">
                <a:latin typeface="Times New Roman" panose="02020603050405020304" pitchFamily="18" charset="0"/>
                <a:cs typeface="Times New Roman" panose="02020603050405020304" pitchFamily="18" charset="0"/>
              </a:rPr>
              <a:t>The MTSO then attempts to complete the connection to the called unit, sending a paging message to certain BSs depending on the called mobile unit number. Each BS transmits the paging signal on its own assigned setup channel.</a:t>
            </a:r>
          </a:p>
          <a:p>
            <a:pPr marL="0" indent="0" algn="l" rtl="0">
              <a:buNone/>
            </a:pPr>
            <a:endParaRPr lang="en-US" dirty="0">
              <a:latin typeface="Times New Roman" panose="02020603050405020304" pitchFamily="18" charset="0"/>
              <a:cs typeface="Times New Roman" panose="02020603050405020304" pitchFamily="18" charset="0"/>
            </a:endParaRPr>
          </a:p>
          <a:p>
            <a:pPr marL="0" indent="0" algn="just" rtl="0">
              <a:buNone/>
            </a:pPr>
            <a:endParaRPr lang="en-US" dirty="0"/>
          </a:p>
          <a:p>
            <a:endParaRPr lang="en-US" dirty="0"/>
          </a:p>
          <a:p>
            <a:pPr algn="just" rtl="0"/>
            <a:endParaRPr lang="en-US" dirty="0"/>
          </a:p>
        </p:txBody>
      </p:sp>
    </p:spTree>
    <p:extLst>
      <p:ext uri="{BB962C8B-B14F-4D97-AF65-F5344CB8AC3E}">
        <p14:creationId xmlns:p14="http://schemas.microsoft.com/office/powerpoint/2010/main" val="24858330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rtl="0"/>
            <a:r>
              <a:rPr lang="en-US" dirty="0"/>
              <a:t> Call accepted: </a:t>
            </a:r>
            <a:br>
              <a:rPr lang="en-US" dirty="0"/>
            </a:br>
            <a:endParaRPr lang="en-US" dirty="0"/>
          </a:p>
        </p:txBody>
      </p:sp>
      <p:sp>
        <p:nvSpPr>
          <p:cNvPr id="3" name="عنصر نائب للمحتوى 2"/>
          <p:cNvSpPr>
            <a:spLocks noGrp="1"/>
          </p:cNvSpPr>
          <p:nvPr>
            <p:ph idx="1"/>
          </p:nvPr>
        </p:nvSpPr>
        <p:spPr>
          <a:xfrm>
            <a:off x="838200" y="1449659"/>
            <a:ext cx="10515600" cy="4727304"/>
          </a:xfrm>
        </p:spPr>
        <p:txBody>
          <a:bodyPr/>
          <a:lstStyle/>
          <a:p>
            <a:pPr algn="l" rtl="0"/>
            <a:endParaRPr lang="en-US" dirty="0"/>
          </a:p>
          <a:p>
            <a:pPr algn="just" rtl="0"/>
            <a:r>
              <a:rPr lang="en-US" sz="3200" dirty="0">
                <a:latin typeface="Times New Roman" panose="02020603050405020304" pitchFamily="18" charset="0"/>
                <a:cs typeface="Times New Roman" panose="02020603050405020304" pitchFamily="18" charset="0"/>
              </a:rPr>
              <a:t>The called mobile unit recognizes its number on the setup channel being monitored and responds to that BS, which sends the response to the MTSO. The MTSO sets up a circuit between the calling and called BSs, and also selects an available traffic channel within each BS's cell and notifies each BS, which in turn notifies its mobile unit .</a:t>
            </a:r>
          </a:p>
          <a:p>
            <a:pPr algn="just" rtl="0"/>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7741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rtl="0"/>
            <a:r>
              <a:rPr lang="en-US" b="1" dirty="0"/>
              <a:t>Ongoing call</a:t>
            </a:r>
          </a:p>
        </p:txBody>
      </p:sp>
      <p:sp>
        <p:nvSpPr>
          <p:cNvPr id="3" name="عنصر نائب للمحتوى 2"/>
          <p:cNvSpPr>
            <a:spLocks noGrp="1"/>
          </p:cNvSpPr>
          <p:nvPr>
            <p:ph idx="1"/>
          </p:nvPr>
        </p:nvSpPr>
        <p:spPr>
          <a:xfrm>
            <a:off x="838200" y="1607460"/>
            <a:ext cx="10515600" cy="1742765"/>
          </a:xfrm>
        </p:spPr>
        <p:txBody>
          <a:bodyPr/>
          <a:lstStyle/>
          <a:p>
            <a:pPr algn="l" rtl="0"/>
            <a:r>
              <a:rPr lang="en-US" dirty="0"/>
              <a:t>While the connection is maintained, the two mobile units exchange voice or data signals, going through their respective BSs and the MTSO (Figure 4e).</a:t>
            </a:r>
          </a:p>
        </p:txBody>
      </p:sp>
      <p:sp>
        <p:nvSpPr>
          <p:cNvPr id="5" name="عنصر نائب للمحتوى 2"/>
          <p:cNvSpPr txBox="1">
            <a:spLocks/>
          </p:cNvSpPr>
          <p:nvPr/>
        </p:nvSpPr>
        <p:spPr>
          <a:xfrm>
            <a:off x="433038" y="4215162"/>
            <a:ext cx="11565674" cy="2642838"/>
          </a:xfrm>
          <a:prstGeom prst="rect">
            <a:avLst/>
          </a:prstGeom>
        </p:spPr>
        <p:txBody>
          <a:bodyPr vert="horz" lIns="91440" tIns="45720" rIns="91440" bIns="45720" rtlCol="1">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rtl="0"/>
            <a:r>
              <a:rPr lang="en-US" dirty="0"/>
              <a:t>If a mobile unit moves out of range of one cell and into the range of another during a connection, the traffic channel has to change to one assigned to the BS in the new cell (Figure 4f).The system makes this change without either interrupting the call or alerting the user.</a:t>
            </a:r>
          </a:p>
        </p:txBody>
      </p:sp>
      <p:sp>
        <p:nvSpPr>
          <p:cNvPr id="6" name="عنوان 1"/>
          <p:cNvSpPr txBox="1">
            <a:spLocks/>
          </p:cNvSpPr>
          <p:nvPr/>
        </p:nvSpPr>
        <p:spPr>
          <a:xfrm>
            <a:off x="656063" y="2889599"/>
            <a:ext cx="10515600" cy="1325563"/>
          </a:xfrm>
          <a:prstGeom prst="rect">
            <a:avLst/>
          </a:prstGeom>
        </p:spPr>
        <p:txBody>
          <a:bodyPr vert="horz" lIns="91440" tIns="45720" rIns="91440" bIns="45720" rtlCol="1" anchor="ctr">
            <a:norm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l" rtl="0"/>
            <a:r>
              <a:rPr lang="en-US" b="1" dirty="0"/>
              <a:t>Handoff:</a:t>
            </a:r>
            <a:endParaRPr lang="en-US" dirty="0"/>
          </a:p>
        </p:txBody>
      </p:sp>
    </p:spTree>
    <p:extLst>
      <p:ext uri="{BB962C8B-B14F-4D97-AF65-F5344CB8AC3E}">
        <p14:creationId xmlns:p14="http://schemas.microsoft.com/office/powerpoint/2010/main" val="5681217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10515600" cy="1325563"/>
          </a:xfrm>
        </p:spPr>
        <p:txBody>
          <a:bodyPr/>
          <a:lstStyle/>
          <a:p>
            <a:pPr algn="l" rtl="0"/>
            <a:r>
              <a:rPr lang="en-US" dirty="0"/>
              <a:t>Other functions performed by the system:</a:t>
            </a:r>
          </a:p>
        </p:txBody>
      </p:sp>
      <p:sp>
        <p:nvSpPr>
          <p:cNvPr id="3" name="عنصر نائب للمحتوى 2"/>
          <p:cNvSpPr>
            <a:spLocks noGrp="1"/>
          </p:cNvSpPr>
          <p:nvPr>
            <p:ph idx="1"/>
          </p:nvPr>
        </p:nvSpPr>
        <p:spPr>
          <a:xfrm>
            <a:off x="0" y="1690688"/>
            <a:ext cx="11864898" cy="5163015"/>
          </a:xfrm>
        </p:spPr>
        <p:txBody>
          <a:bodyPr>
            <a:normAutofit/>
          </a:bodyPr>
          <a:lstStyle/>
          <a:p>
            <a:pPr algn="l" rtl="0"/>
            <a:r>
              <a:rPr lang="en-US" b="1" dirty="0">
                <a:latin typeface="Times New Roman" panose="02020603050405020304" pitchFamily="18" charset="0"/>
                <a:cs typeface="Times New Roman" panose="02020603050405020304" pitchFamily="18" charset="0"/>
              </a:rPr>
              <a:t> Call blocking</a:t>
            </a:r>
            <a:r>
              <a:rPr lang="en-US" dirty="0">
                <a:latin typeface="Times New Roman" panose="02020603050405020304" pitchFamily="18" charset="0"/>
                <a:cs typeface="Times New Roman" panose="02020603050405020304" pitchFamily="18" charset="0"/>
              </a:rPr>
              <a:t>: During the mobile-initiated call stage, if all the traffic channels assigned to the nearest BS are busy, then the mobile unit makes a preconfigured number of repeated attempts. After a certain number of failed tries, a busy tone is returned to the user.</a:t>
            </a:r>
          </a:p>
          <a:p>
            <a:pPr algn="l" rtl="0"/>
            <a:r>
              <a:rPr lang="en-US" b="1" dirty="0">
                <a:latin typeface="Times New Roman" panose="02020603050405020304" pitchFamily="18" charset="0"/>
                <a:cs typeface="Times New Roman" panose="02020603050405020304" pitchFamily="18" charset="0"/>
              </a:rPr>
              <a:t>Call termination: </a:t>
            </a:r>
            <a:r>
              <a:rPr lang="en-US" dirty="0">
                <a:latin typeface="Times New Roman" panose="02020603050405020304" pitchFamily="18" charset="0"/>
                <a:cs typeface="Times New Roman" panose="02020603050405020304" pitchFamily="18" charset="0"/>
              </a:rPr>
              <a:t>When one of the two users hangs up, the MTSO is informed and the traffic channels at the two BSs are released.</a:t>
            </a:r>
          </a:p>
          <a:p>
            <a:endParaRPr lang="en-US" dirty="0">
              <a:latin typeface="Times New Roman" panose="02020603050405020304" pitchFamily="18" charset="0"/>
              <a:cs typeface="Times New Roman" panose="02020603050405020304" pitchFamily="18" charset="0"/>
            </a:endParaRPr>
          </a:p>
          <a:p>
            <a:pPr algn="l" rtl="0"/>
            <a:r>
              <a:rPr lang="en-US" b="1" dirty="0">
                <a:latin typeface="Times New Roman" panose="02020603050405020304" pitchFamily="18" charset="0"/>
                <a:cs typeface="Times New Roman" panose="02020603050405020304" pitchFamily="18" charset="0"/>
              </a:rPr>
              <a:t>Call drop: </a:t>
            </a:r>
            <a:r>
              <a:rPr lang="en-US" dirty="0">
                <a:latin typeface="Times New Roman" panose="02020603050405020304" pitchFamily="18" charset="0"/>
                <a:cs typeface="Times New Roman" panose="02020603050405020304" pitchFamily="18" charset="0"/>
              </a:rPr>
              <a:t>During a connection, because of interference or weak signal spots in certain areas, if the BS cannot maintain the minimum required signal strength for a certain period of time, the traffic channel to the user is dropped and the MTSO is informed.  </a:t>
            </a:r>
          </a:p>
        </p:txBody>
      </p:sp>
    </p:spTree>
    <p:extLst>
      <p:ext uri="{BB962C8B-B14F-4D97-AF65-F5344CB8AC3E}">
        <p14:creationId xmlns:p14="http://schemas.microsoft.com/office/powerpoint/2010/main" val="31995636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5"/>
            <a:ext cx="10515600" cy="526973"/>
          </a:xfrm>
        </p:spPr>
        <p:txBody>
          <a:bodyPr>
            <a:normAutofit fontScale="90000"/>
          </a:bodyPr>
          <a:lstStyle/>
          <a:p>
            <a:endParaRPr lang="en-US" dirty="0"/>
          </a:p>
        </p:txBody>
      </p:sp>
      <p:sp>
        <p:nvSpPr>
          <p:cNvPr id="3" name="عنصر نائب للمحتوى 2"/>
          <p:cNvSpPr>
            <a:spLocks noGrp="1"/>
          </p:cNvSpPr>
          <p:nvPr>
            <p:ph idx="1"/>
          </p:nvPr>
        </p:nvSpPr>
        <p:spPr/>
        <p:txBody>
          <a:bodyPr/>
          <a:lstStyle/>
          <a:p>
            <a:pPr algn="l" rtl="0"/>
            <a:r>
              <a:rPr lang="en-US" b="1" dirty="0">
                <a:latin typeface="Times New Roman" panose="02020603050405020304" pitchFamily="18" charset="0"/>
                <a:cs typeface="Times New Roman" panose="02020603050405020304" pitchFamily="18" charset="0"/>
              </a:rPr>
              <a:t>Calls to/from fixed and remote mobile subscriber: </a:t>
            </a:r>
            <a:r>
              <a:rPr lang="en-US" dirty="0"/>
              <a:t>The MTSO connects to the public switched telephone network. Thus, the MTSO can set up a connection between a mobile user in its area and a fixed subscriber via the telephone network. Further, the MTSO can connect to a remote MTSO via the telephone network or via dedicated lines and set up a connection between a mobile user in its area and a remote mobile user.</a:t>
            </a:r>
          </a:p>
        </p:txBody>
      </p:sp>
    </p:spTree>
    <p:extLst>
      <p:ext uri="{BB962C8B-B14F-4D97-AF65-F5344CB8AC3E}">
        <p14:creationId xmlns:p14="http://schemas.microsoft.com/office/powerpoint/2010/main" val="27039445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rtl="0"/>
            <a:r>
              <a:rPr lang="en-US" dirty="0"/>
              <a:t>Mobile Radio Propagation Effects</a:t>
            </a:r>
          </a:p>
        </p:txBody>
      </p:sp>
      <p:sp>
        <p:nvSpPr>
          <p:cNvPr id="3" name="عنصر نائب للمحتوى 2"/>
          <p:cNvSpPr>
            <a:spLocks noGrp="1"/>
          </p:cNvSpPr>
          <p:nvPr>
            <p:ph idx="1"/>
          </p:nvPr>
        </p:nvSpPr>
        <p:spPr>
          <a:xfrm>
            <a:off x="356839" y="1825624"/>
            <a:ext cx="11574966" cy="4686687"/>
          </a:xfrm>
        </p:spPr>
        <p:txBody>
          <a:bodyPr>
            <a:normAutofit fontScale="92500" lnSpcReduction="10000"/>
          </a:bodyPr>
          <a:lstStyle/>
          <a:p>
            <a:pPr marL="0" indent="0" algn="l" rtl="0">
              <a:buNone/>
            </a:pPr>
            <a:r>
              <a:rPr lang="en-US" dirty="0"/>
              <a:t>Mobile radio communication introduces complexities not found in wire communication or in fixed wireless communication. Two general areas of concern are signal strength and signal propagation effects.</a:t>
            </a:r>
          </a:p>
          <a:p>
            <a:pPr algn="l" rtl="0"/>
            <a:r>
              <a:rPr lang="en-US" b="1" dirty="0"/>
              <a:t>Signal strength:</a:t>
            </a:r>
          </a:p>
          <a:p>
            <a:pPr marL="0" indent="0" algn="l" rtl="0">
              <a:buNone/>
            </a:pPr>
            <a:r>
              <a:rPr lang="en-US" dirty="0"/>
              <a:t>strength of the signal between base station and mobile unit must be: </a:t>
            </a:r>
          </a:p>
          <a:p>
            <a:pPr marL="0" indent="0" algn="l" rtl="0">
              <a:buNone/>
            </a:pPr>
            <a:r>
              <a:rPr lang="en-US" dirty="0"/>
              <a:t>strong enough to maintain signal quality at the receiver </a:t>
            </a:r>
          </a:p>
          <a:p>
            <a:pPr marL="0" indent="0" algn="l" rtl="0">
              <a:buNone/>
            </a:pPr>
            <a:r>
              <a:rPr lang="en-US" dirty="0"/>
              <a:t>–</a:t>
            </a:r>
            <a:r>
              <a:rPr lang="en-US" dirty="0">
                <a:solidFill>
                  <a:srgbClr val="C00000"/>
                </a:solidFill>
              </a:rPr>
              <a:t>not be so strong as to create too much co-channel interference with channels in another cell using the same frequency band. </a:t>
            </a:r>
          </a:p>
          <a:p>
            <a:pPr algn="l" rtl="0">
              <a:buFont typeface="Wingdings" panose="05000000000000000000" pitchFamily="2" charset="2"/>
              <a:buChar char="Ø"/>
            </a:pPr>
            <a:r>
              <a:rPr lang="en-US" dirty="0"/>
              <a:t>The signal strength varies  As a function of distance from BS to a mobile within its cell. </a:t>
            </a:r>
          </a:p>
          <a:p>
            <a:pPr algn="l" rtl="0">
              <a:buFont typeface="Wingdings" panose="05000000000000000000" pitchFamily="2" charset="2"/>
              <a:buChar char="Ø"/>
            </a:pPr>
            <a:r>
              <a:rPr lang="en-US" dirty="0"/>
              <a:t>dynamically as the mobile unit moves. </a:t>
            </a:r>
          </a:p>
          <a:p>
            <a:pPr marL="0" indent="0" algn="l" rtl="0">
              <a:buNone/>
            </a:pPr>
            <a:endParaRPr lang="en-US" dirty="0"/>
          </a:p>
          <a:p>
            <a:pPr algn="l" rtl="0"/>
            <a:endParaRPr lang="en-US" dirty="0"/>
          </a:p>
        </p:txBody>
      </p:sp>
    </p:spTree>
    <p:extLst>
      <p:ext uri="{BB962C8B-B14F-4D97-AF65-F5344CB8AC3E}">
        <p14:creationId xmlns:p14="http://schemas.microsoft.com/office/powerpoint/2010/main" val="32029429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rtl="0"/>
            <a:r>
              <a:rPr lang="en-US" dirty="0"/>
              <a:t>Fading</a:t>
            </a:r>
          </a:p>
        </p:txBody>
      </p:sp>
      <p:sp>
        <p:nvSpPr>
          <p:cNvPr id="3" name="عنصر نائب للمحتوى 2"/>
          <p:cNvSpPr>
            <a:spLocks noGrp="1"/>
          </p:cNvSpPr>
          <p:nvPr>
            <p:ph idx="1"/>
          </p:nvPr>
        </p:nvSpPr>
        <p:spPr/>
        <p:txBody>
          <a:bodyPr/>
          <a:lstStyle/>
          <a:p>
            <a:pPr algn="l" rtl="0"/>
            <a:r>
              <a:rPr lang="en-US" dirty="0"/>
              <a:t>Signal propagation effects may disrupt the signal and cause errors.</a:t>
            </a:r>
          </a:p>
        </p:txBody>
      </p:sp>
    </p:spTree>
    <p:extLst>
      <p:ext uri="{BB962C8B-B14F-4D97-AF65-F5344CB8AC3E}">
        <p14:creationId xmlns:p14="http://schemas.microsoft.com/office/powerpoint/2010/main" val="3622124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pic>
        <p:nvPicPr>
          <p:cNvPr id="4" name="عنصر نائب للمحتوى 3"/>
          <p:cNvPicPr>
            <a:picLocks noGrp="1" noChangeAspect="1"/>
          </p:cNvPicPr>
          <p:nvPr>
            <p:ph idx="1"/>
          </p:nvPr>
        </p:nvPicPr>
        <p:blipFill>
          <a:blip r:embed="rId2"/>
          <a:stretch>
            <a:fillRect/>
          </a:stretch>
        </p:blipFill>
        <p:spPr>
          <a:xfrm>
            <a:off x="1092820" y="869796"/>
            <a:ext cx="10260980" cy="4772721"/>
          </a:xfrm>
          <a:prstGeom prst="rect">
            <a:avLst/>
          </a:prstGeom>
        </p:spPr>
      </p:pic>
      <p:sp>
        <p:nvSpPr>
          <p:cNvPr id="5" name="مستطيل 4"/>
          <p:cNvSpPr/>
          <p:nvPr/>
        </p:nvSpPr>
        <p:spPr>
          <a:xfrm>
            <a:off x="4115964" y="5777856"/>
            <a:ext cx="3107903" cy="369332"/>
          </a:xfrm>
          <a:prstGeom prst="rect">
            <a:avLst/>
          </a:prstGeom>
        </p:spPr>
        <p:txBody>
          <a:bodyPr wrap="none">
            <a:spAutoFit/>
          </a:bodyPr>
          <a:lstStyle/>
          <a:p>
            <a:r>
              <a:rPr lang="en-US" dirty="0"/>
              <a:t>Fig1. Frequency Reuse Patterns</a:t>
            </a:r>
          </a:p>
        </p:txBody>
      </p:sp>
    </p:spTree>
    <p:extLst>
      <p:ext uri="{BB962C8B-B14F-4D97-AF65-F5344CB8AC3E}">
        <p14:creationId xmlns:p14="http://schemas.microsoft.com/office/powerpoint/2010/main" val="2428745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00721" y="365126"/>
            <a:ext cx="11530361" cy="281645"/>
          </a:xfrm>
        </p:spPr>
        <p:txBody>
          <a:bodyPr>
            <a:normAutofit fontScale="90000"/>
          </a:bodyPr>
          <a:lstStyle/>
          <a:p>
            <a:pPr algn="l" rtl="0"/>
            <a:endParaRPr lang="en-US" dirty="0"/>
          </a:p>
        </p:txBody>
      </p:sp>
      <mc:AlternateContent xmlns:mc="http://schemas.openxmlformats.org/markup-compatibility/2006" xmlns:a14="http://schemas.microsoft.com/office/drawing/2010/main">
        <mc:Choice Requires="a14">
          <p:sp>
            <p:nvSpPr>
              <p:cNvPr id="5" name="عنصر نائب للمحتوى 4"/>
              <p:cNvSpPr>
                <a:spLocks noGrp="1"/>
              </p:cNvSpPr>
              <p:nvPr>
                <p:ph idx="1"/>
              </p:nvPr>
            </p:nvSpPr>
            <p:spPr>
              <a:xfrm>
                <a:off x="200721" y="892098"/>
                <a:ext cx="11530361" cy="5965902"/>
              </a:xfrm>
            </p:spPr>
            <p:txBody>
              <a:bodyPr>
                <a:normAutofit/>
              </a:bodyPr>
              <a:lstStyle/>
              <a:p>
                <a:pPr algn="l" rtl="0"/>
                <a:r>
                  <a:rPr lang="en-US" dirty="0"/>
                  <a:t>In characterizing frequency reuse, the following parameters are commonly</a:t>
                </a:r>
              </a:p>
              <a:p>
                <a:pPr algn="l" rtl="0"/>
                <a:r>
                  <a:rPr lang="en-US" dirty="0"/>
                  <a:t>used:</a:t>
                </a:r>
              </a:p>
              <a:p>
                <a:pPr algn="l" rtl="0"/>
                <a:r>
                  <a:rPr lang="en-US" dirty="0"/>
                  <a:t>D = minimum distance between centers of cells that use the same band</a:t>
                </a:r>
              </a:p>
              <a:p>
                <a:pPr marL="0" indent="0" algn="l" rtl="0">
                  <a:buNone/>
                </a:pPr>
                <a:r>
                  <a:rPr lang="en-US" dirty="0"/>
                  <a:t>  of frequencies (called co-channels).</a:t>
                </a:r>
              </a:p>
              <a:p>
                <a:pPr algn="l" rtl="0"/>
                <a:r>
                  <a:rPr lang="en-US" dirty="0"/>
                  <a:t>R = radius of a cell</a:t>
                </a:r>
              </a:p>
              <a:p>
                <a:pPr algn="l" rtl="0"/>
                <a:r>
                  <a:rPr lang="en-US" dirty="0"/>
                  <a:t>d = distance between centers of adjacent cells</a:t>
                </a:r>
              </a:p>
              <a:p>
                <a:pPr algn="l" rtl="0"/>
                <a:r>
                  <a:rPr lang="en-US" dirty="0"/>
                  <a:t>N = number of cells in a repetitious pattern (each cell in the pattern uses</a:t>
                </a:r>
              </a:p>
              <a:p>
                <a:pPr marL="0" indent="0" algn="l" rtl="0">
                  <a:buNone/>
                </a:pPr>
                <a:r>
                  <a:rPr lang="en-US" dirty="0"/>
                  <a:t>a unique band of frequencies), termed the </a:t>
                </a:r>
                <a:r>
                  <a:rPr lang="en-US" b="1" dirty="0"/>
                  <a:t>reuse factor.</a:t>
                </a:r>
              </a:p>
              <a:p>
                <a:pPr marL="0" indent="0" algn="l" rtl="0">
                  <a:buNone/>
                </a:pPr>
                <a:r>
                  <a:rPr lang="en-US" dirty="0"/>
                  <a:t>In a hexagonal cell pattern, only the following values of </a:t>
                </a:r>
                <a:r>
                  <a:rPr lang="en-US" i="1" dirty="0"/>
                  <a:t>N </a:t>
                </a:r>
                <a:r>
                  <a:rPr lang="en-US" dirty="0"/>
                  <a:t>are possible:</a:t>
                </a:r>
              </a:p>
              <a:p>
                <a:pPr marL="0" indent="0" algn="l" rtl="0">
                  <a:buNone/>
                </a:pPr>
                <a:r>
                  <a:rPr lang="pt-BR" dirty="0"/>
                  <a:t>N = </a:t>
                </a:r>
                <a14:m>
                  <m:oMath xmlns:m="http://schemas.openxmlformats.org/officeDocument/2006/math">
                    <m:sSup>
                      <m:sSupPr>
                        <m:ctrlPr>
                          <a:rPr lang="pt-BR" i="1" smtClean="0">
                            <a:latin typeface="Cambria Math" panose="02040503050406030204" pitchFamily="18" charset="0"/>
                          </a:rPr>
                        </m:ctrlPr>
                      </m:sSupPr>
                      <m:e>
                        <m:r>
                          <a:rPr lang="en-US" b="0" i="1" smtClean="0">
                            <a:latin typeface="Cambria Math" panose="02040503050406030204" pitchFamily="18" charset="0"/>
                          </a:rPr>
                          <m:t>𝐼</m:t>
                        </m:r>
                      </m:e>
                      <m:sup>
                        <m:r>
                          <a:rPr lang="pt-BR" i="1" smtClean="0">
                            <a:latin typeface="Cambria Math" panose="02040503050406030204" pitchFamily="18" charset="0"/>
                          </a:rPr>
                          <m:t>2</m:t>
                        </m:r>
                      </m:sup>
                    </m:sSup>
                  </m:oMath>
                </a14:m>
                <a:r>
                  <a:rPr lang="pt-BR" dirty="0"/>
                  <a:t>+</a:t>
                </a:r>
                <a14:m>
                  <m:oMath xmlns:m="http://schemas.openxmlformats.org/officeDocument/2006/math">
                    <m:sSup>
                      <m:sSupPr>
                        <m:ctrlPr>
                          <a:rPr lang="pt-BR" i="1">
                            <a:latin typeface="Cambria Math" panose="02040503050406030204" pitchFamily="18" charset="0"/>
                          </a:rPr>
                        </m:ctrlPr>
                      </m:sSupPr>
                      <m:e>
                        <m:r>
                          <a:rPr lang="en-US" b="0" i="1" smtClean="0">
                            <a:latin typeface="Cambria Math" panose="02040503050406030204" pitchFamily="18" charset="0"/>
                          </a:rPr>
                          <m:t>𝐽</m:t>
                        </m:r>
                      </m:e>
                      <m:sup>
                        <m:r>
                          <a:rPr lang="pt-BR" i="1">
                            <a:latin typeface="Cambria Math" panose="02040503050406030204" pitchFamily="18" charset="0"/>
                          </a:rPr>
                          <m:t>2</m:t>
                        </m:r>
                      </m:sup>
                    </m:sSup>
                  </m:oMath>
                </a14:m>
                <a:r>
                  <a:rPr lang="pt-BR" dirty="0"/>
                  <a:t>+ (I * J)  , I, J = 0, 1, 2, 3,........</a:t>
                </a:r>
              </a:p>
              <a:p>
                <a:pPr marL="0" indent="0" algn="l" rtl="0">
                  <a:buNone/>
                </a:pPr>
                <a:r>
                  <a:rPr lang="en-US" dirty="0"/>
                  <a:t>Hence, possible values of </a:t>
                </a:r>
                <a:r>
                  <a:rPr lang="en-US" i="1" dirty="0"/>
                  <a:t>N </a:t>
                </a:r>
                <a:r>
                  <a:rPr lang="en-US" dirty="0"/>
                  <a:t>are 1, 3, 4, 7, 9, 12, 13, 16, 19, 21, and so on.</a:t>
                </a:r>
                <a:endParaRPr lang="en-US" b="1" dirty="0"/>
              </a:p>
            </p:txBody>
          </p:sp>
        </mc:Choice>
        <mc:Fallback xmlns="">
          <p:sp>
            <p:nvSpPr>
              <p:cNvPr id="5" name="عنصر نائب للمحتوى 4"/>
              <p:cNvSpPr>
                <a:spLocks noGrp="1" noRot="1" noChangeAspect="1" noMove="1" noResize="1" noEditPoints="1" noAdjustHandles="1" noChangeArrowheads="1" noChangeShapeType="1" noTextEdit="1"/>
              </p:cNvSpPr>
              <p:nvPr>
                <p:ph idx="1"/>
              </p:nvPr>
            </p:nvSpPr>
            <p:spPr>
              <a:xfrm>
                <a:off x="200721" y="892098"/>
                <a:ext cx="11530361" cy="5965902"/>
              </a:xfrm>
              <a:blipFill>
                <a:blip r:embed="rId2"/>
                <a:stretch>
                  <a:fillRect l="-1111" t="-1634"/>
                </a:stretch>
              </a:blipFill>
            </p:spPr>
            <p:txBody>
              <a:bodyPr/>
              <a:lstStyle/>
              <a:p>
                <a:r>
                  <a:rPr lang="en-US" dirty="0" smtClean="0">
                    <a:noFill/>
                  </a:rPr>
                  <a:t> </a:t>
                </a:r>
                <a:endParaRPr lang="en-US" dirty="0">
                  <a:noFill/>
                </a:endParaRPr>
              </a:p>
            </p:txBody>
          </p:sp>
        </mc:Fallback>
      </mc:AlternateContent>
    </p:spTree>
    <p:extLst>
      <p:ext uri="{BB962C8B-B14F-4D97-AF65-F5344CB8AC3E}">
        <p14:creationId xmlns:p14="http://schemas.microsoft.com/office/powerpoint/2010/main" val="4063019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1026"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29" name="Rectangle 5"/>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8" name="Picture 4"/>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803374" y="1842053"/>
            <a:ext cx="4850295" cy="450573"/>
          </a:xfrm>
          <a:prstGeom prst="rect">
            <a:avLst/>
          </a:prstGeom>
          <a:noFill/>
        </p:spPr>
      </p:pic>
      <p:sp>
        <p:nvSpPr>
          <p:cNvPr id="10" name="Content Placeholder 9"/>
          <p:cNvSpPr>
            <a:spLocks noGrp="1"/>
          </p:cNvSpPr>
          <p:nvPr>
            <p:ph idx="1"/>
          </p:nvPr>
        </p:nvSpPr>
        <p:spPr>
          <a:xfrm>
            <a:off x="838200" y="1825625"/>
            <a:ext cx="10515600" cy="1805471"/>
          </a:xfrm>
        </p:spPr>
        <p:txBody>
          <a:bodyPr/>
          <a:lstStyle/>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mc:AlternateContent xmlns:mc="http://schemas.openxmlformats.org/markup-compatibility/2006" xmlns:a14="http://schemas.microsoft.com/office/drawing/2010/main">
        <mc:Choice Requires="a14">
          <p:sp>
            <p:nvSpPr>
              <p:cNvPr id="3" name="عنصر نائب للمحتوى 2"/>
              <p:cNvSpPr>
                <a:spLocks noGrp="1"/>
              </p:cNvSpPr>
              <p:nvPr>
                <p:ph idx="1"/>
              </p:nvPr>
            </p:nvSpPr>
            <p:spPr>
              <a:xfrm>
                <a:off x="838200" y="2029522"/>
                <a:ext cx="10515600" cy="4147441"/>
              </a:xfrm>
            </p:spPr>
            <p:txBody>
              <a:bodyPr/>
              <a:lstStyle/>
              <a:p>
                <a:pPr algn="l" rtl="0"/>
                <a:r>
                  <a:rPr lang="en-US" dirty="0"/>
                  <a:t>The following  relationship holds:-</a:t>
                </a:r>
              </a:p>
              <a:p>
                <a:pPr algn="l" rtl="0"/>
                <a:endParaRPr lang="en-US" dirty="0"/>
              </a:p>
              <a:p>
                <a:pPr marL="0" indent="0" algn="ctr" rtl="0">
                  <a:buNone/>
                </a:pPr>
                <a14:m>
                  <m:oMath xmlns:m="http://schemas.openxmlformats.org/officeDocument/2006/math">
                    <m:f>
                      <m:fPr>
                        <m:ctrlPr>
                          <a:rPr lang="en-US" sz="5400" i="1" smtClean="0">
                            <a:latin typeface="Cambria Math" panose="02040503050406030204" pitchFamily="18" charset="0"/>
                          </a:rPr>
                        </m:ctrlPr>
                      </m:fPr>
                      <m:num>
                        <m:r>
                          <a:rPr lang="en-US" sz="5400" b="0" i="1" smtClean="0">
                            <a:latin typeface="Cambria Math" panose="02040503050406030204" pitchFamily="18" charset="0"/>
                          </a:rPr>
                          <m:t>𝐷</m:t>
                        </m:r>
                      </m:num>
                      <m:den>
                        <m:r>
                          <a:rPr lang="en-US" sz="5400" b="0" i="1" smtClean="0">
                            <a:latin typeface="Cambria Math" panose="02040503050406030204" pitchFamily="18" charset="0"/>
                          </a:rPr>
                          <m:t>𝑅</m:t>
                        </m:r>
                      </m:den>
                    </m:f>
                  </m:oMath>
                </a14:m>
                <a:r>
                  <a:rPr lang="en-US" sz="4400" dirty="0"/>
                  <a:t>=</a:t>
                </a:r>
                <a14:m>
                  <m:oMath xmlns:m="http://schemas.openxmlformats.org/officeDocument/2006/math">
                    <m:rad>
                      <m:radPr>
                        <m:degHide m:val="on"/>
                        <m:ctrlPr>
                          <a:rPr lang="en-US" sz="4400" i="1" dirty="0" smtClean="0">
                            <a:latin typeface="Cambria Math" panose="02040503050406030204" pitchFamily="18" charset="0"/>
                          </a:rPr>
                        </m:ctrlPr>
                      </m:radPr>
                      <m:deg/>
                      <m:e>
                        <m:r>
                          <a:rPr lang="en-US" sz="4400" i="1" dirty="0">
                            <a:latin typeface="Cambria Math" panose="02040503050406030204" pitchFamily="18" charset="0"/>
                          </a:rPr>
                          <m:t>3</m:t>
                        </m:r>
                        <m:r>
                          <a:rPr lang="en-US" sz="4400" b="0" i="1" dirty="0" smtClean="0">
                            <a:latin typeface="Cambria Math" panose="02040503050406030204" pitchFamily="18" charset="0"/>
                          </a:rPr>
                          <m:t>𝑁</m:t>
                        </m:r>
                      </m:e>
                    </m:rad>
                  </m:oMath>
                </a14:m>
                <a:endParaRPr lang="en-US" dirty="0"/>
              </a:p>
              <a:p>
                <a:pPr marL="0" indent="0" algn="ctr" rtl="0">
                  <a:buNone/>
                </a:pPr>
                <a:r>
                  <a:rPr lang="en-US" dirty="0"/>
                  <a:t>This can also be expressed  as D/d =</a:t>
                </a:r>
                <a14:m>
                  <m:oMath xmlns:m="http://schemas.openxmlformats.org/officeDocument/2006/math">
                    <m:rad>
                      <m:radPr>
                        <m:degHide m:val="on"/>
                        <m:ctrlPr>
                          <a:rPr lang="en-US" sz="3200" i="1" dirty="0">
                            <a:solidFill>
                              <a:prstClr val="black"/>
                            </a:solidFill>
                            <a:latin typeface="Cambria Math" panose="02040503050406030204" pitchFamily="18" charset="0"/>
                          </a:rPr>
                        </m:ctrlPr>
                      </m:radPr>
                      <m:deg/>
                      <m:e>
                        <m:r>
                          <a:rPr lang="en-US" sz="3200" i="1" dirty="0">
                            <a:solidFill>
                              <a:prstClr val="black"/>
                            </a:solidFill>
                            <a:latin typeface="Cambria Math" panose="02040503050406030204" pitchFamily="18" charset="0"/>
                          </a:rPr>
                          <m:t>𝑁</m:t>
                        </m:r>
                      </m:e>
                    </m:rad>
                  </m:oMath>
                </a14:m>
                <a:endParaRPr lang="en-US" sz="3200" dirty="0"/>
              </a:p>
            </p:txBody>
          </p:sp>
        </mc:Choice>
        <mc:Fallback xmlns="">
          <p:sp>
            <p:nvSpPr>
              <p:cNvPr id="3" name="عنصر نائب للمحتوى 2"/>
              <p:cNvSpPr>
                <a:spLocks noGrp="1" noRot="1" noChangeAspect="1" noMove="1" noResize="1" noEditPoints="1" noAdjustHandles="1" noChangeArrowheads="1" noChangeShapeType="1" noTextEdit="1"/>
              </p:cNvSpPr>
              <p:nvPr>
                <p:ph idx="1"/>
              </p:nvPr>
            </p:nvSpPr>
            <p:spPr>
              <a:xfrm>
                <a:off x="838200" y="2029522"/>
                <a:ext cx="10515600" cy="4147441"/>
              </a:xfrm>
              <a:blipFill rotWithShape="0">
                <a:blip r:embed="rId2"/>
                <a:stretch>
                  <a:fillRect l="-1043" t="-2500"/>
                </a:stretch>
              </a:blipFill>
            </p:spPr>
            <p:txBody>
              <a:bodyPr/>
              <a:lstStyle/>
              <a:p>
                <a:r>
                  <a:rPr lang="en-US">
                    <a:noFill/>
                  </a:rPr>
                  <a:t> </a:t>
                </a:r>
              </a:p>
            </p:txBody>
          </p:sp>
        </mc:Fallback>
      </mc:AlternateContent>
    </p:spTree>
    <p:extLst>
      <p:ext uri="{BB962C8B-B14F-4D97-AF65-F5344CB8AC3E}">
        <p14:creationId xmlns:p14="http://schemas.microsoft.com/office/powerpoint/2010/main" val="3231808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5"/>
            <a:ext cx="10515600" cy="437763"/>
          </a:xfrm>
        </p:spPr>
        <p:txBody>
          <a:bodyPr>
            <a:normAutofit fontScale="90000"/>
          </a:bodyPr>
          <a:lstStyle/>
          <a:p>
            <a:endParaRPr lang="en-US" dirty="0"/>
          </a:p>
        </p:txBody>
      </p:sp>
      <p:sp>
        <p:nvSpPr>
          <p:cNvPr id="3" name="عنصر نائب للمحتوى 2"/>
          <p:cNvSpPr>
            <a:spLocks noGrp="1"/>
          </p:cNvSpPr>
          <p:nvPr>
            <p:ph idx="1"/>
          </p:nvPr>
        </p:nvSpPr>
        <p:spPr>
          <a:xfrm>
            <a:off x="838200" y="1417983"/>
            <a:ext cx="10515600" cy="4081669"/>
          </a:xfrm>
        </p:spPr>
        <p:txBody>
          <a:bodyPr>
            <a:normAutofit/>
          </a:bodyPr>
          <a:lstStyle/>
          <a:p>
            <a:pPr algn="l" rtl="0"/>
            <a:r>
              <a:rPr lang="en-US" dirty="0"/>
              <a:t>Each cell can have K/N frequencies, where K is the total number of frequencies allotted to the system,  for example K= 395 and N=7 this implies that there can be at most 57 frequencies per cell on average.</a:t>
            </a:r>
          </a:p>
          <a:p>
            <a:pPr algn="l" rtl="0">
              <a:buFont typeface="Wingdings" pitchFamily="2" charset="2"/>
              <a:buChar char="Ø"/>
            </a:pPr>
            <a:r>
              <a:rPr lang="en-US" sz="3200" dirty="0">
                <a:solidFill>
                  <a:srgbClr val="FF0000"/>
                </a:solidFill>
              </a:rPr>
              <a:t>Problem </a:t>
            </a:r>
          </a:p>
          <a:p>
            <a:pPr algn="l" rtl="0"/>
            <a:r>
              <a:rPr lang="en-US" dirty="0"/>
              <a:t>Assume a system of 32 cells with a cell radius of 1.6 km, a total of 32 cells, a total frequency bandwidth that supports 336 traffic channels, and a reuse factor  of  N=7 If there are 32 total cells, what geographic area is covered, how many channels are there per cell, and what is the total number of concurrent calls that can be handled?</a:t>
            </a:r>
          </a:p>
          <a:p>
            <a:pPr algn="l" rtl="0"/>
            <a:endParaRPr lang="en-US" dirty="0"/>
          </a:p>
          <a:p>
            <a:pPr marL="0" indent="0" algn="l" rtl="0">
              <a:buNone/>
            </a:pPr>
            <a:endParaRPr lang="en-US" dirty="0"/>
          </a:p>
        </p:txBody>
      </p:sp>
      <p:sp>
        <p:nvSpPr>
          <p:cNvPr id="21512" name="Rectangle 8"/>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3750121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6"/>
            <a:ext cx="10515600" cy="593880"/>
          </a:xfrm>
        </p:spPr>
        <p:txBody>
          <a:bodyPr>
            <a:normAutofit fontScale="90000"/>
          </a:bodyPr>
          <a:lstStyle/>
          <a:p>
            <a:pPr algn="l" rtl="0"/>
            <a:r>
              <a:rPr lang="en-US" dirty="0"/>
              <a:t>Frequency Assignment</a:t>
            </a:r>
          </a:p>
        </p:txBody>
      </p:sp>
      <p:sp>
        <p:nvSpPr>
          <p:cNvPr id="3" name="عنصر نائب للمحتوى 2"/>
          <p:cNvSpPr>
            <a:spLocks noGrp="1"/>
          </p:cNvSpPr>
          <p:nvPr>
            <p:ph idx="1"/>
          </p:nvPr>
        </p:nvSpPr>
        <p:spPr>
          <a:xfrm>
            <a:off x="356839" y="1248937"/>
            <a:ext cx="11835161" cy="4928026"/>
          </a:xfrm>
        </p:spPr>
        <p:txBody>
          <a:bodyPr/>
          <a:lstStyle/>
          <a:p>
            <a:pPr algn="l" rtl="0"/>
            <a:r>
              <a:rPr lang="en-US" b="1" dirty="0"/>
              <a:t>Aim: </a:t>
            </a:r>
            <a:r>
              <a:rPr lang="en-US" sz="3200" dirty="0"/>
              <a:t>To increase the number of available channels without compromising the quality of service e.g.</a:t>
            </a:r>
          </a:p>
          <a:p>
            <a:pPr marL="0" indent="0" algn="l" rtl="0">
              <a:buNone/>
            </a:pPr>
            <a:r>
              <a:rPr lang="en-US" dirty="0"/>
              <a:t>1) Efficient Utilization of Spectrum.</a:t>
            </a:r>
          </a:p>
          <a:p>
            <a:pPr marL="0" indent="0" algn="l" rtl="0">
              <a:buNone/>
            </a:pPr>
            <a:r>
              <a:rPr lang="en-US" dirty="0"/>
              <a:t>2) Increase Capacity.</a:t>
            </a:r>
          </a:p>
          <a:p>
            <a:pPr marL="0" indent="0" algn="l" rtl="0">
              <a:buNone/>
            </a:pPr>
            <a:r>
              <a:rPr lang="en-US" dirty="0"/>
              <a:t>3) Minimize Interference.</a:t>
            </a:r>
          </a:p>
        </p:txBody>
      </p:sp>
    </p:spTree>
    <p:extLst>
      <p:ext uri="{BB962C8B-B14F-4D97-AF65-F5344CB8AC3E}">
        <p14:creationId xmlns:p14="http://schemas.microsoft.com/office/powerpoint/2010/main" val="1282752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4886"/>
            <a:ext cx="10515600" cy="1325563"/>
          </a:xfrm>
        </p:spPr>
        <p:txBody>
          <a:bodyPr/>
          <a:lstStyle/>
          <a:p>
            <a:pPr algn="l" rtl="0"/>
            <a:r>
              <a:rPr lang="en-US" b="1" dirty="0"/>
              <a:t>Increasing Capacity</a:t>
            </a:r>
          </a:p>
        </p:txBody>
      </p:sp>
      <p:sp>
        <p:nvSpPr>
          <p:cNvPr id="3" name="عنصر نائب للمحتوى 2"/>
          <p:cNvSpPr>
            <a:spLocks noGrp="1"/>
          </p:cNvSpPr>
          <p:nvPr>
            <p:ph idx="1"/>
          </p:nvPr>
        </p:nvSpPr>
        <p:spPr>
          <a:xfrm>
            <a:off x="1" y="1360448"/>
            <a:ext cx="12192000" cy="5497551"/>
          </a:xfrm>
        </p:spPr>
        <p:txBody>
          <a:bodyPr>
            <a:normAutofit lnSpcReduction="10000"/>
          </a:bodyPr>
          <a:lstStyle/>
          <a:p>
            <a:pPr marL="0" indent="0" algn="just" rtl="0">
              <a:buNone/>
            </a:pPr>
            <a:r>
              <a:rPr lang="en-US" dirty="0"/>
              <a:t>To provide more channels per unit coverage area:-</a:t>
            </a:r>
          </a:p>
          <a:p>
            <a:pPr marL="0" indent="0" algn="just" rtl="0">
              <a:buNone/>
            </a:pPr>
            <a:r>
              <a:rPr lang="en-US" b="1" dirty="0">
                <a:solidFill>
                  <a:srgbClr val="FF0000"/>
                </a:solidFill>
              </a:rPr>
              <a:t>Adding new channels: </a:t>
            </a:r>
            <a:r>
              <a:rPr lang="en-US" dirty="0"/>
              <a:t>typically, when a system is set up in region, not all of the channels are used, and growth and expansion can be in orderly fashion by adding new channels.</a:t>
            </a:r>
          </a:p>
          <a:p>
            <a:pPr marL="0" indent="0" algn="just" rtl="0">
              <a:buNone/>
            </a:pPr>
            <a:r>
              <a:rPr lang="en-US" dirty="0"/>
              <a:t>•</a:t>
            </a:r>
            <a:r>
              <a:rPr lang="en-US" b="1" dirty="0">
                <a:solidFill>
                  <a:srgbClr val="FF0000"/>
                </a:solidFill>
              </a:rPr>
              <a:t>Frequency borrowing</a:t>
            </a:r>
            <a:r>
              <a:rPr lang="en-US" dirty="0"/>
              <a:t>:-frequencies are taken from adjacent cells by congested cells. The frequency can also be assigned to cells dynamically.</a:t>
            </a:r>
          </a:p>
          <a:p>
            <a:pPr marL="0" indent="0" algn="just" rtl="0">
              <a:buNone/>
            </a:pPr>
            <a:r>
              <a:rPr lang="en-US" b="1" dirty="0">
                <a:solidFill>
                  <a:srgbClr val="FF0000"/>
                </a:solidFill>
              </a:rPr>
              <a:t>Cell splitting :-</a:t>
            </a:r>
            <a:r>
              <a:rPr lang="en-US" dirty="0"/>
              <a:t>cells in areas of high usage can be split into smaller cells.</a:t>
            </a:r>
          </a:p>
          <a:p>
            <a:pPr marL="0" indent="0" algn="just" rtl="0">
              <a:buNone/>
            </a:pPr>
            <a:r>
              <a:rPr lang="en-US" dirty="0"/>
              <a:t>Generally, the original cells are about 6.5 to 13 km in size. The smaller cells can themselves be split; however, 1.5-km cells are close to the practical minimum size as a general solution.</a:t>
            </a:r>
          </a:p>
          <a:p>
            <a:pPr marL="0" indent="0" algn="just" rtl="0">
              <a:buNone/>
            </a:pPr>
            <a:r>
              <a:rPr lang="en-US" dirty="0"/>
              <a:t>This is usually done to make more voice channels available to accommodate traffic growth (too much blocking of calls) in the area covered by the original cell. The smaller cells can themselves be split;</a:t>
            </a:r>
          </a:p>
          <a:p>
            <a:pPr marL="0" indent="0" algn="just" rtl="0">
              <a:buNone/>
            </a:pPr>
            <a:endParaRPr lang="en-US" dirty="0"/>
          </a:p>
        </p:txBody>
      </p:sp>
    </p:spTree>
    <p:extLst>
      <p:ext uri="{BB962C8B-B14F-4D97-AF65-F5344CB8AC3E}">
        <p14:creationId xmlns:p14="http://schemas.microsoft.com/office/powerpoint/2010/main" val="4288303183"/>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3437</TotalTime>
  <Words>1427</Words>
  <Application>Microsoft Office PowerPoint</Application>
  <PresentationFormat>Widescreen</PresentationFormat>
  <Paragraphs>95</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نسق Office</vt:lpstr>
      <vt:lpstr>Lecture8 </vt:lpstr>
      <vt:lpstr>FREQUENCY REUSE</vt:lpstr>
      <vt:lpstr>PowerPoint Presentation</vt:lpstr>
      <vt:lpstr>PowerPoint Presentation</vt:lpstr>
      <vt:lpstr>PowerPoint Presentation</vt:lpstr>
      <vt:lpstr>PowerPoint Presentation</vt:lpstr>
      <vt:lpstr>PowerPoint Presentation</vt:lpstr>
      <vt:lpstr>Frequency Assignment</vt:lpstr>
      <vt:lpstr>Increasing Capacity</vt:lpstr>
      <vt:lpstr>PowerPoint Presentation</vt:lpstr>
      <vt:lpstr>PowerPoint Presentation</vt:lpstr>
      <vt:lpstr>PowerPoint Presentation</vt:lpstr>
      <vt:lpstr>Microcells: </vt:lpstr>
      <vt:lpstr>PowerPoint Presentation</vt:lpstr>
      <vt:lpstr>Operation of Cellular Systems:-</vt:lpstr>
      <vt:lpstr>PowerPoint Presentation</vt:lpstr>
      <vt:lpstr>Mobile unit initialization:</vt:lpstr>
      <vt:lpstr>PowerPoint Presentation</vt:lpstr>
      <vt:lpstr>Mobile-originated call:</vt:lpstr>
      <vt:lpstr>Paging:-</vt:lpstr>
      <vt:lpstr> Call accepted:  </vt:lpstr>
      <vt:lpstr>Ongoing call</vt:lpstr>
      <vt:lpstr>Other functions performed by the system:</vt:lpstr>
      <vt:lpstr>PowerPoint Presentation</vt:lpstr>
      <vt:lpstr>Mobile Radio Propagation Effects</vt:lpstr>
      <vt:lpstr>Fading</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 1</dc:title>
  <dc:creator>omima</dc:creator>
  <cp:lastModifiedBy>jehad naas</cp:lastModifiedBy>
  <cp:revision>265</cp:revision>
  <dcterms:created xsi:type="dcterms:W3CDTF">2021-12-28T19:41:27Z</dcterms:created>
  <dcterms:modified xsi:type="dcterms:W3CDTF">2024-07-02T11:02:03Z</dcterms:modified>
</cp:coreProperties>
</file>