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0"/>
  </p:notesMasterIdLst>
  <p:sldIdLst>
    <p:sldId id="256" r:id="rId2"/>
    <p:sldId id="309" r:id="rId3"/>
    <p:sldId id="375" r:id="rId4"/>
    <p:sldId id="372" r:id="rId5"/>
    <p:sldId id="373" r:id="rId6"/>
    <p:sldId id="374" r:id="rId7"/>
    <p:sldId id="378" r:id="rId8"/>
    <p:sldId id="310" r:id="rId9"/>
    <p:sldId id="365" r:id="rId10"/>
    <p:sldId id="324" r:id="rId11"/>
    <p:sldId id="313" r:id="rId12"/>
    <p:sldId id="333" r:id="rId13"/>
    <p:sldId id="334" r:id="rId14"/>
    <p:sldId id="335" r:id="rId15"/>
    <p:sldId id="336" r:id="rId16"/>
    <p:sldId id="337" r:id="rId17"/>
    <p:sldId id="379" r:id="rId18"/>
    <p:sldId id="338" r:id="rId19"/>
    <p:sldId id="354" r:id="rId20"/>
    <p:sldId id="377" r:id="rId21"/>
    <p:sldId id="355" r:id="rId22"/>
    <p:sldId id="356" r:id="rId23"/>
    <p:sldId id="371" r:id="rId24"/>
    <p:sldId id="366" r:id="rId25"/>
    <p:sldId id="367" r:id="rId26"/>
    <p:sldId id="368" r:id="rId27"/>
    <p:sldId id="369" r:id="rId28"/>
    <p:sldId id="370" r:id="rId29"/>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مقطع افتراضي" id="{AF935465-96F3-43E8-B510-F24AEC09FFAB}">
          <p14:sldIdLst>
            <p14:sldId id="256"/>
            <p14:sldId id="309"/>
            <p14:sldId id="375"/>
            <p14:sldId id="372"/>
            <p14:sldId id="373"/>
            <p14:sldId id="374"/>
            <p14:sldId id="378"/>
            <p14:sldId id="310"/>
            <p14:sldId id="365"/>
            <p14:sldId id="324"/>
            <p14:sldId id="313"/>
            <p14:sldId id="333"/>
            <p14:sldId id="334"/>
            <p14:sldId id="335"/>
            <p14:sldId id="336"/>
            <p14:sldId id="337"/>
            <p14:sldId id="379"/>
            <p14:sldId id="338"/>
            <p14:sldId id="354"/>
            <p14:sldId id="377"/>
            <p14:sldId id="355"/>
            <p14:sldId id="356"/>
            <p14:sldId id="371"/>
            <p14:sldId id="366"/>
            <p14:sldId id="367"/>
            <p14:sldId id="368"/>
            <p14:sldId id="369"/>
            <p14:sldId id="370"/>
          </p14:sldIdLst>
        </p14:section>
        <p14:section name="مقطع بدون عنوان" id="{82BCE7A3-73F8-4117-B009-098EA9A2F3A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980" autoAdjust="0"/>
    <p:restoredTop sz="94660"/>
  </p:normalViewPr>
  <p:slideViewPr>
    <p:cSldViewPr snapToGrid="0">
      <p:cViewPr>
        <p:scale>
          <a:sx n="68" d="100"/>
          <a:sy n="68" d="100"/>
        </p:scale>
        <p:origin x="-822" y="-1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notesMaster" Target="notesMasters/notesMaster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52DB9FD9-4AEC-43CC-B543-BA49A38AD547}" type="datetimeFigureOut">
              <a:rPr lang="en-US" smtClean="0"/>
              <a:pPr/>
              <a:t>7/2/2024</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3CC703BF-2579-4C40-A4D8-C4DCA70F3EB3}" type="slidenum">
              <a:rPr lang="en-US" smtClean="0"/>
              <a:pPr/>
              <a:t>‹#›</a:t>
            </a:fld>
            <a:endParaRPr lang="en-US"/>
          </a:p>
        </p:txBody>
      </p:sp>
    </p:spTree>
    <p:extLst>
      <p:ext uri="{BB962C8B-B14F-4D97-AF65-F5344CB8AC3E}">
        <p14:creationId xmlns:p14="http://schemas.microsoft.com/office/powerpoint/2010/main" val="313722349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endParaRPr lang="en-US"/>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E1937ED0-127F-4D10-88AC-936F381A8186}" type="datetimeFigureOut">
              <a:rPr lang="en-US" smtClean="0"/>
              <a:pPr/>
              <a:t>7/2/2024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FBC5D52-014D-4EB2-9934-1241492F8991}" type="slidenum">
              <a:rPr lang="en-US" smtClean="0"/>
              <a:pPr/>
              <a:t>‹#›</a:t>
            </a:fld>
            <a:endParaRPr lang="en-US"/>
          </a:p>
        </p:txBody>
      </p:sp>
    </p:spTree>
    <p:extLst>
      <p:ext uri="{BB962C8B-B14F-4D97-AF65-F5344CB8AC3E}">
        <p14:creationId xmlns:p14="http://schemas.microsoft.com/office/powerpoint/2010/main" val="1017035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E1937ED0-127F-4D10-88AC-936F381A8186}" type="datetimeFigureOut">
              <a:rPr lang="en-US" smtClean="0"/>
              <a:pPr/>
              <a:t>7/2/2024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FBC5D52-014D-4EB2-9934-1241492F8991}" type="slidenum">
              <a:rPr lang="en-US" smtClean="0"/>
              <a:pPr/>
              <a:t>‹#›</a:t>
            </a:fld>
            <a:endParaRPr lang="en-US"/>
          </a:p>
        </p:txBody>
      </p:sp>
    </p:spTree>
    <p:extLst>
      <p:ext uri="{BB962C8B-B14F-4D97-AF65-F5344CB8AC3E}">
        <p14:creationId xmlns:p14="http://schemas.microsoft.com/office/powerpoint/2010/main" val="3612588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E1937ED0-127F-4D10-88AC-936F381A8186}" type="datetimeFigureOut">
              <a:rPr lang="en-US" smtClean="0"/>
              <a:pPr/>
              <a:t>7/2/2024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FBC5D52-014D-4EB2-9934-1241492F8991}" type="slidenum">
              <a:rPr lang="en-US" smtClean="0"/>
              <a:pPr/>
              <a:t>‹#›</a:t>
            </a:fld>
            <a:endParaRPr lang="en-US"/>
          </a:p>
        </p:txBody>
      </p:sp>
    </p:spTree>
    <p:extLst>
      <p:ext uri="{BB962C8B-B14F-4D97-AF65-F5344CB8AC3E}">
        <p14:creationId xmlns:p14="http://schemas.microsoft.com/office/powerpoint/2010/main" val="3179038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E1937ED0-127F-4D10-88AC-936F381A8186}" type="datetimeFigureOut">
              <a:rPr lang="en-US" smtClean="0"/>
              <a:pPr/>
              <a:t>7/2/2024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FBC5D52-014D-4EB2-9934-1241492F8991}" type="slidenum">
              <a:rPr lang="en-US" smtClean="0"/>
              <a:pPr/>
              <a:t>‹#›</a:t>
            </a:fld>
            <a:endParaRPr lang="en-US"/>
          </a:p>
        </p:txBody>
      </p:sp>
    </p:spTree>
    <p:extLst>
      <p:ext uri="{BB962C8B-B14F-4D97-AF65-F5344CB8AC3E}">
        <p14:creationId xmlns:p14="http://schemas.microsoft.com/office/powerpoint/2010/main" val="3801185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E1937ED0-127F-4D10-88AC-936F381A8186}" type="datetimeFigureOut">
              <a:rPr lang="en-US" smtClean="0"/>
              <a:pPr/>
              <a:t>7/2/2024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FBC5D52-014D-4EB2-9934-1241492F8991}" type="slidenum">
              <a:rPr lang="en-US" smtClean="0"/>
              <a:pPr/>
              <a:t>‹#›</a:t>
            </a:fld>
            <a:endParaRPr lang="en-US"/>
          </a:p>
        </p:txBody>
      </p:sp>
    </p:spTree>
    <p:extLst>
      <p:ext uri="{BB962C8B-B14F-4D97-AF65-F5344CB8AC3E}">
        <p14:creationId xmlns:p14="http://schemas.microsoft.com/office/powerpoint/2010/main" val="2803467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838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6172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p>
            <a:fld id="{E1937ED0-127F-4D10-88AC-936F381A8186}" type="datetimeFigureOut">
              <a:rPr lang="en-US" smtClean="0"/>
              <a:pPr/>
              <a:t>7/2/2024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0FBC5D52-014D-4EB2-9934-1241492F8991}" type="slidenum">
              <a:rPr lang="en-US" smtClean="0"/>
              <a:pPr/>
              <a:t>‹#›</a:t>
            </a:fld>
            <a:endParaRPr lang="en-US"/>
          </a:p>
        </p:txBody>
      </p:sp>
    </p:spTree>
    <p:extLst>
      <p:ext uri="{BB962C8B-B14F-4D97-AF65-F5344CB8AC3E}">
        <p14:creationId xmlns:p14="http://schemas.microsoft.com/office/powerpoint/2010/main" val="2847111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p>
            <a:fld id="{E1937ED0-127F-4D10-88AC-936F381A8186}" type="datetimeFigureOut">
              <a:rPr lang="en-US" smtClean="0"/>
              <a:pPr/>
              <a:t>7/2/2024</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0FBC5D52-014D-4EB2-9934-1241492F8991}" type="slidenum">
              <a:rPr lang="en-US" smtClean="0"/>
              <a:pPr/>
              <a:t>‹#›</a:t>
            </a:fld>
            <a:endParaRPr lang="en-US"/>
          </a:p>
        </p:txBody>
      </p:sp>
    </p:spTree>
    <p:extLst>
      <p:ext uri="{BB962C8B-B14F-4D97-AF65-F5344CB8AC3E}">
        <p14:creationId xmlns:p14="http://schemas.microsoft.com/office/powerpoint/2010/main" val="74260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E1937ED0-127F-4D10-88AC-936F381A8186}" type="datetimeFigureOut">
              <a:rPr lang="en-US" smtClean="0"/>
              <a:pPr/>
              <a:t>7/2/2024</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0FBC5D52-014D-4EB2-9934-1241492F8991}" type="slidenum">
              <a:rPr lang="en-US" smtClean="0"/>
              <a:pPr/>
              <a:t>‹#›</a:t>
            </a:fld>
            <a:endParaRPr lang="en-US"/>
          </a:p>
        </p:txBody>
      </p:sp>
    </p:spTree>
    <p:extLst>
      <p:ext uri="{BB962C8B-B14F-4D97-AF65-F5344CB8AC3E}">
        <p14:creationId xmlns:p14="http://schemas.microsoft.com/office/powerpoint/2010/main" val="1761276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1937ED0-127F-4D10-88AC-936F381A8186}" type="datetimeFigureOut">
              <a:rPr lang="en-US" smtClean="0"/>
              <a:pPr/>
              <a:t>7/2/2024</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0FBC5D52-014D-4EB2-9934-1241492F8991}" type="slidenum">
              <a:rPr lang="en-US" smtClean="0"/>
              <a:pPr/>
              <a:t>‹#›</a:t>
            </a:fld>
            <a:endParaRPr lang="en-US"/>
          </a:p>
        </p:txBody>
      </p:sp>
    </p:spTree>
    <p:extLst>
      <p:ext uri="{BB962C8B-B14F-4D97-AF65-F5344CB8AC3E}">
        <p14:creationId xmlns:p14="http://schemas.microsoft.com/office/powerpoint/2010/main" val="163433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E1937ED0-127F-4D10-88AC-936F381A8186}" type="datetimeFigureOut">
              <a:rPr lang="en-US" smtClean="0"/>
              <a:pPr/>
              <a:t>7/2/2024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0FBC5D52-014D-4EB2-9934-1241492F8991}" type="slidenum">
              <a:rPr lang="en-US" smtClean="0"/>
              <a:pPr/>
              <a:t>‹#›</a:t>
            </a:fld>
            <a:endParaRPr lang="en-US"/>
          </a:p>
        </p:txBody>
      </p:sp>
    </p:spTree>
    <p:extLst>
      <p:ext uri="{BB962C8B-B14F-4D97-AF65-F5344CB8AC3E}">
        <p14:creationId xmlns:p14="http://schemas.microsoft.com/office/powerpoint/2010/main" val="3857966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E1937ED0-127F-4D10-88AC-936F381A8186}" type="datetimeFigureOut">
              <a:rPr lang="en-US" smtClean="0"/>
              <a:pPr/>
              <a:t>7/2/2024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0FBC5D52-014D-4EB2-9934-1241492F8991}" type="slidenum">
              <a:rPr lang="en-US" smtClean="0"/>
              <a:pPr/>
              <a:t>‹#›</a:t>
            </a:fld>
            <a:endParaRPr lang="en-US"/>
          </a:p>
        </p:txBody>
      </p:sp>
    </p:spTree>
    <p:extLst>
      <p:ext uri="{BB962C8B-B14F-4D97-AF65-F5344CB8AC3E}">
        <p14:creationId xmlns:p14="http://schemas.microsoft.com/office/powerpoint/2010/main" val="3037240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1937ED0-127F-4D10-88AC-936F381A8186}" type="datetimeFigureOut">
              <a:rPr lang="en-US" smtClean="0"/>
              <a:pPr/>
              <a:t>7/2/2024</a:t>
            </a:fld>
            <a:endParaRPr lang="en-US"/>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FBC5D52-014D-4EB2-9934-1241492F8991}" type="slidenum">
              <a:rPr lang="en-US" smtClean="0"/>
              <a:pPr/>
              <a:t>‹#›</a:t>
            </a:fld>
            <a:endParaRPr lang="en-US"/>
          </a:p>
        </p:txBody>
      </p:sp>
    </p:spTree>
    <p:extLst>
      <p:ext uri="{BB962C8B-B14F-4D97-AF65-F5344CB8AC3E}">
        <p14:creationId xmlns:p14="http://schemas.microsoft.com/office/powerpoint/2010/main" val="3211503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emf"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2.emf"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3.emf"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4.emf"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6.emf"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3" Type="http://schemas.openxmlformats.org/officeDocument/2006/relationships/image" Target="../media/image11.emf" /><Relationship Id="rId2" Type="http://schemas.openxmlformats.org/officeDocument/2006/relationships/image" Target="../media/image10.emf"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 /><Relationship Id="rId1" Type="http://schemas.openxmlformats.org/officeDocument/2006/relationships/themeOverride" Target="../theme/themeOverride1.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546630"/>
            <a:ext cx="9144000" cy="2387600"/>
          </a:xfrm>
        </p:spPr>
        <p:txBody>
          <a:bodyPr/>
          <a:lstStyle/>
          <a:p>
            <a:r>
              <a:rPr lang="en-US"/>
              <a:t>Lecture 7</a:t>
            </a:r>
            <a:endParaRPr lang="en-US" dirty="0"/>
          </a:p>
        </p:txBody>
      </p:sp>
      <p:sp>
        <p:nvSpPr>
          <p:cNvPr id="3" name="عنوان فرعي 2"/>
          <p:cNvSpPr>
            <a:spLocks noGrp="1"/>
          </p:cNvSpPr>
          <p:nvPr>
            <p:ph type="subTitle" idx="1"/>
          </p:nvPr>
        </p:nvSpPr>
        <p:spPr>
          <a:xfrm>
            <a:off x="1524000" y="3415771"/>
            <a:ext cx="9144000" cy="894972"/>
          </a:xfrm>
        </p:spPr>
        <p:txBody>
          <a:bodyPr>
            <a:normAutofit/>
          </a:bodyPr>
          <a:lstStyle/>
          <a:p>
            <a:r>
              <a:rPr lang="en-US" sz="3600" dirty="0"/>
              <a:t>Mobile Network Architecture</a:t>
            </a:r>
          </a:p>
        </p:txBody>
      </p:sp>
    </p:spTree>
    <p:extLst>
      <p:ext uri="{BB962C8B-B14F-4D97-AF65-F5344CB8AC3E}">
        <p14:creationId xmlns:p14="http://schemas.microsoft.com/office/powerpoint/2010/main" val="2716551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5"/>
            <a:ext cx="10515600" cy="915035"/>
          </a:xfrm>
        </p:spPr>
        <p:txBody>
          <a:bodyPr>
            <a:normAutofit/>
          </a:bodyPr>
          <a:lstStyle/>
          <a:p>
            <a:pPr marL="571500" indent="-571500" algn="l" rtl="0">
              <a:buFont typeface="Wingdings" panose="05000000000000000000" pitchFamily="2" charset="2"/>
              <a:buChar char="q"/>
            </a:pPr>
            <a:r>
              <a:rPr lang="en-US" sz="2400" b="1" dirty="0"/>
              <a:t>Simplex Systems</a:t>
            </a:r>
          </a:p>
        </p:txBody>
      </p:sp>
      <p:sp>
        <p:nvSpPr>
          <p:cNvPr id="3" name="عنصر نائب للمحتوى 2"/>
          <p:cNvSpPr>
            <a:spLocks noGrp="1"/>
          </p:cNvSpPr>
          <p:nvPr>
            <p:ph idx="1"/>
          </p:nvPr>
        </p:nvSpPr>
        <p:spPr>
          <a:xfrm>
            <a:off x="457201" y="1436914"/>
            <a:ext cx="11573690" cy="4740049"/>
          </a:xfrm>
        </p:spPr>
        <p:txBody>
          <a:bodyPr>
            <a:normAutofit/>
          </a:bodyPr>
          <a:lstStyle/>
          <a:p>
            <a:pPr algn="l" rtl="0">
              <a:buFont typeface="Wingdings" panose="05000000000000000000" pitchFamily="2" charset="2"/>
              <a:buChar char="Ø"/>
            </a:pPr>
            <a:r>
              <a:rPr lang="en-US" sz="2400" dirty="0">
                <a:solidFill>
                  <a:srgbClr val="FF0000"/>
                </a:solidFill>
              </a:rPr>
              <a:t>Communication systems that provide only one-way of communication (TV broadcast Channels).</a:t>
            </a:r>
          </a:p>
          <a:p>
            <a:pPr marL="571500" indent="-571500" algn="l" rtl="0">
              <a:spcBef>
                <a:spcPct val="0"/>
              </a:spcBef>
              <a:buFont typeface="Wingdings" panose="05000000000000000000" pitchFamily="2" charset="2"/>
              <a:buChar char="q"/>
            </a:pPr>
            <a:r>
              <a:rPr lang="en-US" sz="2400" b="1" dirty="0">
                <a:latin typeface="+mj-lt"/>
                <a:ea typeface="+mj-ea"/>
                <a:cs typeface="+mj-cs"/>
              </a:rPr>
              <a:t>Half Duplex Systems</a:t>
            </a:r>
          </a:p>
          <a:p>
            <a:pPr algn="l" rtl="0">
              <a:spcBef>
                <a:spcPct val="0"/>
              </a:spcBef>
              <a:buFont typeface="Wingdings" panose="05000000000000000000" pitchFamily="2" charset="2"/>
              <a:buChar char="Ø"/>
            </a:pPr>
            <a:r>
              <a:rPr lang="en-US" sz="2400" dirty="0">
                <a:solidFill>
                  <a:srgbClr val="FF0000"/>
                </a:solidFill>
              </a:rPr>
              <a:t>Communication Systems that allow two-way communications.</a:t>
            </a:r>
          </a:p>
          <a:p>
            <a:pPr algn="l" rtl="0">
              <a:spcBef>
                <a:spcPct val="0"/>
              </a:spcBef>
              <a:buFont typeface="Wingdings" panose="05000000000000000000" pitchFamily="2" charset="2"/>
              <a:buChar char="Ø"/>
            </a:pPr>
            <a:r>
              <a:rPr lang="en-US" sz="2400" dirty="0">
                <a:solidFill>
                  <a:srgbClr val="FF0000"/>
                </a:solidFill>
              </a:rPr>
              <a:t> It uses the same radio channel for both transmission and reception.</a:t>
            </a:r>
          </a:p>
          <a:p>
            <a:pPr algn="l" rtl="0">
              <a:spcBef>
                <a:spcPct val="0"/>
              </a:spcBef>
              <a:buFont typeface="Wingdings" panose="05000000000000000000" pitchFamily="2" charset="2"/>
              <a:buChar char="Ø"/>
            </a:pPr>
            <a:r>
              <a:rPr lang="en-US" sz="2400" dirty="0">
                <a:solidFill>
                  <a:srgbClr val="FF0000"/>
                </a:solidFill>
              </a:rPr>
              <a:t> At any given time, the user can either transmit or receive information. </a:t>
            </a:r>
          </a:p>
          <a:p>
            <a:pPr marL="571500" indent="-571500" algn="l" rtl="0">
              <a:spcBef>
                <a:spcPct val="0"/>
              </a:spcBef>
              <a:buFont typeface="Wingdings" panose="05000000000000000000" pitchFamily="2" charset="2"/>
              <a:buChar char="q"/>
            </a:pPr>
            <a:r>
              <a:rPr lang="en-US" sz="2400" b="1" dirty="0">
                <a:latin typeface="+mj-lt"/>
                <a:ea typeface="+mj-ea"/>
                <a:cs typeface="+mj-cs"/>
              </a:rPr>
              <a:t>Full Duplex Systems</a:t>
            </a:r>
          </a:p>
          <a:p>
            <a:pPr algn="l" rtl="0">
              <a:spcBef>
                <a:spcPct val="0"/>
              </a:spcBef>
              <a:buFont typeface="Wingdings" panose="05000000000000000000" pitchFamily="2" charset="2"/>
              <a:buChar char="Ø"/>
            </a:pPr>
            <a:r>
              <a:rPr lang="en-US" sz="2400" dirty="0">
                <a:solidFill>
                  <a:srgbClr val="FF0000"/>
                </a:solidFill>
              </a:rPr>
              <a:t>Communication systems that allow simultaneous two-way communication.</a:t>
            </a:r>
          </a:p>
          <a:p>
            <a:pPr algn="l" rtl="0">
              <a:spcBef>
                <a:spcPct val="0"/>
              </a:spcBef>
              <a:buFont typeface="Wingdings" panose="05000000000000000000" pitchFamily="2" charset="2"/>
              <a:buChar char="Ø"/>
            </a:pPr>
            <a:r>
              <a:rPr lang="en-US" sz="2400" dirty="0">
                <a:solidFill>
                  <a:srgbClr val="FF0000"/>
                </a:solidFill>
              </a:rPr>
              <a:t>Transmission and reception is typically on two different channels (FDD). </a:t>
            </a:r>
          </a:p>
          <a:p>
            <a:pPr marL="571500" indent="-571500" algn="l" rtl="0">
              <a:spcBef>
                <a:spcPct val="0"/>
              </a:spcBef>
              <a:buFont typeface="Wingdings" panose="05000000000000000000" pitchFamily="2" charset="2"/>
              <a:buChar char="q"/>
            </a:pPr>
            <a:r>
              <a:rPr lang="en-US" sz="2400" b="1" dirty="0">
                <a:latin typeface="+mj-lt"/>
                <a:ea typeface="+mj-ea"/>
                <a:cs typeface="+mj-cs"/>
              </a:rPr>
              <a:t>Handoff</a:t>
            </a:r>
          </a:p>
          <a:p>
            <a:pPr algn="l" rtl="0">
              <a:spcBef>
                <a:spcPct val="0"/>
              </a:spcBef>
              <a:buFont typeface="Wingdings" panose="05000000000000000000" pitchFamily="2" charset="2"/>
              <a:buChar char="Ø"/>
            </a:pPr>
            <a:r>
              <a:rPr lang="en-US" sz="2400" dirty="0">
                <a:solidFill>
                  <a:srgbClr val="FF0000"/>
                </a:solidFill>
              </a:rPr>
              <a:t>While in connection the handoff is the process of transferring a mobile user from one</a:t>
            </a:r>
          </a:p>
          <a:p>
            <a:pPr marL="0" indent="0" algn="l" rtl="0">
              <a:spcBef>
                <a:spcPct val="0"/>
              </a:spcBef>
              <a:buNone/>
            </a:pPr>
            <a:r>
              <a:rPr lang="en-US" sz="2400" dirty="0">
                <a:solidFill>
                  <a:srgbClr val="FF0000"/>
                </a:solidFill>
              </a:rPr>
              <a:t>channel to another or base station to another.</a:t>
            </a:r>
          </a:p>
        </p:txBody>
      </p:sp>
    </p:spTree>
    <p:extLst>
      <p:ext uri="{BB962C8B-B14F-4D97-AF65-F5344CB8AC3E}">
        <p14:creationId xmlns:p14="http://schemas.microsoft.com/office/powerpoint/2010/main" val="3681441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6"/>
            <a:ext cx="10515600" cy="470898"/>
          </a:xfrm>
        </p:spPr>
        <p:txBody>
          <a:bodyPr>
            <a:normAutofit fontScale="90000"/>
          </a:bodyPr>
          <a:lstStyle/>
          <a:p>
            <a:pPr algn="l" rtl="0"/>
            <a:endParaRPr lang="en-US" dirty="0"/>
          </a:p>
        </p:txBody>
      </p:sp>
      <p:sp>
        <p:nvSpPr>
          <p:cNvPr id="3" name="عنصر نائب للمحتوى 2"/>
          <p:cNvSpPr>
            <a:spLocks noGrp="1"/>
          </p:cNvSpPr>
          <p:nvPr>
            <p:ph idx="1"/>
          </p:nvPr>
        </p:nvSpPr>
        <p:spPr>
          <a:xfrm>
            <a:off x="365760" y="992777"/>
            <a:ext cx="11469189" cy="5184186"/>
          </a:xfrm>
        </p:spPr>
        <p:txBody>
          <a:bodyPr/>
          <a:lstStyle/>
          <a:p>
            <a:pPr algn="just" rtl="0"/>
            <a:endParaRPr lang="en-US" dirty="0"/>
          </a:p>
        </p:txBody>
      </p:sp>
      <p:pic>
        <p:nvPicPr>
          <p:cNvPr id="5" name="صورة 4"/>
          <p:cNvPicPr>
            <a:picLocks noChangeAspect="1"/>
          </p:cNvPicPr>
          <p:nvPr/>
        </p:nvPicPr>
        <p:blipFill>
          <a:blip r:embed="rId2"/>
          <a:stretch>
            <a:fillRect/>
          </a:stretch>
        </p:blipFill>
        <p:spPr>
          <a:xfrm>
            <a:off x="2357049" y="1484962"/>
            <a:ext cx="5768048" cy="3400546"/>
          </a:xfrm>
          <a:prstGeom prst="rect">
            <a:avLst/>
          </a:prstGeom>
        </p:spPr>
      </p:pic>
    </p:spTree>
    <p:extLst>
      <p:ext uri="{BB962C8B-B14F-4D97-AF65-F5344CB8AC3E}">
        <p14:creationId xmlns:p14="http://schemas.microsoft.com/office/powerpoint/2010/main" val="2132056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6"/>
            <a:ext cx="10515600" cy="692966"/>
          </a:xfrm>
        </p:spPr>
        <p:txBody>
          <a:bodyPr>
            <a:normAutofit/>
          </a:bodyPr>
          <a:lstStyle/>
          <a:p>
            <a:pPr marL="571500" indent="-571500" algn="l" rtl="0">
              <a:buFont typeface="Wingdings" panose="05000000000000000000" pitchFamily="2" charset="2"/>
              <a:buChar char="q"/>
            </a:pPr>
            <a:r>
              <a:rPr lang="en-US" sz="3200" dirty="0"/>
              <a:t>Roaming:</a:t>
            </a:r>
          </a:p>
        </p:txBody>
      </p:sp>
      <p:sp>
        <p:nvSpPr>
          <p:cNvPr id="3" name="عنصر نائب للمحتوى 2"/>
          <p:cNvSpPr>
            <a:spLocks noGrp="1"/>
          </p:cNvSpPr>
          <p:nvPr>
            <p:ph idx="1"/>
          </p:nvPr>
        </p:nvSpPr>
        <p:spPr>
          <a:xfrm>
            <a:off x="838200" y="1058092"/>
            <a:ext cx="9390017" cy="5381897"/>
          </a:xfrm>
        </p:spPr>
        <p:txBody>
          <a:bodyPr>
            <a:normAutofit lnSpcReduction="10000"/>
          </a:bodyPr>
          <a:lstStyle/>
          <a:p>
            <a:pPr algn="l" rtl="0">
              <a:buFont typeface="Wingdings" panose="05000000000000000000" pitchFamily="2" charset="2"/>
              <a:buChar char="Ø"/>
            </a:pPr>
            <a:r>
              <a:rPr lang="en-US" sz="2400" dirty="0">
                <a:solidFill>
                  <a:srgbClr val="FF0000"/>
                </a:solidFill>
              </a:rPr>
              <a:t>It extends the connectivity service in a location that is different from the home location where the service was registered.</a:t>
            </a:r>
          </a:p>
          <a:p>
            <a:pPr algn="l" rtl="0">
              <a:buFont typeface="Wingdings" panose="05000000000000000000" pitchFamily="2" charset="2"/>
              <a:buChar char="Ø"/>
            </a:pPr>
            <a:r>
              <a:rPr lang="en-US" sz="2400" dirty="0">
                <a:solidFill>
                  <a:srgbClr val="FF0000"/>
                </a:solidFill>
              </a:rPr>
              <a:t>Roaming ensures that the wireless device is kept connected to the network</a:t>
            </a:r>
          </a:p>
          <a:p>
            <a:pPr algn="l" rtl="0">
              <a:buFont typeface="Wingdings" panose="05000000000000000000" pitchFamily="2" charset="2"/>
              <a:buChar char="Ø"/>
            </a:pPr>
            <a:r>
              <a:rPr lang="en-US" sz="2400" dirty="0">
                <a:solidFill>
                  <a:srgbClr val="FF0000"/>
                </a:solidFill>
              </a:rPr>
              <a:t>The connection to the network is only provide in place where the roaming service is purchased.</a:t>
            </a:r>
          </a:p>
          <a:p>
            <a:pPr algn="l" rtl="0">
              <a:spcBef>
                <a:spcPct val="0"/>
              </a:spcBef>
              <a:buFont typeface="Wingdings" panose="05000000000000000000" pitchFamily="2" charset="2"/>
              <a:buChar char="q"/>
            </a:pPr>
            <a:r>
              <a:rPr lang="en-US" dirty="0">
                <a:latin typeface="+mj-lt"/>
                <a:ea typeface="+mj-ea"/>
                <a:cs typeface="+mj-cs"/>
              </a:rPr>
              <a:t>Cell Site:</a:t>
            </a:r>
          </a:p>
          <a:p>
            <a:pPr algn="l" rtl="0">
              <a:buFont typeface="Wingdings" panose="05000000000000000000" pitchFamily="2" charset="2"/>
              <a:buChar char="Ø"/>
            </a:pPr>
            <a:r>
              <a:rPr lang="en-US" sz="2400" dirty="0">
                <a:solidFill>
                  <a:srgbClr val="FF0000"/>
                </a:solidFill>
              </a:rPr>
              <a:t>The location where a wireless antenna and network communication equipment's are placed in order to provide wireless service in a geographic area. </a:t>
            </a:r>
          </a:p>
          <a:p>
            <a:pPr algn="l" rtl="0">
              <a:spcBef>
                <a:spcPct val="0"/>
              </a:spcBef>
              <a:buFont typeface="Wingdings" panose="05000000000000000000" pitchFamily="2" charset="2"/>
              <a:buChar char="q"/>
            </a:pPr>
            <a:r>
              <a:rPr lang="en-US" sz="2400" dirty="0"/>
              <a:t>Repeater</a:t>
            </a:r>
          </a:p>
          <a:p>
            <a:pPr algn="l" rtl="0">
              <a:spcBef>
                <a:spcPct val="0"/>
              </a:spcBef>
              <a:buFont typeface="Wingdings" panose="05000000000000000000" pitchFamily="2" charset="2"/>
              <a:buChar char="Ø"/>
            </a:pPr>
            <a:r>
              <a:rPr lang="en-US" sz="2400" dirty="0">
                <a:solidFill>
                  <a:srgbClr val="FF0000"/>
                </a:solidFill>
              </a:rPr>
              <a:t>Devices that receive a radio signal, amplify it and re-transmit it in a new direction.</a:t>
            </a:r>
          </a:p>
          <a:p>
            <a:pPr algn="l" rtl="0">
              <a:spcBef>
                <a:spcPct val="0"/>
              </a:spcBef>
              <a:buFont typeface="Wingdings" panose="05000000000000000000" pitchFamily="2" charset="2"/>
              <a:buChar char="Ø"/>
            </a:pPr>
            <a:r>
              <a:rPr lang="en-US" sz="2400" dirty="0">
                <a:solidFill>
                  <a:srgbClr val="FF0000"/>
                </a:solidFill>
              </a:rPr>
              <a:t>Used in wireless networks to extend the range of base station signals and to expand coverage.</a:t>
            </a:r>
          </a:p>
          <a:p>
            <a:pPr algn="l" rtl="0">
              <a:spcBef>
                <a:spcPct val="0"/>
              </a:spcBef>
              <a:buFont typeface="Wingdings" panose="05000000000000000000" pitchFamily="2" charset="2"/>
              <a:buChar char="Ø"/>
            </a:pPr>
            <a:r>
              <a:rPr lang="en-US" sz="2400" dirty="0">
                <a:solidFill>
                  <a:srgbClr val="FF0000"/>
                </a:solidFill>
              </a:rPr>
              <a:t>Repeaters are typically used in buildings, tunnels, or difficult terrains.</a:t>
            </a:r>
          </a:p>
          <a:p>
            <a:pPr algn="l" rtl="0">
              <a:buFont typeface="Wingdings" panose="05000000000000000000" pitchFamily="2" charset="2"/>
              <a:buChar char="Ø"/>
            </a:pPr>
            <a:endParaRPr lang="en-US" sz="2400" dirty="0">
              <a:solidFill>
                <a:srgbClr val="FF0000"/>
              </a:solidFill>
            </a:endParaRPr>
          </a:p>
          <a:p>
            <a:pPr marL="0" indent="0" algn="l" rtl="0">
              <a:spcBef>
                <a:spcPct val="0"/>
              </a:spcBef>
              <a:buNone/>
            </a:pPr>
            <a:endParaRPr lang="en-US" sz="3600" dirty="0">
              <a:latin typeface="+mj-lt"/>
              <a:ea typeface="+mj-ea"/>
              <a:cs typeface="+mj-cs"/>
            </a:endParaRPr>
          </a:p>
        </p:txBody>
      </p:sp>
      <p:pic>
        <p:nvPicPr>
          <p:cNvPr id="4" name="صورة 3"/>
          <p:cNvPicPr>
            <a:picLocks noChangeAspect="1"/>
          </p:cNvPicPr>
          <p:nvPr/>
        </p:nvPicPr>
        <p:blipFill>
          <a:blip r:embed="rId2"/>
          <a:stretch>
            <a:fillRect/>
          </a:stretch>
        </p:blipFill>
        <p:spPr>
          <a:xfrm>
            <a:off x="9744891" y="1854925"/>
            <a:ext cx="2447109" cy="2717074"/>
          </a:xfrm>
          <a:prstGeom prst="rect">
            <a:avLst/>
          </a:prstGeom>
        </p:spPr>
      </p:pic>
    </p:spTree>
    <p:extLst>
      <p:ext uri="{BB962C8B-B14F-4D97-AF65-F5344CB8AC3E}">
        <p14:creationId xmlns:p14="http://schemas.microsoft.com/office/powerpoint/2010/main" val="2971082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75063" y="273685"/>
            <a:ext cx="10515600" cy="1325563"/>
          </a:xfrm>
        </p:spPr>
        <p:txBody>
          <a:bodyPr>
            <a:normAutofit/>
          </a:bodyPr>
          <a:lstStyle/>
          <a:p>
            <a:pPr marL="228600" indent="-228600" algn="l" rtl="0">
              <a:buFont typeface="Wingdings" panose="05000000000000000000" pitchFamily="2" charset="2"/>
              <a:buChar char="q"/>
            </a:pPr>
            <a:r>
              <a:rPr lang="en-US" sz="2800" dirty="0"/>
              <a:t>Smart Antenna</a:t>
            </a:r>
          </a:p>
        </p:txBody>
      </p:sp>
      <p:sp>
        <p:nvSpPr>
          <p:cNvPr id="3" name="عنصر نائب للمحتوى 2"/>
          <p:cNvSpPr>
            <a:spLocks noGrp="1"/>
          </p:cNvSpPr>
          <p:nvPr>
            <p:ph idx="1"/>
          </p:nvPr>
        </p:nvSpPr>
        <p:spPr>
          <a:xfrm>
            <a:off x="775063" y="1316174"/>
            <a:ext cx="10515600" cy="4744992"/>
          </a:xfrm>
        </p:spPr>
        <p:txBody>
          <a:bodyPr>
            <a:normAutofit/>
          </a:bodyPr>
          <a:lstStyle/>
          <a:p>
            <a:pPr algn="l" rtl="0"/>
            <a:r>
              <a:rPr lang="en-US" sz="2400" dirty="0">
                <a:solidFill>
                  <a:srgbClr val="FF0000"/>
                </a:solidFill>
              </a:rPr>
              <a:t>A wireless antenna with technology that focuses its signal in a specific direction. Wireless networks use smart antennas to:-</a:t>
            </a:r>
          </a:p>
          <a:p>
            <a:pPr algn="l" rtl="0">
              <a:buFont typeface="Wingdings" panose="05000000000000000000" pitchFamily="2" charset="2"/>
              <a:buChar char="ü"/>
            </a:pPr>
            <a:r>
              <a:rPr lang="en-US" sz="2400" dirty="0">
                <a:solidFill>
                  <a:srgbClr val="FF0000"/>
                </a:solidFill>
              </a:rPr>
              <a:t>Reduce the number of dropped calls.</a:t>
            </a:r>
          </a:p>
          <a:p>
            <a:pPr algn="l" rtl="0">
              <a:buFont typeface="Wingdings" panose="05000000000000000000" pitchFamily="2" charset="2"/>
              <a:buChar char="ü"/>
            </a:pPr>
            <a:r>
              <a:rPr lang="en-US" sz="2400" dirty="0">
                <a:solidFill>
                  <a:srgbClr val="FF0000"/>
                </a:solidFill>
              </a:rPr>
              <a:t>Improve call quality, and Increase channel capacity.</a:t>
            </a:r>
          </a:p>
        </p:txBody>
      </p:sp>
      <p:pic>
        <p:nvPicPr>
          <p:cNvPr id="6" name="صورة 5"/>
          <p:cNvPicPr>
            <a:picLocks noChangeAspect="1"/>
          </p:cNvPicPr>
          <p:nvPr/>
        </p:nvPicPr>
        <p:blipFill>
          <a:blip r:embed="rId2"/>
          <a:stretch>
            <a:fillRect/>
          </a:stretch>
        </p:blipFill>
        <p:spPr>
          <a:xfrm>
            <a:off x="4164874" y="3291839"/>
            <a:ext cx="4312920" cy="2534194"/>
          </a:xfrm>
          <a:prstGeom prst="rect">
            <a:avLst/>
          </a:prstGeom>
        </p:spPr>
      </p:pic>
    </p:spTree>
    <p:extLst>
      <p:ext uri="{BB962C8B-B14F-4D97-AF65-F5344CB8AC3E}">
        <p14:creationId xmlns:p14="http://schemas.microsoft.com/office/powerpoint/2010/main" val="1148903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6"/>
            <a:ext cx="10515600" cy="771344"/>
          </a:xfrm>
        </p:spPr>
        <p:txBody>
          <a:bodyPr>
            <a:normAutofit/>
          </a:bodyPr>
          <a:lstStyle/>
          <a:p>
            <a:pPr algn="l"/>
            <a:r>
              <a:rPr lang="en-US" sz="3600" dirty="0"/>
              <a:t>Overview of Cellular system (GSM Network)</a:t>
            </a:r>
          </a:p>
        </p:txBody>
      </p:sp>
      <p:sp>
        <p:nvSpPr>
          <p:cNvPr id="3" name="عنصر نائب للمحتوى 2"/>
          <p:cNvSpPr>
            <a:spLocks noGrp="1"/>
          </p:cNvSpPr>
          <p:nvPr>
            <p:ph idx="1"/>
          </p:nvPr>
        </p:nvSpPr>
        <p:spPr>
          <a:xfrm>
            <a:off x="420188" y="1476103"/>
            <a:ext cx="7691846" cy="4976948"/>
          </a:xfrm>
        </p:spPr>
        <p:txBody>
          <a:bodyPr>
            <a:normAutofit lnSpcReduction="10000"/>
          </a:bodyPr>
          <a:lstStyle/>
          <a:p>
            <a:pPr algn="l" rtl="0"/>
            <a:r>
              <a:rPr lang="en-US" dirty="0"/>
              <a:t>The Mobile Station:-</a:t>
            </a:r>
          </a:p>
          <a:p>
            <a:pPr algn="l" rtl="0">
              <a:buFont typeface="Wingdings" panose="05000000000000000000" pitchFamily="2" charset="2"/>
              <a:buChar char="Ø"/>
            </a:pPr>
            <a:r>
              <a:rPr lang="en-US" sz="2400" dirty="0">
                <a:solidFill>
                  <a:srgbClr val="FF0000"/>
                </a:solidFill>
              </a:rPr>
              <a:t>Is the mobile component of the GSM system and includes the Mobile Equipment (ME) and the Subscriber Identity Module (SIM).</a:t>
            </a:r>
          </a:p>
          <a:p>
            <a:pPr algn="l" rtl="0"/>
            <a:r>
              <a:rPr lang="en-US" dirty="0"/>
              <a:t>Base Station Subsystem includes :-</a:t>
            </a:r>
          </a:p>
          <a:p>
            <a:pPr marL="0" indent="0" algn="l" rtl="0">
              <a:buNone/>
            </a:pPr>
            <a:r>
              <a:rPr lang="en-US" sz="2400" dirty="0">
                <a:solidFill>
                  <a:srgbClr val="FF0000"/>
                </a:solidFill>
              </a:rPr>
              <a:t>- Base Transceiver Stations (BTS).</a:t>
            </a:r>
          </a:p>
          <a:p>
            <a:pPr algn="l" rtl="0">
              <a:buFontTx/>
              <a:buChar char="-"/>
            </a:pPr>
            <a:r>
              <a:rPr lang="en-US" sz="2400" dirty="0">
                <a:solidFill>
                  <a:srgbClr val="FF0000"/>
                </a:solidFill>
              </a:rPr>
              <a:t>Base Switching Centers (BSC).</a:t>
            </a:r>
          </a:p>
          <a:p>
            <a:pPr marL="0" indent="0" algn="l" rtl="0">
              <a:buNone/>
            </a:pPr>
            <a:r>
              <a:rPr lang="en-US" sz="2400" dirty="0"/>
              <a:t>Base Station Subsystem interfaces with:</a:t>
            </a:r>
          </a:p>
          <a:p>
            <a:pPr algn="l" rtl="0">
              <a:buFont typeface="Wingdings" panose="05000000000000000000" pitchFamily="2" charset="2"/>
              <a:buChar char="Ø"/>
            </a:pPr>
            <a:r>
              <a:rPr lang="en-US" sz="2400" dirty="0">
                <a:solidFill>
                  <a:srgbClr val="FF0000"/>
                </a:solidFill>
              </a:rPr>
              <a:t>Mobile Station and manages the mobility of the Mobile Equipment across different Base Transceiver Stations.</a:t>
            </a:r>
          </a:p>
          <a:p>
            <a:pPr algn="l" rtl="0">
              <a:buFont typeface="Wingdings" panose="05000000000000000000" pitchFamily="2" charset="2"/>
              <a:buChar char="Ø"/>
            </a:pPr>
            <a:r>
              <a:rPr lang="en-US" sz="2400" dirty="0">
                <a:solidFill>
                  <a:srgbClr val="FF0000"/>
                </a:solidFill>
              </a:rPr>
              <a:t>Network Subsystem to connect to the external networks and other services.</a:t>
            </a:r>
          </a:p>
        </p:txBody>
      </p:sp>
      <p:pic>
        <p:nvPicPr>
          <p:cNvPr id="4" name="صورة 3"/>
          <p:cNvPicPr>
            <a:picLocks noChangeAspect="1"/>
          </p:cNvPicPr>
          <p:nvPr/>
        </p:nvPicPr>
        <p:blipFill>
          <a:blip r:embed="rId2"/>
          <a:stretch>
            <a:fillRect/>
          </a:stretch>
        </p:blipFill>
        <p:spPr>
          <a:xfrm>
            <a:off x="7972696" y="1880316"/>
            <a:ext cx="4219304" cy="3734874"/>
          </a:xfrm>
          <a:prstGeom prst="rect">
            <a:avLst/>
          </a:prstGeom>
        </p:spPr>
      </p:pic>
    </p:spTree>
    <p:extLst>
      <p:ext uri="{BB962C8B-B14F-4D97-AF65-F5344CB8AC3E}">
        <p14:creationId xmlns:p14="http://schemas.microsoft.com/office/powerpoint/2010/main" val="1766852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9259" y="640080"/>
            <a:ext cx="9117874" cy="6217920"/>
          </a:xfrm>
        </p:spPr>
        <p:txBody>
          <a:bodyPr>
            <a:normAutofit/>
          </a:bodyPr>
          <a:lstStyle/>
          <a:p>
            <a:pPr algn="l" rtl="0">
              <a:buFont typeface="Wingdings" panose="05000000000000000000" pitchFamily="2" charset="2"/>
              <a:buChar char="Ø"/>
            </a:pPr>
            <a:r>
              <a:rPr lang="en-US" sz="2400" dirty="0"/>
              <a:t>Network Subsystem is the core of the GSM system. provides functionalities such as:-</a:t>
            </a:r>
          </a:p>
          <a:p>
            <a:pPr marL="0" indent="0" algn="l" rtl="0">
              <a:buNone/>
            </a:pPr>
            <a:r>
              <a:rPr lang="en-US" sz="2400" dirty="0">
                <a:solidFill>
                  <a:srgbClr val="FF0000"/>
                </a:solidFill>
              </a:rPr>
              <a:t>- call connections.</a:t>
            </a:r>
          </a:p>
          <a:p>
            <a:pPr marL="0" indent="0" algn="l" rtl="0">
              <a:buNone/>
            </a:pPr>
            <a:r>
              <a:rPr lang="en-US" sz="2400" dirty="0">
                <a:solidFill>
                  <a:srgbClr val="FF0000"/>
                </a:solidFill>
              </a:rPr>
              <a:t>-management of subscribers.</a:t>
            </a:r>
          </a:p>
          <a:p>
            <a:pPr algn="l" rtl="0">
              <a:buFontTx/>
              <a:buChar char="-"/>
            </a:pPr>
            <a:r>
              <a:rPr lang="en-US" sz="2400" dirty="0">
                <a:solidFill>
                  <a:srgbClr val="FF0000"/>
                </a:solidFill>
              </a:rPr>
              <a:t>mobility.</a:t>
            </a:r>
          </a:p>
          <a:p>
            <a:pPr marL="0" indent="0" algn="l" rtl="0">
              <a:buNone/>
            </a:pPr>
            <a:r>
              <a:rPr lang="en-US" dirty="0"/>
              <a:t>Base Station Subsystem (BSS)</a:t>
            </a:r>
          </a:p>
          <a:p>
            <a:pPr marL="0" indent="0" algn="l" rtl="0">
              <a:buNone/>
            </a:pPr>
            <a:r>
              <a:rPr lang="en-US" sz="2400" dirty="0">
                <a:solidFill>
                  <a:srgbClr val="FF0000"/>
                </a:solidFill>
              </a:rPr>
              <a:t>-BSS consists of base station controller and one or more base transceiver stations (BTS).</a:t>
            </a:r>
          </a:p>
          <a:p>
            <a:pPr marL="0" indent="0" algn="l" rtl="0">
              <a:buNone/>
            </a:pPr>
            <a:r>
              <a:rPr lang="en-US" sz="2400" dirty="0">
                <a:solidFill>
                  <a:srgbClr val="FF0000"/>
                </a:solidFill>
              </a:rPr>
              <a:t>-Includes radio antenna, radio transceiver and a link to a base station controller (BSC).</a:t>
            </a:r>
          </a:p>
          <a:p>
            <a:pPr marL="0" indent="0" algn="l" rtl="0">
              <a:buNone/>
            </a:pPr>
            <a:r>
              <a:rPr lang="en-US" sz="2400" dirty="0">
                <a:solidFill>
                  <a:srgbClr val="FF0000"/>
                </a:solidFill>
              </a:rPr>
              <a:t>-BSC reserves radio frequencies, manages handoff of mobile unit from one cell to another within BSS, and controls paging.</a:t>
            </a:r>
            <a:r>
              <a:rPr lang="en-US" sz="2400" dirty="0"/>
              <a:t> (Paging Systems are wireless communication systems that are designed to send brief messages to a user. It's a one-way messaging system in which Transmitters send messages to all users)</a:t>
            </a:r>
            <a:endParaRPr lang="en-US" sz="2400" dirty="0">
              <a:solidFill>
                <a:srgbClr val="FF0000"/>
              </a:solidFill>
            </a:endParaRPr>
          </a:p>
          <a:p>
            <a:pPr marL="0" indent="0" algn="l" rtl="0">
              <a:buNone/>
            </a:pPr>
            <a:endParaRPr lang="en-US" sz="2400" dirty="0">
              <a:solidFill>
                <a:srgbClr val="FF0000"/>
              </a:solidFill>
            </a:endParaRPr>
          </a:p>
          <a:p>
            <a:pPr marL="0" indent="0" algn="l" rtl="0">
              <a:buNone/>
            </a:pPr>
            <a:endParaRPr lang="en-US" sz="2400" dirty="0">
              <a:solidFill>
                <a:srgbClr val="FF0000"/>
              </a:solidFill>
            </a:endParaRPr>
          </a:p>
          <a:p>
            <a:pPr marL="0" indent="0" algn="l" rtl="0">
              <a:buNone/>
            </a:pPr>
            <a:endParaRPr lang="en-US" sz="2400" dirty="0">
              <a:solidFill>
                <a:srgbClr val="FF0000"/>
              </a:solidFill>
            </a:endParaRPr>
          </a:p>
          <a:p>
            <a:pPr marL="0" indent="0" algn="l" rtl="0">
              <a:buNone/>
            </a:pPr>
            <a:endParaRPr lang="en-US" sz="2400" dirty="0">
              <a:solidFill>
                <a:srgbClr val="FF0000"/>
              </a:solidFill>
            </a:endParaRPr>
          </a:p>
        </p:txBody>
      </p:sp>
      <p:pic>
        <p:nvPicPr>
          <p:cNvPr id="6" name="صورة 5"/>
          <p:cNvPicPr>
            <a:picLocks noChangeAspect="1"/>
          </p:cNvPicPr>
          <p:nvPr/>
        </p:nvPicPr>
        <p:blipFill>
          <a:blip r:embed="rId2"/>
          <a:stretch>
            <a:fillRect/>
          </a:stretch>
        </p:blipFill>
        <p:spPr>
          <a:xfrm>
            <a:off x="9248504" y="757646"/>
            <a:ext cx="2695304" cy="3918857"/>
          </a:xfrm>
          <a:prstGeom prst="rect">
            <a:avLst/>
          </a:prstGeom>
        </p:spPr>
      </p:pic>
    </p:spTree>
    <p:extLst>
      <p:ext uri="{BB962C8B-B14F-4D97-AF65-F5344CB8AC3E}">
        <p14:creationId xmlns:p14="http://schemas.microsoft.com/office/powerpoint/2010/main" val="2562587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6"/>
            <a:ext cx="10515600" cy="627652"/>
          </a:xfrm>
        </p:spPr>
        <p:txBody>
          <a:bodyPr>
            <a:normAutofit fontScale="90000"/>
          </a:bodyPr>
          <a:lstStyle/>
          <a:p>
            <a:pPr algn="l" rtl="0"/>
            <a:endParaRPr lang="en-US" dirty="0"/>
          </a:p>
        </p:txBody>
      </p:sp>
      <p:sp>
        <p:nvSpPr>
          <p:cNvPr id="11" name="عنصر نائب للمحتوى 10"/>
          <p:cNvSpPr>
            <a:spLocks noGrp="1"/>
          </p:cNvSpPr>
          <p:nvPr>
            <p:ph idx="1"/>
          </p:nvPr>
        </p:nvSpPr>
        <p:spPr/>
        <p:txBody>
          <a:bodyPr/>
          <a:lstStyle/>
          <a:p>
            <a:pPr algn="l" rtl="0">
              <a:buFont typeface="Wingdings" panose="05000000000000000000" pitchFamily="2" charset="2"/>
              <a:buChar char="q"/>
            </a:pPr>
            <a:r>
              <a:rPr lang="en-US" dirty="0"/>
              <a:t>Network Subsystem:-</a:t>
            </a:r>
          </a:p>
          <a:p>
            <a:pPr algn="l" rtl="0"/>
            <a:r>
              <a:rPr lang="en-US" dirty="0">
                <a:solidFill>
                  <a:srgbClr val="FF0000"/>
                </a:solidFill>
              </a:rPr>
              <a:t>Interfaces with the other networks:</a:t>
            </a:r>
          </a:p>
          <a:p>
            <a:pPr algn="l" rtl="0"/>
            <a:r>
              <a:rPr lang="en-US" dirty="0">
                <a:solidFill>
                  <a:srgbClr val="FF0000"/>
                </a:solidFill>
              </a:rPr>
              <a:t>Public Switched Telephone Network (PSTN).</a:t>
            </a:r>
          </a:p>
          <a:p>
            <a:pPr algn="l" rtl="0"/>
            <a:r>
              <a:rPr lang="en-US" dirty="0">
                <a:solidFill>
                  <a:srgbClr val="FF0000"/>
                </a:solidFill>
              </a:rPr>
              <a:t>Internet and other data networks.</a:t>
            </a:r>
          </a:p>
          <a:p>
            <a:pPr algn="l" rtl="0"/>
            <a:r>
              <a:rPr lang="en-US" dirty="0">
                <a:solidFill>
                  <a:srgbClr val="FF0000"/>
                </a:solidFill>
              </a:rPr>
              <a:t>These functionalities are implemented through the core components.</a:t>
            </a:r>
          </a:p>
        </p:txBody>
      </p:sp>
      <p:pic>
        <p:nvPicPr>
          <p:cNvPr id="13" name="صورة 12"/>
          <p:cNvPicPr>
            <a:picLocks noChangeAspect="1"/>
          </p:cNvPicPr>
          <p:nvPr/>
        </p:nvPicPr>
        <p:blipFill>
          <a:blip r:embed="rId2"/>
          <a:stretch>
            <a:fillRect/>
          </a:stretch>
        </p:blipFill>
        <p:spPr>
          <a:xfrm>
            <a:off x="8647805" y="365126"/>
            <a:ext cx="2915000" cy="3591057"/>
          </a:xfrm>
          <a:prstGeom prst="rect">
            <a:avLst/>
          </a:prstGeom>
        </p:spPr>
      </p:pic>
    </p:spTree>
    <p:extLst>
      <p:ext uri="{BB962C8B-B14F-4D97-AF65-F5344CB8AC3E}">
        <p14:creationId xmlns:p14="http://schemas.microsoft.com/office/powerpoint/2010/main" val="1373362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838200" y="281354"/>
            <a:ext cx="10515600" cy="83771"/>
          </a:xfrm>
        </p:spPr>
        <p:txBody>
          <a:bodyPr>
            <a:normAutofit fontScale="90000"/>
          </a:bodyPr>
          <a:lstStyle/>
          <a:p>
            <a:endParaRPr lang="en-US" dirty="0"/>
          </a:p>
        </p:txBody>
      </p:sp>
      <p:sp>
        <p:nvSpPr>
          <p:cNvPr id="3" name="Content Placeholder 2"/>
          <p:cNvSpPr>
            <a:spLocks noGrp="1"/>
          </p:cNvSpPr>
          <p:nvPr>
            <p:ph idx="1"/>
          </p:nvPr>
        </p:nvSpPr>
        <p:spPr>
          <a:xfrm>
            <a:off x="852268" y="801858"/>
            <a:ext cx="10515600" cy="5873262"/>
          </a:xfrm>
        </p:spPr>
        <p:txBody>
          <a:bodyPr>
            <a:normAutofit fontScale="85000" lnSpcReduction="10000"/>
          </a:bodyPr>
          <a:lstStyle/>
          <a:p>
            <a:pPr algn="l" rtl="0">
              <a:buNone/>
            </a:pPr>
            <a:endParaRPr lang="en-US" dirty="0">
              <a:solidFill>
                <a:srgbClr val="FF0000"/>
              </a:solidFill>
            </a:endParaRPr>
          </a:p>
          <a:p>
            <a:pPr algn="l" rtl="0">
              <a:spcBef>
                <a:spcPct val="0"/>
              </a:spcBef>
              <a:buFont typeface="Wingdings" panose="05000000000000000000" pitchFamily="2" charset="2"/>
              <a:buChar char="q"/>
            </a:pPr>
            <a:r>
              <a:rPr lang="en-US" b="1" dirty="0"/>
              <a:t>Mobile switching centers (MSCs) (mobile telephone switching offices—MTSOs)</a:t>
            </a:r>
          </a:p>
          <a:p>
            <a:pPr algn="l" rtl="0">
              <a:buFont typeface="Wingdings" panose="05000000000000000000" pitchFamily="2" charset="2"/>
              <a:buChar char="Ø"/>
            </a:pPr>
            <a:r>
              <a:rPr lang="en-US" dirty="0">
                <a:solidFill>
                  <a:srgbClr val="FF0000"/>
                </a:solidFill>
              </a:rPr>
              <a:t>Establish call connections</a:t>
            </a:r>
          </a:p>
          <a:p>
            <a:pPr algn="l" rtl="0">
              <a:buNone/>
            </a:pPr>
            <a:r>
              <a:rPr lang="en-US" dirty="0"/>
              <a:t>The MSC is responsible for setting up and managing call connections for mobile subscribers, both for roaming and non-roaming users.</a:t>
            </a:r>
          </a:p>
          <a:p>
            <a:pPr algn="l" rtl="0">
              <a:buFont typeface="Wingdings" panose="05000000000000000000" pitchFamily="2" charset="2"/>
              <a:buChar char="Ø"/>
            </a:pPr>
            <a:r>
              <a:rPr lang="en-US" dirty="0">
                <a:solidFill>
                  <a:srgbClr val="FF0000"/>
                </a:solidFill>
              </a:rPr>
              <a:t>Coordinate all base stations</a:t>
            </a:r>
          </a:p>
          <a:p>
            <a:pPr algn="l" rtl="0">
              <a:buFont typeface="Wingdings" panose="05000000000000000000" pitchFamily="2" charset="2"/>
              <a:buChar char="Ø"/>
            </a:pPr>
            <a:r>
              <a:rPr lang="en-US" dirty="0"/>
              <a:t>The MSC coordinates the activities of all the base stations (cell sites) within its serving area, including handling handovers and ensuring seamless service continuity(Handover Management,).</a:t>
            </a:r>
            <a:endParaRPr lang="en-US" dirty="0">
              <a:solidFill>
                <a:srgbClr val="FF0000"/>
              </a:solidFill>
            </a:endParaRPr>
          </a:p>
          <a:p>
            <a:pPr algn="l" rtl="0">
              <a:buFont typeface="Wingdings" panose="05000000000000000000" pitchFamily="2" charset="2"/>
              <a:buChar char="Ø"/>
            </a:pPr>
            <a:r>
              <a:rPr lang="en-US" dirty="0">
                <a:solidFill>
                  <a:srgbClr val="FF0000"/>
                </a:solidFill>
              </a:rPr>
              <a:t>Provide links to the wired telephone network and the Internet</a:t>
            </a:r>
          </a:p>
          <a:p>
            <a:pPr algn="l" rtl="0">
              <a:buFont typeface="Wingdings" panose="05000000000000000000" pitchFamily="2" charset="2"/>
              <a:buChar char="Ø"/>
            </a:pPr>
            <a:r>
              <a:rPr lang="en-US" dirty="0">
                <a:solidFill>
                  <a:srgbClr val="FF0000"/>
                </a:solidFill>
              </a:rPr>
              <a:t>Keep calling and billing records.</a:t>
            </a:r>
          </a:p>
          <a:p>
            <a:pPr algn="l" rtl="0">
              <a:buFont typeface="Wingdings" panose="05000000000000000000" pitchFamily="2" charset="2"/>
              <a:buChar char="Ø"/>
            </a:pPr>
            <a:r>
              <a:rPr lang="en-US" dirty="0"/>
              <a:t>The MSC maintains detailed records of all calls and transactions made by mobile subscribers within its serving area. This information is used for billing purposes and to support various network management and optimization functions.</a:t>
            </a:r>
          </a:p>
          <a:p>
            <a:pPr algn="l" rtl="0">
              <a:buFont typeface="Wingdings" panose="05000000000000000000" pitchFamily="2" charset="2"/>
              <a:buChar char="Ø"/>
            </a:pPr>
            <a:r>
              <a:rPr lang="en-US" dirty="0">
                <a:solidFill>
                  <a:srgbClr val="FF0000"/>
                </a:solidFill>
              </a:rPr>
              <a:t>The switching functions of the system and controls calls  to and from other telephone and data systems. </a:t>
            </a:r>
          </a:p>
          <a:p>
            <a:pPr algn="l" rtl="0">
              <a:buFont typeface="Wingdings" panose="05000000000000000000" pitchFamily="2" charset="2"/>
              <a:buChar char="Ø"/>
            </a:pPr>
            <a:endParaRPr lang="en-US" dirty="0"/>
          </a:p>
          <a:p>
            <a:pPr algn="l" rtl="0"/>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6"/>
            <a:ext cx="10515600" cy="470898"/>
          </a:xfrm>
        </p:spPr>
        <p:txBody>
          <a:bodyPr>
            <a:normAutofit fontScale="90000"/>
          </a:bodyPr>
          <a:lstStyle/>
          <a:p>
            <a:pPr algn="l"/>
            <a:r>
              <a:rPr lang="en-US" dirty="0"/>
              <a:t>(cont..)Mobile Switching Center (MSC):</a:t>
            </a:r>
          </a:p>
        </p:txBody>
      </p:sp>
      <p:sp>
        <p:nvSpPr>
          <p:cNvPr id="3" name="عنصر نائب للمحتوى 2"/>
          <p:cNvSpPr>
            <a:spLocks noGrp="1"/>
          </p:cNvSpPr>
          <p:nvPr>
            <p:ph idx="1"/>
          </p:nvPr>
        </p:nvSpPr>
        <p:spPr>
          <a:xfrm>
            <a:off x="838200" y="836024"/>
            <a:ext cx="10515600" cy="4844552"/>
          </a:xfrm>
        </p:spPr>
        <p:txBody>
          <a:bodyPr/>
          <a:lstStyle/>
          <a:p>
            <a:pPr algn="l" rtl="0"/>
            <a:endParaRPr lang="en-US" dirty="0"/>
          </a:p>
          <a:p>
            <a:pPr algn="l" rtl="0">
              <a:buFont typeface="Wingdings" panose="05000000000000000000" pitchFamily="2" charset="2"/>
              <a:buChar char="ü"/>
            </a:pPr>
            <a:r>
              <a:rPr lang="en-US" sz="2400" dirty="0">
                <a:solidFill>
                  <a:srgbClr val="FF0000"/>
                </a:solidFill>
              </a:rPr>
              <a:t>Deliver the short message to the specific mobile subscriber through the proper base station. </a:t>
            </a:r>
          </a:p>
          <a:p>
            <a:pPr algn="l" rtl="0">
              <a:buFont typeface="Wingdings" panose="05000000000000000000" pitchFamily="2" charset="2"/>
              <a:buChar char="ü"/>
            </a:pPr>
            <a:r>
              <a:rPr lang="en-US" sz="2400" dirty="0">
                <a:solidFill>
                  <a:srgbClr val="FF0000"/>
                </a:solidFill>
              </a:rPr>
              <a:t>Provides functions such as registration, authentication, </a:t>
            </a:r>
          </a:p>
          <a:p>
            <a:pPr algn="l" rtl="0">
              <a:buFont typeface="Wingdings" panose="05000000000000000000" pitchFamily="2" charset="2"/>
              <a:buChar char="ü"/>
            </a:pPr>
            <a:r>
              <a:rPr lang="en-US" sz="2400" dirty="0">
                <a:solidFill>
                  <a:srgbClr val="FF0000"/>
                </a:solidFill>
              </a:rPr>
              <a:t>Location updating, handovers and call routing to a roaming subscriber </a:t>
            </a:r>
          </a:p>
        </p:txBody>
      </p:sp>
      <p:pic>
        <p:nvPicPr>
          <p:cNvPr id="2050" name="Picture 2"/>
          <p:cNvPicPr>
            <a:picLocks noChangeAspect="1" noChangeArrowheads="1"/>
          </p:cNvPicPr>
          <p:nvPr/>
        </p:nvPicPr>
        <p:blipFill>
          <a:blip r:embed="rId2"/>
          <a:srcRect/>
          <a:stretch>
            <a:fillRect/>
          </a:stretch>
        </p:blipFill>
        <p:spPr bwMode="auto">
          <a:xfrm>
            <a:off x="2630365" y="3305908"/>
            <a:ext cx="6358890" cy="2752505"/>
          </a:xfrm>
          <a:prstGeom prst="rect">
            <a:avLst/>
          </a:prstGeom>
          <a:noFill/>
          <a:ln w="9525">
            <a:noFill/>
            <a:miter lim="800000"/>
            <a:headEnd/>
            <a:tailEnd/>
          </a:ln>
          <a:effectLst/>
        </p:spPr>
      </p:pic>
    </p:spTree>
    <p:extLst>
      <p:ext uri="{BB962C8B-B14F-4D97-AF65-F5344CB8AC3E}">
        <p14:creationId xmlns:p14="http://schemas.microsoft.com/office/powerpoint/2010/main" val="3896406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6"/>
            <a:ext cx="10515600" cy="719092"/>
          </a:xfrm>
        </p:spPr>
        <p:txBody>
          <a:bodyPr>
            <a:normAutofit fontScale="90000"/>
          </a:bodyPr>
          <a:lstStyle/>
          <a:p>
            <a:pPr algn="l"/>
            <a:r>
              <a:rPr lang="en-US" b="1" dirty="0"/>
              <a:t>Network Subsystem </a:t>
            </a:r>
            <a:br>
              <a:rPr lang="en-US" b="1" dirty="0"/>
            </a:br>
            <a:endParaRPr lang="en-US" dirty="0"/>
          </a:p>
        </p:txBody>
      </p:sp>
      <p:sp>
        <p:nvSpPr>
          <p:cNvPr id="3" name="عنصر نائب للمحتوى 2"/>
          <p:cNvSpPr>
            <a:spLocks noGrp="1"/>
          </p:cNvSpPr>
          <p:nvPr>
            <p:ph idx="1"/>
          </p:nvPr>
        </p:nvSpPr>
        <p:spPr>
          <a:xfrm>
            <a:off x="323557" y="942536"/>
            <a:ext cx="11549575" cy="5915464"/>
          </a:xfrm>
        </p:spPr>
        <p:txBody>
          <a:bodyPr>
            <a:normAutofit/>
          </a:bodyPr>
          <a:lstStyle/>
          <a:p>
            <a:pPr algn="just" rtl="0">
              <a:buFont typeface="Wingdings" pitchFamily="2" charset="2"/>
              <a:buChar char="q"/>
            </a:pPr>
            <a:r>
              <a:rPr lang="en-US" dirty="0"/>
              <a:t>Home Location Register (HLR)</a:t>
            </a:r>
            <a:endParaRPr lang="en-US" dirty="0">
              <a:solidFill>
                <a:srgbClr val="FF0000"/>
              </a:solidFill>
            </a:endParaRPr>
          </a:p>
          <a:p>
            <a:pPr algn="just" rtl="0"/>
            <a:r>
              <a:rPr lang="en-US" spc="-5" dirty="0">
                <a:solidFill>
                  <a:srgbClr val="FF0000"/>
                </a:solidFill>
                <a:latin typeface="Times New Roman"/>
                <a:cs typeface="Times New Roman"/>
              </a:rPr>
              <a:t>The HLR is a central database that contains the master copy of all the subscriber information for a mobile network operator's subscribers.</a:t>
            </a:r>
          </a:p>
          <a:p>
            <a:pPr algn="just" rtl="0"/>
            <a:r>
              <a:rPr lang="en-US" spc="5" dirty="0">
                <a:solidFill>
                  <a:srgbClr val="FF0000"/>
                </a:solidFill>
                <a:latin typeface="Times New Roman"/>
                <a:cs typeface="Times New Roman"/>
              </a:rPr>
              <a:t>Stores</a:t>
            </a:r>
            <a:r>
              <a:rPr lang="en-US" spc="45" dirty="0">
                <a:solidFill>
                  <a:srgbClr val="FF0000"/>
                </a:solidFill>
                <a:latin typeface="Times New Roman"/>
                <a:cs typeface="Times New Roman"/>
              </a:rPr>
              <a:t> </a:t>
            </a:r>
            <a:r>
              <a:rPr lang="en-US" dirty="0">
                <a:solidFill>
                  <a:srgbClr val="FF0000"/>
                </a:solidFill>
                <a:latin typeface="Times New Roman"/>
                <a:cs typeface="Times New Roman"/>
              </a:rPr>
              <a:t>all</a:t>
            </a:r>
            <a:r>
              <a:rPr lang="en-US" spc="75" dirty="0">
                <a:solidFill>
                  <a:srgbClr val="FF0000"/>
                </a:solidFill>
                <a:latin typeface="Times New Roman"/>
                <a:cs typeface="Times New Roman"/>
              </a:rPr>
              <a:t> </a:t>
            </a:r>
            <a:r>
              <a:rPr lang="en-US" spc="-15" dirty="0">
                <a:solidFill>
                  <a:srgbClr val="FF0000"/>
                </a:solidFill>
                <a:latin typeface="Times New Roman"/>
                <a:cs typeface="Times New Roman"/>
              </a:rPr>
              <a:t>permanent</a:t>
            </a:r>
            <a:r>
              <a:rPr lang="en-US" dirty="0">
                <a:solidFill>
                  <a:srgbClr val="FF0000"/>
                </a:solidFill>
                <a:latin typeface="Times New Roman"/>
                <a:cs typeface="Times New Roman"/>
              </a:rPr>
              <a:t> </a:t>
            </a:r>
            <a:r>
              <a:rPr lang="en-US" spc="-5" dirty="0">
                <a:solidFill>
                  <a:srgbClr val="FF0000"/>
                </a:solidFill>
                <a:latin typeface="Times New Roman"/>
                <a:cs typeface="Times New Roman"/>
              </a:rPr>
              <a:t>subscriber</a:t>
            </a:r>
            <a:r>
              <a:rPr lang="en-US" spc="210" dirty="0">
                <a:solidFill>
                  <a:srgbClr val="FF0000"/>
                </a:solidFill>
                <a:latin typeface="Times New Roman"/>
                <a:cs typeface="Times New Roman"/>
              </a:rPr>
              <a:t> </a:t>
            </a:r>
            <a:r>
              <a:rPr lang="en-US" spc="-5" dirty="0">
                <a:solidFill>
                  <a:srgbClr val="FF0000"/>
                </a:solidFill>
                <a:latin typeface="Times New Roman"/>
                <a:cs typeface="Times New Roman"/>
              </a:rPr>
              <a:t>data.</a:t>
            </a:r>
            <a:r>
              <a:rPr lang="en-US" spc="125" dirty="0">
                <a:solidFill>
                  <a:srgbClr val="FF0000"/>
                </a:solidFill>
                <a:latin typeface="Times New Roman"/>
                <a:cs typeface="Times New Roman"/>
              </a:rPr>
              <a:t> </a:t>
            </a:r>
          </a:p>
          <a:p>
            <a:pPr algn="just" rtl="0"/>
            <a:r>
              <a:rPr lang="en-US" spc="-25" dirty="0">
                <a:solidFill>
                  <a:srgbClr val="FF0000"/>
                </a:solidFill>
                <a:latin typeface="Times New Roman"/>
                <a:cs typeface="Times New Roman"/>
              </a:rPr>
              <a:t>The</a:t>
            </a:r>
            <a:r>
              <a:rPr lang="en-US" spc="120" dirty="0">
                <a:solidFill>
                  <a:srgbClr val="FF0000"/>
                </a:solidFill>
                <a:latin typeface="Times New Roman"/>
                <a:cs typeface="Times New Roman"/>
              </a:rPr>
              <a:t> </a:t>
            </a:r>
            <a:r>
              <a:rPr lang="en-US" spc="-10" dirty="0">
                <a:solidFill>
                  <a:srgbClr val="FF0000"/>
                </a:solidFill>
                <a:latin typeface="Times New Roman"/>
                <a:cs typeface="Times New Roman"/>
              </a:rPr>
              <a:t>HLR</a:t>
            </a:r>
            <a:r>
              <a:rPr lang="en-US" spc="135" dirty="0">
                <a:solidFill>
                  <a:srgbClr val="FF0000"/>
                </a:solidFill>
                <a:latin typeface="Times New Roman"/>
                <a:cs typeface="Times New Roman"/>
              </a:rPr>
              <a:t> </a:t>
            </a:r>
            <a:r>
              <a:rPr lang="en-US" spc="-5" dirty="0">
                <a:solidFill>
                  <a:srgbClr val="FF0000"/>
                </a:solidFill>
                <a:latin typeface="Times New Roman"/>
                <a:cs typeface="Times New Roman"/>
              </a:rPr>
              <a:t>contains</a:t>
            </a:r>
            <a:r>
              <a:rPr lang="en-US" spc="200" dirty="0">
                <a:solidFill>
                  <a:srgbClr val="FF0000"/>
                </a:solidFill>
                <a:latin typeface="Times New Roman"/>
                <a:cs typeface="Times New Roman"/>
              </a:rPr>
              <a:t> </a:t>
            </a:r>
            <a:r>
              <a:rPr lang="en-US" dirty="0">
                <a:solidFill>
                  <a:srgbClr val="FF0000"/>
                </a:solidFill>
                <a:latin typeface="Times New Roman"/>
                <a:cs typeface="Times New Roman"/>
              </a:rPr>
              <a:t>all </a:t>
            </a:r>
            <a:r>
              <a:rPr lang="en-US" spc="-5" dirty="0">
                <a:solidFill>
                  <a:srgbClr val="FF0000"/>
                </a:solidFill>
                <a:latin typeface="Times New Roman"/>
                <a:cs typeface="Times New Roman"/>
              </a:rPr>
              <a:t>the</a:t>
            </a:r>
            <a:r>
              <a:rPr lang="en-US" spc="120" dirty="0">
                <a:solidFill>
                  <a:srgbClr val="FF0000"/>
                </a:solidFill>
                <a:latin typeface="Times New Roman"/>
                <a:cs typeface="Times New Roman"/>
              </a:rPr>
              <a:t> </a:t>
            </a:r>
            <a:r>
              <a:rPr lang="en-US" spc="-5" dirty="0">
                <a:solidFill>
                  <a:srgbClr val="FF0000"/>
                </a:solidFill>
                <a:latin typeface="Times New Roman"/>
                <a:cs typeface="Times New Roman"/>
              </a:rPr>
              <a:t>administrative</a:t>
            </a:r>
            <a:r>
              <a:rPr lang="en-US" spc="340" dirty="0">
                <a:solidFill>
                  <a:srgbClr val="FF0000"/>
                </a:solidFill>
                <a:latin typeface="Times New Roman"/>
                <a:cs typeface="Times New Roman"/>
              </a:rPr>
              <a:t> </a:t>
            </a:r>
            <a:r>
              <a:rPr lang="en-US" spc="5" dirty="0">
                <a:solidFill>
                  <a:srgbClr val="FF0000"/>
                </a:solidFill>
                <a:latin typeface="Times New Roman"/>
                <a:cs typeface="Times New Roman"/>
              </a:rPr>
              <a:t>information </a:t>
            </a:r>
            <a:r>
              <a:rPr lang="en-US" spc="-5" dirty="0">
                <a:solidFill>
                  <a:srgbClr val="FF0000"/>
                </a:solidFill>
                <a:latin typeface="Times New Roman"/>
                <a:cs typeface="Times New Roman"/>
              </a:rPr>
              <a:t>including their phone number, account information, and service subscriptions</a:t>
            </a:r>
            <a:r>
              <a:rPr lang="en-US" spc="5" dirty="0">
                <a:solidFill>
                  <a:srgbClr val="FF0000"/>
                </a:solidFill>
                <a:latin typeface="Times New Roman"/>
                <a:cs typeface="Times New Roman"/>
              </a:rPr>
              <a:t> </a:t>
            </a:r>
            <a:r>
              <a:rPr lang="en-US" spc="10" dirty="0">
                <a:solidFill>
                  <a:srgbClr val="FF0000"/>
                </a:solidFill>
                <a:latin typeface="Times New Roman"/>
                <a:cs typeface="Times New Roman"/>
              </a:rPr>
              <a:t> </a:t>
            </a:r>
            <a:r>
              <a:rPr lang="en-US" spc="-15" dirty="0">
                <a:solidFill>
                  <a:srgbClr val="FF0000"/>
                </a:solidFill>
                <a:latin typeface="Times New Roman"/>
                <a:cs typeface="Times New Roman"/>
              </a:rPr>
              <a:t>and </a:t>
            </a:r>
            <a:r>
              <a:rPr lang="en-US" dirty="0">
                <a:solidFill>
                  <a:srgbClr val="FF0000"/>
                </a:solidFill>
                <a:latin typeface="Times New Roman"/>
                <a:cs typeface="Times New Roman"/>
              </a:rPr>
              <a:t>current</a:t>
            </a:r>
            <a:r>
              <a:rPr lang="en-US" spc="5" dirty="0">
                <a:solidFill>
                  <a:srgbClr val="FF0000"/>
                </a:solidFill>
                <a:latin typeface="Times New Roman"/>
                <a:cs typeface="Times New Roman"/>
              </a:rPr>
              <a:t> </a:t>
            </a:r>
            <a:r>
              <a:rPr lang="en-US" spc="10" dirty="0">
                <a:solidFill>
                  <a:srgbClr val="FF0000"/>
                </a:solidFill>
                <a:latin typeface="Times New Roman"/>
                <a:cs typeface="Times New Roman"/>
              </a:rPr>
              <a:t>location </a:t>
            </a:r>
            <a:r>
              <a:rPr lang="en-US" spc="25" dirty="0">
                <a:solidFill>
                  <a:srgbClr val="FF0000"/>
                </a:solidFill>
                <a:latin typeface="Times New Roman"/>
                <a:cs typeface="Times New Roman"/>
              </a:rPr>
              <a:t>of </a:t>
            </a:r>
            <a:r>
              <a:rPr lang="en-US" spc="-10" dirty="0">
                <a:solidFill>
                  <a:srgbClr val="FF0000"/>
                </a:solidFill>
                <a:latin typeface="Times New Roman"/>
                <a:cs typeface="Times New Roman"/>
              </a:rPr>
              <a:t>each </a:t>
            </a:r>
            <a:r>
              <a:rPr lang="en-US" spc="-5" dirty="0">
                <a:solidFill>
                  <a:srgbClr val="FF0000"/>
                </a:solidFill>
                <a:latin typeface="Times New Roman"/>
                <a:cs typeface="Times New Roman"/>
              </a:rPr>
              <a:t>subscriber</a:t>
            </a:r>
            <a:r>
              <a:rPr lang="en-US" dirty="0">
                <a:solidFill>
                  <a:srgbClr val="FF0000"/>
                </a:solidFill>
                <a:latin typeface="Times New Roman"/>
                <a:cs typeface="Times New Roman"/>
              </a:rPr>
              <a:t> </a:t>
            </a:r>
            <a:r>
              <a:rPr lang="en-US" spc="-5" dirty="0">
                <a:solidFill>
                  <a:srgbClr val="FF0000"/>
                </a:solidFill>
                <a:latin typeface="Times New Roman"/>
                <a:cs typeface="Times New Roman"/>
              </a:rPr>
              <a:t>registered</a:t>
            </a:r>
            <a:r>
              <a:rPr lang="en-US" dirty="0">
                <a:solidFill>
                  <a:srgbClr val="FF0000"/>
                </a:solidFill>
                <a:latin typeface="Times New Roman"/>
                <a:cs typeface="Times New Roman"/>
              </a:rPr>
              <a:t> </a:t>
            </a:r>
            <a:r>
              <a:rPr lang="en-US" spc="10" dirty="0">
                <a:solidFill>
                  <a:srgbClr val="FF0000"/>
                </a:solidFill>
                <a:latin typeface="Times New Roman"/>
                <a:cs typeface="Times New Roman"/>
              </a:rPr>
              <a:t>in </a:t>
            </a:r>
            <a:r>
              <a:rPr lang="en-US" spc="-5" dirty="0">
                <a:solidFill>
                  <a:srgbClr val="FF0000"/>
                </a:solidFill>
                <a:latin typeface="Times New Roman"/>
                <a:cs typeface="Times New Roman"/>
              </a:rPr>
              <a:t>the corresponding</a:t>
            </a:r>
            <a:r>
              <a:rPr lang="en-US" dirty="0">
                <a:solidFill>
                  <a:srgbClr val="FF0000"/>
                </a:solidFill>
                <a:latin typeface="Times New Roman"/>
                <a:cs typeface="Times New Roman"/>
              </a:rPr>
              <a:t> </a:t>
            </a:r>
            <a:r>
              <a:rPr lang="en-US" spc="-5" dirty="0">
                <a:solidFill>
                  <a:srgbClr val="FF0000"/>
                </a:solidFill>
                <a:latin typeface="Times New Roman"/>
                <a:cs typeface="Times New Roman"/>
              </a:rPr>
              <a:t>GSM </a:t>
            </a:r>
            <a:r>
              <a:rPr lang="en-US" dirty="0">
                <a:solidFill>
                  <a:srgbClr val="FF0000"/>
                </a:solidFill>
                <a:latin typeface="Times New Roman"/>
                <a:cs typeface="Times New Roman"/>
              </a:rPr>
              <a:t> network.</a:t>
            </a:r>
          </a:p>
          <a:p>
            <a:pPr algn="just" rtl="0"/>
            <a:r>
              <a:rPr lang="en-US" spc="-5" dirty="0">
                <a:solidFill>
                  <a:srgbClr val="FF0000"/>
                </a:solidFill>
                <a:latin typeface="Times New Roman"/>
                <a:cs typeface="Times New Roman"/>
              </a:rPr>
              <a:t>When a subscriber roams into a different network area, the VLR in that area communicates with the subscriber's HLR to obtain their profile and enable service(Activating the subscriber's subscribed services (e.g., voice calls, SMS, data services)</a:t>
            </a:r>
          </a:p>
          <a:p>
            <a:pPr algn="just" rtl="0"/>
            <a:endParaRPr lang="en-US" dirty="0">
              <a:solidFill>
                <a:srgbClr val="FF0000"/>
              </a:solidFill>
              <a:latin typeface="Times New Roman"/>
              <a:cs typeface="Times New Roman"/>
            </a:endParaRPr>
          </a:p>
          <a:p>
            <a:pPr algn="just" rtl="0"/>
            <a:endParaRPr lang="en-US" spc="-5" dirty="0">
              <a:solidFill>
                <a:srgbClr val="FF0000"/>
              </a:solidFill>
              <a:latin typeface="Times New Roman"/>
              <a:cs typeface="Times New Roman"/>
            </a:endParaRPr>
          </a:p>
          <a:p>
            <a:pPr algn="l" rtl="0"/>
            <a:endParaRPr lang="en-US" dirty="0"/>
          </a:p>
        </p:txBody>
      </p:sp>
    </p:spTree>
    <p:extLst>
      <p:ext uri="{BB962C8B-B14F-4D97-AF65-F5344CB8AC3E}">
        <p14:creationId xmlns:p14="http://schemas.microsoft.com/office/powerpoint/2010/main" val="2644459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6"/>
            <a:ext cx="10515600" cy="653778"/>
          </a:xfrm>
        </p:spPr>
        <p:txBody>
          <a:bodyPr>
            <a:normAutofit fontScale="90000"/>
          </a:bodyPr>
          <a:lstStyle/>
          <a:p>
            <a:pPr algn="l"/>
            <a:r>
              <a:rPr lang="en-US" b="1" dirty="0"/>
              <a:t>Wireless System Terminology</a:t>
            </a:r>
          </a:p>
        </p:txBody>
      </p:sp>
      <p:sp>
        <p:nvSpPr>
          <p:cNvPr id="3" name="عنصر نائب للمحتوى 2"/>
          <p:cNvSpPr>
            <a:spLocks noGrp="1"/>
          </p:cNvSpPr>
          <p:nvPr>
            <p:ph idx="1"/>
          </p:nvPr>
        </p:nvSpPr>
        <p:spPr>
          <a:xfrm>
            <a:off x="339634" y="1290047"/>
            <a:ext cx="11388540" cy="4914809"/>
          </a:xfrm>
        </p:spPr>
        <p:txBody>
          <a:bodyPr>
            <a:normAutofit lnSpcReduction="10000"/>
          </a:bodyPr>
          <a:lstStyle/>
          <a:p>
            <a:pPr algn="l" rtl="0">
              <a:buFont typeface="Wingdings" panose="05000000000000000000" pitchFamily="2" charset="2"/>
              <a:buChar char="§"/>
            </a:pPr>
            <a:r>
              <a:rPr lang="en-US" dirty="0"/>
              <a:t>Mobile Station</a:t>
            </a:r>
          </a:p>
          <a:p>
            <a:pPr algn="l" rtl="0">
              <a:buFont typeface="Wingdings" panose="05000000000000000000" pitchFamily="2" charset="2"/>
              <a:buChar char="Ø"/>
            </a:pPr>
            <a:r>
              <a:rPr lang="en-US" sz="2400" dirty="0">
                <a:solidFill>
                  <a:srgbClr val="FF0000"/>
                </a:solidFill>
              </a:rPr>
              <a:t>A station in radio service intended for use while in motion at unspecified locations. They can be either hand-held personal units (portables) or installed on vehicles (mobiles).</a:t>
            </a:r>
          </a:p>
          <a:p>
            <a:pPr algn="l" rtl="0">
              <a:buFont typeface="Wingdings" panose="05000000000000000000" pitchFamily="2" charset="2"/>
              <a:buChar char="Ø"/>
            </a:pPr>
            <a:r>
              <a:rPr lang="en-US" sz="2400" dirty="0">
                <a:solidFill>
                  <a:srgbClr val="FF0000"/>
                </a:solidFill>
              </a:rPr>
              <a:t>Low-power transmitter/receiver for voice and data.</a:t>
            </a:r>
          </a:p>
          <a:p>
            <a:pPr algn="l" rtl="0">
              <a:buFont typeface="Wingdings" panose="05000000000000000000" pitchFamily="2" charset="2"/>
              <a:buChar char="Ø"/>
            </a:pPr>
            <a:r>
              <a:rPr lang="en-US" sz="2400" dirty="0">
                <a:solidFill>
                  <a:srgbClr val="FF0000"/>
                </a:solidFill>
              </a:rPr>
              <a:t>Communicating wirelessly through a collection of base stations.</a:t>
            </a:r>
          </a:p>
          <a:p>
            <a:pPr algn="l" rtl="0">
              <a:buFont typeface="Wingdings" panose="05000000000000000000" pitchFamily="2" charset="2"/>
              <a:buChar char="§"/>
            </a:pPr>
            <a:r>
              <a:rPr lang="en-US" dirty="0"/>
              <a:t>Base stations</a:t>
            </a:r>
          </a:p>
          <a:p>
            <a:pPr algn="l" rtl="0">
              <a:buFont typeface="Wingdings" panose="05000000000000000000" pitchFamily="2" charset="2"/>
              <a:buChar char="Ø"/>
            </a:pPr>
            <a:r>
              <a:rPr lang="en-US" sz="2400" dirty="0">
                <a:solidFill>
                  <a:srgbClr val="FF0000"/>
                </a:solidFill>
              </a:rPr>
              <a:t>Stationary, ground-based sites linked to neighboring sites.</a:t>
            </a:r>
          </a:p>
          <a:p>
            <a:pPr algn="l" rtl="0">
              <a:buFont typeface="Wingdings" panose="05000000000000000000" pitchFamily="2" charset="2"/>
              <a:buChar char="Ø"/>
            </a:pPr>
            <a:r>
              <a:rPr lang="en-US" sz="2400" dirty="0">
                <a:solidFill>
                  <a:srgbClr val="FF0000"/>
                </a:solidFill>
              </a:rPr>
              <a:t>Connected to and controlled by MSCs.</a:t>
            </a:r>
          </a:p>
          <a:p>
            <a:pPr algn="l" rtl="0">
              <a:buFont typeface="Wingdings" panose="05000000000000000000" pitchFamily="2" charset="2"/>
              <a:buChar char="§"/>
            </a:pPr>
            <a:r>
              <a:rPr lang="en-US" dirty="0"/>
              <a:t>Cell</a:t>
            </a:r>
          </a:p>
          <a:p>
            <a:pPr algn="l" rtl="0">
              <a:buFont typeface="Wingdings" panose="05000000000000000000" pitchFamily="2" charset="2"/>
              <a:buChar char="Ø"/>
            </a:pPr>
            <a:r>
              <a:rPr lang="en-US" sz="2400" dirty="0">
                <a:solidFill>
                  <a:srgbClr val="FF0000"/>
                </a:solidFill>
              </a:rPr>
              <a:t>Logical way of thinking about a coverage region (usually hexagonal).</a:t>
            </a:r>
          </a:p>
          <a:p>
            <a:pPr algn="l" rtl="0">
              <a:buFont typeface="Wingdings" panose="05000000000000000000" pitchFamily="2" charset="2"/>
              <a:buChar char="Ø"/>
            </a:pPr>
            <a:r>
              <a:rPr lang="en-US" sz="2400" dirty="0">
                <a:solidFill>
                  <a:srgbClr val="FF0000"/>
                </a:solidFill>
              </a:rPr>
              <a:t> Base station coverage areas.</a:t>
            </a:r>
          </a:p>
        </p:txBody>
      </p:sp>
    </p:spTree>
    <p:extLst>
      <p:ext uri="{BB962C8B-B14F-4D97-AF65-F5344CB8AC3E}">
        <p14:creationId xmlns:p14="http://schemas.microsoft.com/office/powerpoint/2010/main" val="2310058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3343"/>
          </a:xfrm>
        </p:spPr>
        <p:txBody>
          <a:bodyPr>
            <a:normAutofit fontScale="90000"/>
          </a:bodyPr>
          <a:lstStyle/>
          <a:p>
            <a:pPr algn="l" rtl="0"/>
            <a:r>
              <a:rPr lang="en-US" sz="3600" dirty="0"/>
              <a:t>Visitor Location Record (VLR):-</a:t>
            </a:r>
            <a:br>
              <a:rPr lang="en-US" sz="3600" dirty="0"/>
            </a:br>
            <a:endParaRPr lang="en-US" sz="3600" dirty="0"/>
          </a:p>
        </p:txBody>
      </p:sp>
      <p:sp>
        <p:nvSpPr>
          <p:cNvPr id="3" name="Content Placeholder 2"/>
          <p:cNvSpPr>
            <a:spLocks noGrp="1"/>
          </p:cNvSpPr>
          <p:nvPr>
            <p:ph idx="1"/>
          </p:nvPr>
        </p:nvSpPr>
        <p:spPr>
          <a:xfrm>
            <a:off x="407963" y="1083212"/>
            <a:ext cx="10945837" cy="5303520"/>
          </a:xfrm>
        </p:spPr>
        <p:txBody>
          <a:bodyPr>
            <a:normAutofit/>
          </a:bodyPr>
          <a:lstStyle/>
          <a:p>
            <a:pPr marL="0" indent="0" algn="just" rtl="0">
              <a:lnSpc>
                <a:spcPct val="120000"/>
              </a:lnSpc>
            </a:pPr>
            <a:endParaRPr lang="en-US" sz="2400" spc="10" dirty="0">
              <a:solidFill>
                <a:srgbClr val="FF0000"/>
              </a:solidFill>
              <a:latin typeface="Times New Roman"/>
              <a:cs typeface="Times New Roman"/>
            </a:endParaRPr>
          </a:p>
          <a:p>
            <a:pPr marL="0" indent="0" algn="just" rtl="0">
              <a:lnSpc>
                <a:spcPct val="120000"/>
              </a:lnSpc>
            </a:pPr>
            <a:r>
              <a:rPr lang="en-US" sz="2400" spc="10" dirty="0">
                <a:solidFill>
                  <a:srgbClr val="FF0000"/>
                </a:solidFill>
                <a:latin typeface="Times New Roman"/>
                <a:cs typeface="Times New Roman"/>
              </a:rPr>
              <a:t>The VLR is a temporary database used in mobile networks that stores information about mobile subscribers who have roamed into a specific geographic area covered by that VLR. </a:t>
            </a:r>
          </a:p>
          <a:p>
            <a:pPr marL="0" indent="0" algn="just" rtl="0">
              <a:lnSpc>
                <a:spcPct val="120000"/>
              </a:lnSpc>
            </a:pPr>
            <a:r>
              <a:rPr lang="en-US" sz="2400" spc="10" dirty="0">
                <a:solidFill>
                  <a:srgbClr val="FF0000"/>
                </a:solidFill>
                <a:latin typeface="Times New Roman"/>
                <a:cs typeface="Times New Roman"/>
              </a:rPr>
              <a:t>When a mobile subscriber roams into a new area, their mobile device registers with the local VLR.</a:t>
            </a:r>
            <a:r>
              <a:rPr lang="en-US" sz="2400" dirty="0"/>
              <a:t> </a:t>
            </a:r>
            <a:r>
              <a:rPr lang="en-US" sz="2400" spc="10" dirty="0">
                <a:solidFill>
                  <a:srgbClr val="FF0000"/>
                </a:solidFill>
                <a:latin typeface="Times New Roman"/>
                <a:cs typeface="Times New Roman"/>
              </a:rPr>
              <a:t>which then communicates with the subscriber's Home Location Register (HLR) to authenticate the subscriber and obtain their subscriber profile.</a:t>
            </a:r>
            <a:r>
              <a:rPr lang="en-US" sz="2400" spc="-5" dirty="0">
                <a:solidFill>
                  <a:srgbClr val="FF0000"/>
                </a:solidFill>
                <a:latin typeface="Times New Roman"/>
                <a:cs typeface="Times New Roman"/>
              </a:rPr>
              <a:t>. </a:t>
            </a:r>
            <a:r>
              <a:rPr lang="en-US" sz="2400" dirty="0">
                <a:solidFill>
                  <a:srgbClr val="FF0000"/>
                </a:solidFill>
                <a:latin typeface="Times New Roman"/>
                <a:cs typeface="Times New Roman"/>
              </a:rPr>
              <a:t> </a:t>
            </a:r>
            <a:endParaRPr lang="en-US" sz="2400" spc="10" dirty="0">
              <a:solidFill>
                <a:srgbClr val="FF0000"/>
              </a:solidFill>
              <a:latin typeface="Times New Roman"/>
              <a:cs typeface="Times New Roman"/>
            </a:endParaRPr>
          </a:p>
          <a:p>
            <a:pPr marL="0" indent="0" algn="just" rtl="0"/>
            <a:r>
              <a:rPr lang="en-US" sz="2400" spc="5" dirty="0">
                <a:solidFill>
                  <a:srgbClr val="FF0000"/>
                </a:solidFill>
                <a:latin typeface="Times New Roman"/>
                <a:cs typeface="Times New Roman"/>
              </a:rPr>
              <a:t>Subscription</a:t>
            </a:r>
            <a:r>
              <a:rPr lang="en-US" sz="2400" spc="10" dirty="0">
                <a:solidFill>
                  <a:srgbClr val="FF0000"/>
                </a:solidFill>
                <a:latin typeface="Times New Roman"/>
                <a:cs typeface="Times New Roman"/>
              </a:rPr>
              <a:t> information </a:t>
            </a:r>
            <a:r>
              <a:rPr lang="en-US" sz="2400" spc="-15" dirty="0">
                <a:solidFill>
                  <a:srgbClr val="FF0000"/>
                </a:solidFill>
                <a:latin typeface="Times New Roman"/>
                <a:cs typeface="Times New Roman"/>
              </a:rPr>
              <a:t>needed</a:t>
            </a:r>
            <a:r>
              <a:rPr lang="en-US" sz="2400" spc="-10" dirty="0">
                <a:solidFill>
                  <a:srgbClr val="FF0000"/>
                </a:solidFill>
                <a:latin typeface="Times New Roman"/>
                <a:cs typeface="Times New Roman"/>
              </a:rPr>
              <a:t> </a:t>
            </a:r>
            <a:r>
              <a:rPr lang="en-US" sz="2400" spc="20" dirty="0">
                <a:solidFill>
                  <a:srgbClr val="FF0000"/>
                </a:solidFill>
                <a:latin typeface="Times New Roman"/>
                <a:cs typeface="Times New Roman"/>
              </a:rPr>
              <a:t>for </a:t>
            </a:r>
            <a:r>
              <a:rPr lang="en-US" sz="2400" spc="-5" dirty="0">
                <a:solidFill>
                  <a:srgbClr val="FF0000"/>
                </a:solidFill>
                <a:latin typeface="Times New Roman"/>
                <a:cs typeface="Times New Roman"/>
              </a:rPr>
              <a:t>call </a:t>
            </a:r>
            <a:r>
              <a:rPr lang="en-US" sz="2400" spc="10" dirty="0">
                <a:solidFill>
                  <a:srgbClr val="FF0000"/>
                </a:solidFill>
                <a:latin typeface="Times New Roman"/>
                <a:cs typeface="Times New Roman"/>
              </a:rPr>
              <a:t>control, </a:t>
            </a:r>
            <a:r>
              <a:rPr lang="en-US" sz="2400" spc="-375" dirty="0">
                <a:solidFill>
                  <a:srgbClr val="FF0000"/>
                </a:solidFill>
                <a:latin typeface="Times New Roman"/>
                <a:cs typeface="Times New Roman"/>
              </a:rPr>
              <a:t> </a:t>
            </a:r>
            <a:r>
              <a:rPr lang="en-US" sz="2400" spc="20" dirty="0">
                <a:solidFill>
                  <a:srgbClr val="FF0000"/>
                </a:solidFill>
                <a:latin typeface="Times New Roman"/>
                <a:cs typeface="Times New Roman"/>
              </a:rPr>
              <a:t>for</a:t>
            </a:r>
            <a:r>
              <a:rPr lang="en-US" sz="2400" spc="-15" dirty="0">
                <a:solidFill>
                  <a:srgbClr val="FF0000"/>
                </a:solidFill>
                <a:latin typeface="Times New Roman"/>
                <a:cs typeface="Times New Roman"/>
              </a:rPr>
              <a:t> </a:t>
            </a:r>
            <a:r>
              <a:rPr lang="en-US" sz="2400" dirty="0">
                <a:solidFill>
                  <a:srgbClr val="FF0000"/>
                </a:solidFill>
                <a:latin typeface="Times New Roman"/>
                <a:cs typeface="Times New Roman"/>
              </a:rPr>
              <a:t>all</a:t>
            </a:r>
            <a:r>
              <a:rPr lang="en-US" sz="2400" spc="75" dirty="0">
                <a:solidFill>
                  <a:srgbClr val="FF0000"/>
                </a:solidFill>
                <a:latin typeface="Times New Roman"/>
                <a:cs typeface="Times New Roman"/>
              </a:rPr>
              <a:t> </a:t>
            </a:r>
            <a:r>
              <a:rPr lang="en-US" sz="2400" spc="5" dirty="0">
                <a:solidFill>
                  <a:srgbClr val="FF0000"/>
                </a:solidFill>
                <a:latin typeface="Times New Roman"/>
                <a:cs typeface="Times New Roman"/>
              </a:rPr>
              <a:t>mobiles</a:t>
            </a:r>
            <a:r>
              <a:rPr lang="en-US" sz="2400" spc="125" dirty="0">
                <a:solidFill>
                  <a:srgbClr val="FF0000"/>
                </a:solidFill>
                <a:latin typeface="Times New Roman"/>
                <a:cs typeface="Times New Roman"/>
              </a:rPr>
              <a:t> </a:t>
            </a:r>
            <a:r>
              <a:rPr lang="en-US" sz="2400" spc="15" dirty="0">
                <a:solidFill>
                  <a:srgbClr val="FF0000"/>
                </a:solidFill>
                <a:latin typeface="Times New Roman"/>
                <a:cs typeface="Times New Roman"/>
              </a:rPr>
              <a:t>in</a:t>
            </a:r>
            <a:r>
              <a:rPr lang="en-US" sz="2400" spc="25" dirty="0">
                <a:solidFill>
                  <a:srgbClr val="FF0000"/>
                </a:solidFill>
                <a:latin typeface="Times New Roman"/>
                <a:cs typeface="Times New Roman"/>
              </a:rPr>
              <a:t> </a:t>
            </a:r>
            <a:r>
              <a:rPr lang="en-US" sz="2400" dirty="0">
                <a:solidFill>
                  <a:srgbClr val="FF0000"/>
                </a:solidFill>
                <a:latin typeface="Times New Roman"/>
                <a:cs typeface="Times New Roman"/>
              </a:rPr>
              <a:t>the</a:t>
            </a:r>
            <a:r>
              <a:rPr lang="en-US" sz="2400" spc="114" dirty="0">
                <a:solidFill>
                  <a:srgbClr val="FF0000"/>
                </a:solidFill>
                <a:latin typeface="Times New Roman"/>
                <a:cs typeface="Times New Roman"/>
              </a:rPr>
              <a:t> </a:t>
            </a:r>
            <a:r>
              <a:rPr lang="en-US" sz="2400" spc="-5" dirty="0">
                <a:solidFill>
                  <a:srgbClr val="FF0000"/>
                </a:solidFill>
                <a:latin typeface="Times New Roman"/>
                <a:cs typeface="Times New Roman"/>
              </a:rPr>
              <a:t>area</a:t>
            </a:r>
            <a:r>
              <a:rPr lang="en-US" sz="2400" spc="110" dirty="0">
                <a:solidFill>
                  <a:srgbClr val="FF0000"/>
                </a:solidFill>
                <a:latin typeface="Times New Roman"/>
                <a:cs typeface="Times New Roman"/>
              </a:rPr>
              <a:t> </a:t>
            </a:r>
            <a:r>
              <a:rPr lang="en-US" sz="2400" spc="25" dirty="0">
                <a:solidFill>
                  <a:srgbClr val="FF0000"/>
                </a:solidFill>
                <a:latin typeface="Times New Roman"/>
                <a:cs typeface="Times New Roman"/>
              </a:rPr>
              <a:t>of</a:t>
            </a:r>
            <a:r>
              <a:rPr lang="en-US" sz="2400" spc="-15" dirty="0">
                <a:solidFill>
                  <a:srgbClr val="FF0000"/>
                </a:solidFill>
                <a:latin typeface="Times New Roman"/>
                <a:cs typeface="Times New Roman"/>
              </a:rPr>
              <a:t> </a:t>
            </a:r>
            <a:r>
              <a:rPr lang="en-US" sz="2400" dirty="0">
                <a:solidFill>
                  <a:srgbClr val="FF0000"/>
                </a:solidFill>
                <a:latin typeface="Times New Roman"/>
                <a:cs typeface="Times New Roman"/>
              </a:rPr>
              <a:t>the</a:t>
            </a:r>
            <a:r>
              <a:rPr lang="en-US" sz="2400" spc="40" dirty="0">
                <a:solidFill>
                  <a:srgbClr val="FF0000"/>
                </a:solidFill>
                <a:latin typeface="Times New Roman"/>
                <a:cs typeface="Times New Roman"/>
              </a:rPr>
              <a:t> </a:t>
            </a:r>
            <a:r>
              <a:rPr lang="en-US" sz="2400" dirty="0">
                <a:solidFill>
                  <a:srgbClr val="FF0000"/>
                </a:solidFill>
                <a:latin typeface="Times New Roman"/>
                <a:cs typeface="Times New Roman"/>
              </a:rPr>
              <a:t>associated</a:t>
            </a:r>
            <a:r>
              <a:rPr lang="en-US" sz="2400" spc="215" dirty="0">
                <a:solidFill>
                  <a:srgbClr val="FF0000"/>
                </a:solidFill>
                <a:latin typeface="Times New Roman"/>
                <a:cs typeface="Times New Roman"/>
              </a:rPr>
              <a:t> </a:t>
            </a:r>
            <a:r>
              <a:rPr lang="en-US" sz="2400" spc="-35" dirty="0">
                <a:solidFill>
                  <a:srgbClr val="FF0000"/>
                </a:solidFill>
                <a:latin typeface="Times New Roman"/>
                <a:cs typeface="Times New Roman"/>
              </a:rPr>
              <a:t>MSC.</a:t>
            </a:r>
            <a:endParaRPr lang="en-US" sz="2400" dirty="0">
              <a:solidFill>
                <a:srgbClr val="FF0000"/>
              </a:solidFill>
              <a:latin typeface="Times New Roman"/>
              <a:cs typeface="Times New Roman"/>
            </a:endParaRPr>
          </a:p>
          <a:p>
            <a:pPr marL="12700" marR="1235710" algn="just" rtl="0">
              <a:lnSpc>
                <a:spcPct val="103600"/>
              </a:lnSpc>
              <a:spcBef>
                <a:spcPts val="25"/>
              </a:spcBef>
            </a:pPr>
            <a:r>
              <a:rPr lang="en-US" sz="2400" spc="-15" dirty="0">
                <a:solidFill>
                  <a:srgbClr val="FF0000"/>
                </a:solidFill>
                <a:latin typeface="Times New Roman"/>
                <a:cs typeface="Times New Roman"/>
              </a:rPr>
              <a:t>This</a:t>
            </a:r>
            <a:r>
              <a:rPr lang="en-US" sz="2400" spc="120" dirty="0">
                <a:solidFill>
                  <a:srgbClr val="FF0000"/>
                </a:solidFill>
                <a:latin typeface="Times New Roman"/>
                <a:cs typeface="Times New Roman"/>
              </a:rPr>
              <a:t> </a:t>
            </a:r>
            <a:r>
              <a:rPr lang="en-US" sz="2400" spc="10" dirty="0">
                <a:solidFill>
                  <a:srgbClr val="FF0000"/>
                </a:solidFill>
                <a:latin typeface="Times New Roman"/>
                <a:cs typeface="Times New Roman"/>
              </a:rPr>
              <a:t>information</a:t>
            </a:r>
            <a:r>
              <a:rPr lang="en-US" sz="2400" spc="175" dirty="0">
                <a:solidFill>
                  <a:srgbClr val="FF0000"/>
                </a:solidFill>
                <a:latin typeface="Times New Roman"/>
                <a:cs typeface="Times New Roman"/>
              </a:rPr>
              <a:t> </a:t>
            </a:r>
            <a:r>
              <a:rPr lang="en-US" sz="2400" spc="10" dirty="0">
                <a:solidFill>
                  <a:srgbClr val="FF0000"/>
                </a:solidFill>
                <a:latin typeface="Times New Roman"/>
                <a:cs typeface="Times New Roman"/>
              </a:rPr>
              <a:t>is</a:t>
            </a:r>
            <a:r>
              <a:rPr lang="en-US" sz="2400" spc="-25" dirty="0">
                <a:solidFill>
                  <a:srgbClr val="FF0000"/>
                </a:solidFill>
                <a:latin typeface="Times New Roman"/>
                <a:cs typeface="Times New Roman"/>
              </a:rPr>
              <a:t> </a:t>
            </a:r>
            <a:r>
              <a:rPr lang="en-US" sz="2400" spc="-15" dirty="0">
                <a:solidFill>
                  <a:srgbClr val="FF0000"/>
                </a:solidFill>
                <a:latin typeface="Times New Roman"/>
                <a:cs typeface="Times New Roman"/>
              </a:rPr>
              <a:t>needed</a:t>
            </a:r>
            <a:r>
              <a:rPr lang="en-US" sz="2400" spc="250" dirty="0">
                <a:solidFill>
                  <a:srgbClr val="FF0000"/>
                </a:solidFill>
                <a:latin typeface="Times New Roman"/>
                <a:cs typeface="Times New Roman"/>
              </a:rPr>
              <a:t> </a:t>
            </a:r>
            <a:r>
              <a:rPr lang="en-US" sz="2400" spc="-10" dirty="0">
                <a:solidFill>
                  <a:srgbClr val="FF0000"/>
                </a:solidFill>
                <a:latin typeface="Times New Roman"/>
                <a:cs typeface="Times New Roman"/>
              </a:rPr>
              <a:t>by</a:t>
            </a:r>
            <a:r>
              <a:rPr lang="en-US" sz="2400" spc="105" dirty="0">
                <a:solidFill>
                  <a:srgbClr val="FF0000"/>
                </a:solidFill>
                <a:latin typeface="Times New Roman"/>
                <a:cs typeface="Times New Roman"/>
              </a:rPr>
              <a:t> </a:t>
            </a:r>
            <a:r>
              <a:rPr lang="en-US" sz="2400" dirty="0">
                <a:solidFill>
                  <a:srgbClr val="FF0000"/>
                </a:solidFill>
                <a:latin typeface="Times New Roman"/>
                <a:cs typeface="Times New Roman"/>
              </a:rPr>
              <a:t>the</a:t>
            </a:r>
            <a:r>
              <a:rPr lang="en-US" sz="2400" spc="40" dirty="0">
                <a:solidFill>
                  <a:srgbClr val="FF0000"/>
                </a:solidFill>
                <a:latin typeface="Times New Roman"/>
                <a:cs typeface="Times New Roman"/>
              </a:rPr>
              <a:t> </a:t>
            </a:r>
            <a:r>
              <a:rPr lang="en-US" sz="2400" spc="-20" dirty="0">
                <a:solidFill>
                  <a:srgbClr val="FF0000"/>
                </a:solidFill>
                <a:latin typeface="Times New Roman"/>
                <a:cs typeface="Times New Roman"/>
              </a:rPr>
              <a:t>MSC</a:t>
            </a:r>
            <a:r>
              <a:rPr lang="en-US" sz="2400" spc="215" dirty="0">
                <a:solidFill>
                  <a:srgbClr val="FF0000"/>
                </a:solidFill>
                <a:latin typeface="Times New Roman"/>
                <a:cs typeface="Times New Roman"/>
              </a:rPr>
              <a:t> </a:t>
            </a:r>
            <a:r>
              <a:rPr lang="en-US" sz="2400" spc="15" dirty="0">
                <a:solidFill>
                  <a:srgbClr val="FF0000"/>
                </a:solidFill>
                <a:latin typeface="Times New Roman"/>
                <a:cs typeface="Times New Roman"/>
              </a:rPr>
              <a:t>to</a:t>
            </a:r>
            <a:r>
              <a:rPr lang="en-US" sz="2400" spc="25" dirty="0">
                <a:solidFill>
                  <a:srgbClr val="FF0000"/>
                </a:solidFill>
                <a:latin typeface="Times New Roman"/>
                <a:cs typeface="Times New Roman"/>
              </a:rPr>
              <a:t> </a:t>
            </a:r>
            <a:r>
              <a:rPr lang="en-US" sz="2400" spc="-5" dirty="0">
                <a:solidFill>
                  <a:srgbClr val="FF0000"/>
                </a:solidFill>
                <a:latin typeface="Times New Roman"/>
                <a:cs typeface="Times New Roman"/>
              </a:rPr>
              <a:t>service </a:t>
            </a:r>
            <a:r>
              <a:rPr lang="en-US" sz="2400" spc="-375" dirty="0">
                <a:solidFill>
                  <a:srgbClr val="FF0000"/>
                </a:solidFill>
                <a:latin typeface="Times New Roman"/>
                <a:cs typeface="Times New Roman"/>
              </a:rPr>
              <a:t> </a:t>
            </a:r>
            <a:r>
              <a:rPr lang="en-US" sz="2400" dirty="0">
                <a:solidFill>
                  <a:srgbClr val="FF0000"/>
                </a:solidFill>
                <a:latin typeface="Times New Roman"/>
                <a:cs typeface="Times New Roman"/>
              </a:rPr>
              <a:t>visiting</a:t>
            </a:r>
            <a:r>
              <a:rPr lang="en-US" sz="2400" spc="160" dirty="0">
                <a:solidFill>
                  <a:srgbClr val="FF0000"/>
                </a:solidFill>
                <a:latin typeface="Times New Roman"/>
                <a:cs typeface="Times New Roman"/>
              </a:rPr>
              <a:t> </a:t>
            </a:r>
            <a:r>
              <a:rPr lang="en-US" sz="2400" spc="-5" dirty="0">
                <a:solidFill>
                  <a:srgbClr val="FF0000"/>
                </a:solidFill>
                <a:latin typeface="Times New Roman"/>
                <a:cs typeface="Times New Roman"/>
              </a:rPr>
              <a:t>subscribers.</a:t>
            </a:r>
            <a:endParaRPr lang="en-US" sz="2400" dirty="0">
              <a:solidFill>
                <a:srgbClr val="FF0000"/>
              </a:solidFill>
              <a:latin typeface="Times New Roman"/>
              <a:cs typeface="Times New Roman"/>
            </a:endParaRPr>
          </a:p>
          <a:p>
            <a:pPr algn="l" rtl="0"/>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6"/>
            <a:ext cx="10515600" cy="470898"/>
          </a:xfrm>
        </p:spPr>
        <p:txBody>
          <a:bodyPr>
            <a:normAutofit fontScale="90000"/>
          </a:bodyPr>
          <a:lstStyle/>
          <a:p>
            <a:pPr algn="l" rtl="0"/>
            <a:r>
              <a:rPr lang="en-US" sz="3100" b="1" dirty="0"/>
              <a:t>Authentication Center (</a:t>
            </a:r>
            <a:r>
              <a:rPr lang="en-US" sz="3100" b="1" dirty="0" err="1"/>
              <a:t>AuC</a:t>
            </a:r>
            <a:r>
              <a:rPr lang="en-US" sz="3100" b="1" dirty="0"/>
              <a:t>):</a:t>
            </a:r>
            <a:br>
              <a:rPr lang="en-US" sz="2800" dirty="0"/>
            </a:br>
            <a:endParaRPr lang="en-US" sz="2800" dirty="0"/>
          </a:p>
        </p:txBody>
      </p:sp>
      <p:sp>
        <p:nvSpPr>
          <p:cNvPr id="3" name="عنصر نائب للمحتوى 2"/>
          <p:cNvSpPr>
            <a:spLocks noGrp="1"/>
          </p:cNvSpPr>
          <p:nvPr>
            <p:ph idx="1"/>
          </p:nvPr>
        </p:nvSpPr>
        <p:spPr>
          <a:xfrm>
            <a:off x="838200" y="1110342"/>
            <a:ext cx="10515600" cy="4924697"/>
          </a:xfrm>
        </p:spPr>
        <p:txBody>
          <a:bodyPr>
            <a:normAutofit lnSpcReduction="10000"/>
          </a:bodyPr>
          <a:lstStyle/>
          <a:p>
            <a:pPr algn="l" rtl="0">
              <a:buFont typeface="Wingdings" panose="05000000000000000000" pitchFamily="2" charset="2"/>
              <a:buChar char="q"/>
            </a:pPr>
            <a:r>
              <a:rPr lang="en-US" dirty="0">
                <a:solidFill>
                  <a:srgbClr val="FF0000"/>
                </a:solidFill>
              </a:rPr>
              <a:t>used in the security management Stores the secret key held in each user’s SIM card.</a:t>
            </a:r>
          </a:p>
          <a:p>
            <a:pPr algn="l" rtl="0">
              <a:buFont typeface="Wingdings" panose="05000000000000000000" pitchFamily="2" charset="2"/>
              <a:buChar char="q"/>
            </a:pPr>
            <a:r>
              <a:rPr lang="en-US" dirty="0"/>
              <a:t>Equipment Identity Register (EIR):</a:t>
            </a:r>
          </a:p>
          <a:p>
            <a:pPr algn="l" rtl="0">
              <a:buFont typeface="Wingdings" panose="05000000000000000000" pitchFamily="2" charset="2"/>
              <a:buChar char="Ø"/>
            </a:pPr>
            <a:r>
              <a:rPr lang="en-US" dirty="0">
                <a:solidFill>
                  <a:srgbClr val="FF0000"/>
                </a:solidFill>
              </a:rPr>
              <a:t>EIR is a database that contains a list of all valid mobile equipment on the network.</a:t>
            </a:r>
          </a:p>
          <a:p>
            <a:pPr algn="l" rtl="0">
              <a:buFont typeface="Wingdings" panose="05000000000000000000" pitchFamily="2" charset="2"/>
              <a:buChar char="Ø"/>
            </a:pPr>
            <a:endParaRPr lang="en-US" dirty="0"/>
          </a:p>
          <a:p>
            <a:pPr algn="l" rtl="0">
              <a:buFont typeface="Wingdings" panose="05000000000000000000" pitchFamily="2" charset="2"/>
              <a:buChar char="Ø"/>
            </a:pPr>
            <a:r>
              <a:rPr lang="en-US" b="1" dirty="0"/>
              <a:t>HLR </a:t>
            </a:r>
            <a:r>
              <a:rPr lang="en-US" dirty="0"/>
              <a:t>– database of all users + current location. One per network </a:t>
            </a:r>
          </a:p>
          <a:p>
            <a:pPr algn="l" rtl="0">
              <a:buFont typeface="Wingdings" panose="05000000000000000000" pitchFamily="2" charset="2"/>
              <a:buChar char="Ø"/>
            </a:pPr>
            <a:r>
              <a:rPr lang="en-US" b="1" dirty="0"/>
              <a:t>VLR </a:t>
            </a:r>
            <a:r>
              <a:rPr lang="en-US" dirty="0"/>
              <a:t>– database of users + roamers in some geographic area. </a:t>
            </a:r>
          </a:p>
          <a:p>
            <a:pPr marL="0" indent="0" algn="l" rtl="0">
              <a:buNone/>
            </a:pPr>
            <a:r>
              <a:rPr lang="en-US" dirty="0"/>
              <a:t>Caches the HLR </a:t>
            </a:r>
          </a:p>
          <a:p>
            <a:pPr algn="l" rtl="0">
              <a:buFont typeface="Wingdings" panose="05000000000000000000" pitchFamily="2" charset="2"/>
              <a:buChar char="Ø"/>
            </a:pPr>
            <a:r>
              <a:rPr lang="en-US" b="1" dirty="0"/>
              <a:t>EIR </a:t>
            </a:r>
            <a:r>
              <a:rPr lang="en-US" dirty="0"/>
              <a:t>– database of valid equipment. </a:t>
            </a:r>
          </a:p>
          <a:p>
            <a:pPr algn="l" rtl="0">
              <a:buFont typeface="Wingdings" panose="05000000000000000000" pitchFamily="2" charset="2"/>
              <a:buChar char="Ø"/>
            </a:pPr>
            <a:r>
              <a:rPr lang="en-US" b="1" dirty="0" err="1"/>
              <a:t>AuC</a:t>
            </a:r>
            <a:r>
              <a:rPr lang="en-US" b="1" dirty="0"/>
              <a:t> </a:t>
            </a:r>
            <a:r>
              <a:rPr lang="en-US" dirty="0"/>
              <a:t>– Database of users’ secret keys. </a:t>
            </a:r>
            <a:endParaRPr lang="en-US" dirty="0">
              <a:solidFill>
                <a:srgbClr val="FF0000"/>
              </a:solidFill>
            </a:endParaRPr>
          </a:p>
        </p:txBody>
      </p:sp>
    </p:spTree>
    <p:extLst>
      <p:ext uri="{BB962C8B-B14F-4D97-AF65-F5344CB8AC3E}">
        <p14:creationId xmlns:p14="http://schemas.microsoft.com/office/powerpoint/2010/main" val="527269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dirty="0"/>
              <a:t>Cellular Geometries: Design Considerations</a:t>
            </a:r>
          </a:p>
        </p:txBody>
      </p:sp>
      <p:sp>
        <p:nvSpPr>
          <p:cNvPr id="3" name="عنصر نائب للمحتوى 2"/>
          <p:cNvSpPr>
            <a:spLocks noGrp="1"/>
          </p:cNvSpPr>
          <p:nvPr>
            <p:ph idx="1"/>
          </p:nvPr>
        </p:nvSpPr>
        <p:spPr/>
        <p:txBody>
          <a:bodyPr/>
          <a:lstStyle/>
          <a:p>
            <a:pPr algn="l" rtl="0"/>
            <a:r>
              <a:rPr lang="en-US" dirty="0"/>
              <a:t>Spectral Sharing</a:t>
            </a:r>
          </a:p>
          <a:p>
            <a:pPr algn="l" rtl="0"/>
            <a:r>
              <a:rPr lang="en-US" dirty="0">
                <a:solidFill>
                  <a:srgbClr val="FF0000"/>
                </a:solidFill>
              </a:rPr>
              <a:t>Time division (TD), Code Division (CD) or hybrid</a:t>
            </a:r>
          </a:p>
          <a:p>
            <a:pPr algn="l" rtl="0"/>
            <a:r>
              <a:rPr lang="en-US" dirty="0"/>
              <a:t>Reuse Distance</a:t>
            </a:r>
          </a:p>
          <a:p>
            <a:pPr algn="l" rtl="0"/>
            <a:r>
              <a:rPr lang="en-US" sz="2400" dirty="0">
                <a:solidFill>
                  <a:srgbClr val="FF0000"/>
                </a:solidFill>
              </a:rPr>
              <a:t>Distance between cells using the same frequency, timeslot, or code</a:t>
            </a:r>
          </a:p>
          <a:p>
            <a:pPr marL="0" indent="0" algn="l" rtl="0">
              <a:buNone/>
            </a:pPr>
            <a:r>
              <a:rPr lang="en-US" sz="2400" dirty="0">
                <a:solidFill>
                  <a:srgbClr val="FF0000"/>
                </a:solidFill>
              </a:rPr>
              <a:t>Smaller reuse distance packs more users into a given area, but also increases co-channel interference</a:t>
            </a:r>
          </a:p>
          <a:p>
            <a:pPr algn="l" rtl="0"/>
            <a:r>
              <a:rPr lang="en-US" dirty="0"/>
              <a:t>Cell radius</a:t>
            </a:r>
          </a:p>
          <a:p>
            <a:pPr algn="l" rtl="0"/>
            <a:r>
              <a:rPr lang="en-US" sz="2400" dirty="0">
                <a:solidFill>
                  <a:srgbClr val="FF0000"/>
                </a:solidFill>
              </a:rPr>
              <a:t>Decreasing the cell size increases system capacity, but complicates routing and handoff</a:t>
            </a:r>
          </a:p>
        </p:txBody>
      </p:sp>
    </p:spTree>
    <p:extLst>
      <p:ext uri="{BB962C8B-B14F-4D97-AF65-F5344CB8AC3E}">
        <p14:creationId xmlns:p14="http://schemas.microsoft.com/office/powerpoint/2010/main" val="1590118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just" rtl="0"/>
            <a:r>
              <a:rPr lang="en-US" dirty="0"/>
              <a:t>Common multiple access schemes used in cellular systems include CDMA (Code Division Multiple Access), OFDMA (Orthogonal Frequency Division Multiple Access), and TDMA (Time Division Multiple Access).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dirty="0"/>
              <a:t>Cellular Geometries</a:t>
            </a:r>
          </a:p>
        </p:txBody>
      </p:sp>
      <p:sp>
        <p:nvSpPr>
          <p:cNvPr id="3" name="عنصر نائب للمحتوى 2"/>
          <p:cNvSpPr>
            <a:spLocks noGrp="1"/>
          </p:cNvSpPr>
          <p:nvPr>
            <p:ph idx="1"/>
          </p:nvPr>
        </p:nvSpPr>
        <p:spPr>
          <a:xfrm>
            <a:off x="561703" y="1825625"/>
            <a:ext cx="10792097" cy="4351338"/>
          </a:xfrm>
        </p:spPr>
        <p:txBody>
          <a:bodyPr>
            <a:normAutofit/>
          </a:bodyPr>
          <a:lstStyle/>
          <a:p>
            <a:pPr algn="l" rtl="0"/>
            <a:r>
              <a:rPr lang="en-US" sz="2400" dirty="0"/>
              <a:t>The first design decision to make is the shape of cells to cover an area.</a:t>
            </a:r>
          </a:p>
          <a:p>
            <a:pPr algn="l" rtl="0"/>
            <a:r>
              <a:rPr lang="en-US" sz="2400" dirty="0"/>
              <a:t>Use multiple low-power transmitters (100 W or less). Because the range of such a transmitter is small.</a:t>
            </a:r>
          </a:p>
          <a:p>
            <a:pPr algn="l" rtl="0"/>
            <a:r>
              <a:rPr lang="en-US" sz="2400" dirty="0"/>
              <a:t>Areas divided into cells</a:t>
            </a:r>
          </a:p>
          <a:p>
            <a:pPr algn="l" rtl="0">
              <a:buFont typeface="Wingdings" panose="05000000000000000000" pitchFamily="2" charset="2"/>
              <a:buChar char="Ø"/>
            </a:pPr>
            <a:r>
              <a:rPr lang="en-US" sz="2400" dirty="0">
                <a:solidFill>
                  <a:srgbClr val="FF0000"/>
                </a:solidFill>
              </a:rPr>
              <a:t>served by its own antenna</a:t>
            </a:r>
          </a:p>
          <a:p>
            <a:pPr algn="l" rtl="0">
              <a:buFont typeface="Wingdings" panose="05000000000000000000" pitchFamily="2" charset="2"/>
              <a:buChar char="Ø"/>
            </a:pPr>
            <a:r>
              <a:rPr lang="en-US" sz="2400" dirty="0">
                <a:solidFill>
                  <a:srgbClr val="FF0000"/>
                </a:solidFill>
              </a:rPr>
              <a:t>Each Served by base station consisting of transmitter, receiver, and control unit</a:t>
            </a:r>
          </a:p>
          <a:p>
            <a:pPr algn="l" rtl="0">
              <a:buFont typeface="Wingdings" panose="05000000000000000000" pitchFamily="2" charset="2"/>
              <a:buChar char="Ø"/>
            </a:pPr>
            <a:r>
              <a:rPr lang="en-US" sz="2400" dirty="0">
                <a:solidFill>
                  <a:srgbClr val="FF0000"/>
                </a:solidFill>
              </a:rPr>
              <a:t>Band of frequencies allocated</a:t>
            </a:r>
          </a:p>
          <a:p>
            <a:pPr algn="l" rtl="0">
              <a:buFont typeface="Wingdings" panose="05000000000000000000" pitchFamily="2" charset="2"/>
              <a:buChar char="Ø"/>
            </a:pPr>
            <a:r>
              <a:rPr lang="en-US" sz="2400" dirty="0">
                <a:solidFill>
                  <a:srgbClr val="FF0000"/>
                </a:solidFill>
              </a:rPr>
              <a:t>Cells set up such that antennas of all neighbors are equidistant (hexagonal pattern)</a:t>
            </a:r>
          </a:p>
        </p:txBody>
      </p:sp>
    </p:spTree>
    <p:extLst>
      <p:ext uri="{BB962C8B-B14F-4D97-AF65-F5344CB8AC3E}">
        <p14:creationId xmlns:p14="http://schemas.microsoft.com/office/powerpoint/2010/main" val="2049435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5" name="عنصر نائب للمحتوى 4"/>
          <p:cNvPicPr>
            <a:picLocks noGrp="1" noChangeAspect="1"/>
          </p:cNvPicPr>
          <p:nvPr>
            <p:ph idx="1"/>
          </p:nvPr>
        </p:nvPicPr>
        <p:blipFill>
          <a:blip r:embed="rId2"/>
          <a:stretch>
            <a:fillRect/>
          </a:stretch>
        </p:blipFill>
        <p:spPr>
          <a:xfrm>
            <a:off x="1949015" y="1690688"/>
            <a:ext cx="8529101" cy="4351338"/>
          </a:xfrm>
          <a:prstGeom prst="rect">
            <a:avLst/>
          </a:prstGeom>
        </p:spPr>
      </p:pic>
    </p:spTree>
    <p:extLst>
      <p:ext uri="{BB962C8B-B14F-4D97-AF65-F5344CB8AC3E}">
        <p14:creationId xmlns:p14="http://schemas.microsoft.com/office/powerpoint/2010/main" val="2506150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algn="l" rtl="0"/>
            <a:r>
              <a:rPr lang="en-US" sz="2400" dirty="0">
                <a:latin typeface="Tahoma" panose="020B0604030504040204" pitchFamily="34" charset="0"/>
                <a:ea typeface="Tahoma" panose="020B0604030504040204" pitchFamily="34" charset="0"/>
                <a:cs typeface="Tahoma" panose="020B0604030504040204" pitchFamily="34" charset="0"/>
              </a:rPr>
              <a:t>Adjacent Cells are assigned different frequencies to avoid interference or crosstalk.</a:t>
            </a:r>
          </a:p>
          <a:p>
            <a:pPr algn="l" rtl="0"/>
            <a:r>
              <a:rPr lang="en-US" sz="2400" dirty="0">
                <a:latin typeface="Tahoma" panose="020B0604030504040204" pitchFamily="34" charset="0"/>
                <a:ea typeface="Tahoma" panose="020B0604030504040204" pitchFamily="34" charset="0"/>
                <a:cs typeface="Tahoma" panose="020B0604030504040204" pitchFamily="34" charset="0"/>
              </a:rPr>
              <a:t>Cells sufficiently distant from each other can use the same frequency band.</a:t>
            </a:r>
          </a:p>
          <a:p>
            <a:pPr algn="l" rtl="0"/>
            <a:r>
              <a:rPr lang="en-US" sz="2400" dirty="0">
                <a:latin typeface="Tahoma" panose="020B0604030504040204" pitchFamily="34" charset="0"/>
                <a:ea typeface="Tahoma" panose="020B0604030504040204" pitchFamily="34" charset="0"/>
                <a:cs typeface="Tahoma" panose="020B0604030504040204" pitchFamily="34" charset="0"/>
              </a:rPr>
              <a:t>It is best if all of adjacent cells are equidistant</a:t>
            </a:r>
          </a:p>
        </p:txBody>
      </p:sp>
    </p:spTree>
    <p:extLst>
      <p:ext uri="{BB962C8B-B14F-4D97-AF65-F5344CB8AC3E}">
        <p14:creationId xmlns:p14="http://schemas.microsoft.com/office/powerpoint/2010/main" val="20643332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a:stretch>
            <a:fillRect/>
          </a:stretch>
        </p:blipFill>
        <p:spPr bwMode="auto">
          <a:xfrm>
            <a:off x="196948" y="548640"/>
            <a:ext cx="11310424" cy="6569612"/>
          </a:xfrm>
          <a:prstGeom prst="rect">
            <a:avLst/>
          </a:prstGeom>
          <a:noFill/>
          <a:ln w="9525">
            <a:noFill/>
            <a:miter lim="800000"/>
            <a:headEnd/>
            <a:tailEnd/>
          </a:ln>
          <a:effectLst/>
        </p:spPr>
      </p:pic>
    </p:spTree>
    <p:extLst>
      <p:ext uri="{BB962C8B-B14F-4D97-AF65-F5344CB8AC3E}">
        <p14:creationId xmlns:p14="http://schemas.microsoft.com/office/powerpoint/2010/main" val="2553642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a:stretch>
            <a:fillRect/>
          </a:stretch>
        </p:blipFill>
        <p:spPr>
          <a:xfrm>
            <a:off x="8150360" y="1935293"/>
            <a:ext cx="2788467" cy="3766242"/>
          </a:xfrm>
          <a:prstGeom prst="rect">
            <a:avLst/>
          </a:prstGeom>
        </p:spPr>
      </p:pic>
      <p:sp>
        <p:nvSpPr>
          <p:cNvPr id="5" name="مستطيل 4"/>
          <p:cNvSpPr/>
          <p:nvPr/>
        </p:nvSpPr>
        <p:spPr>
          <a:xfrm>
            <a:off x="8534765" y="5946140"/>
            <a:ext cx="2019655" cy="369332"/>
          </a:xfrm>
          <a:prstGeom prst="rect">
            <a:avLst/>
          </a:prstGeom>
        </p:spPr>
        <p:txBody>
          <a:bodyPr wrap="none">
            <a:spAutoFit/>
          </a:bodyPr>
          <a:lstStyle/>
          <a:p>
            <a:r>
              <a:rPr lang="en-US" dirty="0"/>
              <a:t>A seven Cell Cluster</a:t>
            </a:r>
          </a:p>
        </p:txBody>
      </p:sp>
      <p:pic>
        <p:nvPicPr>
          <p:cNvPr id="6" name="صورة 5"/>
          <p:cNvPicPr>
            <a:picLocks noChangeAspect="1"/>
          </p:cNvPicPr>
          <p:nvPr/>
        </p:nvPicPr>
        <p:blipFill>
          <a:blip r:embed="rId3"/>
          <a:stretch>
            <a:fillRect/>
          </a:stretch>
        </p:blipFill>
        <p:spPr>
          <a:xfrm>
            <a:off x="1110343" y="1900164"/>
            <a:ext cx="6273965" cy="3638487"/>
          </a:xfrm>
          <a:prstGeom prst="rect">
            <a:avLst/>
          </a:prstGeom>
        </p:spPr>
      </p:pic>
    </p:spTree>
    <p:extLst>
      <p:ext uri="{BB962C8B-B14F-4D97-AF65-F5344CB8AC3E}">
        <p14:creationId xmlns:p14="http://schemas.microsoft.com/office/powerpoint/2010/main" val="888347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74358"/>
          </a:xfrm>
        </p:spPr>
        <p:txBody>
          <a:bodyPr>
            <a:normAutofit/>
          </a:bodyPr>
          <a:lstStyle/>
          <a:p>
            <a:pPr algn="l" rtl="0"/>
            <a:r>
              <a:rPr lang="en-US" sz="3200" dirty="0"/>
              <a:t>SIM (Subscriber Identity Module)</a:t>
            </a:r>
          </a:p>
        </p:txBody>
      </p:sp>
      <p:sp>
        <p:nvSpPr>
          <p:cNvPr id="3" name="Content Placeholder 2"/>
          <p:cNvSpPr>
            <a:spLocks noGrp="1"/>
          </p:cNvSpPr>
          <p:nvPr>
            <p:ph idx="1"/>
          </p:nvPr>
        </p:nvSpPr>
        <p:spPr>
          <a:xfrm>
            <a:off x="838200" y="1223889"/>
            <a:ext cx="10515600" cy="4953074"/>
          </a:xfrm>
        </p:spPr>
        <p:txBody>
          <a:bodyPr>
            <a:normAutofit/>
          </a:bodyPr>
          <a:lstStyle/>
          <a:p>
            <a:pPr algn="l" rtl="0">
              <a:buNone/>
            </a:pPr>
            <a:r>
              <a:rPr lang="en-US" dirty="0"/>
              <a:t>The SIM is a physical card that is inserted into a mobile device.</a:t>
            </a:r>
          </a:p>
          <a:p>
            <a:pPr algn="l" rtl="0"/>
            <a:r>
              <a:rPr lang="en-US" dirty="0"/>
              <a:t>It contains a unique identifier called the SIM number or ICCID (Integrated Circuit Card Identifier), which identifies the SIM card itself.</a:t>
            </a:r>
          </a:p>
          <a:p>
            <a:pPr algn="l" rtl="0"/>
            <a:r>
              <a:rPr lang="en-US" dirty="0"/>
              <a:t>The SIM card stores the subscriber's authentication information, such as the IMSI.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Cont..</a:t>
            </a:r>
          </a:p>
        </p:txBody>
      </p:sp>
      <p:sp>
        <p:nvSpPr>
          <p:cNvPr id="3" name="Content Placeholder 2"/>
          <p:cNvSpPr>
            <a:spLocks noGrp="1"/>
          </p:cNvSpPr>
          <p:nvPr>
            <p:ph idx="1"/>
          </p:nvPr>
        </p:nvSpPr>
        <p:spPr>
          <a:xfrm>
            <a:off x="323557" y="1825625"/>
            <a:ext cx="11030243" cy="4351338"/>
          </a:xfrm>
        </p:spPr>
        <p:txBody>
          <a:bodyPr/>
          <a:lstStyle/>
          <a:p>
            <a:pPr algn="l" rtl="0">
              <a:buFont typeface="Wingdings" pitchFamily="2" charset="2"/>
              <a:buChar char="§"/>
            </a:pPr>
            <a:r>
              <a:rPr lang="en-US" dirty="0"/>
              <a:t>IMSI(International Mobile Subscriber Identity).</a:t>
            </a:r>
          </a:p>
          <a:p>
            <a:pPr algn="l" rtl="0">
              <a:buNone/>
            </a:pPr>
            <a:r>
              <a:rPr lang="en-US" dirty="0">
                <a:solidFill>
                  <a:srgbClr val="FF0000"/>
                </a:solidFill>
              </a:rPr>
              <a:t>  The IMSI is a 15-digit number that uniquely identifies a mobile  subscriber within a cellular network. It is stored on the SIM (Subscriber Identity Module) card of the mobile device.</a:t>
            </a:r>
          </a:p>
          <a:p>
            <a:pPr algn="l" rtl="0">
              <a:buNone/>
            </a:pPr>
            <a:r>
              <a:rPr lang="en-US" dirty="0">
                <a:solidFill>
                  <a:srgbClr val="FF0000"/>
                </a:solidFill>
              </a:rPr>
              <a:t>The IMSI is composed of three main parts:</a:t>
            </a:r>
          </a:p>
          <a:p>
            <a:pPr algn="l" rtl="0">
              <a:buNone/>
            </a:pPr>
            <a:r>
              <a:rPr lang="en-US" dirty="0">
                <a:solidFill>
                  <a:srgbClr val="FF0000"/>
                </a:solidFill>
              </a:rPr>
              <a:t>Mobile Country Code (MCC) - 3 digits</a:t>
            </a:r>
          </a:p>
          <a:p>
            <a:pPr algn="l" rtl="0">
              <a:buNone/>
            </a:pPr>
            <a:r>
              <a:rPr lang="en-US" dirty="0">
                <a:solidFill>
                  <a:srgbClr val="FF0000"/>
                </a:solidFill>
              </a:rPr>
              <a:t>Mobile Network Code (MNC) - 2 or 3 digits</a:t>
            </a:r>
          </a:p>
          <a:p>
            <a:pPr algn="l" rtl="0">
              <a:buNone/>
            </a:pPr>
            <a:r>
              <a:rPr lang="en-US" dirty="0">
                <a:solidFill>
                  <a:srgbClr val="FF0000"/>
                </a:solidFill>
              </a:rPr>
              <a:t>Mobile Subscriber Identification Number (MSIN) - up to 10 digits</a:t>
            </a:r>
          </a:p>
          <a:p>
            <a:pPr algn="l" rtl="0">
              <a:buNone/>
            </a:pPr>
            <a:endParaRPr lang="en-US" dirty="0">
              <a:solidFill>
                <a:srgbClr val="FF0000"/>
              </a:solidFill>
            </a:endParaRP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96057"/>
          </a:xfrm>
        </p:spPr>
        <p:txBody>
          <a:bodyPr>
            <a:normAutofit fontScale="90000"/>
          </a:bodyPr>
          <a:lstStyle/>
          <a:p>
            <a:endParaRPr lang="en-US" dirty="0"/>
          </a:p>
        </p:txBody>
      </p:sp>
      <p:sp>
        <p:nvSpPr>
          <p:cNvPr id="3" name="Content Placeholder 2"/>
          <p:cNvSpPr>
            <a:spLocks noGrp="1"/>
          </p:cNvSpPr>
          <p:nvPr>
            <p:ph idx="1"/>
          </p:nvPr>
        </p:nvSpPr>
        <p:spPr>
          <a:xfrm>
            <a:off x="838200" y="900332"/>
            <a:ext cx="10515600" cy="5276631"/>
          </a:xfrm>
        </p:spPr>
        <p:txBody>
          <a:bodyPr/>
          <a:lstStyle/>
          <a:p>
            <a:pPr algn="l" rtl="0"/>
            <a:r>
              <a:rPr lang="en-US" dirty="0"/>
              <a:t>Purpose:</a:t>
            </a:r>
          </a:p>
          <a:p>
            <a:pPr algn="l" rtl="0"/>
            <a:endParaRPr lang="en-US" dirty="0"/>
          </a:p>
          <a:p>
            <a:pPr algn="l" rtl="0"/>
            <a:r>
              <a:rPr lang="en-US" dirty="0">
                <a:solidFill>
                  <a:srgbClr val="FF0000"/>
                </a:solidFill>
              </a:rPr>
              <a:t>The IMSI is used to uniquely identify a subscriber and their associated subscription information.</a:t>
            </a:r>
          </a:p>
          <a:p>
            <a:pPr algn="l" rtl="0"/>
            <a:r>
              <a:rPr lang="en-US" dirty="0">
                <a:solidFill>
                  <a:srgbClr val="FF0000"/>
                </a:solidFill>
              </a:rPr>
              <a:t>It is used for various network operations, such as:</a:t>
            </a:r>
          </a:p>
          <a:p>
            <a:pPr algn="l" rtl="0"/>
            <a:r>
              <a:rPr lang="en-US" dirty="0">
                <a:solidFill>
                  <a:srgbClr val="FF0000"/>
                </a:solidFill>
              </a:rPr>
              <a:t>Authentication and authorization of the subscriber</a:t>
            </a:r>
          </a:p>
          <a:p>
            <a:pPr algn="l" rtl="0"/>
            <a:r>
              <a:rPr lang="en-US" dirty="0">
                <a:solidFill>
                  <a:srgbClr val="FF0000"/>
                </a:solidFill>
              </a:rPr>
              <a:t>Tracking the subscriber's location for efficient call routing</a:t>
            </a:r>
          </a:p>
          <a:p>
            <a:pPr algn="l" rtl="0"/>
            <a:r>
              <a:rPr lang="en-US" dirty="0">
                <a:solidFill>
                  <a:srgbClr val="FF0000"/>
                </a:solidFill>
              </a:rPr>
              <a:t>Providing subscriber-specific services and features.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rtl="0"/>
            <a:r>
              <a:rPr lang="en-US" sz="2800" dirty="0"/>
              <a:t>MSISDN (Mobile Subscriber Integrated Services Digital Network Number):</a:t>
            </a:r>
            <a:br>
              <a:rPr lang="en-US" sz="2800" dirty="0"/>
            </a:br>
            <a:br>
              <a:rPr lang="en-US" sz="2800" dirty="0"/>
            </a:br>
            <a:endParaRPr lang="en-US" sz="2800" dirty="0"/>
          </a:p>
        </p:txBody>
      </p:sp>
      <p:sp>
        <p:nvSpPr>
          <p:cNvPr id="3" name="Content Placeholder 2"/>
          <p:cNvSpPr>
            <a:spLocks noGrp="1"/>
          </p:cNvSpPr>
          <p:nvPr>
            <p:ph idx="1"/>
          </p:nvPr>
        </p:nvSpPr>
        <p:spPr>
          <a:xfrm>
            <a:off x="838200" y="1167618"/>
            <a:ext cx="10515600" cy="5009345"/>
          </a:xfrm>
        </p:spPr>
        <p:txBody>
          <a:bodyPr>
            <a:normAutofit/>
          </a:bodyPr>
          <a:lstStyle/>
          <a:p>
            <a:pPr algn="l" rtl="0"/>
            <a:r>
              <a:rPr lang="en-US" dirty="0">
                <a:solidFill>
                  <a:srgbClr val="FF0000"/>
                </a:solidFill>
              </a:rPr>
              <a:t>The MSISDN is the full international phone number of the mobile subscriber, including the country code.</a:t>
            </a:r>
          </a:p>
          <a:p>
            <a:pPr algn="l" rtl="0"/>
            <a:r>
              <a:rPr lang="en-US" dirty="0">
                <a:solidFill>
                  <a:srgbClr val="FF0000"/>
                </a:solidFill>
              </a:rPr>
              <a:t>This is the unique identifier assigned to a mobile subscriber by the network operator.</a:t>
            </a:r>
          </a:p>
          <a:p>
            <a:pPr algn="l" rtl="0"/>
            <a:r>
              <a:rPr lang="en-US" dirty="0">
                <a:solidFill>
                  <a:srgbClr val="FF0000"/>
                </a:solidFill>
              </a:rPr>
              <a:t>It is a longer number that includes the country code, national destination code, and the subscriber number.</a:t>
            </a:r>
          </a:p>
          <a:p>
            <a:pPr algn="l" rtl="0"/>
            <a:r>
              <a:rPr lang="en-US" dirty="0">
                <a:solidFill>
                  <a:srgbClr val="FF0000"/>
                </a:solidFill>
              </a:rPr>
              <a:t>The MSISDN is used by the network to identify and route calls, SMS, and other services to the subscriber.</a:t>
            </a:r>
          </a:p>
          <a:p>
            <a:pPr algn="l" rtl="0"/>
            <a:r>
              <a:rPr lang="en-US" dirty="0">
                <a:solidFill>
                  <a:srgbClr val="FF0000"/>
                </a:solidFill>
              </a:rPr>
              <a:t>Example: +1 555 123 4567</a:t>
            </a:r>
          </a:p>
          <a:p>
            <a:pPr algn="l" rtl="0"/>
            <a:endParaRPr lang="en-US" dirty="0"/>
          </a:p>
          <a:p>
            <a:pPr algn="l" rtl="0"/>
            <a:endParaRPr lang="en-US" dirty="0"/>
          </a:p>
          <a:p>
            <a:pPr algn="l" rtl="0"/>
            <a:endParaRPr lang="en-US" dirty="0"/>
          </a:p>
          <a:p>
            <a:pPr algn="l" rtl="0"/>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78937"/>
          </a:xfrm>
        </p:spPr>
        <p:txBody>
          <a:bodyPr>
            <a:normAutofit fontScale="90000"/>
          </a:bodyPr>
          <a:lstStyle/>
          <a:p>
            <a:pPr algn="l" rtl="0"/>
            <a:r>
              <a:rPr lang="en-US" dirty="0"/>
              <a:t>Mobile Number</a:t>
            </a:r>
          </a:p>
        </p:txBody>
      </p:sp>
      <p:sp>
        <p:nvSpPr>
          <p:cNvPr id="3" name="Content Placeholder 2"/>
          <p:cNvSpPr>
            <a:spLocks noGrp="1"/>
          </p:cNvSpPr>
          <p:nvPr>
            <p:ph idx="1"/>
          </p:nvPr>
        </p:nvSpPr>
        <p:spPr>
          <a:xfrm>
            <a:off x="838200" y="787791"/>
            <a:ext cx="10515600" cy="5389172"/>
          </a:xfrm>
        </p:spPr>
        <p:txBody>
          <a:bodyPr/>
          <a:lstStyle/>
          <a:p>
            <a:pPr algn="l" rtl="0"/>
            <a:endParaRPr lang="en-US" dirty="0"/>
          </a:p>
          <a:p>
            <a:pPr algn="l" rtl="0"/>
            <a:endParaRPr lang="en-US" dirty="0"/>
          </a:p>
          <a:p>
            <a:pPr algn="l" rtl="0"/>
            <a:r>
              <a:rPr lang="en-US" dirty="0"/>
              <a:t>This is the actual phone number associated with the subscriber's mobile device.</a:t>
            </a:r>
          </a:p>
          <a:p>
            <a:pPr algn="l" rtl="0"/>
            <a:r>
              <a:rPr lang="en-US" dirty="0"/>
              <a:t>It is the subscriber number component of the MSISDN, without the country and national destination codes.</a:t>
            </a:r>
          </a:p>
          <a:p>
            <a:pPr algn="l" rtl="0"/>
            <a:r>
              <a:rPr lang="en-US" dirty="0"/>
              <a:t>The mobile number is the number that people use to directly call or send messages to the subscriber's mobile device.</a:t>
            </a:r>
          </a:p>
          <a:p>
            <a:pPr algn="l" rtl="0"/>
            <a:r>
              <a:rPr lang="en-US" dirty="0"/>
              <a:t>Example: 123 4567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32150"/>
            <a:ext cx="10515600" cy="78667"/>
          </a:xfrm>
        </p:spPr>
        <p:txBody>
          <a:bodyPr>
            <a:normAutofit fontScale="90000"/>
          </a:bodyPr>
          <a:lstStyle/>
          <a:p>
            <a:pPr algn="l" rtl="0">
              <a:buFont typeface="Wingdings" pitchFamily="2" charset="2"/>
              <a:buChar char="q"/>
            </a:pPr>
            <a:endParaRPr lang="en-US" sz="3100" dirty="0"/>
          </a:p>
        </p:txBody>
      </p:sp>
      <p:sp>
        <p:nvSpPr>
          <p:cNvPr id="3" name="عنصر نائب للمحتوى 2"/>
          <p:cNvSpPr>
            <a:spLocks noGrp="1"/>
          </p:cNvSpPr>
          <p:nvPr>
            <p:ph idx="1"/>
          </p:nvPr>
        </p:nvSpPr>
        <p:spPr>
          <a:xfrm>
            <a:off x="767861" y="638754"/>
            <a:ext cx="10515600" cy="6043399"/>
          </a:xfrm>
        </p:spPr>
        <p:txBody>
          <a:bodyPr>
            <a:normAutofit lnSpcReduction="10000"/>
          </a:bodyPr>
          <a:lstStyle/>
          <a:p>
            <a:pPr algn="l" rtl="0">
              <a:buFont typeface="Wingdings" panose="05000000000000000000" pitchFamily="2" charset="2"/>
              <a:buChar char="q"/>
            </a:pPr>
            <a:r>
              <a:rPr lang="en-US" sz="2400" b="1" dirty="0">
                <a:latin typeface="+mj-lt"/>
                <a:ea typeface="+mj-ea"/>
                <a:cs typeface="+mj-cs"/>
              </a:rPr>
              <a:t>Subscriber</a:t>
            </a:r>
          </a:p>
          <a:p>
            <a:pPr algn="l" rtl="0">
              <a:buFont typeface="Wingdings" panose="05000000000000000000" pitchFamily="2" charset="2"/>
              <a:buChar char="Ø"/>
            </a:pPr>
            <a:r>
              <a:rPr lang="en-US" sz="2400" b="1" dirty="0">
                <a:solidFill>
                  <a:srgbClr val="FF0000"/>
                </a:solidFill>
                <a:latin typeface="+mj-lt"/>
                <a:ea typeface="+mj-ea"/>
                <a:cs typeface="+mj-cs"/>
              </a:rPr>
              <a:t> A user who pays subscription charges for using a mobile communication system.</a:t>
            </a:r>
          </a:p>
          <a:p>
            <a:pPr algn="l" rtl="0">
              <a:buFont typeface="Wingdings" panose="05000000000000000000" pitchFamily="2" charset="2"/>
              <a:buChar char="q"/>
            </a:pPr>
            <a:r>
              <a:rPr lang="en-US" sz="2400" b="1" dirty="0">
                <a:latin typeface="+mj-lt"/>
                <a:ea typeface="+mj-ea"/>
                <a:cs typeface="+mj-cs"/>
              </a:rPr>
              <a:t>Transceiver</a:t>
            </a:r>
          </a:p>
          <a:p>
            <a:pPr algn="l" rtl="0">
              <a:buFont typeface="Wingdings" panose="05000000000000000000" pitchFamily="2" charset="2"/>
              <a:buChar char="Ø"/>
            </a:pPr>
            <a:r>
              <a:rPr lang="en-US" sz="2400" b="1" dirty="0">
                <a:solidFill>
                  <a:srgbClr val="FF0000"/>
                </a:solidFill>
                <a:latin typeface="+mj-lt"/>
                <a:ea typeface="+mj-ea"/>
                <a:cs typeface="+mj-cs"/>
              </a:rPr>
              <a:t>A device capable of simultaneously transmitting and receiving radio signals.</a:t>
            </a:r>
          </a:p>
          <a:p>
            <a:pPr algn="l" rtl="0">
              <a:buFont typeface="Wingdings" panose="05000000000000000000" pitchFamily="2" charset="2"/>
              <a:buChar char="Ø"/>
            </a:pPr>
            <a:r>
              <a:rPr lang="en-US" sz="2400" dirty="0">
                <a:solidFill>
                  <a:srgbClr val="FF0000"/>
                </a:solidFill>
              </a:rPr>
              <a:t>Radio channel used for transmitting information from the base station to the mobile.</a:t>
            </a:r>
          </a:p>
          <a:p>
            <a:pPr algn="l" rtl="0">
              <a:buFont typeface="Wingdings" panose="05000000000000000000" pitchFamily="2" charset="2"/>
              <a:buChar char="q"/>
            </a:pPr>
            <a:r>
              <a:rPr lang="en-US" sz="2400" b="1" dirty="0">
                <a:latin typeface="+mj-lt"/>
                <a:ea typeface="+mj-ea"/>
                <a:cs typeface="+mj-cs"/>
              </a:rPr>
              <a:t>Control Channel</a:t>
            </a:r>
          </a:p>
          <a:p>
            <a:pPr algn="l" rtl="0">
              <a:buFont typeface="Wingdings" panose="05000000000000000000" pitchFamily="2" charset="2"/>
              <a:buChar char="Ø"/>
            </a:pPr>
            <a:r>
              <a:rPr lang="en-US" sz="2400" dirty="0">
                <a:solidFill>
                  <a:srgbClr val="FF0000"/>
                </a:solidFill>
              </a:rPr>
              <a:t>Radio channel used for transmission of call setup, call request, call initiation and other control purposes and maintaining calls with establishing a relationship between a mobile unit and nearest BS.</a:t>
            </a:r>
          </a:p>
          <a:p>
            <a:pPr algn="l" rtl="0">
              <a:buFont typeface="Wingdings" panose="05000000000000000000" pitchFamily="2" charset="2"/>
              <a:buChar char="Ø"/>
            </a:pPr>
            <a:r>
              <a:rPr lang="en-US" sz="2400" dirty="0"/>
              <a:t>Two types of   control channels available between mobile unit and BS</a:t>
            </a:r>
            <a:endParaRPr lang="en-US" sz="2400" dirty="0">
              <a:solidFill>
                <a:srgbClr val="FF0000"/>
              </a:solidFill>
            </a:endParaRPr>
          </a:p>
          <a:p>
            <a:pPr marL="457200" indent="-457200" algn="l" rtl="0">
              <a:buFont typeface="+mj-lt"/>
              <a:buAutoNum type="arabicPeriod"/>
            </a:pPr>
            <a:r>
              <a:rPr lang="en-US" sz="2400" dirty="0"/>
              <a:t>Forward Channel</a:t>
            </a:r>
          </a:p>
          <a:p>
            <a:pPr algn="l" rtl="0">
              <a:buFont typeface="Wingdings" panose="05000000000000000000" pitchFamily="2" charset="2"/>
              <a:buChar char="Ø"/>
            </a:pPr>
            <a:r>
              <a:rPr lang="en-US" sz="2400" dirty="0">
                <a:solidFill>
                  <a:srgbClr val="FF0000"/>
                </a:solidFill>
              </a:rPr>
              <a:t>Radio channel used for transmitting information from the base station to the mobile </a:t>
            </a:r>
            <a:br>
              <a:rPr lang="en-US" sz="2400" dirty="0"/>
            </a:br>
            <a:endParaRPr lang="en-US" sz="2400" dirty="0">
              <a:solidFill>
                <a:srgbClr val="FF0000"/>
              </a:solidFill>
            </a:endParaRPr>
          </a:p>
        </p:txBody>
      </p:sp>
    </p:spTree>
    <p:extLst>
      <p:ext uri="{BB962C8B-B14F-4D97-AF65-F5344CB8AC3E}">
        <p14:creationId xmlns:p14="http://schemas.microsoft.com/office/powerpoint/2010/main" val="1001988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86228"/>
            <a:ext cx="10515600" cy="373427"/>
          </a:xfrm>
        </p:spPr>
        <p:txBody>
          <a:bodyPr>
            <a:normAutofit fontScale="90000"/>
          </a:bodyPr>
          <a:lstStyle/>
          <a:p>
            <a:pPr marL="457200" indent="-457200" algn="l" rtl="0">
              <a:buFont typeface="Wingdings" panose="05000000000000000000" pitchFamily="2" charset="2"/>
              <a:buChar char="q"/>
            </a:pPr>
            <a:endParaRPr lang="en-US" dirty="0"/>
          </a:p>
        </p:txBody>
      </p:sp>
      <p:sp>
        <p:nvSpPr>
          <p:cNvPr id="3" name="عنصر نائب للمحتوى 2"/>
          <p:cNvSpPr>
            <a:spLocks noGrp="1"/>
          </p:cNvSpPr>
          <p:nvPr>
            <p:ph idx="1"/>
          </p:nvPr>
        </p:nvSpPr>
        <p:spPr>
          <a:xfrm>
            <a:off x="838200" y="901338"/>
            <a:ext cx="10909663" cy="5275625"/>
          </a:xfrm>
        </p:spPr>
        <p:txBody>
          <a:bodyPr>
            <a:normAutofit/>
          </a:bodyPr>
          <a:lstStyle/>
          <a:p>
            <a:pPr marL="457200" indent="-457200" algn="l" rtl="0">
              <a:buNone/>
            </a:pPr>
            <a:r>
              <a:rPr lang="en-US" sz="2400" dirty="0"/>
              <a:t>2.Reverse Channel</a:t>
            </a:r>
          </a:p>
          <a:p>
            <a:pPr algn="l" rtl="0">
              <a:buFont typeface="Wingdings" panose="05000000000000000000" pitchFamily="2" charset="2"/>
              <a:buChar char="Ø"/>
            </a:pPr>
            <a:r>
              <a:rPr lang="en-US" sz="2400" dirty="0">
                <a:solidFill>
                  <a:srgbClr val="FF0000"/>
                </a:solidFill>
              </a:rPr>
              <a:t>Radio channel used for transmitting information from mobile to base station. </a:t>
            </a:r>
          </a:p>
          <a:p>
            <a:pPr algn="l" rtl="0">
              <a:buFont typeface="Wingdings" pitchFamily="2" charset="2"/>
              <a:buChar char="q"/>
            </a:pPr>
            <a:r>
              <a:rPr lang="en-US" sz="2900" dirty="0">
                <a:latin typeface="+mj-lt"/>
                <a:ea typeface="+mj-ea"/>
                <a:cs typeface="+mj-cs"/>
              </a:rPr>
              <a:t>Traffic channels</a:t>
            </a:r>
          </a:p>
          <a:p>
            <a:pPr algn="l" rtl="0">
              <a:buFont typeface="Wingdings" panose="05000000000000000000" pitchFamily="2" charset="2"/>
              <a:buChar char="Ø"/>
            </a:pPr>
            <a:r>
              <a:rPr lang="en-US" sz="2400" dirty="0">
                <a:solidFill>
                  <a:srgbClr val="FF0000"/>
                </a:solidFill>
              </a:rPr>
              <a:t>carry voice or data connection between users.</a:t>
            </a:r>
          </a:p>
        </p:txBody>
      </p:sp>
    </p:spTree>
    <p:extLst>
      <p:ext uri="{BB962C8B-B14F-4D97-AF65-F5344CB8AC3E}">
        <p14:creationId xmlns:p14="http://schemas.microsoft.com/office/powerpoint/2010/main" val="1172548722"/>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3906</TotalTime>
  <Words>1746</Words>
  <Application>Microsoft Office PowerPoint</Application>
  <PresentationFormat>Widescreen</PresentationFormat>
  <Paragraphs>169</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نسق Office</vt:lpstr>
      <vt:lpstr>Lecture 7</vt:lpstr>
      <vt:lpstr>Wireless System Terminology</vt:lpstr>
      <vt:lpstr>SIM (Subscriber Identity Module)</vt:lpstr>
      <vt:lpstr>Cont..</vt:lpstr>
      <vt:lpstr>PowerPoint Presentation</vt:lpstr>
      <vt:lpstr>MSISDN (Mobile Subscriber Integrated Services Digital Network Number):  </vt:lpstr>
      <vt:lpstr>Mobile Number</vt:lpstr>
      <vt:lpstr>PowerPoint Presentation</vt:lpstr>
      <vt:lpstr>PowerPoint Presentation</vt:lpstr>
      <vt:lpstr>Simplex Systems</vt:lpstr>
      <vt:lpstr>PowerPoint Presentation</vt:lpstr>
      <vt:lpstr>Roaming:</vt:lpstr>
      <vt:lpstr>Smart Antenna</vt:lpstr>
      <vt:lpstr>Overview of Cellular system (GSM Network)</vt:lpstr>
      <vt:lpstr>PowerPoint Presentation</vt:lpstr>
      <vt:lpstr>PowerPoint Presentation</vt:lpstr>
      <vt:lpstr>PowerPoint Presentation</vt:lpstr>
      <vt:lpstr>(cont..)Mobile Switching Center (MSC):</vt:lpstr>
      <vt:lpstr>Network Subsystem  </vt:lpstr>
      <vt:lpstr>Visitor Location Record (VLR):- </vt:lpstr>
      <vt:lpstr>Authentication Center (AuC): </vt:lpstr>
      <vt:lpstr>Cellular Geometries: Design Considerations</vt:lpstr>
      <vt:lpstr>PowerPoint Presentation</vt:lpstr>
      <vt:lpstr>Cellular Geometries</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 1</dc:title>
  <dc:creator>omima</dc:creator>
  <cp:lastModifiedBy>jehad naas</cp:lastModifiedBy>
  <cp:revision>227</cp:revision>
  <dcterms:created xsi:type="dcterms:W3CDTF">2021-12-28T19:41:27Z</dcterms:created>
  <dcterms:modified xsi:type="dcterms:W3CDTF">2024-07-02T10:59:21Z</dcterms:modified>
</cp:coreProperties>
</file>