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52"/>
  </p:notesMasterIdLst>
  <p:sldIdLst>
    <p:sldId id="256" r:id="rId2"/>
    <p:sldId id="281" r:id="rId3"/>
    <p:sldId id="294" r:id="rId4"/>
    <p:sldId id="329" r:id="rId5"/>
    <p:sldId id="349" r:id="rId6"/>
    <p:sldId id="260" r:id="rId7"/>
    <p:sldId id="261" r:id="rId8"/>
    <p:sldId id="262" r:id="rId9"/>
    <p:sldId id="333" r:id="rId10"/>
    <p:sldId id="270" r:id="rId11"/>
    <p:sldId id="345" r:id="rId12"/>
    <p:sldId id="282" r:id="rId13"/>
    <p:sldId id="295" r:id="rId14"/>
    <p:sldId id="299" r:id="rId15"/>
    <p:sldId id="346" r:id="rId16"/>
    <p:sldId id="344" r:id="rId17"/>
    <p:sldId id="348" r:id="rId18"/>
    <p:sldId id="301" r:id="rId19"/>
    <p:sldId id="347" r:id="rId20"/>
    <p:sldId id="342" r:id="rId21"/>
    <p:sldId id="291" r:id="rId22"/>
    <p:sldId id="302" r:id="rId23"/>
    <p:sldId id="304" r:id="rId24"/>
    <p:sldId id="350" r:id="rId25"/>
    <p:sldId id="307" r:id="rId26"/>
    <p:sldId id="308" r:id="rId27"/>
    <p:sldId id="310" r:id="rId28"/>
    <p:sldId id="320" r:id="rId29"/>
    <p:sldId id="312" r:id="rId30"/>
    <p:sldId id="313" r:id="rId31"/>
    <p:sldId id="314" r:id="rId32"/>
    <p:sldId id="315" r:id="rId33"/>
    <p:sldId id="316" r:id="rId34"/>
    <p:sldId id="321" r:id="rId35"/>
    <p:sldId id="317" r:id="rId36"/>
    <p:sldId id="318" r:id="rId37"/>
    <p:sldId id="319" r:id="rId38"/>
    <p:sldId id="265" r:id="rId39"/>
    <p:sldId id="339" r:id="rId40"/>
    <p:sldId id="340" r:id="rId41"/>
    <p:sldId id="341" r:id="rId42"/>
    <p:sldId id="331" r:id="rId43"/>
    <p:sldId id="338" r:id="rId44"/>
    <p:sldId id="324" r:id="rId45"/>
    <p:sldId id="326" r:id="rId46"/>
    <p:sldId id="327" r:id="rId47"/>
    <p:sldId id="328" r:id="rId48"/>
    <p:sldId id="322" r:id="rId49"/>
    <p:sldId id="323" r:id="rId50"/>
    <p:sldId id="334" r:id="rId51"/>
  </p:sldIdLst>
  <p:sldSz cx="12192000" cy="6858000"/>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مقطع افتراضي" id="{993B9E41-38FD-447A-9C36-0EC8D1F40A1A}">
          <p14:sldIdLst>
            <p14:sldId id="256"/>
            <p14:sldId id="281"/>
            <p14:sldId id="294"/>
            <p14:sldId id="329"/>
            <p14:sldId id="349"/>
            <p14:sldId id="260"/>
            <p14:sldId id="261"/>
            <p14:sldId id="262"/>
            <p14:sldId id="333"/>
            <p14:sldId id="270"/>
            <p14:sldId id="345"/>
            <p14:sldId id="282"/>
            <p14:sldId id="295"/>
            <p14:sldId id="299"/>
            <p14:sldId id="346"/>
            <p14:sldId id="344"/>
            <p14:sldId id="348"/>
            <p14:sldId id="301"/>
            <p14:sldId id="347"/>
            <p14:sldId id="342"/>
            <p14:sldId id="291"/>
            <p14:sldId id="302"/>
            <p14:sldId id="304"/>
            <p14:sldId id="350"/>
            <p14:sldId id="307"/>
            <p14:sldId id="308"/>
            <p14:sldId id="310"/>
            <p14:sldId id="320"/>
            <p14:sldId id="312"/>
            <p14:sldId id="313"/>
            <p14:sldId id="314"/>
            <p14:sldId id="315"/>
            <p14:sldId id="316"/>
            <p14:sldId id="321"/>
            <p14:sldId id="317"/>
            <p14:sldId id="318"/>
            <p14:sldId id="319"/>
            <p14:sldId id="265"/>
            <p14:sldId id="339"/>
            <p14:sldId id="340"/>
            <p14:sldId id="341"/>
            <p14:sldId id="331"/>
            <p14:sldId id="338"/>
            <p14:sldId id="324"/>
            <p14:sldId id="326"/>
            <p14:sldId id="327"/>
            <p14:sldId id="328"/>
            <p14:sldId id="322"/>
            <p14:sldId id="323"/>
            <p14:sldId id="334"/>
          </p14:sldIdLst>
        </p14:section>
        <p14:section name="مقطع بدون عنوان" id="{60BFF7DA-707A-4026-82B6-D7A82FDFAB6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941" autoAdjust="0"/>
    <p:restoredTop sz="94660"/>
  </p:normalViewPr>
  <p:slideViewPr>
    <p:cSldViewPr snapToGrid="0">
      <p:cViewPr varScale="1">
        <p:scale>
          <a:sx n="67" d="100"/>
          <a:sy n="67" d="100"/>
        </p:scale>
        <p:origin x="-98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54"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notesMaster" Target="notesMasters/notesMaster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tableStyles" Target="tableStyles.xml" /><Relationship Id="rId8" Type="http://schemas.openxmlformats.org/officeDocument/2006/relationships/slide" Target="slides/slide7.xml" /><Relationship Id="rId51" Type="http://schemas.openxmlformats.org/officeDocument/2006/relationships/slide" Target="slides/slide50.xml" /><Relationship Id="rId3" Type="http://schemas.openxmlformats.org/officeDocument/2006/relationships/slide" Target="slides/slide2.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US"/>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86A882B4-1FDD-490B-BA83-014059B5C83A}" type="datetimeFigureOut">
              <a:rPr lang="en-US" smtClean="0"/>
              <a:pPr/>
              <a:t>6/23/2024</a:t>
            </a:fld>
            <a:endParaRPr lang="en-US"/>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en-US"/>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768911C9-6038-48EE-BC62-D9397C47C18D}" type="slidenum">
              <a:rPr lang="en-US" smtClean="0"/>
              <a:pPr/>
              <a:t>‹#›</a:t>
            </a:fld>
            <a:endParaRPr lang="en-US"/>
          </a:p>
        </p:txBody>
      </p:sp>
    </p:spTree>
    <p:extLst>
      <p:ext uri="{BB962C8B-B14F-4D97-AF65-F5344CB8AC3E}">
        <p14:creationId xmlns:p14="http://schemas.microsoft.com/office/powerpoint/2010/main" val="159416105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pPr/>
              <a:t>4</a:t>
            </a:fld>
            <a:endParaRPr lang="en-US" dirty="0"/>
          </a:p>
        </p:txBody>
      </p:sp>
    </p:spTree>
    <p:extLst>
      <p:ext uri="{BB962C8B-B14F-4D97-AF65-F5344CB8AC3E}">
        <p14:creationId xmlns:p14="http://schemas.microsoft.com/office/powerpoint/2010/main" val="362991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pPr/>
              <a:t>41</a:t>
            </a:fld>
            <a:endParaRPr lang="en-US" dirty="0"/>
          </a:p>
        </p:txBody>
      </p:sp>
    </p:spTree>
    <p:extLst>
      <p:ext uri="{BB962C8B-B14F-4D97-AF65-F5344CB8AC3E}">
        <p14:creationId xmlns:p14="http://schemas.microsoft.com/office/powerpoint/2010/main" val="3471873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pPr/>
              <a:t>42</a:t>
            </a:fld>
            <a:endParaRPr lang="en-US" dirty="0"/>
          </a:p>
        </p:txBody>
      </p:sp>
    </p:spTree>
    <p:extLst>
      <p:ext uri="{BB962C8B-B14F-4D97-AF65-F5344CB8AC3E}">
        <p14:creationId xmlns:p14="http://schemas.microsoft.com/office/powerpoint/2010/main" val="462179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pPr/>
              <a:t>43</a:t>
            </a:fld>
            <a:endParaRPr lang="en-US" dirty="0"/>
          </a:p>
        </p:txBody>
      </p:sp>
    </p:spTree>
    <p:extLst>
      <p:ext uri="{BB962C8B-B14F-4D97-AF65-F5344CB8AC3E}">
        <p14:creationId xmlns:p14="http://schemas.microsoft.com/office/powerpoint/2010/main" val="3201098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pPr/>
              <a:t>47</a:t>
            </a:fld>
            <a:endParaRPr lang="en-US" dirty="0"/>
          </a:p>
        </p:txBody>
      </p:sp>
    </p:spTree>
    <p:extLst>
      <p:ext uri="{BB962C8B-B14F-4D97-AF65-F5344CB8AC3E}">
        <p14:creationId xmlns:p14="http://schemas.microsoft.com/office/powerpoint/2010/main" val="401248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pPr/>
              <a:t>50</a:t>
            </a:fld>
            <a:endParaRPr lang="en-US" dirty="0"/>
          </a:p>
        </p:txBody>
      </p:sp>
    </p:spTree>
    <p:extLst>
      <p:ext uri="{BB962C8B-B14F-4D97-AF65-F5344CB8AC3E}">
        <p14:creationId xmlns:p14="http://schemas.microsoft.com/office/powerpoint/2010/main" val="1305685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Comic Sans MS" panose="030F0702030302020204" pitchFamily="66" charset="0"/>
                <a:ea typeface="ＭＳ Ｐゴシック" panose="020B0600070205080204" pitchFamily="34" charset="-128"/>
              </a:defRPr>
            </a:lvl1pPr>
            <a:lvl2pPr marL="37931725" indent="-37474525" defTabSz="966788">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r" defTabSz="966788" rtl="0" eaLnBrk="0" fontAlgn="base" latinLnBrk="0" hangingPunct="0">
              <a:lnSpc>
                <a:spcPct val="100000"/>
              </a:lnSpc>
              <a:spcBef>
                <a:spcPct val="0"/>
              </a:spcBef>
              <a:spcAft>
                <a:spcPct val="0"/>
              </a:spcAft>
              <a:buClrTx/>
              <a:buSzTx/>
              <a:buFontTx/>
              <a:buNone/>
              <a:tabLst/>
              <a:defRPr/>
            </a:pPr>
            <a:fld id="{F4D74501-0601-4D63-A480-6A3CEC051BE1}"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66788" rtl="0" eaLnBrk="0" fontAlgn="base" latinLnBrk="0" hangingPunct="0">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097978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Comic Sans MS" panose="030F0702030302020204" pitchFamily="66" charset="0"/>
                <a:ea typeface="ＭＳ Ｐゴシック" panose="020B0600070205080204" pitchFamily="34" charset="-128"/>
              </a:defRPr>
            </a:lvl1pPr>
            <a:lvl2pPr marL="37931725" indent="-37474525" defTabSz="966788">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r" defTabSz="966788" rtl="0" eaLnBrk="0" fontAlgn="base" latinLnBrk="0" hangingPunct="0">
              <a:lnSpc>
                <a:spcPct val="100000"/>
              </a:lnSpc>
              <a:spcBef>
                <a:spcPct val="0"/>
              </a:spcBef>
              <a:spcAft>
                <a:spcPct val="0"/>
              </a:spcAft>
              <a:buClrTx/>
              <a:buSzTx/>
              <a:buFontTx/>
              <a:buNone/>
              <a:tabLst/>
              <a:defRPr/>
            </a:pPr>
            <a:fld id="{7043B2F5-E3AD-4C9F-B537-7A9B84554CD6}"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66788" rtl="0" eaLnBrk="0" fontAlgn="base" latinLnBrk="0" hangingPunct="0">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406914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Comic Sans MS" panose="030F0702030302020204" pitchFamily="66" charset="0"/>
                <a:ea typeface="ＭＳ Ｐゴシック" panose="020B0600070205080204" pitchFamily="34" charset="-128"/>
              </a:defRPr>
            </a:lvl1pPr>
            <a:lvl2pPr marL="37931725" indent="-37474525" defTabSz="966788">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r" defTabSz="966788" rtl="0" eaLnBrk="0" fontAlgn="base" latinLnBrk="0" hangingPunct="0">
              <a:lnSpc>
                <a:spcPct val="100000"/>
              </a:lnSpc>
              <a:spcBef>
                <a:spcPct val="0"/>
              </a:spcBef>
              <a:spcAft>
                <a:spcPct val="0"/>
              </a:spcAft>
              <a:buClrTx/>
              <a:buSzTx/>
              <a:buFontTx/>
              <a:buNone/>
              <a:tabLst/>
              <a:defRPr/>
            </a:pPr>
            <a:fld id="{25DAF6D9-C826-496B-B7AA-996B1CC38D2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66788" rtl="0" eaLnBrk="0" fontAlgn="base" latinLnBrk="0" hangingPunct="0">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316994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pPr/>
              <a:t>9</a:t>
            </a:fld>
            <a:endParaRPr lang="en-US" dirty="0"/>
          </a:p>
        </p:txBody>
      </p:sp>
    </p:spTree>
    <p:extLst>
      <p:ext uri="{BB962C8B-B14F-4D97-AF65-F5344CB8AC3E}">
        <p14:creationId xmlns:p14="http://schemas.microsoft.com/office/powerpoint/2010/main" val="1792884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8911C9-6038-48EE-BC62-D9397C47C18D}" type="slidenum">
              <a:rPr lang="en-US" smtClean="0"/>
              <a:pPr/>
              <a:t>29</a:t>
            </a:fld>
            <a:endParaRPr lang="en-US"/>
          </a:p>
        </p:txBody>
      </p:sp>
    </p:spTree>
    <p:extLst>
      <p:ext uri="{BB962C8B-B14F-4D97-AF65-F5344CB8AC3E}">
        <p14:creationId xmlns:p14="http://schemas.microsoft.com/office/powerpoint/2010/main" val="257176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Comic Sans MS" panose="030F0702030302020204" pitchFamily="66" charset="0"/>
                <a:ea typeface="ＭＳ Ｐゴシック" panose="020B0600070205080204" pitchFamily="34" charset="-128"/>
              </a:defRPr>
            </a:lvl1pPr>
            <a:lvl2pPr marL="37931725" indent="-37474525" defTabSz="966788">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marL="0" marR="0" lvl="0" indent="0" algn="r" defTabSz="966788" rtl="0" eaLnBrk="0" fontAlgn="base" latinLnBrk="0" hangingPunct="0">
              <a:lnSpc>
                <a:spcPct val="100000"/>
              </a:lnSpc>
              <a:spcBef>
                <a:spcPct val="0"/>
              </a:spcBef>
              <a:spcAft>
                <a:spcPct val="0"/>
              </a:spcAft>
              <a:buClrTx/>
              <a:buSzTx/>
              <a:buFontTx/>
              <a:buNone/>
              <a:tabLst/>
              <a:defRPr/>
            </a:pPr>
            <a:fld id="{81BA1856-7AAA-44C8-BE36-64BC3177518E}"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66788" rtl="0" eaLnBrk="0" fontAlgn="base" latinLnBrk="0" hangingPunct="0">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831850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pPr/>
              <a:t>39</a:t>
            </a:fld>
            <a:endParaRPr lang="en-US" dirty="0"/>
          </a:p>
        </p:txBody>
      </p:sp>
    </p:spTree>
    <p:extLst>
      <p:ext uri="{BB962C8B-B14F-4D97-AF65-F5344CB8AC3E}">
        <p14:creationId xmlns:p14="http://schemas.microsoft.com/office/powerpoint/2010/main" val="3494576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pPr/>
              <a:t>40</a:t>
            </a:fld>
            <a:endParaRPr lang="en-US" dirty="0"/>
          </a:p>
        </p:txBody>
      </p:sp>
    </p:spTree>
    <p:extLst>
      <p:ext uri="{BB962C8B-B14F-4D97-AF65-F5344CB8AC3E}">
        <p14:creationId xmlns:p14="http://schemas.microsoft.com/office/powerpoint/2010/main" val="1767420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العنوان الرئيسي</a:t>
            </a:r>
            <a:endParaRPr lang="en-US"/>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6FD9805D-140D-48B5-8DAA-D72AAA909331}" type="datetimeFigureOut">
              <a:rPr lang="en-US" smtClean="0"/>
              <a:pPr/>
              <a:t>6/23/2024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DB999E46-E62E-464E-B0C3-FF029F0171C5}" type="slidenum">
              <a:rPr lang="en-US" smtClean="0"/>
              <a:pPr/>
              <a:t>‹#›</a:t>
            </a:fld>
            <a:endParaRPr lang="en-US"/>
          </a:p>
        </p:txBody>
      </p:sp>
    </p:spTree>
    <p:extLst>
      <p:ext uri="{BB962C8B-B14F-4D97-AF65-F5344CB8AC3E}">
        <p14:creationId xmlns:p14="http://schemas.microsoft.com/office/powerpoint/2010/main" val="1662618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6FD9805D-140D-48B5-8DAA-D72AAA909331}" type="datetimeFigureOut">
              <a:rPr lang="en-US" smtClean="0"/>
              <a:pPr/>
              <a:t>6/23/2024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DB999E46-E62E-464E-B0C3-FF029F0171C5}" type="slidenum">
              <a:rPr lang="en-US" smtClean="0"/>
              <a:pPr/>
              <a:t>‹#›</a:t>
            </a:fld>
            <a:endParaRPr lang="en-US"/>
          </a:p>
        </p:txBody>
      </p:sp>
    </p:spTree>
    <p:extLst>
      <p:ext uri="{BB962C8B-B14F-4D97-AF65-F5344CB8AC3E}">
        <p14:creationId xmlns:p14="http://schemas.microsoft.com/office/powerpoint/2010/main" val="1696952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6FD9805D-140D-48B5-8DAA-D72AAA909331}" type="datetimeFigureOut">
              <a:rPr lang="en-US" smtClean="0"/>
              <a:pPr/>
              <a:t>6/23/2024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DB999E46-E62E-464E-B0C3-FF029F0171C5}" type="slidenum">
              <a:rPr lang="en-US" smtClean="0"/>
              <a:pPr/>
              <a:t>‹#›</a:t>
            </a:fld>
            <a:endParaRPr lang="en-US"/>
          </a:p>
        </p:txBody>
      </p:sp>
    </p:spTree>
    <p:extLst>
      <p:ext uri="{BB962C8B-B14F-4D97-AF65-F5344CB8AC3E}">
        <p14:creationId xmlns:p14="http://schemas.microsoft.com/office/powerpoint/2010/main" val="2833712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02" b="1" i="0">
                <a:solidFill>
                  <a:schemeClr val="tx1"/>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6/23/2024</a:t>
            </a:fld>
            <a:endParaRPr lang="en-US"/>
          </a:p>
        </p:txBody>
      </p:sp>
      <p:sp>
        <p:nvSpPr>
          <p:cNvPr id="5" name="Holder 5"/>
          <p:cNvSpPr>
            <a:spLocks noGrp="1"/>
          </p:cNvSpPr>
          <p:nvPr>
            <p:ph type="sldNum" sz="quarter" idx="7"/>
          </p:nvPr>
        </p:nvSpPr>
        <p:spPr/>
        <p:txBody>
          <a:bodyPr lIns="0" tIns="0" rIns="0" bIns="0"/>
          <a:lstStyle>
            <a:lvl1pPr>
              <a:defRPr sz="1814" b="1" i="0">
                <a:solidFill>
                  <a:srgbClr val="1B1B1B"/>
                </a:solidFill>
                <a:latin typeface="Arial"/>
                <a:cs typeface="Arial"/>
              </a:defRPr>
            </a:lvl1pPr>
          </a:lstStyle>
          <a:p>
            <a:pPr marL="11516">
              <a:lnSpc>
                <a:spcPts val="2095"/>
              </a:lnSpc>
            </a:pPr>
            <a:r>
              <a:rPr lang="en-US" spc="-5"/>
              <a:t>14.</a:t>
            </a:r>
            <a:fld id="{81D60167-4931-47E6-BA6A-407CBD079E47}" type="slidenum">
              <a:rPr spc="-5" smtClean="0"/>
              <a:pPr marL="11516">
                <a:lnSpc>
                  <a:spcPts val="2095"/>
                </a:lnSpc>
              </a:pPr>
              <a:t>‹#›</a:t>
            </a:fld>
            <a:endParaRPr spc="-5" dirty="0"/>
          </a:p>
        </p:txBody>
      </p:sp>
    </p:spTree>
    <p:extLst>
      <p:ext uri="{BB962C8B-B14F-4D97-AF65-F5344CB8AC3E}">
        <p14:creationId xmlns:p14="http://schemas.microsoft.com/office/powerpoint/2010/main" val="2633345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A2846C-3DC3-2A4C-84E1-3E3C50231FF2}"/>
              </a:ext>
            </a:extLst>
          </p:cNvPr>
          <p:cNvSpPr>
            <a:spLocks noGrp="1"/>
          </p:cNvSpPr>
          <p:nvPr>
            <p:ph idx="1"/>
          </p:nvPr>
        </p:nvSpPr>
        <p:spPr>
          <a:xfrm>
            <a:off x="838200" y="1724027"/>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a:extLst>
              <a:ext uri="{FF2B5EF4-FFF2-40B4-BE49-F238E27FC236}">
                <a16:creationId xmlns:a16="http://schemas.microsoft.com/office/drawing/2014/main" id="{F32235DD-B99A-7744-92BB-36CB49B43BEC}"/>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id="{D41126D0-2478-AE48-891D-9046D4F5EA04}"/>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Wireless and Mobile Networks: 7- </a:t>
            </a:r>
            <a:fld id="{C4204591-24BD-A542-B9D5-F8D8A88D2FEE}" type="slidenum">
              <a:rPr lang="en-US" smtClean="0"/>
              <a:pPr/>
              <a:t>‹#›</a:t>
            </a:fld>
            <a:endParaRPr lang="en-US" dirty="0"/>
          </a:p>
        </p:txBody>
      </p:sp>
    </p:spTree>
    <p:extLst>
      <p:ext uri="{BB962C8B-B14F-4D97-AF65-F5344CB8AC3E}">
        <p14:creationId xmlns:p14="http://schemas.microsoft.com/office/powerpoint/2010/main" val="3520195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722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6FD9805D-140D-48B5-8DAA-D72AAA909331}" type="datetimeFigureOut">
              <a:rPr lang="en-US" smtClean="0"/>
              <a:pPr/>
              <a:t>6/23/2024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DB999E46-E62E-464E-B0C3-FF029F0171C5}" type="slidenum">
              <a:rPr lang="en-US" smtClean="0"/>
              <a:pPr/>
              <a:t>‹#›</a:t>
            </a:fld>
            <a:endParaRPr lang="en-US"/>
          </a:p>
        </p:txBody>
      </p:sp>
    </p:spTree>
    <p:extLst>
      <p:ext uri="{BB962C8B-B14F-4D97-AF65-F5344CB8AC3E}">
        <p14:creationId xmlns:p14="http://schemas.microsoft.com/office/powerpoint/2010/main" val="4165834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fld id="{6FD9805D-140D-48B5-8DAA-D72AAA909331}" type="datetimeFigureOut">
              <a:rPr lang="en-US" smtClean="0"/>
              <a:pPr/>
              <a:t>6/23/2024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DB999E46-E62E-464E-B0C3-FF029F0171C5}" type="slidenum">
              <a:rPr lang="en-US" smtClean="0"/>
              <a:pPr/>
              <a:t>‹#›</a:t>
            </a:fld>
            <a:endParaRPr lang="en-US"/>
          </a:p>
        </p:txBody>
      </p:sp>
    </p:spTree>
    <p:extLst>
      <p:ext uri="{BB962C8B-B14F-4D97-AF65-F5344CB8AC3E}">
        <p14:creationId xmlns:p14="http://schemas.microsoft.com/office/powerpoint/2010/main" val="2848578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838200" y="1825625"/>
            <a:ext cx="51816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6172200" y="1825625"/>
            <a:ext cx="51816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p:cNvSpPr>
            <a:spLocks noGrp="1"/>
          </p:cNvSpPr>
          <p:nvPr>
            <p:ph type="dt" sz="half" idx="10"/>
          </p:nvPr>
        </p:nvSpPr>
        <p:spPr/>
        <p:txBody>
          <a:bodyPr/>
          <a:lstStyle/>
          <a:p>
            <a:fld id="{6FD9805D-140D-48B5-8DAA-D72AAA909331}" type="datetimeFigureOut">
              <a:rPr lang="en-US" smtClean="0"/>
              <a:pPr/>
              <a:t>6/23/2024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DB999E46-E62E-464E-B0C3-FF029F0171C5}" type="slidenum">
              <a:rPr lang="en-US" smtClean="0"/>
              <a:pPr/>
              <a:t>‹#›</a:t>
            </a:fld>
            <a:endParaRPr lang="en-US"/>
          </a:p>
        </p:txBody>
      </p:sp>
    </p:spTree>
    <p:extLst>
      <p:ext uri="{BB962C8B-B14F-4D97-AF65-F5344CB8AC3E}">
        <p14:creationId xmlns:p14="http://schemas.microsoft.com/office/powerpoint/2010/main" val="4276875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p:cNvSpPr>
            <a:spLocks noGrp="1"/>
          </p:cNvSpPr>
          <p:nvPr>
            <p:ph type="dt" sz="half" idx="10"/>
          </p:nvPr>
        </p:nvSpPr>
        <p:spPr/>
        <p:txBody>
          <a:bodyPr/>
          <a:lstStyle/>
          <a:p>
            <a:fld id="{6FD9805D-140D-48B5-8DAA-D72AAA909331}" type="datetimeFigureOut">
              <a:rPr lang="en-US" smtClean="0"/>
              <a:pPr/>
              <a:t>6/23/2024</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DB999E46-E62E-464E-B0C3-FF029F0171C5}" type="slidenum">
              <a:rPr lang="en-US" smtClean="0"/>
              <a:pPr/>
              <a:t>‹#›</a:t>
            </a:fld>
            <a:endParaRPr lang="en-US"/>
          </a:p>
        </p:txBody>
      </p:sp>
    </p:spTree>
    <p:extLst>
      <p:ext uri="{BB962C8B-B14F-4D97-AF65-F5344CB8AC3E}">
        <p14:creationId xmlns:p14="http://schemas.microsoft.com/office/powerpoint/2010/main" val="257738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6FD9805D-140D-48B5-8DAA-D72AAA909331}" type="datetimeFigureOut">
              <a:rPr lang="en-US" smtClean="0"/>
              <a:pPr/>
              <a:t>6/23/2024</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DB999E46-E62E-464E-B0C3-FF029F0171C5}" type="slidenum">
              <a:rPr lang="en-US" smtClean="0"/>
              <a:pPr/>
              <a:t>‹#›</a:t>
            </a:fld>
            <a:endParaRPr lang="en-US"/>
          </a:p>
        </p:txBody>
      </p:sp>
    </p:spTree>
    <p:extLst>
      <p:ext uri="{BB962C8B-B14F-4D97-AF65-F5344CB8AC3E}">
        <p14:creationId xmlns:p14="http://schemas.microsoft.com/office/powerpoint/2010/main" val="3393432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FD9805D-140D-48B5-8DAA-D72AAA909331}" type="datetimeFigureOut">
              <a:rPr lang="en-US" smtClean="0"/>
              <a:pPr/>
              <a:t>6/23/2024</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DB999E46-E62E-464E-B0C3-FF029F0171C5}" type="slidenum">
              <a:rPr lang="en-US" smtClean="0"/>
              <a:pPr/>
              <a:t>‹#›</a:t>
            </a:fld>
            <a:endParaRPr lang="en-US"/>
          </a:p>
        </p:txBody>
      </p:sp>
    </p:spTree>
    <p:extLst>
      <p:ext uri="{BB962C8B-B14F-4D97-AF65-F5344CB8AC3E}">
        <p14:creationId xmlns:p14="http://schemas.microsoft.com/office/powerpoint/2010/main" val="1947342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endParaRPr lang="en-US"/>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FD9805D-140D-48B5-8DAA-D72AAA909331}" type="datetimeFigureOut">
              <a:rPr lang="en-US" smtClean="0"/>
              <a:pPr/>
              <a:t>6/23/2024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DB999E46-E62E-464E-B0C3-FF029F0171C5}" type="slidenum">
              <a:rPr lang="en-US" smtClean="0"/>
              <a:pPr/>
              <a:t>‹#›</a:t>
            </a:fld>
            <a:endParaRPr lang="en-US"/>
          </a:p>
        </p:txBody>
      </p:sp>
    </p:spTree>
    <p:extLst>
      <p:ext uri="{BB962C8B-B14F-4D97-AF65-F5344CB8AC3E}">
        <p14:creationId xmlns:p14="http://schemas.microsoft.com/office/powerpoint/2010/main" val="1344650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FD9805D-140D-48B5-8DAA-D72AAA909331}" type="datetimeFigureOut">
              <a:rPr lang="en-US" smtClean="0"/>
              <a:pPr/>
              <a:t>6/23/2024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DB999E46-E62E-464E-B0C3-FF029F0171C5}" type="slidenum">
              <a:rPr lang="en-US" smtClean="0"/>
              <a:pPr/>
              <a:t>‹#›</a:t>
            </a:fld>
            <a:endParaRPr lang="en-US"/>
          </a:p>
        </p:txBody>
      </p:sp>
    </p:spTree>
    <p:extLst>
      <p:ext uri="{BB962C8B-B14F-4D97-AF65-F5344CB8AC3E}">
        <p14:creationId xmlns:p14="http://schemas.microsoft.com/office/powerpoint/2010/main" val="3529634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theme" Target="../theme/theme1.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FD9805D-140D-48B5-8DAA-D72AAA909331}" type="datetimeFigureOut">
              <a:rPr lang="en-US" smtClean="0"/>
              <a:pPr/>
              <a:t>6/23/2024</a:t>
            </a:fld>
            <a:endParaRPr lang="en-US"/>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B999E46-E62E-464E-B0C3-FF029F0171C5}" type="slidenum">
              <a:rPr lang="en-US" smtClean="0"/>
              <a:pPr/>
              <a:t>‹#›</a:t>
            </a:fld>
            <a:endParaRPr lang="en-US"/>
          </a:p>
        </p:txBody>
      </p:sp>
    </p:spTree>
    <p:extLst>
      <p:ext uri="{BB962C8B-B14F-4D97-AF65-F5344CB8AC3E}">
        <p14:creationId xmlns:p14="http://schemas.microsoft.com/office/powerpoint/2010/main" val="3050876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1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17.emf"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3" Type="http://schemas.openxmlformats.org/officeDocument/2006/relationships/image" Target="../media/image21.png" /><Relationship Id="rId2" Type="http://schemas.openxmlformats.org/officeDocument/2006/relationships/image" Target="../media/image20.png" /><Relationship Id="rId1" Type="http://schemas.openxmlformats.org/officeDocument/2006/relationships/slideLayout" Target="../slideLayouts/slideLayout2.xml" /><Relationship Id="rId5" Type="http://schemas.openxmlformats.org/officeDocument/2006/relationships/image" Target="../media/image23.png" /><Relationship Id="rId4" Type="http://schemas.openxmlformats.org/officeDocument/2006/relationships/image" Target="../media/image22.png" /></Relationships>
</file>

<file path=ppt/slides/_rels/slide19.xml.rels><?xml version="1.0" encoding="UTF-8" standalone="yes"?>
<Relationships xmlns="http://schemas.openxmlformats.org/package/2006/relationships"><Relationship Id="rId2" Type="http://schemas.openxmlformats.org/officeDocument/2006/relationships/image" Target="../media/image24.png" /><Relationship Id="rId1" Type="http://schemas.openxmlformats.org/officeDocument/2006/relationships/slideLayout" Target="../slideLayouts/slideLayout14.xml" /></Relationships>
</file>

<file path=ppt/slides/_rels/slide2.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hyperlink" Target="https://en.wikipedia.org/wiki/Wi-Fi" TargetMode="External"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25.pn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26.pn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image" Target="../media/image27.emf"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2" Type="http://schemas.openxmlformats.org/officeDocument/2006/relationships/image" Target="../media/image28.emf"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84.bin" /><Relationship Id="rId13" Type="http://schemas.openxmlformats.org/officeDocument/2006/relationships/oleObject" Target="../embeddings/oleObject89.bin" /><Relationship Id="rId3" Type="http://schemas.openxmlformats.org/officeDocument/2006/relationships/oleObject" Target="../embeddings/oleObject81.bin" /><Relationship Id="rId7" Type="http://schemas.openxmlformats.org/officeDocument/2006/relationships/oleObject" Target="../embeddings/oleObject83.bin" /><Relationship Id="rId12" Type="http://schemas.openxmlformats.org/officeDocument/2006/relationships/oleObject" Target="../embeddings/oleObject88.bin" /><Relationship Id="rId2" Type="http://schemas.openxmlformats.org/officeDocument/2006/relationships/notesSlide" Target="../notesSlides/notesSlide7.xml" /><Relationship Id="rId16" Type="http://schemas.openxmlformats.org/officeDocument/2006/relationships/oleObject" Target="../embeddings/oleObject92.bin" /><Relationship Id="rId1" Type="http://schemas.openxmlformats.org/officeDocument/2006/relationships/slideLayout" Target="../slideLayouts/slideLayout2.xml" /><Relationship Id="rId6" Type="http://schemas.openxmlformats.org/officeDocument/2006/relationships/image" Target="../media/image6.wmf" /><Relationship Id="rId11" Type="http://schemas.openxmlformats.org/officeDocument/2006/relationships/oleObject" Target="../embeddings/oleObject87.bin" /><Relationship Id="rId5" Type="http://schemas.openxmlformats.org/officeDocument/2006/relationships/oleObject" Target="../embeddings/oleObject82.bin" /><Relationship Id="rId15" Type="http://schemas.openxmlformats.org/officeDocument/2006/relationships/oleObject" Target="../embeddings/oleObject91.bin" /><Relationship Id="rId10" Type="http://schemas.openxmlformats.org/officeDocument/2006/relationships/oleObject" Target="../embeddings/oleObject86.bin" /><Relationship Id="rId4" Type="http://schemas.openxmlformats.org/officeDocument/2006/relationships/image" Target="../media/image5.wmf" /><Relationship Id="rId9" Type="http://schemas.openxmlformats.org/officeDocument/2006/relationships/oleObject" Target="../embeddings/oleObject85.bin" /><Relationship Id="rId14" Type="http://schemas.openxmlformats.org/officeDocument/2006/relationships/oleObject" Target="../embeddings/oleObject90.bin"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2" Type="http://schemas.openxmlformats.org/officeDocument/2006/relationships/image" Target="../media/image29.png" /><Relationship Id="rId1" Type="http://schemas.openxmlformats.org/officeDocument/2006/relationships/slideLayout" Target="../slideLayouts/slideLayout1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2" Type="http://schemas.openxmlformats.org/officeDocument/2006/relationships/image" Target="../media/image30.png" /><Relationship Id="rId1" Type="http://schemas.openxmlformats.org/officeDocument/2006/relationships/slideLayout" Target="../slideLayouts/slideLayout12.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13.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3.xml" /></Relationships>
</file>

<file path=ppt/slides/_rels/slide40.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notesSlide" Target="../notesSlides/notesSlide9.xml" /><Relationship Id="rId1" Type="http://schemas.openxmlformats.org/officeDocument/2006/relationships/slideLayout" Target="../slideLayouts/slideLayout13.xml" /><Relationship Id="rId6" Type="http://schemas.openxmlformats.org/officeDocument/2006/relationships/image" Target="../media/image32.png" /><Relationship Id="rId5" Type="http://schemas.openxmlformats.org/officeDocument/2006/relationships/image" Target="../media/image31.png" /><Relationship Id="rId4" Type="http://schemas.openxmlformats.org/officeDocument/2006/relationships/image" Target="../media/image8.png" /></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13.xml" /></Relationships>
</file>

<file path=ppt/slides/_rels/slide42.xml.rels><?xml version="1.0" encoding="UTF-8" standalone="yes"?>
<Relationships xmlns="http://schemas.openxmlformats.org/package/2006/relationships"><Relationship Id="rId8" Type="http://schemas.openxmlformats.org/officeDocument/2006/relationships/image" Target="../media/image12.png" /><Relationship Id="rId3" Type="http://schemas.openxmlformats.org/officeDocument/2006/relationships/image" Target="../media/image7.png" /><Relationship Id="rId7" Type="http://schemas.openxmlformats.org/officeDocument/2006/relationships/image" Target="../media/image11.png" /><Relationship Id="rId2" Type="http://schemas.openxmlformats.org/officeDocument/2006/relationships/notesSlide" Target="../notesSlides/notesSlide11.xml" /><Relationship Id="rId1" Type="http://schemas.openxmlformats.org/officeDocument/2006/relationships/slideLayout" Target="../slideLayouts/slideLayout13.xml" /><Relationship Id="rId6" Type="http://schemas.openxmlformats.org/officeDocument/2006/relationships/image" Target="../media/image10.png" /><Relationship Id="rId5" Type="http://schemas.openxmlformats.org/officeDocument/2006/relationships/image" Target="../media/image9.png" /><Relationship Id="rId4" Type="http://schemas.openxmlformats.org/officeDocument/2006/relationships/image" Target="../media/image8.png" /><Relationship Id="rId9" Type="http://schemas.openxmlformats.org/officeDocument/2006/relationships/image" Target="../media/image13.png" /></Relationships>
</file>

<file path=ppt/slides/_rels/slide43.xml.rels><?xml version="1.0" encoding="UTF-8" standalone="yes"?>
<Relationships xmlns="http://schemas.openxmlformats.org/package/2006/relationships"><Relationship Id="rId8" Type="http://schemas.openxmlformats.org/officeDocument/2006/relationships/image" Target="../media/image38.png" /><Relationship Id="rId13" Type="http://schemas.openxmlformats.org/officeDocument/2006/relationships/image" Target="../media/image43.png" /><Relationship Id="rId3" Type="http://schemas.openxmlformats.org/officeDocument/2006/relationships/image" Target="../media/image33.png" /><Relationship Id="rId7" Type="http://schemas.openxmlformats.org/officeDocument/2006/relationships/image" Target="../media/image37.png" /><Relationship Id="rId12" Type="http://schemas.openxmlformats.org/officeDocument/2006/relationships/image" Target="../media/image42.png" /><Relationship Id="rId2" Type="http://schemas.openxmlformats.org/officeDocument/2006/relationships/notesSlide" Target="../notesSlides/notesSlide12.xml" /><Relationship Id="rId16" Type="http://schemas.openxmlformats.org/officeDocument/2006/relationships/image" Target="../media/image8.png" /><Relationship Id="rId1" Type="http://schemas.openxmlformats.org/officeDocument/2006/relationships/slideLayout" Target="../slideLayouts/slideLayout13.xml" /><Relationship Id="rId6" Type="http://schemas.openxmlformats.org/officeDocument/2006/relationships/image" Target="../media/image36.png" /><Relationship Id="rId11" Type="http://schemas.openxmlformats.org/officeDocument/2006/relationships/image" Target="../media/image41.png" /><Relationship Id="rId5" Type="http://schemas.openxmlformats.org/officeDocument/2006/relationships/image" Target="../media/image35.png" /><Relationship Id="rId15" Type="http://schemas.openxmlformats.org/officeDocument/2006/relationships/image" Target="../media/image7.png" /><Relationship Id="rId10" Type="http://schemas.openxmlformats.org/officeDocument/2006/relationships/image" Target="../media/image40.png" /><Relationship Id="rId4" Type="http://schemas.openxmlformats.org/officeDocument/2006/relationships/image" Target="../media/image34.png" /><Relationship Id="rId9" Type="http://schemas.openxmlformats.org/officeDocument/2006/relationships/image" Target="../media/image39.png" /><Relationship Id="rId14" Type="http://schemas.openxmlformats.org/officeDocument/2006/relationships/image" Target="../media/image44.png"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notesSlide" Target="../notesSlides/notesSlide13.xml" /><Relationship Id="rId1" Type="http://schemas.openxmlformats.org/officeDocument/2006/relationships/slideLayout" Target="../slideLayouts/slideLayout13.xml" /><Relationship Id="rId6" Type="http://schemas.openxmlformats.org/officeDocument/2006/relationships/image" Target="../media/image10.png" /><Relationship Id="rId5" Type="http://schemas.openxmlformats.org/officeDocument/2006/relationships/image" Target="../media/image9.png" /><Relationship Id="rId4" Type="http://schemas.openxmlformats.org/officeDocument/2006/relationships/image" Target="../media/image8.png"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13.xml" /></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13.xml" /></Relationships>
</file>

<file path=ppt/slides/_rels/slide6.xml.rels><?xml version="1.0" encoding="UTF-8" standalone="yes"?>
<Relationships xmlns="http://schemas.openxmlformats.org/package/2006/relationships"><Relationship Id="rId8" Type="http://schemas.openxmlformats.org/officeDocument/2006/relationships/image" Target="../media/image6.wmf" /><Relationship Id="rId13" Type="http://schemas.openxmlformats.org/officeDocument/2006/relationships/oleObject" Target="../embeddings/oleObject7.bin" /><Relationship Id="rId18" Type="http://schemas.openxmlformats.org/officeDocument/2006/relationships/oleObject" Target="../embeddings/oleObject12.bin" /><Relationship Id="rId26" Type="http://schemas.openxmlformats.org/officeDocument/2006/relationships/oleObject" Target="../embeddings/oleObject20.bin" /><Relationship Id="rId3" Type="http://schemas.openxmlformats.org/officeDocument/2006/relationships/image" Target="../media/image3.png" /><Relationship Id="rId21" Type="http://schemas.openxmlformats.org/officeDocument/2006/relationships/oleObject" Target="../embeddings/oleObject15.bin" /><Relationship Id="rId34" Type="http://schemas.openxmlformats.org/officeDocument/2006/relationships/oleObject" Target="../embeddings/oleObject28.bin" /><Relationship Id="rId7" Type="http://schemas.openxmlformats.org/officeDocument/2006/relationships/oleObject" Target="../embeddings/oleObject2.bin" /><Relationship Id="rId12" Type="http://schemas.openxmlformats.org/officeDocument/2006/relationships/oleObject" Target="../embeddings/oleObject6.bin" /><Relationship Id="rId17" Type="http://schemas.openxmlformats.org/officeDocument/2006/relationships/oleObject" Target="../embeddings/oleObject11.bin" /><Relationship Id="rId25" Type="http://schemas.openxmlformats.org/officeDocument/2006/relationships/oleObject" Target="../embeddings/oleObject19.bin" /><Relationship Id="rId33" Type="http://schemas.openxmlformats.org/officeDocument/2006/relationships/oleObject" Target="../embeddings/oleObject27.bin" /><Relationship Id="rId2" Type="http://schemas.openxmlformats.org/officeDocument/2006/relationships/notesSlide" Target="../notesSlides/notesSlide2.xml" /><Relationship Id="rId16" Type="http://schemas.openxmlformats.org/officeDocument/2006/relationships/oleObject" Target="../embeddings/oleObject10.bin" /><Relationship Id="rId20" Type="http://schemas.openxmlformats.org/officeDocument/2006/relationships/oleObject" Target="../embeddings/oleObject14.bin" /><Relationship Id="rId29" Type="http://schemas.openxmlformats.org/officeDocument/2006/relationships/oleObject" Target="../embeddings/oleObject23.bin" /><Relationship Id="rId1" Type="http://schemas.openxmlformats.org/officeDocument/2006/relationships/slideLayout" Target="../slideLayouts/slideLayout6.xml" /><Relationship Id="rId6" Type="http://schemas.openxmlformats.org/officeDocument/2006/relationships/image" Target="../media/image5.wmf" /><Relationship Id="rId11" Type="http://schemas.openxmlformats.org/officeDocument/2006/relationships/oleObject" Target="../embeddings/oleObject5.bin" /><Relationship Id="rId24" Type="http://schemas.openxmlformats.org/officeDocument/2006/relationships/oleObject" Target="../embeddings/oleObject18.bin" /><Relationship Id="rId32" Type="http://schemas.openxmlformats.org/officeDocument/2006/relationships/oleObject" Target="../embeddings/oleObject26.bin" /><Relationship Id="rId5" Type="http://schemas.openxmlformats.org/officeDocument/2006/relationships/oleObject" Target="../embeddings/oleObject1.bin" /><Relationship Id="rId15" Type="http://schemas.openxmlformats.org/officeDocument/2006/relationships/oleObject" Target="../embeddings/oleObject9.bin" /><Relationship Id="rId23" Type="http://schemas.openxmlformats.org/officeDocument/2006/relationships/oleObject" Target="../embeddings/oleObject17.bin" /><Relationship Id="rId28" Type="http://schemas.openxmlformats.org/officeDocument/2006/relationships/oleObject" Target="../embeddings/oleObject22.bin" /><Relationship Id="rId10" Type="http://schemas.openxmlformats.org/officeDocument/2006/relationships/oleObject" Target="../embeddings/oleObject4.bin" /><Relationship Id="rId19" Type="http://schemas.openxmlformats.org/officeDocument/2006/relationships/oleObject" Target="../embeddings/oleObject13.bin" /><Relationship Id="rId31" Type="http://schemas.openxmlformats.org/officeDocument/2006/relationships/oleObject" Target="../embeddings/oleObject25.bin" /><Relationship Id="rId4" Type="http://schemas.openxmlformats.org/officeDocument/2006/relationships/image" Target="../media/image4.png" /><Relationship Id="rId9" Type="http://schemas.openxmlformats.org/officeDocument/2006/relationships/oleObject" Target="../embeddings/oleObject3.bin" /><Relationship Id="rId14" Type="http://schemas.openxmlformats.org/officeDocument/2006/relationships/oleObject" Target="../embeddings/oleObject8.bin" /><Relationship Id="rId22" Type="http://schemas.openxmlformats.org/officeDocument/2006/relationships/oleObject" Target="../embeddings/oleObject16.bin" /><Relationship Id="rId27" Type="http://schemas.openxmlformats.org/officeDocument/2006/relationships/oleObject" Target="../embeddings/oleObject21.bin" /><Relationship Id="rId30" Type="http://schemas.openxmlformats.org/officeDocument/2006/relationships/oleObject" Target="../embeddings/oleObject24.bin" /></Relationships>
</file>

<file path=ppt/slides/_rels/slide7.xml.rels><?xml version="1.0" encoding="UTF-8" standalone="yes"?>
<Relationships xmlns="http://schemas.openxmlformats.org/package/2006/relationships"><Relationship Id="rId8" Type="http://schemas.openxmlformats.org/officeDocument/2006/relationships/image" Target="../media/image6.wmf" /><Relationship Id="rId13" Type="http://schemas.openxmlformats.org/officeDocument/2006/relationships/oleObject" Target="../embeddings/oleObject35.bin" /><Relationship Id="rId18" Type="http://schemas.openxmlformats.org/officeDocument/2006/relationships/oleObject" Target="../embeddings/oleObject40.bin" /><Relationship Id="rId26" Type="http://schemas.openxmlformats.org/officeDocument/2006/relationships/oleObject" Target="../embeddings/oleObject48.bin" /><Relationship Id="rId3" Type="http://schemas.openxmlformats.org/officeDocument/2006/relationships/image" Target="../media/image3.png" /><Relationship Id="rId21" Type="http://schemas.openxmlformats.org/officeDocument/2006/relationships/oleObject" Target="../embeddings/oleObject43.bin" /><Relationship Id="rId7" Type="http://schemas.openxmlformats.org/officeDocument/2006/relationships/oleObject" Target="../embeddings/oleObject30.bin" /><Relationship Id="rId12" Type="http://schemas.openxmlformats.org/officeDocument/2006/relationships/oleObject" Target="../embeddings/oleObject34.bin" /><Relationship Id="rId17" Type="http://schemas.openxmlformats.org/officeDocument/2006/relationships/oleObject" Target="../embeddings/oleObject39.bin" /><Relationship Id="rId25" Type="http://schemas.openxmlformats.org/officeDocument/2006/relationships/oleObject" Target="../embeddings/oleObject47.bin" /><Relationship Id="rId2" Type="http://schemas.openxmlformats.org/officeDocument/2006/relationships/notesSlide" Target="../notesSlides/notesSlide3.xml" /><Relationship Id="rId16" Type="http://schemas.openxmlformats.org/officeDocument/2006/relationships/oleObject" Target="../embeddings/oleObject38.bin" /><Relationship Id="rId20" Type="http://schemas.openxmlformats.org/officeDocument/2006/relationships/oleObject" Target="../embeddings/oleObject42.bin" /><Relationship Id="rId29" Type="http://schemas.openxmlformats.org/officeDocument/2006/relationships/oleObject" Target="../embeddings/oleObject51.bin" /><Relationship Id="rId1" Type="http://schemas.openxmlformats.org/officeDocument/2006/relationships/slideLayout" Target="../slideLayouts/slideLayout6.xml" /><Relationship Id="rId6" Type="http://schemas.openxmlformats.org/officeDocument/2006/relationships/image" Target="../media/image5.wmf" /><Relationship Id="rId11" Type="http://schemas.openxmlformats.org/officeDocument/2006/relationships/oleObject" Target="../embeddings/oleObject33.bin" /><Relationship Id="rId24" Type="http://schemas.openxmlformats.org/officeDocument/2006/relationships/oleObject" Target="../embeddings/oleObject46.bin" /><Relationship Id="rId32" Type="http://schemas.openxmlformats.org/officeDocument/2006/relationships/oleObject" Target="../embeddings/oleObject54.bin" /><Relationship Id="rId5" Type="http://schemas.openxmlformats.org/officeDocument/2006/relationships/oleObject" Target="../embeddings/oleObject29.bin" /><Relationship Id="rId15" Type="http://schemas.openxmlformats.org/officeDocument/2006/relationships/oleObject" Target="../embeddings/oleObject37.bin" /><Relationship Id="rId23" Type="http://schemas.openxmlformats.org/officeDocument/2006/relationships/oleObject" Target="../embeddings/oleObject45.bin" /><Relationship Id="rId28" Type="http://schemas.openxmlformats.org/officeDocument/2006/relationships/oleObject" Target="../embeddings/oleObject50.bin" /><Relationship Id="rId10" Type="http://schemas.openxmlformats.org/officeDocument/2006/relationships/oleObject" Target="../embeddings/oleObject32.bin" /><Relationship Id="rId19" Type="http://schemas.openxmlformats.org/officeDocument/2006/relationships/oleObject" Target="../embeddings/oleObject41.bin" /><Relationship Id="rId31" Type="http://schemas.openxmlformats.org/officeDocument/2006/relationships/oleObject" Target="../embeddings/oleObject53.bin" /><Relationship Id="rId4" Type="http://schemas.openxmlformats.org/officeDocument/2006/relationships/image" Target="../media/image4.png" /><Relationship Id="rId9" Type="http://schemas.openxmlformats.org/officeDocument/2006/relationships/oleObject" Target="../embeddings/oleObject31.bin" /><Relationship Id="rId14" Type="http://schemas.openxmlformats.org/officeDocument/2006/relationships/oleObject" Target="../embeddings/oleObject36.bin" /><Relationship Id="rId22" Type="http://schemas.openxmlformats.org/officeDocument/2006/relationships/oleObject" Target="../embeddings/oleObject44.bin" /><Relationship Id="rId27" Type="http://schemas.openxmlformats.org/officeDocument/2006/relationships/oleObject" Target="../embeddings/oleObject49.bin" /><Relationship Id="rId30" Type="http://schemas.openxmlformats.org/officeDocument/2006/relationships/oleObject" Target="../embeddings/oleObject52.bin" /></Relationships>
</file>

<file path=ppt/slides/_rels/slide8.xml.rels><?xml version="1.0" encoding="UTF-8" standalone="yes"?>
<Relationships xmlns="http://schemas.openxmlformats.org/package/2006/relationships"><Relationship Id="rId8" Type="http://schemas.openxmlformats.org/officeDocument/2006/relationships/image" Target="../media/image6.wmf" /><Relationship Id="rId13" Type="http://schemas.openxmlformats.org/officeDocument/2006/relationships/oleObject" Target="../embeddings/oleObject61.bin" /><Relationship Id="rId18" Type="http://schemas.openxmlformats.org/officeDocument/2006/relationships/oleObject" Target="../embeddings/oleObject66.bin" /><Relationship Id="rId26" Type="http://schemas.openxmlformats.org/officeDocument/2006/relationships/oleObject" Target="../embeddings/oleObject74.bin" /><Relationship Id="rId3" Type="http://schemas.openxmlformats.org/officeDocument/2006/relationships/image" Target="../media/image3.png" /><Relationship Id="rId21" Type="http://schemas.openxmlformats.org/officeDocument/2006/relationships/oleObject" Target="../embeddings/oleObject69.bin" /><Relationship Id="rId7" Type="http://schemas.openxmlformats.org/officeDocument/2006/relationships/oleObject" Target="../embeddings/oleObject56.bin" /><Relationship Id="rId12" Type="http://schemas.openxmlformats.org/officeDocument/2006/relationships/oleObject" Target="../embeddings/oleObject60.bin" /><Relationship Id="rId17" Type="http://schemas.openxmlformats.org/officeDocument/2006/relationships/oleObject" Target="../embeddings/oleObject65.bin" /><Relationship Id="rId25" Type="http://schemas.openxmlformats.org/officeDocument/2006/relationships/oleObject" Target="../embeddings/oleObject73.bin" /><Relationship Id="rId2" Type="http://schemas.openxmlformats.org/officeDocument/2006/relationships/notesSlide" Target="../notesSlides/notesSlide4.xml" /><Relationship Id="rId16" Type="http://schemas.openxmlformats.org/officeDocument/2006/relationships/oleObject" Target="../embeddings/oleObject64.bin" /><Relationship Id="rId20" Type="http://schemas.openxmlformats.org/officeDocument/2006/relationships/oleObject" Target="../embeddings/oleObject68.bin" /><Relationship Id="rId29" Type="http://schemas.openxmlformats.org/officeDocument/2006/relationships/oleObject" Target="../embeddings/oleObject77.bin" /><Relationship Id="rId1" Type="http://schemas.openxmlformats.org/officeDocument/2006/relationships/slideLayout" Target="../slideLayouts/slideLayout6.xml" /><Relationship Id="rId6" Type="http://schemas.openxmlformats.org/officeDocument/2006/relationships/image" Target="../media/image5.wmf" /><Relationship Id="rId11" Type="http://schemas.openxmlformats.org/officeDocument/2006/relationships/oleObject" Target="../embeddings/oleObject59.bin" /><Relationship Id="rId24" Type="http://schemas.openxmlformats.org/officeDocument/2006/relationships/oleObject" Target="../embeddings/oleObject72.bin" /><Relationship Id="rId32" Type="http://schemas.openxmlformats.org/officeDocument/2006/relationships/oleObject" Target="../embeddings/oleObject80.bin" /><Relationship Id="rId5" Type="http://schemas.openxmlformats.org/officeDocument/2006/relationships/oleObject" Target="../embeddings/oleObject55.bin" /><Relationship Id="rId15" Type="http://schemas.openxmlformats.org/officeDocument/2006/relationships/oleObject" Target="../embeddings/oleObject63.bin" /><Relationship Id="rId23" Type="http://schemas.openxmlformats.org/officeDocument/2006/relationships/oleObject" Target="../embeddings/oleObject71.bin" /><Relationship Id="rId28" Type="http://schemas.openxmlformats.org/officeDocument/2006/relationships/oleObject" Target="../embeddings/oleObject76.bin" /><Relationship Id="rId10" Type="http://schemas.openxmlformats.org/officeDocument/2006/relationships/oleObject" Target="../embeddings/oleObject58.bin" /><Relationship Id="rId19" Type="http://schemas.openxmlformats.org/officeDocument/2006/relationships/oleObject" Target="../embeddings/oleObject67.bin" /><Relationship Id="rId31" Type="http://schemas.openxmlformats.org/officeDocument/2006/relationships/oleObject" Target="../embeddings/oleObject79.bin" /><Relationship Id="rId4" Type="http://schemas.openxmlformats.org/officeDocument/2006/relationships/image" Target="../media/image4.png" /><Relationship Id="rId9" Type="http://schemas.openxmlformats.org/officeDocument/2006/relationships/oleObject" Target="../embeddings/oleObject57.bin" /><Relationship Id="rId14" Type="http://schemas.openxmlformats.org/officeDocument/2006/relationships/oleObject" Target="../embeddings/oleObject62.bin" /><Relationship Id="rId22" Type="http://schemas.openxmlformats.org/officeDocument/2006/relationships/oleObject" Target="../embeddings/oleObject70.bin" /><Relationship Id="rId27" Type="http://schemas.openxmlformats.org/officeDocument/2006/relationships/oleObject" Target="../embeddings/oleObject75.bin" /><Relationship Id="rId30" Type="http://schemas.openxmlformats.org/officeDocument/2006/relationships/oleObject" Target="../embeddings/oleObject78.bin" /></Relationships>
</file>

<file path=ppt/slides/_rels/slide9.xml.rels><?xml version="1.0" encoding="UTF-8" standalone="yes"?>
<Relationships xmlns="http://schemas.openxmlformats.org/package/2006/relationships"><Relationship Id="rId8" Type="http://schemas.openxmlformats.org/officeDocument/2006/relationships/image" Target="../media/image12.png" /><Relationship Id="rId3" Type="http://schemas.openxmlformats.org/officeDocument/2006/relationships/image" Target="../media/image7.png" /><Relationship Id="rId7" Type="http://schemas.openxmlformats.org/officeDocument/2006/relationships/image" Target="../media/image11.png" /><Relationship Id="rId2" Type="http://schemas.openxmlformats.org/officeDocument/2006/relationships/notesSlide" Target="../notesSlides/notesSlide5.xml" /><Relationship Id="rId1" Type="http://schemas.openxmlformats.org/officeDocument/2006/relationships/slideLayout" Target="../slideLayouts/slideLayout13.xml" /><Relationship Id="rId6" Type="http://schemas.openxmlformats.org/officeDocument/2006/relationships/image" Target="../media/image10.png" /><Relationship Id="rId11" Type="http://schemas.openxmlformats.org/officeDocument/2006/relationships/image" Target="../media/image15.png" /><Relationship Id="rId5" Type="http://schemas.openxmlformats.org/officeDocument/2006/relationships/image" Target="../media/image9.png" /><Relationship Id="rId10" Type="http://schemas.openxmlformats.org/officeDocument/2006/relationships/image" Target="../media/image14.png" /><Relationship Id="rId4" Type="http://schemas.openxmlformats.org/officeDocument/2006/relationships/image" Target="../media/image8.png" /><Relationship Id="rId9" Type="http://schemas.openxmlformats.org/officeDocument/2006/relationships/image" Target="../media/image13.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1670771"/>
          </a:xfrm>
        </p:spPr>
        <p:txBody>
          <a:bodyPr/>
          <a:lstStyle/>
          <a:p>
            <a:pPr algn="ctr"/>
            <a:r>
              <a:rPr lang="en-US"/>
              <a:t>Lecture6</a:t>
            </a:r>
            <a:endParaRPr lang="en-US" dirty="0"/>
          </a:p>
        </p:txBody>
      </p:sp>
      <p:sp>
        <p:nvSpPr>
          <p:cNvPr id="3" name="عنصر نائب للنص 2"/>
          <p:cNvSpPr>
            <a:spLocks noGrp="1"/>
          </p:cNvSpPr>
          <p:nvPr>
            <p:ph type="body" idx="1"/>
          </p:nvPr>
        </p:nvSpPr>
        <p:spPr>
          <a:xfrm>
            <a:off x="831850" y="3879273"/>
            <a:ext cx="10515600" cy="2002559"/>
          </a:xfrm>
        </p:spPr>
        <p:txBody>
          <a:bodyPr>
            <a:normAutofit/>
          </a:bodyPr>
          <a:lstStyle/>
          <a:p>
            <a:pPr algn="ctr" rtl="0"/>
            <a:r>
              <a:rPr lang="en-US" sz="3600" dirty="0">
                <a:solidFill>
                  <a:schemeClr val="tx1"/>
                </a:solidFill>
              </a:rPr>
              <a:t>Introduction Of Wireless Lan Network</a:t>
            </a:r>
          </a:p>
        </p:txBody>
      </p:sp>
    </p:spTree>
    <p:extLst>
      <p:ext uri="{BB962C8B-B14F-4D97-AF65-F5344CB8AC3E}">
        <p14:creationId xmlns:p14="http://schemas.microsoft.com/office/powerpoint/2010/main" val="1412573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838200" y="242296"/>
            <a:ext cx="10515600" cy="1325563"/>
          </a:xfrm>
        </p:spPr>
        <p:txBody>
          <a:bodyPr>
            <a:normAutofit/>
          </a:bodyPr>
          <a:lstStyle/>
          <a:p>
            <a:pPr algn="l" rtl="0"/>
            <a:r>
              <a:rPr lang="en-US" sz="3200" b="1" dirty="0"/>
              <a:t>IEEE802.11 - Architecture of an infrastructure network</a:t>
            </a:r>
            <a:endParaRPr lang="en-US" sz="3200" b="1" dirty="0">
              <a:solidFill>
                <a:srgbClr val="C00000"/>
              </a:solidFill>
            </a:endParaRPr>
          </a:p>
        </p:txBody>
      </p:sp>
      <p:sp>
        <p:nvSpPr>
          <p:cNvPr id="4" name="عنصر نائب للمحتوى 3"/>
          <p:cNvSpPr>
            <a:spLocks noGrp="1"/>
          </p:cNvSpPr>
          <p:nvPr>
            <p:ph idx="1"/>
          </p:nvPr>
        </p:nvSpPr>
        <p:spPr>
          <a:xfrm>
            <a:off x="838200" y="1567859"/>
            <a:ext cx="10515600" cy="4672157"/>
          </a:xfrm>
        </p:spPr>
        <p:txBody>
          <a:bodyPr>
            <a:normAutofit/>
          </a:bodyPr>
          <a:lstStyle/>
          <a:p>
            <a:pPr algn="l" rtl="0">
              <a:buFont typeface="Wingdings" panose="05000000000000000000" pitchFamily="2" charset="2"/>
              <a:buChar char="q"/>
            </a:pPr>
            <a:r>
              <a:rPr lang="en-US" b="1" dirty="0">
                <a:solidFill>
                  <a:srgbClr val="C00000"/>
                </a:solidFill>
              </a:rPr>
              <a:t>Basic Service Set</a:t>
            </a:r>
            <a:endParaRPr lang="en-US" dirty="0"/>
          </a:p>
          <a:p>
            <a:pPr algn="l" rtl="0"/>
            <a:r>
              <a:rPr lang="en-US" dirty="0"/>
              <a:t>IEEE 802.11 defines the basic service set (BSS) as the building block of a wireless</a:t>
            </a:r>
            <a:r>
              <a:rPr lang="ar-SA" dirty="0"/>
              <a:t> </a:t>
            </a:r>
            <a:r>
              <a:rPr lang="en-US" dirty="0"/>
              <a:t>LAN. A basic service set is made of stationary or mobile wireless stations and an optional</a:t>
            </a:r>
            <a:r>
              <a:rPr lang="ar-SA" dirty="0"/>
              <a:t> </a:t>
            </a:r>
            <a:r>
              <a:rPr lang="en-US" dirty="0"/>
              <a:t>central base station, known as the access point (AP). (</a:t>
            </a:r>
            <a:r>
              <a:rPr lang="en-US" dirty="0" err="1">
                <a:solidFill>
                  <a:srgbClr val="FF0000"/>
                </a:solidFill>
              </a:rPr>
              <a:t>i.e</a:t>
            </a:r>
            <a:r>
              <a:rPr lang="en-US" dirty="0">
                <a:solidFill>
                  <a:srgbClr val="FF0000"/>
                </a:solidFill>
              </a:rPr>
              <a:t> It is a group of stations (devices) that communicate with each other within a wireless network). </a:t>
            </a:r>
          </a:p>
          <a:p>
            <a:pPr algn="l" rtl="0"/>
            <a:r>
              <a:rPr lang="en-US" dirty="0"/>
              <a:t>The BSS includes an Access Point (AP) and one or more stations that are associated with that AP. Each BSS has a unique identifier called the Basic Service Set Identifier (BSSID), which is typically the MAC address of the AP.)</a:t>
            </a:r>
          </a:p>
          <a:p>
            <a:pPr algn="l" rtl="0"/>
            <a:endParaRPr lang="en-US" dirty="0"/>
          </a:p>
          <a:p>
            <a:pPr algn="l" rtl="0"/>
            <a:endParaRPr lang="en-US" b="1" dirty="0">
              <a:solidFill>
                <a:srgbClr val="C00000"/>
              </a:solidFill>
            </a:endParaRPr>
          </a:p>
          <a:p>
            <a:pPr algn="l" rtl="0"/>
            <a:endParaRPr lang="en-US" dirty="0"/>
          </a:p>
          <a:p>
            <a:pPr algn="l" rtl="0"/>
            <a:endParaRPr lang="en-US" dirty="0"/>
          </a:p>
          <a:p>
            <a:pPr algn="l" rtl="0"/>
            <a:endParaRPr lang="en-US" dirty="0"/>
          </a:p>
        </p:txBody>
      </p:sp>
    </p:spTree>
    <p:extLst>
      <p:ext uri="{BB962C8B-B14F-4D97-AF65-F5344CB8AC3E}">
        <p14:creationId xmlns:p14="http://schemas.microsoft.com/office/powerpoint/2010/main" val="257693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20688"/>
          </a:xfrm>
        </p:spPr>
        <p:txBody>
          <a:bodyPr>
            <a:normAutofit fontScale="90000"/>
          </a:bodyPr>
          <a:lstStyle/>
          <a:p>
            <a:endParaRPr lang="en-US" dirty="0"/>
          </a:p>
        </p:txBody>
      </p:sp>
      <p:sp>
        <p:nvSpPr>
          <p:cNvPr id="3" name="Content Placeholder 2"/>
          <p:cNvSpPr>
            <a:spLocks noGrp="1"/>
          </p:cNvSpPr>
          <p:nvPr>
            <p:ph idx="1"/>
          </p:nvPr>
        </p:nvSpPr>
        <p:spPr>
          <a:xfrm>
            <a:off x="838200" y="1143000"/>
            <a:ext cx="10515600" cy="5033963"/>
          </a:xfrm>
        </p:spPr>
        <p:txBody>
          <a:bodyPr/>
          <a:lstStyle/>
          <a:p>
            <a:pPr algn="l" rtl="0"/>
            <a:endParaRPr lang="en-US" b="1" dirty="0"/>
          </a:p>
          <a:p>
            <a:pPr algn="l" rtl="0"/>
            <a:r>
              <a:rPr lang="en-US" b="1" dirty="0"/>
              <a:t>Service set identifier (SSID):</a:t>
            </a:r>
            <a:r>
              <a:rPr lang="en-US" dirty="0"/>
              <a:t> This is a human-readable, non-unique identifier used by the AP to advertise its wireless service.</a:t>
            </a:r>
          </a:p>
          <a:p>
            <a:pPr algn="l" rtl="0"/>
            <a:r>
              <a:rPr lang="en-US" dirty="0"/>
              <a:t>A BSS without an AP is called an </a:t>
            </a:r>
            <a:r>
              <a:rPr lang="en-US" b="1" dirty="0">
                <a:solidFill>
                  <a:srgbClr val="C00000"/>
                </a:solidFill>
              </a:rPr>
              <a:t>ad-hoc network </a:t>
            </a:r>
            <a:r>
              <a:rPr lang="en-US" dirty="0"/>
              <a:t>; a BSS with an AP is called an </a:t>
            </a:r>
            <a:r>
              <a:rPr lang="en-US" b="1" dirty="0">
                <a:solidFill>
                  <a:srgbClr val="C00000"/>
                </a:solidFill>
              </a:rPr>
              <a:t>infrastructure network.</a:t>
            </a:r>
          </a:p>
          <a:p>
            <a:pPr algn="l" rtl="0"/>
            <a:r>
              <a:rPr lang="en-US" dirty="0"/>
              <a:t>This consists of a single AP interconnecting all associated wireless clients.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b="1" dirty="0">
                <a:solidFill>
                  <a:srgbClr val="C00000"/>
                </a:solidFill>
              </a:rPr>
              <a:t>Extended Service Set</a:t>
            </a:r>
            <a:br>
              <a:rPr lang="ar-SA" b="1" dirty="0">
                <a:solidFill>
                  <a:srgbClr val="C00000"/>
                </a:solidFill>
              </a:rPr>
            </a:br>
            <a:endParaRPr lang="en-US" dirty="0"/>
          </a:p>
        </p:txBody>
      </p:sp>
      <p:sp>
        <p:nvSpPr>
          <p:cNvPr id="3" name="Content Placeholder 2"/>
          <p:cNvSpPr>
            <a:spLocks noGrp="1"/>
          </p:cNvSpPr>
          <p:nvPr>
            <p:ph idx="1"/>
          </p:nvPr>
        </p:nvSpPr>
        <p:spPr>
          <a:xfrm>
            <a:off x="838200" y="1429839"/>
            <a:ext cx="10515600" cy="5028111"/>
          </a:xfrm>
        </p:spPr>
        <p:txBody>
          <a:bodyPr>
            <a:normAutofit/>
          </a:bodyPr>
          <a:lstStyle/>
          <a:p>
            <a:pPr marL="0" indent="0" algn="l" rtl="0">
              <a:buNone/>
            </a:pPr>
            <a:r>
              <a:rPr lang="en-US" dirty="0"/>
              <a:t>An extended service set (ESS) is made up of two or more BSSs with APs. In this</a:t>
            </a:r>
            <a:r>
              <a:rPr lang="ar-SA" dirty="0"/>
              <a:t> </a:t>
            </a:r>
            <a:r>
              <a:rPr lang="en-US" dirty="0"/>
              <a:t>case, the BSSs are connected through a distribution system, which is usually a wired</a:t>
            </a:r>
            <a:r>
              <a:rPr lang="ar-SA" dirty="0"/>
              <a:t> </a:t>
            </a:r>
            <a:r>
              <a:rPr lang="en-US" dirty="0"/>
              <a:t>LAN. The distribution system connects the APs in the BSSs. IEEE 802.11 does not</a:t>
            </a:r>
            <a:r>
              <a:rPr lang="ar-SA" dirty="0"/>
              <a:t> </a:t>
            </a:r>
            <a:r>
              <a:rPr lang="en-US" dirty="0"/>
              <a:t>restrict the distribution system; it can be any IEEE LAN such as an Ethernet.</a:t>
            </a:r>
          </a:p>
          <a:p>
            <a:pPr algn="l" rtl="0"/>
            <a:r>
              <a:rPr lang="en-US" dirty="0"/>
              <a:t> Each ESS is identified by its ESSID</a:t>
            </a:r>
            <a:r>
              <a:rPr lang="en-US" dirty="0">
                <a:solidFill>
                  <a:srgbClr val="FF0000"/>
                </a:solidFill>
              </a:rPr>
              <a:t>, and each BSS is identified by its BSSID.</a:t>
            </a:r>
          </a:p>
          <a:p>
            <a:pPr algn="l" rtl="0"/>
            <a:r>
              <a:rPr lang="en-US" dirty="0"/>
              <a:t>Notice that the configuration of the APs to share the same SSID allows wireless clients to roam between BSAs.</a:t>
            </a:r>
          </a:p>
          <a:p>
            <a:pPr>
              <a:buNone/>
            </a:pPr>
            <a:br>
              <a:rPr lang="en-US" dirty="0"/>
            </a:br>
            <a:endParaRPr lang="en-US" dirty="0">
              <a:solidFill>
                <a:srgbClr val="FF0000"/>
              </a:solidFill>
            </a:endParaRPr>
          </a:p>
          <a:p>
            <a:pPr algn="l" rtl="0"/>
            <a:endParaRPr lang="en-US" dirty="0"/>
          </a:p>
        </p:txBody>
      </p:sp>
    </p:spTree>
    <p:extLst>
      <p:ext uri="{BB962C8B-B14F-4D97-AF65-F5344CB8AC3E}">
        <p14:creationId xmlns:p14="http://schemas.microsoft.com/office/powerpoint/2010/main" val="2845739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266011" y="1887073"/>
            <a:ext cx="7699617" cy="3404470"/>
          </a:xfrm>
          <a:prstGeom prst="rect">
            <a:avLst/>
          </a:prstGeom>
          <a:blipFill>
            <a:blip r:embed="rId2" cstate="print"/>
            <a:stretch>
              <a:fillRect/>
            </a:stretch>
          </a:blipFill>
        </p:spPr>
        <p:txBody>
          <a:bodyPr wrap="square" lIns="0" tIns="0" rIns="0" bIns="0" rtlCol="0"/>
          <a:lstStyle/>
          <a:p>
            <a:endParaRPr sz="1632"/>
          </a:p>
        </p:txBody>
      </p:sp>
      <p:sp>
        <p:nvSpPr>
          <p:cNvPr id="4" name="object 4"/>
          <p:cNvSpPr/>
          <p:nvPr/>
        </p:nvSpPr>
        <p:spPr>
          <a:xfrm>
            <a:off x="2088428" y="5947975"/>
            <a:ext cx="7946297" cy="69098"/>
          </a:xfrm>
          <a:custGeom>
            <a:avLst/>
            <a:gdLst/>
            <a:ahLst/>
            <a:cxnLst/>
            <a:rect l="l" t="t" r="r" b="b"/>
            <a:pathLst>
              <a:path w="8763000" h="76200">
                <a:moveTo>
                  <a:pt x="8763000" y="76200"/>
                </a:moveTo>
                <a:lnTo>
                  <a:pt x="8763000" y="0"/>
                </a:lnTo>
                <a:lnTo>
                  <a:pt x="0" y="0"/>
                </a:lnTo>
                <a:lnTo>
                  <a:pt x="0" y="76200"/>
                </a:lnTo>
                <a:lnTo>
                  <a:pt x="8763000" y="76200"/>
                </a:lnTo>
                <a:close/>
              </a:path>
            </a:pathLst>
          </a:custGeom>
          <a:solidFill>
            <a:srgbClr val="FF0000"/>
          </a:solidFill>
        </p:spPr>
        <p:txBody>
          <a:bodyPr wrap="square" lIns="0" tIns="0" rIns="0" bIns="0" rtlCol="0"/>
          <a:lstStyle/>
          <a:p>
            <a:endParaRPr sz="1632"/>
          </a:p>
        </p:txBody>
      </p:sp>
      <p:sp>
        <p:nvSpPr>
          <p:cNvPr id="6" name="عنوان 5"/>
          <p:cNvSpPr>
            <a:spLocks noGrp="1"/>
          </p:cNvSpPr>
          <p:nvPr>
            <p:ph type="title"/>
          </p:nvPr>
        </p:nvSpPr>
        <p:spPr/>
        <p:txBody>
          <a:bodyPr/>
          <a:lstStyle/>
          <a:p>
            <a:endParaRPr lang="en-US" dirty="0"/>
          </a:p>
        </p:txBody>
      </p:sp>
      <p:sp>
        <p:nvSpPr>
          <p:cNvPr id="5" name="Rectangle 4"/>
          <p:cNvSpPr/>
          <p:nvPr/>
        </p:nvSpPr>
        <p:spPr>
          <a:xfrm>
            <a:off x="3466890" y="6292766"/>
            <a:ext cx="3956982" cy="400110"/>
          </a:xfrm>
          <a:prstGeom prst="rect">
            <a:avLst/>
          </a:prstGeom>
        </p:spPr>
        <p:txBody>
          <a:bodyPr wrap="none">
            <a:spAutoFit/>
          </a:bodyPr>
          <a:lstStyle/>
          <a:p>
            <a:r>
              <a:rPr lang="en-US" sz="2000" b="1" dirty="0">
                <a:latin typeface="Times-Bold"/>
              </a:rPr>
              <a:t>Fig6 </a:t>
            </a:r>
            <a:r>
              <a:rPr lang="en-US" altLang="en-US" sz="2000" dirty="0"/>
              <a:t>Types of wireless LAN network</a:t>
            </a:r>
            <a:endParaRPr lang="en-US" dirty="0"/>
          </a:p>
        </p:txBody>
      </p:sp>
    </p:spTree>
    <p:extLst>
      <p:ext uri="{BB962C8B-B14F-4D97-AF65-F5344CB8AC3E}">
        <p14:creationId xmlns:p14="http://schemas.microsoft.com/office/powerpoint/2010/main" val="3158066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350" y="0"/>
            <a:ext cx="10515600" cy="714375"/>
          </a:xfrm>
        </p:spPr>
        <p:txBody>
          <a:bodyPr/>
          <a:lstStyle/>
          <a:p>
            <a:pPr algn="l" rtl="0"/>
            <a:r>
              <a:rPr lang="en-US" dirty="0"/>
              <a:t>Distribution system</a:t>
            </a:r>
          </a:p>
        </p:txBody>
      </p:sp>
      <p:sp>
        <p:nvSpPr>
          <p:cNvPr id="3" name="Content Placeholder 2"/>
          <p:cNvSpPr>
            <a:spLocks noGrp="1"/>
          </p:cNvSpPr>
          <p:nvPr>
            <p:ph idx="1"/>
          </p:nvPr>
        </p:nvSpPr>
        <p:spPr>
          <a:xfrm>
            <a:off x="838200" y="957263"/>
            <a:ext cx="10515600" cy="5219700"/>
          </a:xfrm>
        </p:spPr>
        <p:txBody>
          <a:bodyPr>
            <a:normAutofit/>
          </a:bodyPr>
          <a:lstStyle/>
          <a:p>
            <a:pPr algn="just" rtl="0"/>
            <a:r>
              <a:rPr lang="en-US" dirty="0"/>
              <a:t>A distribution system (DS) connects access points in an extended service set. The concept of a DS can be used to increase network coverage through roaming between cells. </a:t>
            </a:r>
          </a:p>
          <a:p>
            <a:pPr algn="just" rtl="0"/>
            <a:r>
              <a:rPr lang="en-US" dirty="0"/>
              <a:t>An AP with a wired connection to the DS is responsible for translating frames between 802.3 Ethernet and 802.11 wireless protocols.</a:t>
            </a:r>
          </a:p>
          <a:p>
            <a:pPr algn="just" rtl="0"/>
            <a:r>
              <a:rPr lang="en-US" dirty="0"/>
              <a:t>DS can be wired or wireless. Current wireless distribution systems are mostly based on MESH protocols, ( i.e. </a:t>
            </a:r>
            <a:r>
              <a:rPr lang="en-US" dirty="0">
                <a:solidFill>
                  <a:srgbClr val="FF0000"/>
                </a:solidFill>
              </a:rPr>
              <a:t>such as IEEE 802.11s. These wireless DS solutions allow APs to communicate with each other wirelessly, eliminating the need for a wired backbone infrastructure</a:t>
            </a:r>
            <a:r>
              <a:rPr lang="en-US" dirty="0"/>
              <a:t>).</a:t>
            </a:r>
          </a:p>
        </p:txBody>
      </p:sp>
    </p:spTree>
    <p:extLst>
      <p:ext uri="{BB962C8B-B14F-4D97-AF65-F5344CB8AC3E}">
        <p14:creationId xmlns:p14="http://schemas.microsoft.com/office/powerpoint/2010/main" val="3744569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848" y="174057"/>
            <a:ext cx="10515600" cy="1325563"/>
          </a:xfrm>
        </p:spPr>
        <p:txBody>
          <a:bodyPr>
            <a:normAutofit/>
          </a:bodyPr>
          <a:lstStyle/>
          <a:p>
            <a:pPr algn="l" rtl="0"/>
            <a:r>
              <a:rPr lang="en-US" sz="3200" b="1" dirty="0"/>
              <a:t>IEEE802.11 - Architecture of an infrastructure network</a:t>
            </a:r>
          </a:p>
        </p:txBody>
      </p:sp>
      <p:pic>
        <p:nvPicPr>
          <p:cNvPr id="4" name="Content Placeholder 3"/>
          <p:cNvPicPr>
            <a:picLocks noGrp="1" noChangeAspect="1"/>
          </p:cNvPicPr>
          <p:nvPr>
            <p:ph idx="1"/>
          </p:nvPr>
        </p:nvPicPr>
        <p:blipFill>
          <a:blip r:embed="rId2"/>
          <a:stretch>
            <a:fillRect/>
          </a:stretch>
        </p:blipFill>
        <p:spPr>
          <a:xfrm>
            <a:off x="2511188" y="1322199"/>
            <a:ext cx="7588156" cy="5024010"/>
          </a:xfrm>
          <a:prstGeom prst="rect">
            <a:avLst/>
          </a:prstGeom>
        </p:spPr>
      </p:pic>
      <p:sp>
        <p:nvSpPr>
          <p:cNvPr id="5" name="Rectangle 4"/>
          <p:cNvSpPr/>
          <p:nvPr/>
        </p:nvSpPr>
        <p:spPr>
          <a:xfrm>
            <a:off x="3117289" y="6428096"/>
            <a:ext cx="4511300" cy="400110"/>
          </a:xfrm>
          <a:prstGeom prst="rect">
            <a:avLst/>
          </a:prstGeom>
        </p:spPr>
        <p:txBody>
          <a:bodyPr wrap="none">
            <a:spAutoFit/>
          </a:bodyPr>
          <a:lstStyle/>
          <a:p>
            <a:r>
              <a:rPr lang="en-US" sz="2000" b="1" dirty="0">
                <a:latin typeface="Times-Bold"/>
              </a:rPr>
              <a:t>Fig7 </a:t>
            </a:r>
            <a:r>
              <a:rPr lang="en-US" altLang="en-US" sz="2000" dirty="0"/>
              <a:t>Elements of a wireless LAN network</a:t>
            </a:r>
            <a:endParaRPr lang="en-US" dirty="0"/>
          </a:p>
        </p:txBody>
      </p:sp>
    </p:spTree>
    <p:extLst>
      <p:ext uri="{BB962C8B-B14F-4D97-AF65-F5344CB8AC3E}">
        <p14:creationId xmlns:p14="http://schemas.microsoft.com/office/powerpoint/2010/main" val="40571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825625"/>
            <a:ext cx="10515600" cy="817563"/>
          </a:xfrm>
        </p:spPr>
        <p:txBody>
          <a:bodyPr>
            <a:normAutofit fontScale="77500" lnSpcReduction="20000"/>
          </a:bodyPr>
          <a:lstStyle/>
          <a:p>
            <a:pPr algn="l" rtl="0"/>
            <a:r>
              <a:rPr lang="en-US" dirty="0"/>
              <a:t>source </a:t>
            </a:r>
            <a:r>
              <a:rPr lang="en-US" dirty="0">
                <a:solidFill>
                  <a:srgbClr val="FF0000"/>
                </a:solidFill>
              </a:rPr>
              <a:t>https://www.ciscopress.com/articles/article.asp?p=2999384&amp;seqNum=4(6-7-2024)</a:t>
            </a:r>
          </a:p>
        </p:txBody>
      </p:sp>
      <p:pic>
        <p:nvPicPr>
          <p:cNvPr id="111618" name="Picture 2" descr="C:\Users\mohamud\Pictures\22fig06.jpg"/>
          <p:cNvPicPr>
            <a:picLocks noChangeAspect="1" noChangeArrowheads="1"/>
          </p:cNvPicPr>
          <p:nvPr/>
        </p:nvPicPr>
        <p:blipFill>
          <a:blip r:embed="rId2"/>
          <a:srcRect/>
          <a:stretch>
            <a:fillRect/>
          </a:stretch>
        </p:blipFill>
        <p:spPr bwMode="auto">
          <a:xfrm>
            <a:off x="3200400" y="2800350"/>
            <a:ext cx="5935663" cy="2900363"/>
          </a:xfrm>
          <a:prstGeom prst="rect">
            <a:avLst/>
          </a:prstGeom>
          <a:noFill/>
        </p:spPr>
      </p:pic>
      <p:sp>
        <p:nvSpPr>
          <p:cNvPr id="5" name="Rectangle 4"/>
          <p:cNvSpPr/>
          <p:nvPr/>
        </p:nvSpPr>
        <p:spPr>
          <a:xfrm>
            <a:off x="3173368" y="6090870"/>
            <a:ext cx="4511300" cy="400110"/>
          </a:xfrm>
          <a:prstGeom prst="rect">
            <a:avLst/>
          </a:prstGeom>
        </p:spPr>
        <p:txBody>
          <a:bodyPr wrap="none">
            <a:spAutoFit/>
          </a:bodyPr>
          <a:lstStyle/>
          <a:p>
            <a:r>
              <a:rPr lang="en-US" sz="2000" dirty="0">
                <a:latin typeface="Times-Bold"/>
              </a:rPr>
              <a:t>Fig8 </a:t>
            </a:r>
            <a:r>
              <a:rPr lang="en-US" altLang="en-US" sz="2000" dirty="0"/>
              <a:t>Elements of a wireless LAN network</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77838"/>
          </a:xfrm>
        </p:spPr>
        <p:txBody>
          <a:bodyPr>
            <a:normAutofit fontScale="90000"/>
          </a:bodyPr>
          <a:lstStyle/>
          <a:p>
            <a:endParaRPr lang="en-US" dirty="0"/>
          </a:p>
        </p:txBody>
      </p:sp>
      <p:pic>
        <p:nvPicPr>
          <p:cNvPr id="7" name="Content Placeholder 6" descr="22fig04_alt.jpg"/>
          <p:cNvPicPr>
            <a:picLocks noGrp="1" noChangeAspect="1"/>
          </p:cNvPicPr>
          <p:nvPr>
            <p:ph idx="1"/>
          </p:nvPr>
        </p:nvPicPr>
        <p:blipFill>
          <a:blip r:embed="rId2"/>
          <a:stretch>
            <a:fillRect/>
          </a:stretch>
        </p:blipFill>
        <p:spPr>
          <a:xfrm>
            <a:off x="1014413" y="1157288"/>
            <a:ext cx="9586912" cy="4851463"/>
          </a:xfrm>
        </p:spPr>
      </p:pic>
      <p:sp>
        <p:nvSpPr>
          <p:cNvPr id="112642" name="AutoShape 2" descr="https://ptgmedia.pearsoncmg.com/images/chap22_9780135964088/elementLinks/22fig04_al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644" name="AutoShape 4" descr="https://ptgmedia.pearsoncmg.com/images/chap22_9780135964088/elementLinks/22fig04_al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646" name="AutoShape 6" descr="https://ptgmedia.pearsoncmg.com/images/chap22_9780135964088/elementLinks/22fig04_alt.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2088360" y="6248032"/>
            <a:ext cx="5496313" cy="400110"/>
          </a:xfrm>
          <a:prstGeom prst="rect">
            <a:avLst/>
          </a:prstGeom>
        </p:spPr>
        <p:txBody>
          <a:bodyPr wrap="none">
            <a:spAutoFit/>
          </a:bodyPr>
          <a:lstStyle/>
          <a:p>
            <a:r>
              <a:rPr lang="en-US" sz="2000" dirty="0">
                <a:latin typeface="Times-Bold"/>
              </a:rPr>
              <a:t>Fig9 </a:t>
            </a:r>
            <a:r>
              <a:rPr lang="en-US" altLang="en-US" sz="2000" dirty="0"/>
              <a:t>SSID , BSSID and BSS in  wireless LAN network</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003177" y="890868"/>
            <a:ext cx="7051301" cy="67235"/>
            <a:chOff x="1524000" y="1009650"/>
            <a:chExt cx="7991475" cy="76200"/>
          </a:xfrm>
        </p:grpSpPr>
        <p:sp>
          <p:nvSpPr>
            <p:cNvPr id="3" name="object 3"/>
            <p:cNvSpPr/>
            <p:nvPr/>
          </p:nvSpPr>
          <p:spPr>
            <a:xfrm>
              <a:off x="1524000" y="1009649"/>
              <a:ext cx="123825" cy="76200"/>
            </a:xfrm>
            <a:custGeom>
              <a:avLst/>
              <a:gdLst/>
              <a:ahLst/>
              <a:cxnLst/>
              <a:rect l="l" t="t" r="r" b="b"/>
              <a:pathLst>
                <a:path w="123825" h="76200">
                  <a:moveTo>
                    <a:pt x="123825" y="0"/>
                  </a:moveTo>
                  <a:lnTo>
                    <a:pt x="85725" y="0"/>
                  </a:lnTo>
                  <a:lnTo>
                    <a:pt x="47625" y="0"/>
                  </a:lnTo>
                  <a:lnTo>
                    <a:pt x="0" y="0"/>
                  </a:lnTo>
                  <a:lnTo>
                    <a:pt x="0" y="76200"/>
                  </a:lnTo>
                  <a:lnTo>
                    <a:pt x="47625" y="76200"/>
                  </a:lnTo>
                  <a:lnTo>
                    <a:pt x="85725" y="76200"/>
                  </a:lnTo>
                  <a:lnTo>
                    <a:pt x="123825" y="76200"/>
                  </a:lnTo>
                  <a:lnTo>
                    <a:pt x="123825" y="0"/>
                  </a:lnTo>
                  <a:close/>
                </a:path>
              </a:pathLst>
            </a:custGeom>
            <a:solidFill>
              <a:srgbClr val="FBFBFE"/>
            </a:solidFill>
          </p:spPr>
          <p:txBody>
            <a:bodyPr wrap="square" lIns="0" tIns="0" rIns="0" bIns="0" rtlCol="0"/>
            <a:lstStyle/>
            <a:p>
              <a:endParaRPr sz="1588"/>
            </a:p>
          </p:txBody>
        </p:sp>
        <p:sp>
          <p:nvSpPr>
            <p:cNvPr id="4" name="object 4"/>
            <p:cNvSpPr/>
            <p:nvPr/>
          </p:nvSpPr>
          <p:spPr>
            <a:xfrm>
              <a:off x="1647825" y="1009649"/>
              <a:ext cx="85725" cy="76200"/>
            </a:xfrm>
            <a:custGeom>
              <a:avLst/>
              <a:gdLst/>
              <a:ahLst/>
              <a:cxnLst/>
              <a:rect l="l" t="t" r="r" b="b"/>
              <a:pathLst>
                <a:path w="85725" h="76200">
                  <a:moveTo>
                    <a:pt x="85725" y="0"/>
                  </a:moveTo>
                  <a:lnTo>
                    <a:pt x="47625" y="0"/>
                  </a:lnTo>
                  <a:lnTo>
                    <a:pt x="0" y="0"/>
                  </a:lnTo>
                  <a:lnTo>
                    <a:pt x="0" y="76200"/>
                  </a:lnTo>
                  <a:lnTo>
                    <a:pt x="47625" y="76200"/>
                  </a:lnTo>
                  <a:lnTo>
                    <a:pt x="85725" y="76200"/>
                  </a:lnTo>
                  <a:lnTo>
                    <a:pt x="85725" y="0"/>
                  </a:lnTo>
                  <a:close/>
                </a:path>
              </a:pathLst>
            </a:custGeom>
            <a:solidFill>
              <a:srgbClr val="FBFBFD"/>
            </a:solidFill>
          </p:spPr>
          <p:txBody>
            <a:bodyPr wrap="square" lIns="0" tIns="0" rIns="0" bIns="0" rtlCol="0"/>
            <a:lstStyle/>
            <a:p>
              <a:endParaRPr sz="1588"/>
            </a:p>
          </p:txBody>
        </p:sp>
        <p:sp>
          <p:nvSpPr>
            <p:cNvPr id="5" name="object 5"/>
            <p:cNvSpPr/>
            <p:nvPr/>
          </p:nvSpPr>
          <p:spPr>
            <a:xfrm>
              <a:off x="1733550" y="1009649"/>
              <a:ext cx="285750" cy="76200"/>
            </a:xfrm>
            <a:custGeom>
              <a:avLst/>
              <a:gdLst/>
              <a:ahLst/>
              <a:cxnLst/>
              <a:rect l="l" t="t" r="r" b="b"/>
              <a:pathLst>
                <a:path w="285750" h="76200">
                  <a:moveTo>
                    <a:pt x="285750" y="0"/>
                  </a:moveTo>
                  <a:lnTo>
                    <a:pt x="285750" y="0"/>
                  </a:lnTo>
                  <a:lnTo>
                    <a:pt x="0" y="0"/>
                  </a:lnTo>
                  <a:lnTo>
                    <a:pt x="0" y="76200"/>
                  </a:lnTo>
                  <a:lnTo>
                    <a:pt x="285750" y="76200"/>
                  </a:lnTo>
                  <a:lnTo>
                    <a:pt x="285750" y="0"/>
                  </a:lnTo>
                  <a:close/>
                </a:path>
              </a:pathLst>
            </a:custGeom>
            <a:solidFill>
              <a:srgbClr val="FAFAFD"/>
            </a:solidFill>
          </p:spPr>
          <p:txBody>
            <a:bodyPr wrap="square" lIns="0" tIns="0" rIns="0" bIns="0" rtlCol="0"/>
            <a:lstStyle/>
            <a:p>
              <a:endParaRPr sz="1588"/>
            </a:p>
          </p:txBody>
        </p:sp>
        <p:sp>
          <p:nvSpPr>
            <p:cNvPr id="6" name="object 6"/>
            <p:cNvSpPr/>
            <p:nvPr/>
          </p:nvSpPr>
          <p:spPr>
            <a:xfrm>
              <a:off x="2019300"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F9F9FD"/>
            </a:solidFill>
          </p:spPr>
          <p:txBody>
            <a:bodyPr wrap="square" lIns="0" tIns="0" rIns="0" bIns="0" rtlCol="0"/>
            <a:lstStyle/>
            <a:p>
              <a:endParaRPr sz="1588"/>
            </a:p>
          </p:txBody>
        </p:sp>
        <p:sp>
          <p:nvSpPr>
            <p:cNvPr id="7" name="object 7"/>
            <p:cNvSpPr/>
            <p:nvPr/>
          </p:nvSpPr>
          <p:spPr>
            <a:xfrm>
              <a:off x="2066925"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F9F9FB"/>
            </a:solidFill>
          </p:spPr>
          <p:txBody>
            <a:bodyPr wrap="square" lIns="0" tIns="0" rIns="0" bIns="0" rtlCol="0"/>
            <a:lstStyle/>
            <a:p>
              <a:endParaRPr sz="1588"/>
            </a:p>
          </p:txBody>
        </p:sp>
        <p:sp>
          <p:nvSpPr>
            <p:cNvPr id="8" name="object 8"/>
            <p:cNvSpPr/>
            <p:nvPr/>
          </p:nvSpPr>
          <p:spPr>
            <a:xfrm>
              <a:off x="2105025" y="1009649"/>
              <a:ext cx="161925" cy="76200"/>
            </a:xfrm>
            <a:custGeom>
              <a:avLst/>
              <a:gdLst/>
              <a:ahLst/>
              <a:cxnLst/>
              <a:rect l="l" t="t" r="r" b="b"/>
              <a:pathLst>
                <a:path w="161925" h="76200">
                  <a:moveTo>
                    <a:pt x="161925" y="0"/>
                  </a:moveTo>
                  <a:lnTo>
                    <a:pt x="123825" y="0"/>
                  </a:lnTo>
                  <a:lnTo>
                    <a:pt x="85725" y="0"/>
                  </a:lnTo>
                  <a:lnTo>
                    <a:pt x="38100" y="0"/>
                  </a:lnTo>
                  <a:lnTo>
                    <a:pt x="0" y="0"/>
                  </a:lnTo>
                  <a:lnTo>
                    <a:pt x="0" y="76200"/>
                  </a:lnTo>
                  <a:lnTo>
                    <a:pt x="38100" y="76200"/>
                  </a:lnTo>
                  <a:lnTo>
                    <a:pt x="85725" y="76200"/>
                  </a:lnTo>
                  <a:lnTo>
                    <a:pt x="123825" y="76200"/>
                  </a:lnTo>
                  <a:lnTo>
                    <a:pt x="161925" y="76200"/>
                  </a:lnTo>
                  <a:lnTo>
                    <a:pt x="161925" y="0"/>
                  </a:lnTo>
                  <a:close/>
                </a:path>
              </a:pathLst>
            </a:custGeom>
            <a:solidFill>
              <a:srgbClr val="F7F7FB"/>
            </a:solidFill>
          </p:spPr>
          <p:txBody>
            <a:bodyPr wrap="square" lIns="0" tIns="0" rIns="0" bIns="0" rtlCol="0"/>
            <a:lstStyle/>
            <a:p>
              <a:endParaRPr sz="1588"/>
            </a:p>
          </p:txBody>
        </p:sp>
        <p:sp>
          <p:nvSpPr>
            <p:cNvPr id="9" name="object 9"/>
            <p:cNvSpPr/>
            <p:nvPr/>
          </p:nvSpPr>
          <p:spPr>
            <a:xfrm>
              <a:off x="2266950" y="1009649"/>
              <a:ext cx="85725" cy="76200"/>
            </a:xfrm>
            <a:custGeom>
              <a:avLst/>
              <a:gdLst/>
              <a:ahLst/>
              <a:cxnLst/>
              <a:rect l="l" t="t" r="r" b="b"/>
              <a:pathLst>
                <a:path w="85725" h="76200">
                  <a:moveTo>
                    <a:pt x="85725" y="0"/>
                  </a:moveTo>
                  <a:lnTo>
                    <a:pt x="47625" y="0"/>
                  </a:lnTo>
                  <a:lnTo>
                    <a:pt x="0" y="0"/>
                  </a:lnTo>
                  <a:lnTo>
                    <a:pt x="0" y="76200"/>
                  </a:lnTo>
                  <a:lnTo>
                    <a:pt x="47625" y="76200"/>
                  </a:lnTo>
                  <a:lnTo>
                    <a:pt x="85725" y="76200"/>
                  </a:lnTo>
                  <a:lnTo>
                    <a:pt x="85725" y="0"/>
                  </a:lnTo>
                  <a:close/>
                </a:path>
              </a:pathLst>
            </a:custGeom>
            <a:solidFill>
              <a:srgbClr val="F6F6FB"/>
            </a:solidFill>
          </p:spPr>
          <p:txBody>
            <a:bodyPr wrap="square" lIns="0" tIns="0" rIns="0" bIns="0" rtlCol="0"/>
            <a:lstStyle/>
            <a:p>
              <a:endParaRPr sz="1588"/>
            </a:p>
          </p:txBody>
        </p:sp>
        <p:sp>
          <p:nvSpPr>
            <p:cNvPr id="10" name="object 10"/>
            <p:cNvSpPr/>
            <p:nvPr/>
          </p:nvSpPr>
          <p:spPr>
            <a:xfrm>
              <a:off x="2352675" y="1009649"/>
              <a:ext cx="209550" cy="76200"/>
            </a:xfrm>
            <a:custGeom>
              <a:avLst/>
              <a:gdLst/>
              <a:ahLst/>
              <a:cxnLst/>
              <a:rect l="l" t="t" r="r" b="b"/>
              <a:pathLst>
                <a:path w="209550" h="76200">
                  <a:moveTo>
                    <a:pt x="209550" y="0"/>
                  </a:moveTo>
                  <a:lnTo>
                    <a:pt x="209550" y="0"/>
                  </a:lnTo>
                  <a:lnTo>
                    <a:pt x="0" y="0"/>
                  </a:lnTo>
                  <a:lnTo>
                    <a:pt x="0" y="76200"/>
                  </a:lnTo>
                  <a:lnTo>
                    <a:pt x="209550" y="76200"/>
                  </a:lnTo>
                  <a:lnTo>
                    <a:pt x="209550" y="0"/>
                  </a:lnTo>
                  <a:close/>
                </a:path>
              </a:pathLst>
            </a:custGeom>
            <a:solidFill>
              <a:srgbClr val="F5F5FA"/>
            </a:solidFill>
          </p:spPr>
          <p:txBody>
            <a:bodyPr wrap="square" lIns="0" tIns="0" rIns="0" bIns="0" rtlCol="0"/>
            <a:lstStyle/>
            <a:p>
              <a:endParaRPr sz="1588"/>
            </a:p>
          </p:txBody>
        </p:sp>
        <p:sp>
          <p:nvSpPr>
            <p:cNvPr id="11" name="object 11"/>
            <p:cNvSpPr/>
            <p:nvPr/>
          </p:nvSpPr>
          <p:spPr>
            <a:xfrm>
              <a:off x="2562225" y="1009649"/>
              <a:ext cx="85725" cy="76200"/>
            </a:xfrm>
            <a:custGeom>
              <a:avLst/>
              <a:gdLst/>
              <a:ahLst/>
              <a:cxnLst/>
              <a:rect l="l" t="t" r="r" b="b"/>
              <a:pathLst>
                <a:path w="85725" h="76200">
                  <a:moveTo>
                    <a:pt x="85725" y="0"/>
                  </a:moveTo>
                  <a:lnTo>
                    <a:pt x="38100" y="0"/>
                  </a:lnTo>
                  <a:lnTo>
                    <a:pt x="0" y="0"/>
                  </a:lnTo>
                  <a:lnTo>
                    <a:pt x="0" y="76200"/>
                  </a:lnTo>
                  <a:lnTo>
                    <a:pt x="38100" y="76200"/>
                  </a:lnTo>
                  <a:lnTo>
                    <a:pt x="85725" y="76200"/>
                  </a:lnTo>
                  <a:lnTo>
                    <a:pt x="85725" y="0"/>
                  </a:lnTo>
                  <a:close/>
                </a:path>
              </a:pathLst>
            </a:custGeom>
            <a:solidFill>
              <a:srgbClr val="F4F4FA"/>
            </a:solidFill>
          </p:spPr>
          <p:txBody>
            <a:bodyPr wrap="square" lIns="0" tIns="0" rIns="0" bIns="0" rtlCol="0"/>
            <a:lstStyle/>
            <a:p>
              <a:endParaRPr sz="1588"/>
            </a:p>
          </p:txBody>
        </p:sp>
        <p:sp>
          <p:nvSpPr>
            <p:cNvPr id="12" name="object 12"/>
            <p:cNvSpPr/>
            <p:nvPr/>
          </p:nvSpPr>
          <p:spPr>
            <a:xfrm>
              <a:off x="2647950" y="1009649"/>
              <a:ext cx="76200" cy="76200"/>
            </a:xfrm>
            <a:custGeom>
              <a:avLst/>
              <a:gdLst/>
              <a:ahLst/>
              <a:cxnLst/>
              <a:rect l="l" t="t" r="r" b="b"/>
              <a:pathLst>
                <a:path w="76200" h="76200">
                  <a:moveTo>
                    <a:pt x="76200" y="0"/>
                  </a:moveTo>
                  <a:lnTo>
                    <a:pt x="38100" y="0"/>
                  </a:lnTo>
                  <a:lnTo>
                    <a:pt x="0" y="0"/>
                  </a:lnTo>
                  <a:lnTo>
                    <a:pt x="0" y="76200"/>
                  </a:lnTo>
                  <a:lnTo>
                    <a:pt x="38100" y="76200"/>
                  </a:lnTo>
                  <a:lnTo>
                    <a:pt x="76200" y="76200"/>
                  </a:lnTo>
                  <a:lnTo>
                    <a:pt x="76200" y="0"/>
                  </a:lnTo>
                  <a:close/>
                </a:path>
              </a:pathLst>
            </a:custGeom>
            <a:solidFill>
              <a:srgbClr val="F2F2FA"/>
            </a:solidFill>
          </p:spPr>
          <p:txBody>
            <a:bodyPr wrap="square" lIns="0" tIns="0" rIns="0" bIns="0" rtlCol="0"/>
            <a:lstStyle/>
            <a:p>
              <a:endParaRPr sz="1588"/>
            </a:p>
          </p:txBody>
        </p:sp>
        <p:sp>
          <p:nvSpPr>
            <p:cNvPr id="13" name="object 13"/>
            <p:cNvSpPr/>
            <p:nvPr/>
          </p:nvSpPr>
          <p:spPr>
            <a:xfrm>
              <a:off x="2724150" y="1009649"/>
              <a:ext cx="123825" cy="76200"/>
            </a:xfrm>
            <a:custGeom>
              <a:avLst/>
              <a:gdLst/>
              <a:ahLst/>
              <a:cxnLst/>
              <a:rect l="l" t="t" r="r" b="b"/>
              <a:pathLst>
                <a:path w="123825" h="76200">
                  <a:moveTo>
                    <a:pt x="123825" y="0"/>
                  </a:moveTo>
                  <a:lnTo>
                    <a:pt x="85725" y="0"/>
                  </a:lnTo>
                  <a:lnTo>
                    <a:pt x="47625" y="0"/>
                  </a:lnTo>
                  <a:lnTo>
                    <a:pt x="0" y="0"/>
                  </a:lnTo>
                  <a:lnTo>
                    <a:pt x="0" y="76200"/>
                  </a:lnTo>
                  <a:lnTo>
                    <a:pt x="47625" y="76200"/>
                  </a:lnTo>
                  <a:lnTo>
                    <a:pt x="85725" y="76200"/>
                  </a:lnTo>
                  <a:lnTo>
                    <a:pt x="123825" y="76200"/>
                  </a:lnTo>
                  <a:lnTo>
                    <a:pt x="123825" y="0"/>
                  </a:lnTo>
                  <a:close/>
                </a:path>
              </a:pathLst>
            </a:custGeom>
            <a:solidFill>
              <a:srgbClr val="F1F1FA"/>
            </a:solidFill>
          </p:spPr>
          <p:txBody>
            <a:bodyPr wrap="square" lIns="0" tIns="0" rIns="0" bIns="0" rtlCol="0"/>
            <a:lstStyle/>
            <a:p>
              <a:endParaRPr sz="1588"/>
            </a:p>
          </p:txBody>
        </p:sp>
        <p:sp>
          <p:nvSpPr>
            <p:cNvPr id="14" name="object 14"/>
            <p:cNvSpPr/>
            <p:nvPr/>
          </p:nvSpPr>
          <p:spPr>
            <a:xfrm>
              <a:off x="2847975"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F1F1F9"/>
            </a:solidFill>
          </p:spPr>
          <p:txBody>
            <a:bodyPr wrap="square" lIns="0" tIns="0" rIns="0" bIns="0" rtlCol="0"/>
            <a:lstStyle/>
            <a:p>
              <a:endParaRPr sz="1588"/>
            </a:p>
          </p:txBody>
        </p:sp>
        <p:sp>
          <p:nvSpPr>
            <p:cNvPr id="15" name="object 15"/>
            <p:cNvSpPr/>
            <p:nvPr/>
          </p:nvSpPr>
          <p:spPr>
            <a:xfrm>
              <a:off x="2895600"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F0F0F9"/>
            </a:solidFill>
          </p:spPr>
          <p:txBody>
            <a:bodyPr wrap="square" lIns="0" tIns="0" rIns="0" bIns="0" rtlCol="0"/>
            <a:lstStyle/>
            <a:p>
              <a:endParaRPr sz="1588"/>
            </a:p>
          </p:txBody>
        </p:sp>
        <p:sp>
          <p:nvSpPr>
            <p:cNvPr id="16" name="object 16"/>
            <p:cNvSpPr/>
            <p:nvPr/>
          </p:nvSpPr>
          <p:spPr>
            <a:xfrm>
              <a:off x="2933700" y="1009649"/>
              <a:ext cx="85725" cy="76200"/>
            </a:xfrm>
            <a:custGeom>
              <a:avLst/>
              <a:gdLst/>
              <a:ahLst/>
              <a:cxnLst/>
              <a:rect l="l" t="t" r="r" b="b"/>
              <a:pathLst>
                <a:path w="85725" h="76200">
                  <a:moveTo>
                    <a:pt x="85725" y="0"/>
                  </a:moveTo>
                  <a:lnTo>
                    <a:pt x="38100" y="0"/>
                  </a:lnTo>
                  <a:lnTo>
                    <a:pt x="0" y="0"/>
                  </a:lnTo>
                  <a:lnTo>
                    <a:pt x="0" y="76200"/>
                  </a:lnTo>
                  <a:lnTo>
                    <a:pt x="38100" y="76200"/>
                  </a:lnTo>
                  <a:lnTo>
                    <a:pt x="85725" y="76200"/>
                  </a:lnTo>
                  <a:lnTo>
                    <a:pt x="85725" y="0"/>
                  </a:lnTo>
                  <a:close/>
                </a:path>
              </a:pathLst>
            </a:custGeom>
            <a:solidFill>
              <a:srgbClr val="EFEFF9"/>
            </a:solidFill>
          </p:spPr>
          <p:txBody>
            <a:bodyPr wrap="square" lIns="0" tIns="0" rIns="0" bIns="0" rtlCol="0"/>
            <a:lstStyle/>
            <a:p>
              <a:endParaRPr sz="1588"/>
            </a:p>
          </p:txBody>
        </p:sp>
        <p:sp>
          <p:nvSpPr>
            <p:cNvPr id="17" name="object 17"/>
            <p:cNvSpPr/>
            <p:nvPr/>
          </p:nvSpPr>
          <p:spPr>
            <a:xfrm>
              <a:off x="3019425"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EDEDF9"/>
            </a:solidFill>
          </p:spPr>
          <p:txBody>
            <a:bodyPr wrap="square" lIns="0" tIns="0" rIns="0" bIns="0" rtlCol="0"/>
            <a:lstStyle/>
            <a:p>
              <a:endParaRPr sz="1588"/>
            </a:p>
          </p:txBody>
        </p:sp>
        <p:sp>
          <p:nvSpPr>
            <p:cNvPr id="18" name="object 18"/>
            <p:cNvSpPr/>
            <p:nvPr/>
          </p:nvSpPr>
          <p:spPr>
            <a:xfrm>
              <a:off x="3057525"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EDEDF7"/>
            </a:solidFill>
          </p:spPr>
          <p:txBody>
            <a:bodyPr wrap="square" lIns="0" tIns="0" rIns="0" bIns="0" rtlCol="0"/>
            <a:lstStyle/>
            <a:p>
              <a:endParaRPr sz="1588"/>
            </a:p>
          </p:txBody>
        </p:sp>
        <p:sp>
          <p:nvSpPr>
            <p:cNvPr id="19" name="object 19"/>
            <p:cNvSpPr/>
            <p:nvPr/>
          </p:nvSpPr>
          <p:spPr>
            <a:xfrm>
              <a:off x="3095625" y="1009649"/>
              <a:ext cx="123825" cy="76200"/>
            </a:xfrm>
            <a:custGeom>
              <a:avLst/>
              <a:gdLst/>
              <a:ahLst/>
              <a:cxnLst/>
              <a:rect l="l" t="t" r="r" b="b"/>
              <a:pathLst>
                <a:path w="123825" h="76200">
                  <a:moveTo>
                    <a:pt x="123825" y="0"/>
                  </a:moveTo>
                  <a:lnTo>
                    <a:pt x="85725" y="0"/>
                  </a:lnTo>
                  <a:lnTo>
                    <a:pt x="47625" y="0"/>
                  </a:lnTo>
                  <a:lnTo>
                    <a:pt x="0" y="0"/>
                  </a:lnTo>
                  <a:lnTo>
                    <a:pt x="0" y="76200"/>
                  </a:lnTo>
                  <a:lnTo>
                    <a:pt x="47625" y="76200"/>
                  </a:lnTo>
                  <a:lnTo>
                    <a:pt x="85725" y="76200"/>
                  </a:lnTo>
                  <a:lnTo>
                    <a:pt x="123825" y="76200"/>
                  </a:lnTo>
                  <a:lnTo>
                    <a:pt x="123825" y="0"/>
                  </a:lnTo>
                  <a:close/>
                </a:path>
              </a:pathLst>
            </a:custGeom>
            <a:solidFill>
              <a:srgbClr val="ECECF7"/>
            </a:solidFill>
          </p:spPr>
          <p:txBody>
            <a:bodyPr wrap="square" lIns="0" tIns="0" rIns="0" bIns="0" rtlCol="0"/>
            <a:lstStyle/>
            <a:p>
              <a:endParaRPr sz="1588"/>
            </a:p>
          </p:txBody>
        </p:sp>
        <p:sp>
          <p:nvSpPr>
            <p:cNvPr id="20" name="object 20"/>
            <p:cNvSpPr/>
            <p:nvPr/>
          </p:nvSpPr>
          <p:spPr>
            <a:xfrm>
              <a:off x="3219450"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EBEBF6"/>
            </a:solidFill>
          </p:spPr>
          <p:txBody>
            <a:bodyPr wrap="square" lIns="0" tIns="0" rIns="0" bIns="0" rtlCol="0"/>
            <a:lstStyle/>
            <a:p>
              <a:endParaRPr sz="1588"/>
            </a:p>
          </p:txBody>
        </p:sp>
        <p:sp>
          <p:nvSpPr>
            <p:cNvPr id="21" name="object 21"/>
            <p:cNvSpPr/>
            <p:nvPr/>
          </p:nvSpPr>
          <p:spPr>
            <a:xfrm>
              <a:off x="3267075" y="1009649"/>
              <a:ext cx="76200" cy="76200"/>
            </a:xfrm>
            <a:custGeom>
              <a:avLst/>
              <a:gdLst/>
              <a:ahLst/>
              <a:cxnLst/>
              <a:rect l="l" t="t" r="r" b="b"/>
              <a:pathLst>
                <a:path w="76200" h="76200">
                  <a:moveTo>
                    <a:pt x="76200" y="0"/>
                  </a:moveTo>
                  <a:lnTo>
                    <a:pt x="38100" y="0"/>
                  </a:lnTo>
                  <a:lnTo>
                    <a:pt x="0" y="0"/>
                  </a:lnTo>
                  <a:lnTo>
                    <a:pt x="0" y="76200"/>
                  </a:lnTo>
                  <a:lnTo>
                    <a:pt x="38100" y="76200"/>
                  </a:lnTo>
                  <a:lnTo>
                    <a:pt x="76200" y="76200"/>
                  </a:lnTo>
                  <a:lnTo>
                    <a:pt x="76200" y="0"/>
                  </a:lnTo>
                  <a:close/>
                </a:path>
              </a:pathLst>
            </a:custGeom>
            <a:solidFill>
              <a:srgbClr val="E9E9F6"/>
            </a:solidFill>
          </p:spPr>
          <p:txBody>
            <a:bodyPr wrap="square" lIns="0" tIns="0" rIns="0" bIns="0" rtlCol="0"/>
            <a:lstStyle/>
            <a:p>
              <a:endParaRPr sz="1588"/>
            </a:p>
          </p:txBody>
        </p:sp>
        <p:sp>
          <p:nvSpPr>
            <p:cNvPr id="22" name="object 22"/>
            <p:cNvSpPr/>
            <p:nvPr/>
          </p:nvSpPr>
          <p:spPr>
            <a:xfrm>
              <a:off x="3343275"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E8E8F6"/>
            </a:solidFill>
          </p:spPr>
          <p:txBody>
            <a:bodyPr wrap="square" lIns="0" tIns="0" rIns="0" bIns="0" rtlCol="0"/>
            <a:lstStyle/>
            <a:p>
              <a:endParaRPr sz="1588"/>
            </a:p>
          </p:txBody>
        </p:sp>
        <p:sp>
          <p:nvSpPr>
            <p:cNvPr id="23" name="object 23"/>
            <p:cNvSpPr/>
            <p:nvPr/>
          </p:nvSpPr>
          <p:spPr>
            <a:xfrm>
              <a:off x="3390900" y="1009649"/>
              <a:ext cx="123825" cy="76200"/>
            </a:xfrm>
            <a:custGeom>
              <a:avLst/>
              <a:gdLst/>
              <a:ahLst/>
              <a:cxnLst/>
              <a:rect l="l" t="t" r="r" b="b"/>
              <a:pathLst>
                <a:path w="123825" h="76200">
                  <a:moveTo>
                    <a:pt x="123825" y="0"/>
                  </a:moveTo>
                  <a:lnTo>
                    <a:pt x="76200" y="0"/>
                  </a:lnTo>
                  <a:lnTo>
                    <a:pt x="38100" y="0"/>
                  </a:lnTo>
                  <a:lnTo>
                    <a:pt x="0" y="0"/>
                  </a:lnTo>
                  <a:lnTo>
                    <a:pt x="0" y="76200"/>
                  </a:lnTo>
                  <a:lnTo>
                    <a:pt x="38100" y="76200"/>
                  </a:lnTo>
                  <a:lnTo>
                    <a:pt x="76200" y="76200"/>
                  </a:lnTo>
                  <a:lnTo>
                    <a:pt x="123825" y="76200"/>
                  </a:lnTo>
                  <a:lnTo>
                    <a:pt x="123825" y="0"/>
                  </a:lnTo>
                  <a:close/>
                </a:path>
              </a:pathLst>
            </a:custGeom>
            <a:solidFill>
              <a:srgbClr val="E7E7F5"/>
            </a:solidFill>
          </p:spPr>
          <p:txBody>
            <a:bodyPr wrap="square" lIns="0" tIns="0" rIns="0" bIns="0" rtlCol="0"/>
            <a:lstStyle/>
            <a:p>
              <a:endParaRPr sz="1588"/>
            </a:p>
          </p:txBody>
        </p:sp>
        <p:sp>
          <p:nvSpPr>
            <p:cNvPr id="24" name="object 24"/>
            <p:cNvSpPr/>
            <p:nvPr/>
          </p:nvSpPr>
          <p:spPr>
            <a:xfrm>
              <a:off x="3514725"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E6E6F5"/>
            </a:solidFill>
          </p:spPr>
          <p:txBody>
            <a:bodyPr wrap="square" lIns="0" tIns="0" rIns="0" bIns="0" rtlCol="0"/>
            <a:lstStyle/>
            <a:p>
              <a:endParaRPr sz="1588"/>
            </a:p>
          </p:txBody>
        </p:sp>
        <p:sp>
          <p:nvSpPr>
            <p:cNvPr id="25" name="object 25"/>
            <p:cNvSpPr/>
            <p:nvPr/>
          </p:nvSpPr>
          <p:spPr>
            <a:xfrm>
              <a:off x="3552825"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E4E4F5"/>
            </a:solidFill>
          </p:spPr>
          <p:txBody>
            <a:bodyPr wrap="square" lIns="0" tIns="0" rIns="0" bIns="0" rtlCol="0"/>
            <a:lstStyle/>
            <a:p>
              <a:endParaRPr sz="1588"/>
            </a:p>
          </p:txBody>
        </p:sp>
        <p:sp>
          <p:nvSpPr>
            <p:cNvPr id="26" name="object 26"/>
            <p:cNvSpPr/>
            <p:nvPr/>
          </p:nvSpPr>
          <p:spPr>
            <a:xfrm>
              <a:off x="3590925" y="1009649"/>
              <a:ext cx="85725" cy="76200"/>
            </a:xfrm>
            <a:custGeom>
              <a:avLst/>
              <a:gdLst/>
              <a:ahLst/>
              <a:cxnLst/>
              <a:rect l="l" t="t" r="r" b="b"/>
              <a:pathLst>
                <a:path w="85725" h="76200">
                  <a:moveTo>
                    <a:pt x="85725" y="0"/>
                  </a:moveTo>
                  <a:lnTo>
                    <a:pt x="47625" y="0"/>
                  </a:lnTo>
                  <a:lnTo>
                    <a:pt x="0" y="0"/>
                  </a:lnTo>
                  <a:lnTo>
                    <a:pt x="0" y="76200"/>
                  </a:lnTo>
                  <a:lnTo>
                    <a:pt x="47625" y="76200"/>
                  </a:lnTo>
                  <a:lnTo>
                    <a:pt x="85725" y="76200"/>
                  </a:lnTo>
                  <a:lnTo>
                    <a:pt x="85725" y="0"/>
                  </a:lnTo>
                  <a:close/>
                </a:path>
              </a:pathLst>
            </a:custGeom>
            <a:solidFill>
              <a:srgbClr val="E3E3F5"/>
            </a:solidFill>
          </p:spPr>
          <p:txBody>
            <a:bodyPr wrap="square" lIns="0" tIns="0" rIns="0" bIns="0" rtlCol="0"/>
            <a:lstStyle/>
            <a:p>
              <a:endParaRPr sz="1588"/>
            </a:p>
          </p:txBody>
        </p:sp>
        <p:sp>
          <p:nvSpPr>
            <p:cNvPr id="27" name="object 27"/>
            <p:cNvSpPr/>
            <p:nvPr/>
          </p:nvSpPr>
          <p:spPr>
            <a:xfrm>
              <a:off x="3676650"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E3E3F4"/>
            </a:solidFill>
          </p:spPr>
          <p:txBody>
            <a:bodyPr wrap="square" lIns="0" tIns="0" rIns="0" bIns="0" rtlCol="0"/>
            <a:lstStyle/>
            <a:p>
              <a:endParaRPr sz="1588"/>
            </a:p>
          </p:txBody>
        </p:sp>
        <p:sp>
          <p:nvSpPr>
            <p:cNvPr id="28" name="object 28"/>
            <p:cNvSpPr/>
            <p:nvPr/>
          </p:nvSpPr>
          <p:spPr>
            <a:xfrm>
              <a:off x="3724275"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E2E2F4"/>
            </a:solidFill>
          </p:spPr>
          <p:txBody>
            <a:bodyPr wrap="square" lIns="0" tIns="0" rIns="0" bIns="0" rtlCol="0"/>
            <a:lstStyle/>
            <a:p>
              <a:endParaRPr sz="1588"/>
            </a:p>
          </p:txBody>
        </p:sp>
        <p:sp>
          <p:nvSpPr>
            <p:cNvPr id="29" name="object 29"/>
            <p:cNvSpPr/>
            <p:nvPr/>
          </p:nvSpPr>
          <p:spPr>
            <a:xfrm>
              <a:off x="3762375"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E1E1F4"/>
            </a:solidFill>
          </p:spPr>
          <p:txBody>
            <a:bodyPr wrap="square" lIns="0" tIns="0" rIns="0" bIns="0" rtlCol="0"/>
            <a:lstStyle/>
            <a:p>
              <a:endParaRPr sz="1588"/>
            </a:p>
          </p:txBody>
        </p:sp>
        <p:sp>
          <p:nvSpPr>
            <p:cNvPr id="30" name="object 30"/>
            <p:cNvSpPr/>
            <p:nvPr/>
          </p:nvSpPr>
          <p:spPr>
            <a:xfrm>
              <a:off x="3800475"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DFDFF2"/>
            </a:solidFill>
          </p:spPr>
          <p:txBody>
            <a:bodyPr wrap="square" lIns="0" tIns="0" rIns="0" bIns="0" rtlCol="0"/>
            <a:lstStyle/>
            <a:p>
              <a:endParaRPr sz="1588"/>
            </a:p>
          </p:txBody>
        </p:sp>
        <p:sp>
          <p:nvSpPr>
            <p:cNvPr id="31" name="object 31"/>
            <p:cNvSpPr/>
            <p:nvPr/>
          </p:nvSpPr>
          <p:spPr>
            <a:xfrm>
              <a:off x="3848100" y="1009649"/>
              <a:ext cx="76200" cy="76200"/>
            </a:xfrm>
            <a:custGeom>
              <a:avLst/>
              <a:gdLst/>
              <a:ahLst/>
              <a:cxnLst/>
              <a:rect l="l" t="t" r="r" b="b"/>
              <a:pathLst>
                <a:path w="76200" h="76200">
                  <a:moveTo>
                    <a:pt x="76200" y="0"/>
                  </a:moveTo>
                  <a:lnTo>
                    <a:pt x="38100" y="0"/>
                  </a:lnTo>
                  <a:lnTo>
                    <a:pt x="0" y="0"/>
                  </a:lnTo>
                  <a:lnTo>
                    <a:pt x="0" y="76200"/>
                  </a:lnTo>
                  <a:lnTo>
                    <a:pt x="38100" y="76200"/>
                  </a:lnTo>
                  <a:lnTo>
                    <a:pt x="76200" y="76200"/>
                  </a:lnTo>
                  <a:lnTo>
                    <a:pt x="76200" y="0"/>
                  </a:lnTo>
                  <a:close/>
                </a:path>
              </a:pathLst>
            </a:custGeom>
            <a:solidFill>
              <a:srgbClr val="DEDEF2"/>
            </a:solidFill>
          </p:spPr>
          <p:txBody>
            <a:bodyPr wrap="square" lIns="0" tIns="0" rIns="0" bIns="0" rtlCol="0"/>
            <a:lstStyle/>
            <a:p>
              <a:endParaRPr sz="1588"/>
            </a:p>
          </p:txBody>
        </p:sp>
        <p:sp>
          <p:nvSpPr>
            <p:cNvPr id="32" name="object 32"/>
            <p:cNvSpPr/>
            <p:nvPr/>
          </p:nvSpPr>
          <p:spPr>
            <a:xfrm>
              <a:off x="3924300"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DDDDF1"/>
            </a:solidFill>
          </p:spPr>
          <p:txBody>
            <a:bodyPr wrap="square" lIns="0" tIns="0" rIns="0" bIns="0" rtlCol="0"/>
            <a:lstStyle/>
            <a:p>
              <a:endParaRPr sz="1588"/>
            </a:p>
          </p:txBody>
        </p:sp>
        <p:sp>
          <p:nvSpPr>
            <p:cNvPr id="33" name="object 33"/>
            <p:cNvSpPr/>
            <p:nvPr/>
          </p:nvSpPr>
          <p:spPr>
            <a:xfrm>
              <a:off x="3971925"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DBDBF1"/>
            </a:solidFill>
          </p:spPr>
          <p:txBody>
            <a:bodyPr wrap="square" lIns="0" tIns="0" rIns="0" bIns="0" rtlCol="0"/>
            <a:lstStyle/>
            <a:p>
              <a:endParaRPr sz="1588"/>
            </a:p>
          </p:txBody>
        </p:sp>
        <p:sp>
          <p:nvSpPr>
            <p:cNvPr id="34" name="object 34"/>
            <p:cNvSpPr/>
            <p:nvPr/>
          </p:nvSpPr>
          <p:spPr>
            <a:xfrm>
              <a:off x="4010025" y="1009649"/>
              <a:ext cx="85725" cy="76200"/>
            </a:xfrm>
            <a:custGeom>
              <a:avLst/>
              <a:gdLst/>
              <a:ahLst/>
              <a:cxnLst/>
              <a:rect l="l" t="t" r="r" b="b"/>
              <a:pathLst>
                <a:path w="85725" h="76200">
                  <a:moveTo>
                    <a:pt x="85725" y="0"/>
                  </a:moveTo>
                  <a:lnTo>
                    <a:pt x="38100" y="0"/>
                  </a:lnTo>
                  <a:lnTo>
                    <a:pt x="0" y="0"/>
                  </a:lnTo>
                  <a:lnTo>
                    <a:pt x="0" y="76200"/>
                  </a:lnTo>
                  <a:lnTo>
                    <a:pt x="38100" y="76200"/>
                  </a:lnTo>
                  <a:lnTo>
                    <a:pt x="85725" y="76200"/>
                  </a:lnTo>
                  <a:lnTo>
                    <a:pt x="85725" y="0"/>
                  </a:lnTo>
                  <a:close/>
                </a:path>
              </a:pathLst>
            </a:custGeom>
            <a:solidFill>
              <a:srgbClr val="DADAF1"/>
            </a:solidFill>
          </p:spPr>
          <p:txBody>
            <a:bodyPr wrap="square" lIns="0" tIns="0" rIns="0" bIns="0" rtlCol="0"/>
            <a:lstStyle/>
            <a:p>
              <a:endParaRPr sz="1588"/>
            </a:p>
          </p:txBody>
        </p:sp>
        <p:sp>
          <p:nvSpPr>
            <p:cNvPr id="35" name="object 35"/>
            <p:cNvSpPr/>
            <p:nvPr/>
          </p:nvSpPr>
          <p:spPr>
            <a:xfrm>
              <a:off x="4095750"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D9D9F1"/>
            </a:solidFill>
          </p:spPr>
          <p:txBody>
            <a:bodyPr wrap="square" lIns="0" tIns="0" rIns="0" bIns="0" rtlCol="0"/>
            <a:lstStyle/>
            <a:p>
              <a:endParaRPr sz="1588"/>
            </a:p>
          </p:txBody>
        </p:sp>
        <p:sp>
          <p:nvSpPr>
            <p:cNvPr id="36" name="object 36"/>
            <p:cNvSpPr/>
            <p:nvPr/>
          </p:nvSpPr>
          <p:spPr>
            <a:xfrm>
              <a:off x="4133850"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D8D8F1"/>
            </a:solidFill>
          </p:spPr>
          <p:txBody>
            <a:bodyPr wrap="square" lIns="0" tIns="0" rIns="0" bIns="0" rtlCol="0"/>
            <a:lstStyle/>
            <a:p>
              <a:endParaRPr sz="1588"/>
            </a:p>
          </p:txBody>
        </p:sp>
        <p:sp>
          <p:nvSpPr>
            <p:cNvPr id="37" name="object 37"/>
            <p:cNvSpPr/>
            <p:nvPr/>
          </p:nvSpPr>
          <p:spPr>
            <a:xfrm>
              <a:off x="4171950"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D6D6F1"/>
            </a:solidFill>
          </p:spPr>
          <p:txBody>
            <a:bodyPr wrap="square" lIns="0" tIns="0" rIns="0" bIns="0" rtlCol="0"/>
            <a:lstStyle/>
            <a:p>
              <a:endParaRPr sz="1588"/>
            </a:p>
          </p:txBody>
        </p:sp>
        <p:sp>
          <p:nvSpPr>
            <p:cNvPr id="38" name="object 38"/>
            <p:cNvSpPr/>
            <p:nvPr/>
          </p:nvSpPr>
          <p:spPr>
            <a:xfrm>
              <a:off x="4219575" y="1009649"/>
              <a:ext cx="76200" cy="76200"/>
            </a:xfrm>
            <a:custGeom>
              <a:avLst/>
              <a:gdLst/>
              <a:ahLst/>
              <a:cxnLst/>
              <a:rect l="l" t="t" r="r" b="b"/>
              <a:pathLst>
                <a:path w="76200" h="76200">
                  <a:moveTo>
                    <a:pt x="76200" y="0"/>
                  </a:moveTo>
                  <a:lnTo>
                    <a:pt x="38100" y="0"/>
                  </a:lnTo>
                  <a:lnTo>
                    <a:pt x="0" y="0"/>
                  </a:lnTo>
                  <a:lnTo>
                    <a:pt x="0" y="76200"/>
                  </a:lnTo>
                  <a:lnTo>
                    <a:pt x="38100" y="76200"/>
                  </a:lnTo>
                  <a:lnTo>
                    <a:pt x="76200" y="76200"/>
                  </a:lnTo>
                  <a:lnTo>
                    <a:pt x="76200" y="0"/>
                  </a:lnTo>
                  <a:close/>
                </a:path>
              </a:pathLst>
            </a:custGeom>
            <a:solidFill>
              <a:srgbClr val="D5D5F0"/>
            </a:solidFill>
          </p:spPr>
          <p:txBody>
            <a:bodyPr wrap="square" lIns="0" tIns="0" rIns="0" bIns="0" rtlCol="0"/>
            <a:lstStyle/>
            <a:p>
              <a:endParaRPr sz="1588"/>
            </a:p>
          </p:txBody>
        </p:sp>
        <p:sp>
          <p:nvSpPr>
            <p:cNvPr id="39" name="object 39"/>
            <p:cNvSpPr/>
            <p:nvPr/>
          </p:nvSpPr>
          <p:spPr>
            <a:xfrm>
              <a:off x="4295775"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D4D4EF"/>
            </a:solidFill>
          </p:spPr>
          <p:txBody>
            <a:bodyPr wrap="square" lIns="0" tIns="0" rIns="0" bIns="0" rtlCol="0"/>
            <a:lstStyle/>
            <a:p>
              <a:endParaRPr sz="1588"/>
            </a:p>
          </p:txBody>
        </p:sp>
        <p:sp>
          <p:nvSpPr>
            <p:cNvPr id="40" name="object 40"/>
            <p:cNvSpPr/>
            <p:nvPr/>
          </p:nvSpPr>
          <p:spPr>
            <a:xfrm>
              <a:off x="4343400"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D3D3EF"/>
            </a:solidFill>
          </p:spPr>
          <p:txBody>
            <a:bodyPr wrap="square" lIns="0" tIns="0" rIns="0" bIns="0" rtlCol="0"/>
            <a:lstStyle/>
            <a:p>
              <a:endParaRPr sz="1588"/>
            </a:p>
          </p:txBody>
        </p:sp>
        <p:sp>
          <p:nvSpPr>
            <p:cNvPr id="41" name="object 41"/>
            <p:cNvSpPr/>
            <p:nvPr/>
          </p:nvSpPr>
          <p:spPr>
            <a:xfrm>
              <a:off x="4381500"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D1D1EF"/>
            </a:solidFill>
          </p:spPr>
          <p:txBody>
            <a:bodyPr wrap="square" lIns="0" tIns="0" rIns="0" bIns="0" rtlCol="0"/>
            <a:lstStyle/>
            <a:p>
              <a:endParaRPr sz="1588"/>
            </a:p>
          </p:txBody>
        </p:sp>
        <p:sp>
          <p:nvSpPr>
            <p:cNvPr id="42" name="object 42"/>
            <p:cNvSpPr/>
            <p:nvPr/>
          </p:nvSpPr>
          <p:spPr>
            <a:xfrm>
              <a:off x="4419600"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D0D0ED"/>
            </a:solidFill>
          </p:spPr>
          <p:txBody>
            <a:bodyPr wrap="square" lIns="0" tIns="0" rIns="0" bIns="0" rtlCol="0"/>
            <a:lstStyle/>
            <a:p>
              <a:endParaRPr sz="1588"/>
            </a:p>
          </p:txBody>
        </p:sp>
        <p:sp>
          <p:nvSpPr>
            <p:cNvPr id="43" name="object 43"/>
            <p:cNvSpPr/>
            <p:nvPr/>
          </p:nvSpPr>
          <p:spPr>
            <a:xfrm>
              <a:off x="4467225"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CFCFED"/>
            </a:solidFill>
          </p:spPr>
          <p:txBody>
            <a:bodyPr wrap="square" lIns="0" tIns="0" rIns="0" bIns="0" rtlCol="0"/>
            <a:lstStyle/>
            <a:p>
              <a:endParaRPr sz="1588"/>
            </a:p>
          </p:txBody>
        </p:sp>
        <p:sp>
          <p:nvSpPr>
            <p:cNvPr id="44" name="object 44"/>
            <p:cNvSpPr/>
            <p:nvPr/>
          </p:nvSpPr>
          <p:spPr>
            <a:xfrm>
              <a:off x="4505325"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CDCDED"/>
            </a:solidFill>
          </p:spPr>
          <p:txBody>
            <a:bodyPr wrap="square" lIns="0" tIns="0" rIns="0" bIns="0" rtlCol="0"/>
            <a:lstStyle/>
            <a:p>
              <a:endParaRPr sz="1588"/>
            </a:p>
          </p:txBody>
        </p:sp>
        <p:sp>
          <p:nvSpPr>
            <p:cNvPr id="45" name="object 45"/>
            <p:cNvSpPr/>
            <p:nvPr/>
          </p:nvSpPr>
          <p:spPr>
            <a:xfrm>
              <a:off x="4543425"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CDCDEC"/>
            </a:solidFill>
          </p:spPr>
          <p:txBody>
            <a:bodyPr wrap="square" lIns="0" tIns="0" rIns="0" bIns="0" rtlCol="0"/>
            <a:lstStyle/>
            <a:p>
              <a:endParaRPr sz="1588"/>
            </a:p>
          </p:txBody>
        </p:sp>
        <p:sp>
          <p:nvSpPr>
            <p:cNvPr id="46" name="object 46"/>
            <p:cNvSpPr/>
            <p:nvPr/>
          </p:nvSpPr>
          <p:spPr>
            <a:xfrm>
              <a:off x="4591050"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CCCCEC"/>
            </a:solidFill>
          </p:spPr>
          <p:txBody>
            <a:bodyPr wrap="square" lIns="0" tIns="0" rIns="0" bIns="0" rtlCol="0"/>
            <a:lstStyle/>
            <a:p>
              <a:endParaRPr sz="1588"/>
            </a:p>
          </p:txBody>
        </p:sp>
        <p:sp>
          <p:nvSpPr>
            <p:cNvPr id="47" name="object 47"/>
            <p:cNvSpPr/>
            <p:nvPr/>
          </p:nvSpPr>
          <p:spPr>
            <a:xfrm>
              <a:off x="4629150"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CBCBEC"/>
            </a:solidFill>
          </p:spPr>
          <p:txBody>
            <a:bodyPr wrap="square" lIns="0" tIns="0" rIns="0" bIns="0" rtlCol="0"/>
            <a:lstStyle/>
            <a:p>
              <a:endParaRPr sz="1588"/>
            </a:p>
          </p:txBody>
        </p:sp>
        <p:sp>
          <p:nvSpPr>
            <p:cNvPr id="48" name="object 48"/>
            <p:cNvSpPr/>
            <p:nvPr/>
          </p:nvSpPr>
          <p:spPr>
            <a:xfrm>
              <a:off x="4667250"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CACAEC"/>
            </a:solidFill>
          </p:spPr>
          <p:txBody>
            <a:bodyPr wrap="square" lIns="0" tIns="0" rIns="0" bIns="0" rtlCol="0"/>
            <a:lstStyle/>
            <a:p>
              <a:endParaRPr sz="1588"/>
            </a:p>
          </p:txBody>
        </p:sp>
        <p:sp>
          <p:nvSpPr>
            <p:cNvPr id="49" name="object 49"/>
            <p:cNvSpPr/>
            <p:nvPr/>
          </p:nvSpPr>
          <p:spPr>
            <a:xfrm>
              <a:off x="4714875"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C8C8EC"/>
            </a:solidFill>
          </p:spPr>
          <p:txBody>
            <a:bodyPr wrap="square" lIns="0" tIns="0" rIns="0" bIns="0" rtlCol="0"/>
            <a:lstStyle/>
            <a:p>
              <a:endParaRPr sz="1588"/>
            </a:p>
          </p:txBody>
        </p:sp>
        <p:sp>
          <p:nvSpPr>
            <p:cNvPr id="50" name="object 50"/>
            <p:cNvSpPr/>
            <p:nvPr/>
          </p:nvSpPr>
          <p:spPr>
            <a:xfrm>
              <a:off x="4752975"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C7C7EB"/>
            </a:solidFill>
          </p:spPr>
          <p:txBody>
            <a:bodyPr wrap="square" lIns="0" tIns="0" rIns="0" bIns="0" rtlCol="0"/>
            <a:lstStyle/>
            <a:p>
              <a:endParaRPr sz="1588"/>
            </a:p>
          </p:txBody>
        </p:sp>
        <p:sp>
          <p:nvSpPr>
            <p:cNvPr id="51" name="object 51"/>
            <p:cNvSpPr/>
            <p:nvPr/>
          </p:nvSpPr>
          <p:spPr>
            <a:xfrm>
              <a:off x="4800600"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C6C6EB"/>
            </a:solidFill>
          </p:spPr>
          <p:txBody>
            <a:bodyPr wrap="square" lIns="0" tIns="0" rIns="0" bIns="0" rtlCol="0"/>
            <a:lstStyle/>
            <a:p>
              <a:endParaRPr sz="1588"/>
            </a:p>
          </p:txBody>
        </p:sp>
        <p:sp>
          <p:nvSpPr>
            <p:cNvPr id="52" name="object 52"/>
            <p:cNvSpPr/>
            <p:nvPr/>
          </p:nvSpPr>
          <p:spPr>
            <a:xfrm>
              <a:off x="4838700"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C4C4EB"/>
            </a:solidFill>
          </p:spPr>
          <p:txBody>
            <a:bodyPr wrap="square" lIns="0" tIns="0" rIns="0" bIns="0" rtlCol="0"/>
            <a:lstStyle/>
            <a:p>
              <a:endParaRPr sz="1588"/>
            </a:p>
          </p:txBody>
        </p:sp>
        <p:sp>
          <p:nvSpPr>
            <p:cNvPr id="53" name="object 53"/>
            <p:cNvSpPr/>
            <p:nvPr/>
          </p:nvSpPr>
          <p:spPr>
            <a:xfrm>
              <a:off x="4876800"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C3C3E9"/>
            </a:solidFill>
          </p:spPr>
          <p:txBody>
            <a:bodyPr wrap="square" lIns="0" tIns="0" rIns="0" bIns="0" rtlCol="0"/>
            <a:lstStyle/>
            <a:p>
              <a:endParaRPr sz="1588"/>
            </a:p>
          </p:txBody>
        </p:sp>
        <p:sp>
          <p:nvSpPr>
            <p:cNvPr id="54" name="object 54"/>
            <p:cNvSpPr/>
            <p:nvPr/>
          </p:nvSpPr>
          <p:spPr>
            <a:xfrm>
              <a:off x="4924425"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C2C2E9"/>
            </a:solidFill>
          </p:spPr>
          <p:txBody>
            <a:bodyPr wrap="square" lIns="0" tIns="0" rIns="0" bIns="0" rtlCol="0"/>
            <a:lstStyle/>
            <a:p>
              <a:endParaRPr sz="1588"/>
            </a:p>
          </p:txBody>
        </p:sp>
        <p:sp>
          <p:nvSpPr>
            <p:cNvPr id="55" name="object 55"/>
            <p:cNvSpPr/>
            <p:nvPr/>
          </p:nvSpPr>
          <p:spPr>
            <a:xfrm>
              <a:off x="4962525"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C1C1E8"/>
            </a:solidFill>
          </p:spPr>
          <p:txBody>
            <a:bodyPr wrap="square" lIns="0" tIns="0" rIns="0" bIns="0" rtlCol="0"/>
            <a:lstStyle/>
            <a:p>
              <a:endParaRPr sz="1588"/>
            </a:p>
          </p:txBody>
        </p:sp>
        <p:sp>
          <p:nvSpPr>
            <p:cNvPr id="56" name="object 56"/>
            <p:cNvSpPr/>
            <p:nvPr/>
          </p:nvSpPr>
          <p:spPr>
            <a:xfrm>
              <a:off x="5000625"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BFBFE8"/>
            </a:solidFill>
          </p:spPr>
          <p:txBody>
            <a:bodyPr wrap="square" lIns="0" tIns="0" rIns="0" bIns="0" rtlCol="0"/>
            <a:lstStyle/>
            <a:p>
              <a:endParaRPr sz="1588"/>
            </a:p>
          </p:txBody>
        </p:sp>
        <p:sp>
          <p:nvSpPr>
            <p:cNvPr id="57" name="object 57"/>
            <p:cNvSpPr/>
            <p:nvPr/>
          </p:nvSpPr>
          <p:spPr>
            <a:xfrm>
              <a:off x="5048250"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BEBEE8"/>
            </a:solidFill>
          </p:spPr>
          <p:txBody>
            <a:bodyPr wrap="square" lIns="0" tIns="0" rIns="0" bIns="0" rtlCol="0"/>
            <a:lstStyle/>
            <a:p>
              <a:endParaRPr sz="1588"/>
            </a:p>
          </p:txBody>
        </p:sp>
        <p:sp>
          <p:nvSpPr>
            <p:cNvPr id="58" name="object 58"/>
            <p:cNvSpPr/>
            <p:nvPr/>
          </p:nvSpPr>
          <p:spPr>
            <a:xfrm>
              <a:off x="5086350"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BCBCE7"/>
            </a:solidFill>
          </p:spPr>
          <p:txBody>
            <a:bodyPr wrap="square" lIns="0" tIns="0" rIns="0" bIns="0" rtlCol="0"/>
            <a:lstStyle/>
            <a:p>
              <a:endParaRPr sz="1588"/>
            </a:p>
          </p:txBody>
        </p:sp>
        <p:sp>
          <p:nvSpPr>
            <p:cNvPr id="59" name="object 59"/>
            <p:cNvSpPr/>
            <p:nvPr/>
          </p:nvSpPr>
          <p:spPr>
            <a:xfrm>
              <a:off x="5124450"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BABAE7"/>
            </a:solidFill>
          </p:spPr>
          <p:txBody>
            <a:bodyPr wrap="square" lIns="0" tIns="0" rIns="0" bIns="0" rtlCol="0"/>
            <a:lstStyle/>
            <a:p>
              <a:endParaRPr sz="1588"/>
            </a:p>
          </p:txBody>
        </p:sp>
        <p:sp>
          <p:nvSpPr>
            <p:cNvPr id="60" name="object 60"/>
            <p:cNvSpPr/>
            <p:nvPr/>
          </p:nvSpPr>
          <p:spPr>
            <a:xfrm>
              <a:off x="5172075" y="1009649"/>
              <a:ext cx="76200" cy="76200"/>
            </a:xfrm>
            <a:custGeom>
              <a:avLst/>
              <a:gdLst/>
              <a:ahLst/>
              <a:cxnLst/>
              <a:rect l="l" t="t" r="r" b="b"/>
              <a:pathLst>
                <a:path w="76200" h="76200">
                  <a:moveTo>
                    <a:pt x="76200" y="0"/>
                  </a:moveTo>
                  <a:lnTo>
                    <a:pt x="38100" y="0"/>
                  </a:lnTo>
                  <a:lnTo>
                    <a:pt x="0" y="0"/>
                  </a:lnTo>
                  <a:lnTo>
                    <a:pt x="0" y="76200"/>
                  </a:lnTo>
                  <a:lnTo>
                    <a:pt x="38100" y="76200"/>
                  </a:lnTo>
                  <a:lnTo>
                    <a:pt x="76200" y="76200"/>
                  </a:lnTo>
                  <a:lnTo>
                    <a:pt x="76200" y="0"/>
                  </a:lnTo>
                  <a:close/>
                </a:path>
              </a:pathLst>
            </a:custGeom>
            <a:solidFill>
              <a:srgbClr val="B9B9E7"/>
            </a:solidFill>
          </p:spPr>
          <p:txBody>
            <a:bodyPr wrap="square" lIns="0" tIns="0" rIns="0" bIns="0" rtlCol="0"/>
            <a:lstStyle/>
            <a:p>
              <a:endParaRPr sz="1588"/>
            </a:p>
          </p:txBody>
        </p:sp>
        <p:sp>
          <p:nvSpPr>
            <p:cNvPr id="61" name="object 61"/>
            <p:cNvSpPr/>
            <p:nvPr/>
          </p:nvSpPr>
          <p:spPr>
            <a:xfrm>
              <a:off x="5248275"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B6B6E6"/>
            </a:solidFill>
          </p:spPr>
          <p:txBody>
            <a:bodyPr wrap="square" lIns="0" tIns="0" rIns="0" bIns="0" rtlCol="0"/>
            <a:lstStyle/>
            <a:p>
              <a:endParaRPr sz="1588"/>
            </a:p>
          </p:txBody>
        </p:sp>
        <p:sp>
          <p:nvSpPr>
            <p:cNvPr id="62" name="object 62"/>
            <p:cNvSpPr/>
            <p:nvPr/>
          </p:nvSpPr>
          <p:spPr>
            <a:xfrm>
              <a:off x="5295900"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B5B5E6"/>
            </a:solidFill>
          </p:spPr>
          <p:txBody>
            <a:bodyPr wrap="square" lIns="0" tIns="0" rIns="0" bIns="0" rtlCol="0"/>
            <a:lstStyle/>
            <a:p>
              <a:endParaRPr sz="1588"/>
            </a:p>
          </p:txBody>
        </p:sp>
        <p:sp>
          <p:nvSpPr>
            <p:cNvPr id="63" name="object 63"/>
            <p:cNvSpPr/>
            <p:nvPr/>
          </p:nvSpPr>
          <p:spPr>
            <a:xfrm>
              <a:off x="5334000"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B4B4E6"/>
            </a:solidFill>
          </p:spPr>
          <p:txBody>
            <a:bodyPr wrap="square" lIns="0" tIns="0" rIns="0" bIns="0" rtlCol="0"/>
            <a:lstStyle/>
            <a:p>
              <a:endParaRPr sz="1588"/>
            </a:p>
          </p:txBody>
        </p:sp>
        <p:sp>
          <p:nvSpPr>
            <p:cNvPr id="64" name="object 64"/>
            <p:cNvSpPr/>
            <p:nvPr/>
          </p:nvSpPr>
          <p:spPr>
            <a:xfrm>
              <a:off x="5372100"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B3B3E4"/>
            </a:solidFill>
          </p:spPr>
          <p:txBody>
            <a:bodyPr wrap="square" lIns="0" tIns="0" rIns="0" bIns="0" rtlCol="0"/>
            <a:lstStyle/>
            <a:p>
              <a:endParaRPr sz="1588"/>
            </a:p>
          </p:txBody>
        </p:sp>
        <p:sp>
          <p:nvSpPr>
            <p:cNvPr id="65" name="object 65"/>
            <p:cNvSpPr/>
            <p:nvPr/>
          </p:nvSpPr>
          <p:spPr>
            <a:xfrm>
              <a:off x="5419725"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B1B1E4"/>
            </a:solidFill>
          </p:spPr>
          <p:txBody>
            <a:bodyPr wrap="square" lIns="0" tIns="0" rIns="0" bIns="0" rtlCol="0"/>
            <a:lstStyle/>
            <a:p>
              <a:endParaRPr sz="1588"/>
            </a:p>
          </p:txBody>
        </p:sp>
        <p:sp>
          <p:nvSpPr>
            <p:cNvPr id="66" name="object 66"/>
            <p:cNvSpPr/>
            <p:nvPr/>
          </p:nvSpPr>
          <p:spPr>
            <a:xfrm>
              <a:off x="5457825"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B0B0E3"/>
            </a:solidFill>
          </p:spPr>
          <p:txBody>
            <a:bodyPr wrap="square" lIns="0" tIns="0" rIns="0" bIns="0" rtlCol="0"/>
            <a:lstStyle/>
            <a:p>
              <a:endParaRPr sz="1588"/>
            </a:p>
          </p:txBody>
        </p:sp>
        <p:sp>
          <p:nvSpPr>
            <p:cNvPr id="67" name="object 67"/>
            <p:cNvSpPr/>
            <p:nvPr/>
          </p:nvSpPr>
          <p:spPr>
            <a:xfrm>
              <a:off x="5495925"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AFAFE3"/>
            </a:solidFill>
          </p:spPr>
          <p:txBody>
            <a:bodyPr wrap="square" lIns="0" tIns="0" rIns="0" bIns="0" rtlCol="0"/>
            <a:lstStyle/>
            <a:p>
              <a:endParaRPr sz="1588"/>
            </a:p>
          </p:txBody>
        </p:sp>
        <p:sp>
          <p:nvSpPr>
            <p:cNvPr id="68" name="object 68"/>
            <p:cNvSpPr/>
            <p:nvPr/>
          </p:nvSpPr>
          <p:spPr>
            <a:xfrm>
              <a:off x="5543550"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AEAEE3"/>
            </a:solidFill>
          </p:spPr>
          <p:txBody>
            <a:bodyPr wrap="square" lIns="0" tIns="0" rIns="0" bIns="0" rtlCol="0"/>
            <a:lstStyle/>
            <a:p>
              <a:endParaRPr sz="1588"/>
            </a:p>
          </p:txBody>
        </p:sp>
        <p:sp>
          <p:nvSpPr>
            <p:cNvPr id="69" name="object 69"/>
            <p:cNvSpPr/>
            <p:nvPr/>
          </p:nvSpPr>
          <p:spPr>
            <a:xfrm>
              <a:off x="5581650"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ACACE3"/>
            </a:solidFill>
          </p:spPr>
          <p:txBody>
            <a:bodyPr wrap="square" lIns="0" tIns="0" rIns="0" bIns="0" rtlCol="0"/>
            <a:lstStyle/>
            <a:p>
              <a:endParaRPr sz="1588"/>
            </a:p>
          </p:txBody>
        </p:sp>
        <p:sp>
          <p:nvSpPr>
            <p:cNvPr id="70" name="object 70"/>
            <p:cNvSpPr/>
            <p:nvPr/>
          </p:nvSpPr>
          <p:spPr>
            <a:xfrm>
              <a:off x="5619750"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AAAAE3"/>
            </a:solidFill>
          </p:spPr>
          <p:txBody>
            <a:bodyPr wrap="square" lIns="0" tIns="0" rIns="0" bIns="0" rtlCol="0"/>
            <a:lstStyle/>
            <a:p>
              <a:endParaRPr sz="1588"/>
            </a:p>
          </p:txBody>
        </p:sp>
        <p:sp>
          <p:nvSpPr>
            <p:cNvPr id="71" name="object 71"/>
            <p:cNvSpPr/>
            <p:nvPr/>
          </p:nvSpPr>
          <p:spPr>
            <a:xfrm>
              <a:off x="5667375"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A8A8E2"/>
            </a:solidFill>
          </p:spPr>
          <p:txBody>
            <a:bodyPr wrap="square" lIns="0" tIns="0" rIns="0" bIns="0" rtlCol="0"/>
            <a:lstStyle/>
            <a:p>
              <a:endParaRPr sz="1588"/>
            </a:p>
          </p:txBody>
        </p:sp>
        <p:sp>
          <p:nvSpPr>
            <p:cNvPr id="72" name="object 72"/>
            <p:cNvSpPr/>
            <p:nvPr/>
          </p:nvSpPr>
          <p:spPr>
            <a:xfrm>
              <a:off x="5705475"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A7A7E2"/>
            </a:solidFill>
          </p:spPr>
          <p:txBody>
            <a:bodyPr wrap="square" lIns="0" tIns="0" rIns="0" bIns="0" rtlCol="0"/>
            <a:lstStyle/>
            <a:p>
              <a:endParaRPr sz="1588"/>
            </a:p>
          </p:txBody>
        </p:sp>
        <p:sp>
          <p:nvSpPr>
            <p:cNvPr id="73" name="object 73"/>
            <p:cNvSpPr/>
            <p:nvPr/>
          </p:nvSpPr>
          <p:spPr>
            <a:xfrm>
              <a:off x="5743575"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A6A6E2"/>
            </a:solidFill>
          </p:spPr>
          <p:txBody>
            <a:bodyPr wrap="square" lIns="0" tIns="0" rIns="0" bIns="0" rtlCol="0"/>
            <a:lstStyle/>
            <a:p>
              <a:endParaRPr sz="1588"/>
            </a:p>
          </p:txBody>
        </p:sp>
        <p:sp>
          <p:nvSpPr>
            <p:cNvPr id="74" name="object 74"/>
            <p:cNvSpPr/>
            <p:nvPr/>
          </p:nvSpPr>
          <p:spPr>
            <a:xfrm>
              <a:off x="5791200"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A3A3E1"/>
            </a:solidFill>
          </p:spPr>
          <p:txBody>
            <a:bodyPr wrap="square" lIns="0" tIns="0" rIns="0" bIns="0" rtlCol="0"/>
            <a:lstStyle/>
            <a:p>
              <a:endParaRPr sz="1588"/>
            </a:p>
          </p:txBody>
        </p:sp>
        <p:sp>
          <p:nvSpPr>
            <p:cNvPr id="75" name="object 75"/>
            <p:cNvSpPr/>
            <p:nvPr/>
          </p:nvSpPr>
          <p:spPr>
            <a:xfrm>
              <a:off x="5829300"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A2A2E1"/>
            </a:solidFill>
          </p:spPr>
          <p:txBody>
            <a:bodyPr wrap="square" lIns="0" tIns="0" rIns="0" bIns="0" rtlCol="0"/>
            <a:lstStyle/>
            <a:p>
              <a:endParaRPr sz="1588"/>
            </a:p>
          </p:txBody>
        </p:sp>
        <p:sp>
          <p:nvSpPr>
            <p:cNvPr id="76" name="object 76"/>
            <p:cNvSpPr/>
            <p:nvPr/>
          </p:nvSpPr>
          <p:spPr>
            <a:xfrm>
              <a:off x="5876925"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A2A2DF"/>
            </a:solidFill>
          </p:spPr>
          <p:txBody>
            <a:bodyPr wrap="square" lIns="0" tIns="0" rIns="0" bIns="0" rtlCol="0"/>
            <a:lstStyle/>
            <a:p>
              <a:endParaRPr sz="1588"/>
            </a:p>
          </p:txBody>
        </p:sp>
        <p:sp>
          <p:nvSpPr>
            <p:cNvPr id="77" name="object 77"/>
            <p:cNvSpPr/>
            <p:nvPr/>
          </p:nvSpPr>
          <p:spPr>
            <a:xfrm>
              <a:off x="5915025"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A1A1DF"/>
            </a:solidFill>
          </p:spPr>
          <p:txBody>
            <a:bodyPr wrap="square" lIns="0" tIns="0" rIns="0" bIns="0" rtlCol="0"/>
            <a:lstStyle/>
            <a:p>
              <a:endParaRPr sz="1588"/>
            </a:p>
          </p:txBody>
        </p:sp>
        <p:sp>
          <p:nvSpPr>
            <p:cNvPr id="78" name="object 78"/>
            <p:cNvSpPr/>
            <p:nvPr/>
          </p:nvSpPr>
          <p:spPr>
            <a:xfrm>
              <a:off x="5953125" y="1009649"/>
              <a:ext cx="85725" cy="76200"/>
            </a:xfrm>
            <a:custGeom>
              <a:avLst/>
              <a:gdLst/>
              <a:ahLst/>
              <a:cxnLst/>
              <a:rect l="l" t="t" r="r" b="b"/>
              <a:pathLst>
                <a:path w="85725" h="76200">
                  <a:moveTo>
                    <a:pt x="85725" y="0"/>
                  </a:moveTo>
                  <a:lnTo>
                    <a:pt x="47625" y="0"/>
                  </a:lnTo>
                  <a:lnTo>
                    <a:pt x="0" y="0"/>
                  </a:lnTo>
                  <a:lnTo>
                    <a:pt x="0" y="76200"/>
                  </a:lnTo>
                  <a:lnTo>
                    <a:pt x="47625" y="76200"/>
                  </a:lnTo>
                  <a:lnTo>
                    <a:pt x="85725" y="76200"/>
                  </a:lnTo>
                  <a:lnTo>
                    <a:pt x="85725" y="0"/>
                  </a:lnTo>
                  <a:close/>
                </a:path>
              </a:pathLst>
            </a:custGeom>
            <a:solidFill>
              <a:srgbClr val="9D9DDE"/>
            </a:solidFill>
          </p:spPr>
          <p:txBody>
            <a:bodyPr wrap="square" lIns="0" tIns="0" rIns="0" bIns="0" rtlCol="0"/>
            <a:lstStyle/>
            <a:p>
              <a:endParaRPr sz="1588"/>
            </a:p>
          </p:txBody>
        </p:sp>
        <p:sp>
          <p:nvSpPr>
            <p:cNvPr id="79" name="object 79"/>
            <p:cNvSpPr/>
            <p:nvPr/>
          </p:nvSpPr>
          <p:spPr>
            <a:xfrm>
              <a:off x="6038850"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9C9CDE"/>
            </a:solidFill>
          </p:spPr>
          <p:txBody>
            <a:bodyPr wrap="square" lIns="0" tIns="0" rIns="0" bIns="0" rtlCol="0"/>
            <a:lstStyle/>
            <a:p>
              <a:endParaRPr sz="1588"/>
            </a:p>
          </p:txBody>
        </p:sp>
        <p:sp>
          <p:nvSpPr>
            <p:cNvPr id="80" name="object 80"/>
            <p:cNvSpPr/>
            <p:nvPr/>
          </p:nvSpPr>
          <p:spPr>
            <a:xfrm>
              <a:off x="6076950"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9A9ADE"/>
            </a:solidFill>
          </p:spPr>
          <p:txBody>
            <a:bodyPr wrap="square" lIns="0" tIns="0" rIns="0" bIns="0" rtlCol="0"/>
            <a:lstStyle/>
            <a:p>
              <a:endParaRPr sz="1588"/>
            </a:p>
          </p:txBody>
        </p:sp>
        <p:sp>
          <p:nvSpPr>
            <p:cNvPr id="81" name="object 81"/>
            <p:cNvSpPr/>
            <p:nvPr/>
          </p:nvSpPr>
          <p:spPr>
            <a:xfrm>
              <a:off x="6124575"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9898DE"/>
            </a:solidFill>
          </p:spPr>
          <p:txBody>
            <a:bodyPr wrap="square" lIns="0" tIns="0" rIns="0" bIns="0" rtlCol="0"/>
            <a:lstStyle/>
            <a:p>
              <a:endParaRPr sz="1588"/>
            </a:p>
          </p:txBody>
        </p:sp>
        <p:sp>
          <p:nvSpPr>
            <p:cNvPr id="82" name="object 82"/>
            <p:cNvSpPr/>
            <p:nvPr/>
          </p:nvSpPr>
          <p:spPr>
            <a:xfrm>
              <a:off x="6162675"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9797DD"/>
            </a:solidFill>
          </p:spPr>
          <p:txBody>
            <a:bodyPr wrap="square" lIns="0" tIns="0" rIns="0" bIns="0" rtlCol="0"/>
            <a:lstStyle/>
            <a:p>
              <a:endParaRPr sz="1588"/>
            </a:p>
          </p:txBody>
        </p:sp>
        <p:sp>
          <p:nvSpPr>
            <p:cNvPr id="83" name="object 83"/>
            <p:cNvSpPr/>
            <p:nvPr/>
          </p:nvSpPr>
          <p:spPr>
            <a:xfrm>
              <a:off x="6200775"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9595DD"/>
            </a:solidFill>
          </p:spPr>
          <p:txBody>
            <a:bodyPr wrap="square" lIns="0" tIns="0" rIns="0" bIns="0" rtlCol="0"/>
            <a:lstStyle/>
            <a:p>
              <a:endParaRPr sz="1588"/>
            </a:p>
          </p:txBody>
        </p:sp>
        <p:sp>
          <p:nvSpPr>
            <p:cNvPr id="84" name="object 84"/>
            <p:cNvSpPr/>
            <p:nvPr/>
          </p:nvSpPr>
          <p:spPr>
            <a:xfrm>
              <a:off x="6248400"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9494DD"/>
            </a:solidFill>
          </p:spPr>
          <p:txBody>
            <a:bodyPr wrap="square" lIns="0" tIns="0" rIns="0" bIns="0" rtlCol="0"/>
            <a:lstStyle/>
            <a:p>
              <a:endParaRPr sz="1588"/>
            </a:p>
          </p:txBody>
        </p:sp>
        <p:sp>
          <p:nvSpPr>
            <p:cNvPr id="85" name="object 85"/>
            <p:cNvSpPr/>
            <p:nvPr/>
          </p:nvSpPr>
          <p:spPr>
            <a:xfrm>
              <a:off x="6286500"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9191DB"/>
            </a:solidFill>
          </p:spPr>
          <p:txBody>
            <a:bodyPr wrap="square" lIns="0" tIns="0" rIns="0" bIns="0" rtlCol="0"/>
            <a:lstStyle/>
            <a:p>
              <a:endParaRPr sz="1588"/>
            </a:p>
          </p:txBody>
        </p:sp>
        <p:sp>
          <p:nvSpPr>
            <p:cNvPr id="86" name="object 86"/>
            <p:cNvSpPr/>
            <p:nvPr/>
          </p:nvSpPr>
          <p:spPr>
            <a:xfrm>
              <a:off x="6324600"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9090DB"/>
            </a:solidFill>
          </p:spPr>
          <p:txBody>
            <a:bodyPr wrap="square" lIns="0" tIns="0" rIns="0" bIns="0" rtlCol="0"/>
            <a:lstStyle/>
            <a:p>
              <a:endParaRPr sz="1588"/>
            </a:p>
          </p:txBody>
        </p:sp>
        <p:sp>
          <p:nvSpPr>
            <p:cNvPr id="87" name="object 87"/>
            <p:cNvSpPr/>
            <p:nvPr/>
          </p:nvSpPr>
          <p:spPr>
            <a:xfrm>
              <a:off x="6372225"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8F8FDB"/>
            </a:solidFill>
          </p:spPr>
          <p:txBody>
            <a:bodyPr wrap="square" lIns="0" tIns="0" rIns="0" bIns="0" rtlCol="0"/>
            <a:lstStyle/>
            <a:p>
              <a:endParaRPr sz="1588"/>
            </a:p>
          </p:txBody>
        </p:sp>
        <p:sp>
          <p:nvSpPr>
            <p:cNvPr id="88" name="object 88"/>
            <p:cNvSpPr/>
            <p:nvPr/>
          </p:nvSpPr>
          <p:spPr>
            <a:xfrm>
              <a:off x="6410325"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8E8EDA"/>
            </a:solidFill>
          </p:spPr>
          <p:txBody>
            <a:bodyPr wrap="square" lIns="0" tIns="0" rIns="0" bIns="0" rtlCol="0"/>
            <a:lstStyle/>
            <a:p>
              <a:endParaRPr sz="1588"/>
            </a:p>
          </p:txBody>
        </p:sp>
        <p:sp>
          <p:nvSpPr>
            <p:cNvPr id="89" name="object 89"/>
            <p:cNvSpPr/>
            <p:nvPr/>
          </p:nvSpPr>
          <p:spPr>
            <a:xfrm>
              <a:off x="6448425"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8B8BDA"/>
            </a:solidFill>
          </p:spPr>
          <p:txBody>
            <a:bodyPr wrap="square" lIns="0" tIns="0" rIns="0" bIns="0" rtlCol="0"/>
            <a:lstStyle/>
            <a:p>
              <a:endParaRPr sz="1588"/>
            </a:p>
          </p:txBody>
        </p:sp>
        <p:sp>
          <p:nvSpPr>
            <p:cNvPr id="90" name="object 90"/>
            <p:cNvSpPr/>
            <p:nvPr/>
          </p:nvSpPr>
          <p:spPr>
            <a:xfrm>
              <a:off x="6496050"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8A8AD9"/>
            </a:solidFill>
          </p:spPr>
          <p:txBody>
            <a:bodyPr wrap="square" lIns="0" tIns="0" rIns="0" bIns="0" rtlCol="0"/>
            <a:lstStyle/>
            <a:p>
              <a:endParaRPr sz="1588"/>
            </a:p>
          </p:txBody>
        </p:sp>
        <p:sp>
          <p:nvSpPr>
            <p:cNvPr id="91" name="object 91"/>
            <p:cNvSpPr/>
            <p:nvPr/>
          </p:nvSpPr>
          <p:spPr>
            <a:xfrm>
              <a:off x="6534150"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8989D9"/>
            </a:solidFill>
          </p:spPr>
          <p:txBody>
            <a:bodyPr wrap="square" lIns="0" tIns="0" rIns="0" bIns="0" rtlCol="0"/>
            <a:lstStyle/>
            <a:p>
              <a:endParaRPr sz="1588"/>
            </a:p>
          </p:txBody>
        </p:sp>
        <p:sp>
          <p:nvSpPr>
            <p:cNvPr id="92" name="object 92"/>
            <p:cNvSpPr/>
            <p:nvPr/>
          </p:nvSpPr>
          <p:spPr>
            <a:xfrm>
              <a:off x="6572250"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8787D9"/>
            </a:solidFill>
          </p:spPr>
          <p:txBody>
            <a:bodyPr wrap="square" lIns="0" tIns="0" rIns="0" bIns="0" rtlCol="0"/>
            <a:lstStyle/>
            <a:p>
              <a:endParaRPr sz="1588"/>
            </a:p>
          </p:txBody>
        </p:sp>
        <p:sp>
          <p:nvSpPr>
            <p:cNvPr id="93" name="object 93"/>
            <p:cNvSpPr/>
            <p:nvPr/>
          </p:nvSpPr>
          <p:spPr>
            <a:xfrm>
              <a:off x="6619875"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8585D9"/>
            </a:solidFill>
          </p:spPr>
          <p:txBody>
            <a:bodyPr wrap="square" lIns="0" tIns="0" rIns="0" bIns="0" rtlCol="0"/>
            <a:lstStyle/>
            <a:p>
              <a:endParaRPr sz="1588"/>
            </a:p>
          </p:txBody>
        </p:sp>
        <p:sp>
          <p:nvSpPr>
            <p:cNvPr id="94" name="object 94"/>
            <p:cNvSpPr/>
            <p:nvPr/>
          </p:nvSpPr>
          <p:spPr>
            <a:xfrm>
              <a:off x="6657975"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8383D9"/>
            </a:solidFill>
          </p:spPr>
          <p:txBody>
            <a:bodyPr wrap="square" lIns="0" tIns="0" rIns="0" bIns="0" rtlCol="0"/>
            <a:lstStyle/>
            <a:p>
              <a:endParaRPr sz="1588"/>
            </a:p>
          </p:txBody>
        </p:sp>
        <p:sp>
          <p:nvSpPr>
            <p:cNvPr id="95" name="object 95"/>
            <p:cNvSpPr/>
            <p:nvPr/>
          </p:nvSpPr>
          <p:spPr>
            <a:xfrm>
              <a:off x="6696075"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8282D9"/>
            </a:solidFill>
          </p:spPr>
          <p:txBody>
            <a:bodyPr wrap="square" lIns="0" tIns="0" rIns="0" bIns="0" rtlCol="0"/>
            <a:lstStyle/>
            <a:p>
              <a:endParaRPr sz="1588"/>
            </a:p>
          </p:txBody>
        </p:sp>
        <p:sp>
          <p:nvSpPr>
            <p:cNvPr id="96" name="object 96"/>
            <p:cNvSpPr/>
            <p:nvPr/>
          </p:nvSpPr>
          <p:spPr>
            <a:xfrm>
              <a:off x="6743700"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8181D8"/>
            </a:solidFill>
          </p:spPr>
          <p:txBody>
            <a:bodyPr wrap="square" lIns="0" tIns="0" rIns="0" bIns="0" rtlCol="0"/>
            <a:lstStyle/>
            <a:p>
              <a:endParaRPr sz="1588"/>
            </a:p>
          </p:txBody>
        </p:sp>
        <p:sp>
          <p:nvSpPr>
            <p:cNvPr id="97" name="object 97"/>
            <p:cNvSpPr/>
            <p:nvPr/>
          </p:nvSpPr>
          <p:spPr>
            <a:xfrm>
              <a:off x="6781800"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7E7ED8"/>
            </a:solidFill>
          </p:spPr>
          <p:txBody>
            <a:bodyPr wrap="square" lIns="0" tIns="0" rIns="0" bIns="0" rtlCol="0"/>
            <a:lstStyle/>
            <a:p>
              <a:endParaRPr sz="1588"/>
            </a:p>
          </p:txBody>
        </p:sp>
        <p:sp>
          <p:nvSpPr>
            <p:cNvPr id="98" name="object 98"/>
            <p:cNvSpPr/>
            <p:nvPr/>
          </p:nvSpPr>
          <p:spPr>
            <a:xfrm>
              <a:off x="6819900" y="1009649"/>
              <a:ext cx="85725" cy="76200"/>
            </a:xfrm>
            <a:custGeom>
              <a:avLst/>
              <a:gdLst/>
              <a:ahLst/>
              <a:cxnLst/>
              <a:rect l="l" t="t" r="r" b="b"/>
              <a:pathLst>
                <a:path w="85725" h="76200">
                  <a:moveTo>
                    <a:pt x="85725" y="0"/>
                  </a:moveTo>
                  <a:lnTo>
                    <a:pt x="47625" y="0"/>
                  </a:lnTo>
                  <a:lnTo>
                    <a:pt x="0" y="0"/>
                  </a:lnTo>
                  <a:lnTo>
                    <a:pt x="0" y="76200"/>
                  </a:lnTo>
                  <a:lnTo>
                    <a:pt x="47625" y="76200"/>
                  </a:lnTo>
                  <a:lnTo>
                    <a:pt x="85725" y="76200"/>
                  </a:lnTo>
                  <a:lnTo>
                    <a:pt x="85725" y="0"/>
                  </a:lnTo>
                  <a:close/>
                </a:path>
              </a:pathLst>
            </a:custGeom>
            <a:solidFill>
              <a:srgbClr val="7D7DD6"/>
            </a:solidFill>
          </p:spPr>
          <p:txBody>
            <a:bodyPr wrap="square" lIns="0" tIns="0" rIns="0" bIns="0" rtlCol="0"/>
            <a:lstStyle/>
            <a:p>
              <a:endParaRPr sz="1588"/>
            </a:p>
          </p:txBody>
        </p:sp>
        <p:sp>
          <p:nvSpPr>
            <p:cNvPr id="99" name="object 99"/>
            <p:cNvSpPr/>
            <p:nvPr/>
          </p:nvSpPr>
          <p:spPr>
            <a:xfrm>
              <a:off x="6905625"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7C7CD6"/>
            </a:solidFill>
          </p:spPr>
          <p:txBody>
            <a:bodyPr wrap="square" lIns="0" tIns="0" rIns="0" bIns="0" rtlCol="0"/>
            <a:lstStyle/>
            <a:p>
              <a:endParaRPr sz="1588"/>
            </a:p>
          </p:txBody>
        </p:sp>
        <p:sp>
          <p:nvSpPr>
            <p:cNvPr id="100" name="object 100"/>
            <p:cNvSpPr/>
            <p:nvPr/>
          </p:nvSpPr>
          <p:spPr>
            <a:xfrm>
              <a:off x="6953250" y="1009649"/>
              <a:ext cx="76200" cy="76200"/>
            </a:xfrm>
            <a:custGeom>
              <a:avLst/>
              <a:gdLst/>
              <a:ahLst/>
              <a:cxnLst/>
              <a:rect l="l" t="t" r="r" b="b"/>
              <a:pathLst>
                <a:path w="76200" h="76200">
                  <a:moveTo>
                    <a:pt x="76200" y="0"/>
                  </a:moveTo>
                  <a:lnTo>
                    <a:pt x="38100" y="0"/>
                  </a:lnTo>
                  <a:lnTo>
                    <a:pt x="0" y="0"/>
                  </a:lnTo>
                  <a:lnTo>
                    <a:pt x="0" y="76200"/>
                  </a:lnTo>
                  <a:lnTo>
                    <a:pt x="38100" y="76200"/>
                  </a:lnTo>
                  <a:lnTo>
                    <a:pt x="76200" y="76200"/>
                  </a:lnTo>
                  <a:lnTo>
                    <a:pt x="76200" y="0"/>
                  </a:lnTo>
                  <a:close/>
                </a:path>
              </a:pathLst>
            </a:custGeom>
            <a:solidFill>
              <a:srgbClr val="7878D5"/>
            </a:solidFill>
          </p:spPr>
          <p:txBody>
            <a:bodyPr wrap="square" lIns="0" tIns="0" rIns="0" bIns="0" rtlCol="0"/>
            <a:lstStyle/>
            <a:p>
              <a:endParaRPr sz="1588"/>
            </a:p>
          </p:txBody>
        </p:sp>
        <p:sp>
          <p:nvSpPr>
            <p:cNvPr id="101" name="object 101"/>
            <p:cNvSpPr/>
            <p:nvPr/>
          </p:nvSpPr>
          <p:spPr>
            <a:xfrm>
              <a:off x="7029450"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7777D5"/>
            </a:solidFill>
          </p:spPr>
          <p:txBody>
            <a:bodyPr wrap="square" lIns="0" tIns="0" rIns="0" bIns="0" rtlCol="0"/>
            <a:lstStyle/>
            <a:p>
              <a:endParaRPr sz="1588"/>
            </a:p>
          </p:txBody>
        </p:sp>
        <p:sp>
          <p:nvSpPr>
            <p:cNvPr id="102" name="object 102"/>
            <p:cNvSpPr/>
            <p:nvPr/>
          </p:nvSpPr>
          <p:spPr>
            <a:xfrm>
              <a:off x="7077075"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7575D5"/>
            </a:solidFill>
          </p:spPr>
          <p:txBody>
            <a:bodyPr wrap="square" lIns="0" tIns="0" rIns="0" bIns="0" rtlCol="0"/>
            <a:lstStyle/>
            <a:p>
              <a:endParaRPr sz="1588"/>
            </a:p>
          </p:txBody>
        </p:sp>
        <p:sp>
          <p:nvSpPr>
            <p:cNvPr id="103" name="object 103"/>
            <p:cNvSpPr/>
            <p:nvPr/>
          </p:nvSpPr>
          <p:spPr>
            <a:xfrm>
              <a:off x="7115175"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7373D5"/>
            </a:solidFill>
          </p:spPr>
          <p:txBody>
            <a:bodyPr wrap="square" lIns="0" tIns="0" rIns="0" bIns="0" rtlCol="0"/>
            <a:lstStyle/>
            <a:p>
              <a:endParaRPr sz="1588"/>
            </a:p>
          </p:txBody>
        </p:sp>
        <p:sp>
          <p:nvSpPr>
            <p:cNvPr id="104" name="object 104"/>
            <p:cNvSpPr/>
            <p:nvPr/>
          </p:nvSpPr>
          <p:spPr>
            <a:xfrm>
              <a:off x="7153275"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7272D5"/>
            </a:solidFill>
          </p:spPr>
          <p:txBody>
            <a:bodyPr wrap="square" lIns="0" tIns="0" rIns="0" bIns="0" rtlCol="0"/>
            <a:lstStyle/>
            <a:p>
              <a:endParaRPr sz="1588"/>
            </a:p>
          </p:txBody>
        </p:sp>
        <p:sp>
          <p:nvSpPr>
            <p:cNvPr id="105" name="object 105"/>
            <p:cNvSpPr/>
            <p:nvPr/>
          </p:nvSpPr>
          <p:spPr>
            <a:xfrm>
              <a:off x="7200900"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7070D5"/>
            </a:solidFill>
          </p:spPr>
          <p:txBody>
            <a:bodyPr wrap="square" lIns="0" tIns="0" rIns="0" bIns="0" rtlCol="0"/>
            <a:lstStyle/>
            <a:p>
              <a:endParaRPr sz="1588"/>
            </a:p>
          </p:txBody>
        </p:sp>
        <p:sp>
          <p:nvSpPr>
            <p:cNvPr id="106" name="object 106"/>
            <p:cNvSpPr/>
            <p:nvPr/>
          </p:nvSpPr>
          <p:spPr>
            <a:xfrm>
              <a:off x="7239000"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6F6FD4"/>
            </a:solidFill>
          </p:spPr>
          <p:txBody>
            <a:bodyPr wrap="square" lIns="0" tIns="0" rIns="0" bIns="0" rtlCol="0"/>
            <a:lstStyle/>
            <a:p>
              <a:endParaRPr sz="1588"/>
            </a:p>
          </p:txBody>
        </p:sp>
        <p:sp>
          <p:nvSpPr>
            <p:cNvPr id="107" name="object 107"/>
            <p:cNvSpPr/>
            <p:nvPr/>
          </p:nvSpPr>
          <p:spPr>
            <a:xfrm>
              <a:off x="7277100"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6D6DD4"/>
            </a:solidFill>
          </p:spPr>
          <p:txBody>
            <a:bodyPr wrap="square" lIns="0" tIns="0" rIns="0" bIns="0" rtlCol="0"/>
            <a:lstStyle/>
            <a:p>
              <a:endParaRPr sz="1588"/>
            </a:p>
          </p:txBody>
        </p:sp>
        <p:sp>
          <p:nvSpPr>
            <p:cNvPr id="108" name="object 108"/>
            <p:cNvSpPr/>
            <p:nvPr/>
          </p:nvSpPr>
          <p:spPr>
            <a:xfrm>
              <a:off x="7324725"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6B6BD4"/>
            </a:solidFill>
          </p:spPr>
          <p:txBody>
            <a:bodyPr wrap="square" lIns="0" tIns="0" rIns="0" bIns="0" rtlCol="0"/>
            <a:lstStyle/>
            <a:p>
              <a:endParaRPr sz="1588"/>
            </a:p>
          </p:txBody>
        </p:sp>
        <p:sp>
          <p:nvSpPr>
            <p:cNvPr id="109" name="object 109"/>
            <p:cNvSpPr/>
            <p:nvPr/>
          </p:nvSpPr>
          <p:spPr>
            <a:xfrm>
              <a:off x="7362825"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6A6AD4"/>
            </a:solidFill>
          </p:spPr>
          <p:txBody>
            <a:bodyPr wrap="square" lIns="0" tIns="0" rIns="0" bIns="0" rtlCol="0"/>
            <a:lstStyle/>
            <a:p>
              <a:endParaRPr sz="1588"/>
            </a:p>
          </p:txBody>
        </p:sp>
        <p:sp>
          <p:nvSpPr>
            <p:cNvPr id="110" name="object 110"/>
            <p:cNvSpPr/>
            <p:nvPr/>
          </p:nvSpPr>
          <p:spPr>
            <a:xfrm>
              <a:off x="7400925"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6A6AD3"/>
            </a:solidFill>
          </p:spPr>
          <p:txBody>
            <a:bodyPr wrap="square" lIns="0" tIns="0" rIns="0" bIns="0" rtlCol="0"/>
            <a:lstStyle/>
            <a:p>
              <a:endParaRPr sz="1588"/>
            </a:p>
          </p:txBody>
        </p:sp>
        <p:sp>
          <p:nvSpPr>
            <p:cNvPr id="111" name="object 111"/>
            <p:cNvSpPr/>
            <p:nvPr/>
          </p:nvSpPr>
          <p:spPr>
            <a:xfrm>
              <a:off x="7448550"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6767D3"/>
            </a:solidFill>
          </p:spPr>
          <p:txBody>
            <a:bodyPr wrap="square" lIns="0" tIns="0" rIns="0" bIns="0" rtlCol="0"/>
            <a:lstStyle/>
            <a:p>
              <a:endParaRPr sz="1588"/>
            </a:p>
          </p:txBody>
        </p:sp>
        <p:sp>
          <p:nvSpPr>
            <p:cNvPr id="112" name="object 112"/>
            <p:cNvSpPr/>
            <p:nvPr/>
          </p:nvSpPr>
          <p:spPr>
            <a:xfrm>
              <a:off x="7486650"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6666D3"/>
            </a:solidFill>
          </p:spPr>
          <p:txBody>
            <a:bodyPr wrap="square" lIns="0" tIns="0" rIns="0" bIns="0" rtlCol="0"/>
            <a:lstStyle/>
            <a:p>
              <a:endParaRPr sz="1588"/>
            </a:p>
          </p:txBody>
        </p:sp>
        <p:sp>
          <p:nvSpPr>
            <p:cNvPr id="113" name="object 113"/>
            <p:cNvSpPr/>
            <p:nvPr/>
          </p:nvSpPr>
          <p:spPr>
            <a:xfrm>
              <a:off x="7524750"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6565D3"/>
            </a:solidFill>
          </p:spPr>
          <p:txBody>
            <a:bodyPr wrap="square" lIns="0" tIns="0" rIns="0" bIns="0" rtlCol="0"/>
            <a:lstStyle/>
            <a:p>
              <a:endParaRPr sz="1588"/>
            </a:p>
          </p:txBody>
        </p:sp>
        <p:sp>
          <p:nvSpPr>
            <p:cNvPr id="114" name="object 114"/>
            <p:cNvSpPr/>
            <p:nvPr/>
          </p:nvSpPr>
          <p:spPr>
            <a:xfrm>
              <a:off x="7572375"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6464D1"/>
            </a:solidFill>
          </p:spPr>
          <p:txBody>
            <a:bodyPr wrap="square" lIns="0" tIns="0" rIns="0" bIns="0" rtlCol="0"/>
            <a:lstStyle/>
            <a:p>
              <a:endParaRPr sz="1588"/>
            </a:p>
          </p:txBody>
        </p:sp>
        <p:sp>
          <p:nvSpPr>
            <p:cNvPr id="115" name="object 115"/>
            <p:cNvSpPr/>
            <p:nvPr/>
          </p:nvSpPr>
          <p:spPr>
            <a:xfrm>
              <a:off x="7610475" y="1009649"/>
              <a:ext cx="85725" cy="76200"/>
            </a:xfrm>
            <a:custGeom>
              <a:avLst/>
              <a:gdLst/>
              <a:ahLst/>
              <a:cxnLst/>
              <a:rect l="l" t="t" r="r" b="b"/>
              <a:pathLst>
                <a:path w="85725" h="76200">
                  <a:moveTo>
                    <a:pt x="85725" y="0"/>
                  </a:moveTo>
                  <a:lnTo>
                    <a:pt x="38100" y="0"/>
                  </a:lnTo>
                  <a:lnTo>
                    <a:pt x="0" y="0"/>
                  </a:lnTo>
                  <a:lnTo>
                    <a:pt x="0" y="76200"/>
                  </a:lnTo>
                  <a:lnTo>
                    <a:pt x="38100" y="76200"/>
                  </a:lnTo>
                  <a:lnTo>
                    <a:pt x="85725" y="76200"/>
                  </a:lnTo>
                  <a:lnTo>
                    <a:pt x="85725" y="0"/>
                  </a:lnTo>
                  <a:close/>
                </a:path>
              </a:pathLst>
            </a:custGeom>
            <a:solidFill>
              <a:srgbClr val="6161D1"/>
            </a:solidFill>
          </p:spPr>
          <p:txBody>
            <a:bodyPr wrap="square" lIns="0" tIns="0" rIns="0" bIns="0" rtlCol="0"/>
            <a:lstStyle/>
            <a:p>
              <a:endParaRPr sz="1588"/>
            </a:p>
          </p:txBody>
        </p:sp>
        <p:sp>
          <p:nvSpPr>
            <p:cNvPr id="116" name="object 116"/>
            <p:cNvSpPr/>
            <p:nvPr/>
          </p:nvSpPr>
          <p:spPr>
            <a:xfrm>
              <a:off x="7696200"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6060D1"/>
            </a:solidFill>
          </p:spPr>
          <p:txBody>
            <a:bodyPr wrap="square" lIns="0" tIns="0" rIns="0" bIns="0" rtlCol="0"/>
            <a:lstStyle/>
            <a:p>
              <a:endParaRPr sz="1588"/>
            </a:p>
          </p:txBody>
        </p:sp>
        <p:sp>
          <p:nvSpPr>
            <p:cNvPr id="117" name="object 117"/>
            <p:cNvSpPr/>
            <p:nvPr/>
          </p:nvSpPr>
          <p:spPr>
            <a:xfrm>
              <a:off x="7734300"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5E5ED0"/>
            </a:solidFill>
          </p:spPr>
          <p:txBody>
            <a:bodyPr wrap="square" lIns="0" tIns="0" rIns="0" bIns="0" rtlCol="0"/>
            <a:lstStyle/>
            <a:p>
              <a:endParaRPr sz="1588"/>
            </a:p>
          </p:txBody>
        </p:sp>
        <p:sp>
          <p:nvSpPr>
            <p:cNvPr id="118" name="object 118"/>
            <p:cNvSpPr/>
            <p:nvPr/>
          </p:nvSpPr>
          <p:spPr>
            <a:xfrm>
              <a:off x="7772400"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5C5CD0"/>
            </a:solidFill>
          </p:spPr>
          <p:txBody>
            <a:bodyPr wrap="square" lIns="0" tIns="0" rIns="0" bIns="0" rtlCol="0"/>
            <a:lstStyle/>
            <a:p>
              <a:endParaRPr sz="1588"/>
            </a:p>
          </p:txBody>
        </p:sp>
        <p:sp>
          <p:nvSpPr>
            <p:cNvPr id="119" name="object 119"/>
            <p:cNvSpPr/>
            <p:nvPr/>
          </p:nvSpPr>
          <p:spPr>
            <a:xfrm>
              <a:off x="7820025"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5B5BD0"/>
            </a:solidFill>
          </p:spPr>
          <p:txBody>
            <a:bodyPr wrap="square" lIns="0" tIns="0" rIns="0" bIns="0" rtlCol="0"/>
            <a:lstStyle/>
            <a:p>
              <a:endParaRPr sz="1588"/>
            </a:p>
          </p:txBody>
        </p:sp>
        <p:sp>
          <p:nvSpPr>
            <p:cNvPr id="120" name="object 120"/>
            <p:cNvSpPr/>
            <p:nvPr/>
          </p:nvSpPr>
          <p:spPr>
            <a:xfrm>
              <a:off x="7858125"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5959D0"/>
            </a:solidFill>
          </p:spPr>
          <p:txBody>
            <a:bodyPr wrap="square" lIns="0" tIns="0" rIns="0" bIns="0" rtlCol="0"/>
            <a:lstStyle/>
            <a:p>
              <a:endParaRPr sz="1588"/>
            </a:p>
          </p:txBody>
        </p:sp>
        <p:sp>
          <p:nvSpPr>
            <p:cNvPr id="121" name="object 121"/>
            <p:cNvSpPr/>
            <p:nvPr/>
          </p:nvSpPr>
          <p:spPr>
            <a:xfrm>
              <a:off x="7896225"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5858D0"/>
            </a:solidFill>
          </p:spPr>
          <p:txBody>
            <a:bodyPr wrap="square" lIns="0" tIns="0" rIns="0" bIns="0" rtlCol="0"/>
            <a:lstStyle/>
            <a:p>
              <a:endParaRPr sz="1588"/>
            </a:p>
          </p:txBody>
        </p:sp>
        <p:sp>
          <p:nvSpPr>
            <p:cNvPr id="122" name="object 122"/>
            <p:cNvSpPr/>
            <p:nvPr/>
          </p:nvSpPr>
          <p:spPr>
            <a:xfrm>
              <a:off x="7943850"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5757D0"/>
            </a:solidFill>
          </p:spPr>
          <p:txBody>
            <a:bodyPr wrap="square" lIns="0" tIns="0" rIns="0" bIns="0" rtlCol="0"/>
            <a:lstStyle/>
            <a:p>
              <a:endParaRPr sz="1588"/>
            </a:p>
          </p:txBody>
        </p:sp>
        <p:sp>
          <p:nvSpPr>
            <p:cNvPr id="123" name="object 123"/>
            <p:cNvSpPr/>
            <p:nvPr/>
          </p:nvSpPr>
          <p:spPr>
            <a:xfrm>
              <a:off x="7981950"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5656D0"/>
            </a:solidFill>
          </p:spPr>
          <p:txBody>
            <a:bodyPr wrap="square" lIns="0" tIns="0" rIns="0" bIns="0" rtlCol="0"/>
            <a:lstStyle/>
            <a:p>
              <a:endParaRPr sz="1588"/>
            </a:p>
          </p:txBody>
        </p:sp>
        <p:sp>
          <p:nvSpPr>
            <p:cNvPr id="124" name="object 124"/>
            <p:cNvSpPr/>
            <p:nvPr/>
          </p:nvSpPr>
          <p:spPr>
            <a:xfrm>
              <a:off x="8029575"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5454D0"/>
            </a:solidFill>
          </p:spPr>
          <p:txBody>
            <a:bodyPr wrap="square" lIns="0" tIns="0" rIns="0" bIns="0" rtlCol="0"/>
            <a:lstStyle/>
            <a:p>
              <a:endParaRPr sz="1588"/>
            </a:p>
          </p:txBody>
        </p:sp>
        <p:sp>
          <p:nvSpPr>
            <p:cNvPr id="125" name="object 125"/>
            <p:cNvSpPr/>
            <p:nvPr/>
          </p:nvSpPr>
          <p:spPr>
            <a:xfrm>
              <a:off x="8067675"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5353D0"/>
            </a:solidFill>
          </p:spPr>
          <p:txBody>
            <a:bodyPr wrap="square" lIns="0" tIns="0" rIns="0" bIns="0" rtlCol="0"/>
            <a:lstStyle/>
            <a:p>
              <a:endParaRPr sz="1588"/>
            </a:p>
          </p:txBody>
        </p:sp>
        <p:sp>
          <p:nvSpPr>
            <p:cNvPr id="126" name="object 126"/>
            <p:cNvSpPr/>
            <p:nvPr/>
          </p:nvSpPr>
          <p:spPr>
            <a:xfrm>
              <a:off x="8105775"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5252CF"/>
            </a:solidFill>
          </p:spPr>
          <p:txBody>
            <a:bodyPr wrap="square" lIns="0" tIns="0" rIns="0" bIns="0" rtlCol="0"/>
            <a:lstStyle/>
            <a:p>
              <a:endParaRPr sz="1588"/>
            </a:p>
          </p:txBody>
        </p:sp>
        <p:sp>
          <p:nvSpPr>
            <p:cNvPr id="127" name="object 127"/>
            <p:cNvSpPr/>
            <p:nvPr/>
          </p:nvSpPr>
          <p:spPr>
            <a:xfrm>
              <a:off x="8153400"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5050CF"/>
            </a:solidFill>
          </p:spPr>
          <p:txBody>
            <a:bodyPr wrap="square" lIns="0" tIns="0" rIns="0" bIns="0" rtlCol="0"/>
            <a:lstStyle/>
            <a:p>
              <a:endParaRPr sz="1588"/>
            </a:p>
          </p:txBody>
        </p:sp>
        <p:sp>
          <p:nvSpPr>
            <p:cNvPr id="128" name="object 128"/>
            <p:cNvSpPr/>
            <p:nvPr/>
          </p:nvSpPr>
          <p:spPr>
            <a:xfrm>
              <a:off x="8191500"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4F4FCF"/>
            </a:solidFill>
          </p:spPr>
          <p:txBody>
            <a:bodyPr wrap="square" lIns="0" tIns="0" rIns="0" bIns="0" rtlCol="0"/>
            <a:lstStyle/>
            <a:p>
              <a:endParaRPr sz="1588"/>
            </a:p>
          </p:txBody>
        </p:sp>
        <p:sp>
          <p:nvSpPr>
            <p:cNvPr id="129" name="object 129"/>
            <p:cNvSpPr/>
            <p:nvPr/>
          </p:nvSpPr>
          <p:spPr>
            <a:xfrm>
              <a:off x="8229600"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4E4ECF"/>
            </a:solidFill>
          </p:spPr>
          <p:txBody>
            <a:bodyPr wrap="square" lIns="0" tIns="0" rIns="0" bIns="0" rtlCol="0"/>
            <a:lstStyle/>
            <a:p>
              <a:endParaRPr sz="1588"/>
            </a:p>
          </p:txBody>
        </p:sp>
        <p:sp>
          <p:nvSpPr>
            <p:cNvPr id="130" name="object 130"/>
            <p:cNvSpPr/>
            <p:nvPr/>
          </p:nvSpPr>
          <p:spPr>
            <a:xfrm>
              <a:off x="8277225"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4D4DCF"/>
            </a:solidFill>
          </p:spPr>
          <p:txBody>
            <a:bodyPr wrap="square" lIns="0" tIns="0" rIns="0" bIns="0" rtlCol="0"/>
            <a:lstStyle/>
            <a:p>
              <a:endParaRPr sz="1588"/>
            </a:p>
          </p:txBody>
        </p:sp>
        <p:sp>
          <p:nvSpPr>
            <p:cNvPr id="131" name="object 131"/>
            <p:cNvSpPr/>
            <p:nvPr/>
          </p:nvSpPr>
          <p:spPr>
            <a:xfrm>
              <a:off x="8315325"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4B4BCF"/>
            </a:solidFill>
          </p:spPr>
          <p:txBody>
            <a:bodyPr wrap="square" lIns="0" tIns="0" rIns="0" bIns="0" rtlCol="0"/>
            <a:lstStyle/>
            <a:p>
              <a:endParaRPr sz="1588"/>
            </a:p>
          </p:txBody>
        </p:sp>
        <p:sp>
          <p:nvSpPr>
            <p:cNvPr id="132" name="object 132"/>
            <p:cNvSpPr/>
            <p:nvPr/>
          </p:nvSpPr>
          <p:spPr>
            <a:xfrm>
              <a:off x="8353425" y="1009649"/>
              <a:ext cx="85725" cy="76200"/>
            </a:xfrm>
            <a:custGeom>
              <a:avLst/>
              <a:gdLst/>
              <a:ahLst/>
              <a:cxnLst/>
              <a:rect l="l" t="t" r="r" b="b"/>
              <a:pathLst>
                <a:path w="85725" h="76200">
                  <a:moveTo>
                    <a:pt x="85725" y="0"/>
                  </a:moveTo>
                  <a:lnTo>
                    <a:pt x="47625" y="0"/>
                  </a:lnTo>
                  <a:lnTo>
                    <a:pt x="0" y="0"/>
                  </a:lnTo>
                  <a:lnTo>
                    <a:pt x="0" y="76200"/>
                  </a:lnTo>
                  <a:lnTo>
                    <a:pt x="47625" y="76200"/>
                  </a:lnTo>
                  <a:lnTo>
                    <a:pt x="85725" y="76200"/>
                  </a:lnTo>
                  <a:lnTo>
                    <a:pt x="85725" y="0"/>
                  </a:lnTo>
                  <a:close/>
                </a:path>
              </a:pathLst>
            </a:custGeom>
            <a:solidFill>
              <a:srgbClr val="4A4ACD"/>
            </a:solidFill>
          </p:spPr>
          <p:txBody>
            <a:bodyPr wrap="square" lIns="0" tIns="0" rIns="0" bIns="0" rtlCol="0"/>
            <a:lstStyle/>
            <a:p>
              <a:endParaRPr sz="1588"/>
            </a:p>
          </p:txBody>
        </p:sp>
        <p:sp>
          <p:nvSpPr>
            <p:cNvPr id="133" name="object 133"/>
            <p:cNvSpPr/>
            <p:nvPr/>
          </p:nvSpPr>
          <p:spPr>
            <a:xfrm>
              <a:off x="8439150"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4949CD"/>
            </a:solidFill>
          </p:spPr>
          <p:txBody>
            <a:bodyPr wrap="square" lIns="0" tIns="0" rIns="0" bIns="0" rtlCol="0"/>
            <a:lstStyle/>
            <a:p>
              <a:endParaRPr sz="1588"/>
            </a:p>
          </p:txBody>
        </p:sp>
        <p:sp>
          <p:nvSpPr>
            <p:cNvPr id="134" name="object 134"/>
            <p:cNvSpPr/>
            <p:nvPr/>
          </p:nvSpPr>
          <p:spPr>
            <a:xfrm>
              <a:off x="8477250"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4848CD"/>
            </a:solidFill>
          </p:spPr>
          <p:txBody>
            <a:bodyPr wrap="square" lIns="0" tIns="0" rIns="0" bIns="0" rtlCol="0"/>
            <a:lstStyle/>
            <a:p>
              <a:endParaRPr sz="1588"/>
            </a:p>
          </p:txBody>
        </p:sp>
        <p:sp>
          <p:nvSpPr>
            <p:cNvPr id="135" name="object 135"/>
            <p:cNvSpPr/>
            <p:nvPr/>
          </p:nvSpPr>
          <p:spPr>
            <a:xfrm>
              <a:off x="8524875"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4646CD"/>
            </a:solidFill>
          </p:spPr>
          <p:txBody>
            <a:bodyPr wrap="square" lIns="0" tIns="0" rIns="0" bIns="0" rtlCol="0"/>
            <a:lstStyle/>
            <a:p>
              <a:endParaRPr sz="1588"/>
            </a:p>
          </p:txBody>
        </p:sp>
        <p:sp>
          <p:nvSpPr>
            <p:cNvPr id="136" name="object 136"/>
            <p:cNvSpPr/>
            <p:nvPr/>
          </p:nvSpPr>
          <p:spPr>
            <a:xfrm>
              <a:off x="8562975"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4545CD"/>
            </a:solidFill>
          </p:spPr>
          <p:txBody>
            <a:bodyPr wrap="square" lIns="0" tIns="0" rIns="0" bIns="0" rtlCol="0"/>
            <a:lstStyle/>
            <a:p>
              <a:endParaRPr sz="1588"/>
            </a:p>
          </p:txBody>
        </p:sp>
        <p:sp>
          <p:nvSpPr>
            <p:cNvPr id="137" name="object 137"/>
            <p:cNvSpPr/>
            <p:nvPr/>
          </p:nvSpPr>
          <p:spPr>
            <a:xfrm>
              <a:off x="8601075" y="1009649"/>
              <a:ext cx="85725" cy="76200"/>
            </a:xfrm>
            <a:custGeom>
              <a:avLst/>
              <a:gdLst/>
              <a:ahLst/>
              <a:cxnLst/>
              <a:rect l="l" t="t" r="r" b="b"/>
              <a:pathLst>
                <a:path w="85725" h="76200">
                  <a:moveTo>
                    <a:pt x="85725" y="0"/>
                  </a:moveTo>
                  <a:lnTo>
                    <a:pt x="47625" y="0"/>
                  </a:lnTo>
                  <a:lnTo>
                    <a:pt x="0" y="0"/>
                  </a:lnTo>
                  <a:lnTo>
                    <a:pt x="0" y="76200"/>
                  </a:lnTo>
                  <a:lnTo>
                    <a:pt x="47625" y="76200"/>
                  </a:lnTo>
                  <a:lnTo>
                    <a:pt x="85725" y="76200"/>
                  </a:lnTo>
                  <a:lnTo>
                    <a:pt x="85725" y="0"/>
                  </a:lnTo>
                  <a:close/>
                </a:path>
              </a:pathLst>
            </a:custGeom>
            <a:solidFill>
              <a:srgbClr val="4444CC"/>
            </a:solidFill>
          </p:spPr>
          <p:txBody>
            <a:bodyPr wrap="square" lIns="0" tIns="0" rIns="0" bIns="0" rtlCol="0"/>
            <a:lstStyle/>
            <a:p>
              <a:endParaRPr sz="1588"/>
            </a:p>
          </p:txBody>
        </p:sp>
        <p:sp>
          <p:nvSpPr>
            <p:cNvPr id="138" name="object 138"/>
            <p:cNvSpPr/>
            <p:nvPr/>
          </p:nvSpPr>
          <p:spPr>
            <a:xfrm>
              <a:off x="8686800"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4242CC"/>
            </a:solidFill>
          </p:spPr>
          <p:txBody>
            <a:bodyPr wrap="square" lIns="0" tIns="0" rIns="0" bIns="0" rtlCol="0"/>
            <a:lstStyle/>
            <a:p>
              <a:endParaRPr sz="1588"/>
            </a:p>
          </p:txBody>
        </p:sp>
        <p:sp>
          <p:nvSpPr>
            <p:cNvPr id="139" name="object 139"/>
            <p:cNvSpPr/>
            <p:nvPr/>
          </p:nvSpPr>
          <p:spPr>
            <a:xfrm>
              <a:off x="8724900"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4141CC"/>
            </a:solidFill>
          </p:spPr>
          <p:txBody>
            <a:bodyPr wrap="square" lIns="0" tIns="0" rIns="0" bIns="0" rtlCol="0"/>
            <a:lstStyle/>
            <a:p>
              <a:endParaRPr sz="1588"/>
            </a:p>
          </p:txBody>
        </p:sp>
        <p:sp>
          <p:nvSpPr>
            <p:cNvPr id="140" name="object 140"/>
            <p:cNvSpPr/>
            <p:nvPr/>
          </p:nvSpPr>
          <p:spPr>
            <a:xfrm>
              <a:off x="8772525" y="1009649"/>
              <a:ext cx="76200" cy="76200"/>
            </a:xfrm>
            <a:custGeom>
              <a:avLst/>
              <a:gdLst/>
              <a:ahLst/>
              <a:cxnLst/>
              <a:rect l="l" t="t" r="r" b="b"/>
              <a:pathLst>
                <a:path w="76200" h="76200">
                  <a:moveTo>
                    <a:pt x="76200" y="0"/>
                  </a:moveTo>
                  <a:lnTo>
                    <a:pt x="38100" y="0"/>
                  </a:lnTo>
                  <a:lnTo>
                    <a:pt x="0" y="0"/>
                  </a:lnTo>
                  <a:lnTo>
                    <a:pt x="0" y="76200"/>
                  </a:lnTo>
                  <a:lnTo>
                    <a:pt x="38100" y="76200"/>
                  </a:lnTo>
                  <a:lnTo>
                    <a:pt x="76200" y="76200"/>
                  </a:lnTo>
                  <a:lnTo>
                    <a:pt x="76200" y="0"/>
                  </a:lnTo>
                  <a:close/>
                </a:path>
              </a:pathLst>
            </a:custGeom>
            <a:solidFill>
              <a:srgbClr val="4040CC"/>
            </a:solidFill>
          </p:spPr>
          <p:txBody>
            <a:bodyPr wrap="square" lIns="0" tIns="0" rIns="0" bIns="0" rtlCol="0"/>
            <a:lstStyle/>
            <a:p>
              <a:endParaRPr sz="1588"/>
            </a:p>
          </p:txBody>
        </p:sp>
        <p:sp>
          <p:nvSpPr>
            <p:cNvPr id="141" name="object 141"/>
            <p:cNvSpPr/>
            <p:nvPr/>
          </p:nvSpPr>
          <p:spPr>
            <a:xfrm>
              <a:off x="8848725" y="1009650"/>
              <a:ext cx="47625" cy="76200"/>
            </a:xfrm>
            <a:custGeom>
              <a:avLst/>
              <a:gdLst/>
              <a:ahLst/>
              <a:cxnLst/>
              <a:rect l="l" t="t" r="r" b="b"/>
              <a:pathLst>
                <a:path w="47625" h="76200">
                  <a:moveTo>
                    <a:pt x="47625" y="0"/>
                  </a:moveTo>
                  <a:lnTo>
                    <a:pt x="0" y="0"/>
                  </a:lnTo>
                  <a:lnTo>
                    <a:pt x="0" y="76200"/>
                  </a:lnTo>
                  <a:lnTo>
                    <a:pt x="47625" y="76200"/>
                  </a:lnTo>
                  <a:lnTo>
                    <a:pt x="47625" y="0"/>
                  </a:lnTo>
                  <a:close/>
                </a:path>
              </a:pathLst>
            </a:custGeom>
            <a:solidFill>
              <a:srgbClr val="3F3FCC"/>
            </a:solidFill>
          </p:spPr>
          <p:txBody>
            <a:bodyPr wrap="square" lIns="0" tIns="0" rIns="0" bIns="0" rtlCol="0"/>
            <a:lstStyle/>
            <a:p>
              <a:endParaRPr sz="1588"/>
            </a:p>
          </p:txBody>
        </p:sp>
        <p:sp>
          <p:nvSpPr>
            <p:cNvPr id="142" name="object 142"/>
            <p:cNvSpPr/>
            <p:nvPr/>
          </p:nvSpPr>
          <p:spPr>
            <a:xfrm>
              <a:off x="8896350"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3D3DCC"/>
            </a:solidFill>
          </p:spPr>
          <p:txBody>
            <a:bodyPr wrap="square" lIns="0" tIns="0" rIns="0" bIns="0" rtlCol="0"/>
            <a:lstStyle/>
            <a:p>
              <a:endParaRPr sz="1588"/>
            </a:p>
          </p:txBody>
        </p:sp>
        <p:sp>
          <p:nvSpPr>
            <p:cNvPr id="143" name="object 143"/>
            <p:cNvSpPr/>
            <p:nvPr/>
          </p:nvSpPr>
          <p:spPr>
            <a:xfrm>
              <a:off x="8934450" y="1009649"/>
              <a:ext cx="85725" cy="76200"/>
            </a:xfrm>
            <a:custGeom>
              <a:avLst/>
              <a:gdLst/>
              <a:ahLst/>
              <a:cxnLst/>
              <a:rect l="l" t="t" r="r" b="b"/>
              <a:pathLst>
                <a:path w="85725" h="76200">
                  <a:moveTo>
                    <a:pt x="85725" y="0"/>
                  </a:moveTo>
                  <a:lnTo>
                    <a:pt x="38100" y="0"/>
                  </a:lnTo>
                  <a:lnTo>
                    <a:pt x="0" y="0"/>
                  </a:lnTo>
                  <a:lnTo>
                    <a:pt x="0" y="76200"/>
                  </a:lnTo>
                  <a:lnTo>
                    <a:pt x="38100" y="76200"/>
                  </a:lnTo>
                  <a:lnTo>
                    <a:pt x="85725" y="76200"/>
                  </a:lnTo>
                  <a:lnTo>
                    <a:pt x="85725" y="0"/>
                  </a:lnTo>
                  <a:close/>
                </a:path>
              </a:pathLst>
            </a:custGeom>
            <a:solidFill>
              <a:srgbClr val="3C3CCC"/>
            </a:solidFill>
          </p:spPr>
          <p:txBody>
            <a:bodyPr wrap="square" lIns="0" tIns="0" rIns="0" bIns="0" rtlCol="0"/>
            <a:lstStyle/>
            <a:p>
              <a:endParaRPr sz="1588"/>
            </a:p>
          </p:txBody>
        </p:sp>
        <p:sp>
          <p:nvSpPr>
            <p:cNvPr id="144" name="object 144"/>
            <p:cNvSpPr/>
            <p:nvPr/>
          </p:nvSpPr>
          <p:spPr>
            <a:xfrm>
              <a:off x="9020175" y="1009649"/>
              <a:ext cx="85725" cy="76200"/>
            </a:xfrm>
            <a:custGeom>
              <a:avLst/>
              <a:gdLst/>
              <a:ahLst/>
              <a:cxnLst/>
              <a:rect l="l" t="t" r="r" b="b"/>
              <a:pathLst>
                <a:path w="85725" h="76200">
                  <a:moveTo>
                    <a:pt x="85725" y="0"/>
                  </a:moveTo>
                  <a:lnTo>
                    <a:pt x="38100" y="0"/>
                  </a:lnTo>
                  <a:lnTo>
                    <a:pt x="0" y="0"/>
                  </a:lnTo>
                  <a:lnTo>
                    <a:pt x="0" y="76200"/>
                  </a:lnTo>
                  <a:lnTo>
                    <a:pt x="38100" y="76200"/>
                  </a:lnTo>
                  <a:lnTo>
                    <a:pt x="85725" y="76200"/>
                  </a:lnTo>
                  <a:lnTo>
                    <a:pt x="85725" y="0"/>
                  </a:lnTo>
                  <a:close/>
                </a:path>
              </a:pathLst>
            </a:custGeom>
            <a:solidFill>
              <a:srgbClr val="3B3BCC"/>
            </a:solidFill>
          </p:spPr>
          <p:txBody>
            <a:bodyPr wrap="square" lIns="0" tIns="0" rIns="0" bIns="0" rtlCol="0"/>
            <a:lstStyle/>
            <a:p>
              <a:endParaRPr sz="1588"/>
            </a:p>
          </p:txBody>
        </p:sp>
        <p:sp>
          <p:nvSpPr>
            <p:cNvPr id="145" name="object 145"/>
            <p:cNvSpPr/>
            <p:nvPr/>
          </p:nvSpPr>
          <p:spPr>
            <a:xfrm>
              <a:off x="9105900" y="1009649"/>
              <a:ext cx="76200" cy="76200"/>
            </a:xfrm>
            <a:custGeom>
              <a:avLst/>
              <a:gdLst/>
              <a:ahLst/>
              <a:cxnLst/>
              <a:rect l="l" t="t" r="r" b="b"/>
              <a:pathLst>
                <a:path w="76200" h="76200">
                  <a:moveTo>
                    <a:pt x="76200" y="0"/>
                  </a:moveTo>
                  <a:lnTo>
                    <a:pt x="38100" y="0"/>
                  </a:lnTo>
                  <a:lnTo>
                    <a:pt x="0" y="0"/>
                  </a:lnTo>
                  <a:lnTo>
                    <a:pt x="0" y="76200"/>
                  </a:lnTo>
                  <a:lnTo>
                    <a:pt x="38100" y="76200"/>
                  </a:lnTo>
                  <a:lnTo>
                    <a:pt x="76200" y="76200"/>
                  </a:lnTo>
                  <a:lnTo>
                    <a:pt x="76200" y="0"/>
                  </a:lnTo>
                  <a:close/>
                </a:path>
              </a:pathLst>
            </a:custGeom>
            <a:solidFill>
              <a:srgbClr val="3838CC"/>
            </a:solidFill>
          </p:spPr>
          <p:txBody>
            <a:bodyPr wrap="square" lIns="0" tIns="0" rIns="0" bIns="0" rtlCol="0"/>
            <a:lstStyle/>
            <a:p>
              <a:endParaRPr sz="1588"/>
            </a:p>
          </p:txBody>
        </p:sp>
        <p:sp>
          <p:nvSpPr>
            <p:cNvPr id="146" name="object 146"/>
            <p:cNvSpPr/>
            <p:nvPr/>
          </p:nvSpPr>
          <p:spPr>
            <a:xfrm>
              <a:off x="9182100" y="1009649"/>
              <a:ext cx="85725" cy="76200"/>
            </a:xfrm>
            <a:custGeom>
              <a:avLst/>
              <a:gdLst/>
              <a:ahLst/>
              <a:cxnLst/>
              <a:rect l="l" t="t" r="r" b="b"/>
              <a:pathLst>
                <a:path w="85725" h="76200">
                  <a:moveTo>
                    <a:pt x="85725" y="0"/>
                  </a:moveTo>
                  <a:lnTo>
                    <a:pt x="47625" y="0"/>
                  </a:lnTo>
                  <a:lnTo>
                    <a:pt x="0" y="0"/>
                  </a:lnTo>
                  <a:lnTo>
                    <a:pt x="0" y="76200"/>
                  </a:lnTo>
                  <a:lnTo>
                    <a:pt x="47625" y="76200"/>
                  </a:lnTo>
                  <a:lnTo>
                    <a:pt x="85725" y="76200"/>
                  </a:lnTo>
                  <a:lnTo>
                    <a:pt x="85725" y="0"/>
                  </a:lnTo>
                  <a:close/>
                </a:path>
              </a:pathLst>
            </a:custGeom>
            <a:solidFill>
              <a:srgbClr val="3737CC"/>
            </a:solidFill>
          </p:spPr>
          <p:txBody>
            <a:bodyPr wrap="square" lIns="0" tIns="0" rIns="0" bIns="0" rtlCol="0"/>
            <a:lstStyle/>
            <a:p>
              <a:endParaRPr sz="1588"/>
            </a:p>
          </p:txBody>
        </p:sp>
        <p:sp>
          <p:nvSpPr>
            <p:cNvPr id="147" name="object 147"/>
            <p:cNvSpPr/>
            <p:nvPr/>
          </p:nvSpPr>
          <p:spPr>
            <a:xfrm>
              <a:off x="9267825" y="1009650"/>
              <a:ext cx="38100" cy="76200"/>
            </a:xfrm>
            <a:custGeom>
              <a:avLst/>
              <a:gdLst/>
              <a:ahLst/>
              <a:cxnLst/>
              <a:rect l="l" t="t" r="r" b="b"/>
              <a:pathLst>
                <a:path w="38100" h="76200">
                  <a:moveTo>
                    <a:pt x="38100" y="0"/>
                  </a:moveTo>
                  <a:lnTo>
                    <a:pt x="0" y="0"/>
                  </a:lnTo>
                  <a:lnTo>
                    <a:pt x="0" y="76200"/>
                  </a:lnTo>
                  <a:lnTo>
                    <a:pt x="38100" y="76200"/>
                  </a:lnTo>
                  <a:lnTo>
                    <a:pt x="38100" y="0"/>
                  </a:lnTo>
                  <a:close/>
                </a:path>
              </a:pathLst>
            </a:custGeom>
            <a:solidFill>
              <a:srgbClr val="3636CC"/>
            </a:solidFill>
          </p:spPr>
          <p:txBody>
            <a:bodyPr wrap="square" lIns="0" tIns="0" rIns="0" bIns="0" rtlCol="0"/>
            <a:lstStyle/>
            <a:p>
              <a:endParaRPr sz="1588"/>
            </a:p>
          </p:txBody>
        </p:sp>
        <p:sp>
          <p:nvSpPr>
            <p:cNvPr id="148" name="object 148"/>
            <p:cNvSpPr/>
            <p:nvPr/>
          </p:nvSpPr>
          <p:spPr>
            <a:xfrm>
              <a:off x="9305925" y="1009649"/>
              <a:ext cx="85725" cy="76200"/>
            </a:xfrm>
            <a:custGeom>
              <a:avLst/>
              <a:gdLst/>
              <a:ahLst/>
              <a:cxnLst/>
              <a:rect l="l" t="t" r="r" b="b"/>
              <a:pathLst>
                <a:path w="85725" h="76200">
                  <a:moveTo>
                    <a:pt x="85725" y="0"/>
                  </a:moveTo>
                  <a:lnTo>
                    <a:pt x="47625" y="0"/>
                  </a:lnTo>
                  <a:lnTo>
                    <a:pt x="0" y="0"/>
                  </a:lnTo>
                  <a:lnTo>
                    <a:pt x="0" y="76200"/>
                  </a:lnTo>
                  <a:lnTo>
                    <a:pt x="47625" y="76200"/>
                  </a:lnTo>
                  <a:lnTo>
                    <a:pt x="85725" y="76200"/>
                  </a:lnTo>
                  <a:lnTo>
                    <a:pt x="85725" y="0"/>
                  </a:lnTo>
                  <a:close/>
                </a:path>
              </a:pathLst>
            </a:custGeom>
            <a:solidFill>
              <a:srgbClr val="3434CC"/>
            </a:solidFill>
          </p:spPr>
          <p:txBody>
            <a:bodyPr wrap="square" lIns="0" tIns="0" rIns="0" bIns="0" rtlCol="0"/>
            <a:lstStyle/>
            <a:p>
              <a:endParaRPr sz="1588"/>
            </a:p>
          </p:txBody>
        </p:sp>
        <p:sp>
          <p:nvSpPr>
            <p:cNvPr id="149" name="object 149"/>
            <p:cNvSpPr/>
            <p:nvPr/>
          </p:nvSpPr>
          <p:spPr>
            <a:xfrm>
              <a:off x="9391650" y="1009649"/>
              <a:ext cx="123825" cy="76200"/>
            </a:xfrm>
            <a:custGeom>
              <a:avLst/>
              <a:gdLst/>
              <a:ahLst/>
              <a:cxnLst/>
              <a:rect l="l" t="t" r="r" b="b"/>
              <a:pathLst>
                <a:path w="123825" h="76200">
                  <a:moveTo>
                    <a:pt x="123825" y="0"/>
                  </a:moveTo>
                  <a:lnTo>
                    <a:pt x="85725" y="0"/>
                  </a:lnTo>
                  <a:lnTo>
                    <a:pt x="38100" y="0"/>
                  </a:lnTo>
                  <a:lnTo>
                    <a:pt x="0" y="0"/>
                  </a:lnTo>
                  <a:lnTo>
                    <a:pt x="0" y="76200"/>
                  </a:lnTo>
                  <a:lnTo>
                    <a:pt x="38100" y="76200"/>
                  </a:lnTo>
                  <a:lnTo>
                    <a:pt x="85725" y="76200"/>
                  </a:lnTo>
                  <a:lnTo>
                    <a:pt x="123825" y="76200"/>
                  </a:lnTo>
                  <a:lnTo>
                    <a:pt x="123825" y="0"/>
                  </a:lnTo>
                  <a:close/>
                </a:path>
              </a:pathLst>
            </a:custGeom>
            <a:solidFill>
              <a:srgbClr val="3333CC"/>
            </a:solidFill>
          </p:spPr>
          <p:txBody>
            <a:bodyPr wrap="square" lIns="0" tIns="0" rIns="0" bIns="0" rtlCol="0"/>
            <a:lstStyle/>
            <a:p>
              <a:endParaRPr sz="1588"/>
            </a:p>
          </p:txBody>
        </p:sp>
      </p:grpSp>
      <p:sp>
        <p:nvSpPr>
          <p:cNvPr id="301" name="object 301"/>
          <p:cNvSpPr txBox="1">
            <a:spLocks noGrp="1"/>
          </p:cNvSpPr>
          <p:nvPr>
            <p:ph type="title"/>
          </p:nvPr>
        </p:nvSpPr>
        <p:spPr>
          <a:xfrm>
            <a:off x="2319619" y="225707"/>
            <a:ext cx="5759822" cy="688424"/>
          </a:xfrm>
          <a:prstGeom prst="rect">
            <a:avLst/>
          </a:prstGeom>
        </p:spPr>
        <p:txBody>
          <a:bodyPr vert="horz" wrap="square" lIns="0" tIns="11206" rIns="0" bIns="0" rtlCol="0" anchor="ctr">
            <a:spAutoFit/>
          </a:bodyPr>
          <a:lstStyle/>
          <a:p>
            <a:pPr marL="11206">
              <a:lnSpc>
                <a:spcPct val="100000"/>
              </a:lnSpc>
              <a:spcBef>
                <a:spcPts val="88"/>
              </a:spcBef>
            </a:pPr>
            <a:r>
              <a:rPr spc="-13" dirty="0"/>
              <a:t>IEEE standard</a:t>
            </a:r>
            <a:r>
              <a:rPr spc="-101" dirty="0"/>
              <a:t> </a:t>
            </a:r>
            <a:r>
              <a:rPr spc="-18" dirty="0"/>
              <a:t>802.11</a:t>
            </a:r>
          </a:p>
        </p:txBody>
      </p:sp>
      <p:sp>
        <p:nvSpPr>
          <p:cNvPr id="302" name="object 302"/>
          <p:cNvSpPr/>
          <p:nvPr/>
        </p:nvSpPr>
        <p:spPr>
          <a:xfrm>
            <a:off x="2893919" y="2361640"/>
            <a:ext cx="907676" cy="916081"/>
          </a:xfrm>
          <a:prstGeom prst="rect">
            <a:avLst/>
          </a:prstGeom>
          <a:blipFill>
            <a:blip r:embed="rId2" cstate="print"/>
            <a:stretch>
              <a:fillRect/>
            </a:stretch>
          </a:blipFill>
        </p:spPr>
        <p:txBody>
          <a:bodyPr wrap="square" lIns="0" tIns="0" rIns="0" bIns="0" rtlCol="0"/>
          <a:lstStyle/>
          <a:p>
            <a:endParaRPr sz="1588"/>
          </a:p>
        </p:txBody>
      </p:sp>
      <p:grpSp>
        <p:nvGrpSpPr>
          <p:cNvPr id="303" name="object 303"/>
          <p:cNvGrpSpPr/>
          <p:nvPr/>
        </p:nvGrpSpPr>
        <p:grpSpPr>
          <a:xfrm>
            <a:off x="3978088" y="2353235"/>
            <a:ext cx="991721" cy="605118"/>
            <a:chOff x="2628900" y="2667000"/>
            <a:chExt cx="1123950" cy="685800"/>
          </a:xfrm>
        </p:grpSpPr>
        <p:sp>
          <p:nvSpPr>
            <p:cNvPr id="304" name="object 304"/>
            <p:cNvSpPr/>
            <p:nvPr/>
          </p:nvSpPr>
          <p:spPr>
            <a:xfrm>
              <a:off x="2859881" y="2740025"/>
              <a:ext cx="752475" cy="266700"/>
            </a:xfrm>
            <a:custGeom>
              <a:avLst/>
              <a:gdLst/>
              <a:ahLst/>
              <a:cxnLst/>
              <a:rect l="l" t="t" r="r" b="b"/>
              <a:pathLst>
                <a:path w="752475" h="266700">
                  <a:moveTo>
                    <a:pt x="0" y="266700"/>
                  </a:moveTo>
                  <a:lnTo>
                    <a:pt x="752475" y="0"/>
                  </a:lnTo>
                </a:path>
              </a:pathLst>
            </a:custGeom>
            <a:ln w="38100">
              <a:solidFill>
                <a:srgbClr val="000000"/>
              </a:solidFill>
            </a:ln>
          </p:spPr>
          <p:txBody>
            <a:bodyPr wrap="square" lIns="0" tIns="0" rIns="0" bIns="0" rtlCol="0"/>
            <a:lstStyle/>
            <a:p>
              <a:endParaRPr sz="1588"/>
            </a:p>
          </p:txBody>
        </p:sp>
        <p:sp>
          <p:nvSpPr>
            <p:cNvPr id="305" name="object 305"/>
            <p:cNvSpPr/>
            <p:nvPr/>
          </p:nvSpPr>
          <p:spPr>
            <a:xfrm>
              <a:off x="3562350" y="2667000"/>
              <a:ext cx="190500" cy="171450"/>
            </a:xfrm>
            <a:custGeom>
              <a:avLst/>
              <a:gdLst/>
              <a:ahLst/>
              <a:cxnLst/>
              <a:rect l="l" t="t" r="r" b="b"/>
              <a:pathLst>
                <a:path w="190500" h="171450">
                  <a:moveTo>
                    <a:pt x="0" y="0"/>
                  </a:moveTo>
                  <a:lnTo>
                    <a:pt x="57150" y="171450"/>
                  </a:lnTo>
                  <a:lnTo>
                    <a:pt x="190500" y="19050"/>
                  </a:lnTo>
                  <a:lnTo>
                    <a:pt x="0" y="0"/>
                  </a:lnTo>
                  <a:close/>
                </a:path>
              </a:pathLst>
            </a:custGeom>
            <a:solidFill>
              <a:srgbClr val="000000"/>
            </a:solidFill>
          </p:spPr>
          <p:txBody>
            <a:bodyPr wrap="square" lIns="0" tIns="0" rIns="0" bIns="0" rtlCol="0"/>
            <a:lstStyle/>
            <a:p>
              <a:endParaRPr sz="1588"/>
            </a:p>
          </p:txBody>
        </p:sp>
        <p:sp>
          <p:nvSpPr>
            <p:cNvPr id="306" name="object 306"/>
            <p:cNvSpPr/>
            <p:nvPr/>
          </p:nvSpPr>
          <p:spPr>
            <a:xfrm>
              <a:off x="2774156" y="3006725"/>
              <a:ext cx="752475" cy="257175"/>
            </a:xfrm>
            <a:custGeom>
              <a:avLst/>
              <a:gdLst/>
              <a:ahLst/>
              <a:cxnLst/>
              <a:rect l="l" t="t" r="r" b="b"/>
              <a:pathLst>
                <a:path w="752475" h="257175">
                  <a:moveTo>
                    <a:pt x="752475" y="0"/>
                  </a:moveTo>
                  <a:lnTo>
                    <a:pt x="0" y="257175"/>
                  </a:lnTo>
                </a:path>
              </a:pathLst>
            </a:custGeom>
            <a:ln w="38100">
              <a:solidFill>
                <a:srgbClr val="000000"/>
              </a:solidFill>
            </a:ln>
          </p:spPr>
          <p:txBody>
            <a:bodyPr wrap="square" lIns="0" tIns="0" rIns="0" bIns="0" rtlCol="0"/>
            <a:lstStyle/>
            <a:p>
              <a:endParaRPr sz="1588"/>
            </a:p>
          </p:txBody>
        </p:sp>
        <p:sp>
          <p:nvSpPr>
            <p:cNvPr id="307" name="object 307"/>
            <p:cNvSpPr/>
            <p:nvPr/>
          </p:nvSpPr>
          <p:spPr>
            <a:xfrm>
              <a:off x="2628900" y="3181350"/>
              <a:ext cx="200025" cy="171450"/>
            </a:xfrm>
            <a:custGeom>
              <a:avLst/>
              <a:gdLst/>
              <a:ahLst/>
              <a:cxnLst/>
              <a:rect l="l" t="t" r="r" b="b"/>
              <a:pathLst>
                <a:path w="200025" h="171450">
                  <a:moveTo>
                    <a:pt x="142875" y="0"/>
                  </a:moveTo>
                  <a:lnTo>
                    <a:pt x="0" y="152400"/>
                  </a:lnTo>
                  <a:lnTo>
                    <a:pt x="200025" y="171450"/>
                  </a:lnTo>
                  <a:lnTo>
                    <a:pt x="142875" y="0"/>
                  </a:lnTo>
                  <a:close/>
                </a:path>
              </a:pathLst>
            </a:custGeom>
            <a:solidFill>
              <a:srgbClr val="000000"/>
            </a:solidFill>
          </p:spPr>
          <p:txBody>
            <a:bodyPr wrap="square" lIns="0" tIns="0" rIns="0" bIns="0" rtlCol="0"/>
            <a:lstStyle/>
            <a:p>
              <a:endParaRPr sz="1588"/>
            </a:p>
          </p:txBody>
        </p:sp>
        <p:sp>
          <p:nvSpPr>
            <p:cNvPr id="308" name="object 308"/>
            <p:cNvSpPr/>
            <p:nvPr/>
          </p:nvSpPr>
          <p:spPr>
            <a:xfrm>
              <a:off x="2859881" y="3006725"/>
              <a:ext cx="666750" cy="0"/>
            </a:xfrm>
            <a:custGeom>
              <a:avLst/>
              <a:gdLst/>
              <a:ahLst/>
              <a:cxnLst/>
              <a:rect l="l" t="t" r="r" b="b"/>
              <a:pathLst>
                <a:path w="666750">
                  <a:moveTo>
                    <a:pt x="0" y="0"/>
                  </a:moveTo>
                  <a:lnTo>
                    <a:pt x="666750" y="0"/>
                  </a:lnTo>
                </a:path>
              </a:pathLst>
            </a:custGeom>
            <a:ln w="38100">
              <a:solidFill>
                <a:srgbClr val="000000"/>
              </a:solidFill>
            </a:ln>
          </p:spPr>
          <p:txBody>
            <a:bodyPr wrap="square" lIns="0" tIns="0" rIns="0" bIns="0" rtlCol="0"/>
            <a:lstStyle/>
            <a:p>
              <a:endParaRPr sz="1588"/>
            </a:p>
          </p:txBody>
        </p:sp>
      </p:grpSp>
      <p:grpSp>
        <p:nvGrpSpPr>
          <p:cNvPr id="309" name="object 309"/>
          <p:cNvGrpSpPr/>
          <p:nvPr/>
        </p:nvGrpSpPr>
        <p:grpSpPr>
          <a:xfrm>
            <a:off x="5528702" y="2300007"/>
            <a:ext cx="916081" cy="822512"/>
            <a:chOff x="4386262" y="2606675"/>
            <a:chExt cx="1038225" cy="932180"/>
          </a:xfrm>
        </p:grpSpPr>
        <p:sp>
          <p:nvSpPr>
            <p:cNvPr id="310" name="object 310"/>
            <p:cNvSpPr/>
            <p:nvPr/>
          </p:nvSpPr>
          <p:spPr>
            <a:xfrm>
              <a:off x="4391025" y="3162300"/>
              <a:ext cx="1028700" cy="142875"/>
            </a:xfrm>
            <a:custGeom>
              <a:avLst/>
              <a:gdLst/>
              <a:ahLst/>
              <a:cxnLst/>
              <a:rect l="l" t="t" r="r" b="b"/>
              <a:pathLst>
                <a:path w="1028700" h="142875">
                  <a:moveTo>
                    <a:pt x="876300" y="0"/>
                  </a:moveTo>
                  <a:lnTo>
                    <a:pt x="152400" y="0"/>
                  </a:lnTo>
                  <a:lnTo>
                    <a:pt x="0" y="142875"/>
                  </a:lnTo>
                  <a:lnTo>
                    <a:pt x="1028700" y="142875"/>
                  </a:lnTo>
                  <a:lnTo>
                    <a:pt x="876300" y="0"/>
                  </a:lnTo>
                  <a:close/>
                </a:path>
              </a:pathLst>
            </a:custGeom>
            <a:solidFill>
              <a:srgbClr val="BFBFBF"/>
            </a:solidFill>
          </p:spPr>
          <p:txBody>
            <a:bodyPr wrap="square" lIns="0" tIns="0" rIns="0" bIns="0" rtlCol="0"/>
            <a:lstStyle/>
            <a:p>
              <a:endParaRPr sz="1588"/>
            </a:p>
          </p:txBody>
        </p:sp>
        <p:sp>
          <p:nvSpPr>
            <p:cNvPr id="311" name="object 311"/>
            <p:cNvSpPr/>
            <p:nvPr/>
          </p:nvSpPr>
          <p:spPr>
            <a:xfrm>
              <a:off x="4391025" y="3162300"/>
              <a:ext cx="1028700" cy="142875"/>
            </a:xfrm>
            <a:custGeom>
              <a:avLst/>
              <a:gdLst/>
              <a:ahLst/>
              <a:cxnLst/>
              <a:rect l="l" t="t" r="r" b="b"/>
              <a:pathLst>
                <a:path w="1028700" h="142875">
                  <a:moveTo>
                    <a:pt x="0" y="142875"/>
                  </a:moveTo>
                  <a:lnTo>
                    <a:pt x="152400" y="0"/>
                  </a:lnTo>
                  <a:lnTo>
                    <a:pt x="876300" y="0"/>
                  </a:lnTo>
                  <a:lnTo>
                    <a:pt x="1028700" y="142875"/>
                  </a:lnTo>
                  <a:lnTo>
                    <a:pt x="0" y="142875"/>
                  </a:lnTo>
                  <a:close/>
                </a:path>
              </a:pathLst>
            </a:custGeom>
            <a:ln w="9525">
              <a:solidFill>
                <a:srgbClr val="000000"/>
              </a:solidFill>
            </a:ln>
          </p:spPr>
          <p:txBody>
            <a:bodyPr wrap="square" lIns="0" tIns="0" rIns="0" bIns="0" rtlCol="0"/>
            <a:lstStyle/>
            <a:p>
              <a:endParaRPr sz="1588"/>
            </a:p>
          </p:txBody>
        </p:sp>
        <p:sp>
          <p:nvSpPr>
            <p:cNvPr id="312" name="object 312"/>
            <p:cNvSpPr/>
            <p:nvPr/>
          </p:nvSpPr>
          <p:spPr>
            <a:xfrm>
              <a:off x="4400550" y="3314700"/>
              <a:ext cx="1009650" cy="219075"/>
            </a:xfrm>
            <a:custGeom>
              <a:avLst/>
              <a:gdLst/>
              <a:ahLst/>
              <a:cxnLst/>
              <a:rect l="l" t="t" r="r" b="b"/>
              <a:pathLst>
                <a:path w="1009650" h="219075">
                  <a:moveTo>
                    <a:pt x="1009650" y="0"/>
                  </a:moveTo>
                  <a:lnTo>
                    <a:pt x="0" y="0"/>
                  </a:lnTo>
                  <a:lnTo>
                    <a:pt x="0" y="219075"/>
                  </a:lnTo>
                  <a:lnTo>
                    <a:pt x="1009650" y="219075"/>
                  </a:lnTo>
                  <a:lnTo>
                    <a:pt x="1009650" y="0"/>
                  </a:lnTo>
                  <a:close/>
                </a:path>
              </a:pathLst>
            </a:custGeom>
            <a:solidFill>
              <a:srgbClr val="BFBFBF"/>
            </a:solidFill>
          </p:spPr>
          <p:txBody>
            <a:bodyPr wrap="square" lIns="0" tIns="0" rIns="0" bIns="0" rtlCol="0"/>
            <a:lstStyle/>
            <a:p>
              <a:endParaRPr sz="1588"/>
            </a:p>
          </p:txBody>
        </p:sp>
        <p:sp>
          <p:nvSpPr>
            <p:cNvPr id="313" name="object 313"/>
            <p:cNvSpPr/>
            <p:nvPr/>
          </p:nvSpPr>
          <p:spPr>
            <a:xfrm>
              <a:off x="4391025" y="3305175"/>
              <a:ext cx="1019175" cy="228600"/>
            </a:xfrm>
            <a:custGeom>
              <a:avLst/>
              <a:gdLst/>
              <a:ahLst/>
              <a:cxnLst/>
              <a:rect l="l" t="t" r="r" b="b"/>
              <a:pathLst>
                <a:path w="1019175" h="228600">
                  <a:moveTo>
                    <a:pt x="0" y="228600"/>
                  </a:moveTo>
                  <a:lnTo>
                    <a:pt x="1019175" y="228600"/>
                  </a:lnTo>
                  <a:lnTo>
                    <a:pt x="1019175" y="0"/>
                  </a:lnTo>
                  <a:lnTo>
                    <a:pt x="0" y="0"/>
                  </a:lnTo>
                  <a:lnTo>
                    <a:pt x="0" y="228600"/>
                  </a:lnTo>
                  <a:close/>
                </a:path>
              </a:pathLst>
            </a:custGeom>
            <a:ln w="9525">
              <a:solidFill>
                <a:srgbClr val="000000"/>
              </a:solidFill>
            </a:ln>
          </p:spPr>
          <p:txBody>
            <a:bodyPr wrap="square" lIns="0" tIns="0" rIns="0" bIns="0" rtlCol="0"/>
            <a:lstStyle/>
            <a:p>
              <a:endParaRPr sz="1588"/>
            </a:p>
          </p:txBody>
        </p:sp>
        <p:sp>
          <p:nvSpPr>
            <p:cNvPr id="314" name="object 314"/>
            <p:cNvSpPr/>
            <p:nvPr/>
          </p:nvSpPr>
          <p:spPr>
            <a:xfrm>
              <a:off x="4419600" y="3333750"/>
              <a:ext cx="971550" cy="190500"/>
            </a:xfrm>
            <a:custGeom>
              <a:avLst/>
              <a:gdLst/>
              <a:ahLst/>
              <a:cxnLst/>
              <a:rect l="l" t="t" r="r" b="b"/>
              <a:pathLst>
                <a:path w="971550" h="190500">
                  <a:moveTo>
                    <a:pt x="971550" y="0"/>
                  </a:moveTo>
                  <a:lnTo>
                    <a:pt x="0" y="0"/>
                  </a:lnTo>
                  <a:lnTo>
                    <a:pt x="0" y="190500"/>
                  </a:lnTo>
                  <a:lnTo>
                    <a:pt x="971550" y="190500"/>
                  </a:lnTo>
                  <a:lnTo>
                    <a:pt x="971550" y="0"/>
                  </a:lnTo>
                  <a:close/>
                </a:path>
              </a:pathLst>
            </a:custGeom>
            <a:solidFill>
              <a:srgbClr val="9E9E9E"/>
            </a:solidFill>
          </p:spPr>
          <p:txBody>
            <a:bodyPr wrap="square" lIns="0" tIns="0" rIns="0" bIns="0" rtlCol="0"/>
            <a:lstStyle/>
            <a:p>
              <a:endParaRPr sz="1588"/>
            </a:p>
          </p:txBody>
        </p:sp>
        <p:sp>
          <p:nvSpPr>
            <p:cNvPr id="315" name="object 315"/>
            <p:cNvSpPr/>
            <p:nvPr/>
          </p:nvSpPr>
          <p:spPr>
            <a:xfrm>
              <a:off x="4410075" y="3324225"/>
              <a:ext cx="981075" cy="200025"/>
            </a:xfrm>
            <a:custGeom>
              <a:avLst/>
              <a:gdLst/>
              <a:ahLst/>
              <a:cxnLst/>
              <a:rect l="l" t="t" r="r" b="b"/>
              <a:pathLst>
                <a:path w="981075" h="200025">
                  <a:moveTo>
                    <a:pt x="0" y="200025"/>
                  </a:moveTo>
                  <a:lnTo>
                    <a:pt x="981075" y="200025"/>
                  </a:lnTo>
                  <a:lnTo>
                    <a:pt x="981075" y="0"/>
                  </a:lnTo>
                  <a:lnTo>
                    <a:pt x="0" y="0"/>
                  </a:lnTo>
                  <a:lnTo>
                    <a:pt x="0" y="200025"/>
                  </a:lnTo>
                  <a:close/>
                </a:path>
              </a:pathLst>
            </a:custGeom>
            <a:ln w="9525">
              <a:solidFill>
                <a:srgbClr val="000000"/>
              </a:solidFill>
            </a:ln>
          </p:spPr>
          <p:txBody>
            <a:bodyPr wrap="square" lIns="0" tIns="0" rIns="0" bIns="0" rtlCol="0"/>
            <a:lstStyle/>
            <a:p>
              <a:endParaRPr sz="1588"/>
            </a:p>
          </p:txBody>
        </p:sp>
        <p:sp>
          <p:nvSpPr>
            <p:cNvPr id="316" name="object 316"/>
            <p:cNvSpPr/>
            <p:nvPr/>
          </p:nvSpPr>
          <p:spPr>
            <a:xfrm>
              <a:off x="4438650" y="3362325"/>
              <a:ext cx="57150" cy="57150"/>
            </a:xfrm>
            <a:custGeom>
              <a:avLst/>
              <a:gdLst/>
              <a:ahLst/>
              <a:cxnLst/>
              <a:rect l="l" t="t" r="r" b="b"/>
              <a:pathLst>
                <a:path w="57150" h="57150">
                  <a:moveTo>
                    <a:pt x="57150" y="0"/>
                  </a:moveTo>
                  <a:lnTo>
                    <a:pt x="0" y="0"/>
                  </a:lnTo>
                  <a:lnTo>
                    <a:pt x="0" y="57150"/>
                  </a:lnTo>
                  <a:lnTo>
                    <a:pt x="57150" y="57150"/>
                  </a:lnTo>
                  <a:lnTo>
                    <a:pt x="57150" y="0"/>
                  </a:lnTo>
                  <a:close/>
                </a:path>
              </a:pathLst>
            </a:custGeom>
            <a:solidFill>
              <a:srgbClr val="5E5E5E"/>
            </a:solidFill>
          </p:spPr>
          <p:txBody>
            <a:bodyPr wrap="square" lIns="0" tIns="0" rIns="0" bIns="0" rtlCol="0"/>
            <a:lstStyle/>
            <a:p>
              <a:endParaRPr sz="1588"/>
            </a:p>
          </p:txBody>
        </p:sp>
        <p:sp>
          <p:nvSpPr>
            <p:cNvPr id="317" name="object 317"/>
            <p:cNvSpPr/>
            <p:nvPr/>
          </p:nvSpPr>
          <p:spPr>
            <a:xfrm>
              <a:off x="4429125" y="3352800"/>
              <a:ext cx="66675" cy="66675"/>
            </a:xfrm>
            <a:custGeom>
              <a:avLst/>
              <a:gdLst/>
              <a:ahLst/>
              <a:cxnLst/>
              <a:rect l="l" t="t" r="r" b="b"/>
              <a:pathLst>
                <a:path w="66675" h="66675">
                  <a:moveTo>
                    <a:pt x="0" y="66675"/>
                  </a:moveTo>
                  <a:lnTo>
                    <a:pt x="66675" y="66675"/>
                  </a:lnTo>
                  <a:lnTo>
                    <a:pt x="66675" y="0"/>
                  </a:lnTo>
                  <a:lnTo>
                    <a:pt x="0" y="0"/>
                  </a:lnTo>
                  <a:lnTo>
                    <a:pt x="0" y="66675"/>
                  </a:lnTo>
                  <a:close/>
                </a:path>
              </a:pathLst>
            </a:custGeom>
            <a:ln w="9525">
              <a:solidFill>
                <a:srgbClr val="000000"/>
              </a:solidFill>
            </a:ln>
          </p:spPr>
          <p:txBody>
            <a:bodyPr wrap="square" lIns="0" tIns="0" rIns="0" bIns="0" rtlCol="0"/>
            <a:lstStyle/>
            <a:p>
              <a:endParaRPr sz="1588"/>
            </a:p>
          </p:txBody>
        </p:sp>
        <p:sp>
          <p:nvSpPr>
            <p:cNvPr id="318" name="object 318"/>
            <p:cNvSpPr/>
            <p:nvPr/>
          </p:nvSpPr>
          <p:spPr>
            <a:xfrm>
              <a:off x="4438650" y="3486150"/>
              <a:ext cx="28575" cy="9525"/>
            </a:xfrm>
            <a:custGeom>
              <a:avLst/>
              <a:gdLst/>
              <a:ahLst/>
              <a:cxnLst/>
              <a:rect l="l" t="t" r="r" b="b"/>
              <a:pathLst>
                <a:path w="28575" h="9525">
                  <a:moveTo>
                    <a:pt x="28575" y="0"/>
                  </a:moveTo>
                  <a:lnTo>
                    <a:pt x="0" y="0"/>
                  </a:lnTo>
                  <a:lnTo>
                    <a:pt x="0" y="9525"/>
                  </a:lnTo>
                  <a:lnTo>
                    <a:pt x="28575" y="9525"/>
                  </a:lnTo>
                  <a:lnTo>
                    <a:pt x="28575" y="0"/>
                  </a:lnTo>
                  <a:close/>
                </a:path>
              </a:pathLst>
            </a:custGeom>
            <a:solidFill>
              <a:srgbClr val="008000"/>
            </a:solidFill>
          </p:spPr>
          <p:txBody>
            <a:bodyPr wrap="square" lIns="0" tIns="0" rIns="0" bIns="0" rtlCol="0"/>
            <a:lstStyle/>
            <a:p>
              <a:endParaRPr sz="1588"/>
            </a:p>
          </p:txBody>
        </p:sp>
        <p:sp>
          <p:nvSpPr>
            <p:cNvPr id="319" name="object 319"/>
            <p:cNvSpPr/>
            <p:nvPr/>
          </p:nvSpPr>
          <p:spPr>
            <a:xfrm>
              <a:off x="4429125" y="3476625"/>
              <a:ext cx="38100" cy="19050"/>
            </a:xfrm>
            <a:custGeom>
              <a:avLst/>
              <a:gdLst/>
              <a:ahLst/>
              <a:cxnLst/>
              <a:rect l="l" t="t" r="r" b="b"/>
              <a:pathLst>
                <a:path w="38100" h="19050">
                  <a:moveTo>
                    <a:pt x="0" y="19050"/>
                  </a:moveTo>
                  <a:lnTo>
                    <a:pt x="38100" y="19050"/>
                  </a:lnTo>
                  <a:lnTo>
                    <a:pt x="38100" y="0"/>
                  </a:lnTo>
                  <a:lnTo>
                    <a:pt x="0" y="0"/>
                  </a:lnTo>
                  <a:lnTo>
                    <a:pt x="0" y="19050"/>
                  </a:lnTo>
                  <a:close/>
                </a:path>
              </a:pathLst>
            </a:custGeom>
            <a:ln w="9525">
              <a:solidFill>
                <a:srgbClr val="000000"/>
              </a:solidFill>
            </a:ln>
          </p:spPr>
          <p:txBody>
            <a:bodyPr wrap="square" lIns="0" tIns="0" rIns="0" bIns="0" rtlCol="0"/>
            <a:lstStyle/>
            <a:p>
              <a:endParaRPr sz="1588"/>
            </a:p>
          </p:txBody>
        </p:sp>
        <p:sp>
          <p:nvSpPr>
            <p:cNvPr id="320" name="object 320"/>
            <p:cNvSpPr/>
            <p:nvPr/>
          </p:nvSpPr>
          <p:spPr>
            <a:xfrm>
              <a:off x="4762500" y="3352800"/>
              <a:ext cx="590550" cy="152400"/>
            </a:xfrm>
            <a:custGeom>
              <a:avLst/>
              <a:gdLst/>
              <a:ahLst/>
              <a:cxnLst/>
              <a:rect l="l" t="t" r="r" b="b"/>
              <a:pathLst>
                <a:path w="590550" h="152400">
                  <a:moveTo>
                    <a:pt x="590550" y="0"/>
                  </a:moveTo>
                  <a:lnTo>
                    <a:pt x="0" y="0"/>
                  </a:lnTo>
                  <a:lnTo>
                    <a:pt x="0" y="152400"/>
                  </a:lnTo>
                  <a:lnTo>
                    <a:pt x="590550" y="152400"/>
                  </a:lnTo>
                  <a:lnTo>
                    <a:pt x="590550" y="0"/>
                  </a:lnTo>
                  <a:close/>
                </a:path>
              </a:pathLst>
            </a:custGeom>
            <a:solidFill>
              <a:srgbClr val="BFBFBF"/>
            </a:solidFill>
          </p:spPr>
          <p:txBody>
            <a:bodyPr wrap="square" lIns="0" tIns="0" rIns="0" bIns="0" rtlCol="0"/>
            <a:lstStyle/>
            <a:p>
              <a:endParaRPr sz="1588"/>
            </a:p>
          </p:txBody>
        </p:sp>
        <p:sp>
          <p:nvSpPr>
            <p:cNvPr id="321" name="object 321"/>
            <p:cNvSpPr/>
            <p:nvPr/>
          </p:nvSpPr>
          <p:spPr>
            <a:xfrm>
              <a:off x="4752975" y="3343275"/>
              <a:ext cx="600075" cy="161925"/>
            </a:xfrm>
            <a:custGeom>
              <a:avLst/>
              <a:gdLst/>
              <a:ahLst/>
              <a:cxnLst/>
              <a:rect l="l" t="t" r="r" b="b"/>
              <a:pathLst>
                <a:path w="600075" h="161925">
                  <a:moveTo>
                    <a:pt x="0" y="161925"/>
                  </a:moveTo>
                  <a:lnTo>
                    <a:pt x="600075" y="161925"/>
                  </a:lnTo>
                  <a:lnTo>
                    <a:pt x="600075" y="0"/>
                  </a:lnTo>
                  <a:lnTo>
                    <a:pt x="0" y="0"/>
                  </a:lnTo>
                  <a:lnTo>
                    <a:pt x="0" y="161925"/>
                  </a:lnTo>
                  <a:close/>
                </a:path>
              </a:pathLst>
            </a:custGeom>
            <a:ln w="9525">
              <a:solidFill>
                <a:srgbClr val="000000"/>
              </a:solidFill>
            </a:ln>
          </p:spPr>
          <p:txBody>
            <a:bodyPr wrap="square" lIns="0" tIns="0" rIns="0" bIns="0" rtlCol="0"/>
            <a:lstStyle/>
            <a:p>
              <a:endParaRPr sz="1588"/>
            </a:p>
          </p:txBody>
        </p:sp>
        <p:sp>
          <p:nvSpPr>
            <p:cNvPr id="322" name="object 322"/>
            <p:cNvSpPr/>
            <p:nvPr/>
          </p:nvSpPr>
          <p:spPr>
            <a:xfrm>
              <a:off x="5129212" y="3352800"/>
              <a:ext cx="219075" cy="128587"/>
            </a:xfrm>
            <a:prstGeom prst="rect">
              <a:avLst/>
            </a:prstGeom>
            <a:blipFill>
              <a:blip r:embed="rId3" cstate="print"/>
              <a:stretch>
                <a:fillRect/>
              </a:stretch>
            </a:blipFill>
          </p:spPr>
          <p:txBody>
            <a:bodyPr wrap="square" lIns="0" tIns="0" rIns="0" bIns="0" rtlCol="0"/>
            <a:lstStyle/>
            <a:p>
              <a:endParaRPr sz="1588"/>
            </a:p>
          </p:txBody>
        </p:sp>
        <p:sp>
          <p:nvSpPr>
            <p:cNvPr id="323" name="object 323"/>
            <p:cNvSpPr/>
            <p:nvPr/>
          </p:nvSpPr>
          <p:spPr>
            <a:xfrm>
              <a:off x="4772025" y="3352800"/>
              <a:ext cx="9525" cy="95250"/>
            </a:xfrm>
            <a:custGeom>
              <a:avLst/>
              <a:gdLst/>
              <a:ahLst/>
              <a:cxnLst/>
              <a:rect l="l" t="t" r="r" b="b"/>
              <a:pathLst>
                <a:path w="9525" h="95250">
                  <a:moveTo>
                    <a:pt x="0" y="0"/>
                  </a:moveTo>
                  <a:lnTo>
                    <a:pt x="0" y="95250"/>
                  </a:lnTo>
                  <a:lnTo>
                    <a:pt x="9525" y="85725"/>
                  </a:lnTo>
                  <a:lnTo>
                    <a:pt x="9525" y="9525"/>
                  </a:lnTo>
                  <a:lnTo>
                    <a:pt x="0" y="0"/>
                  </a:lnTo>
                  <a:close/>
                </a:path>
              </a:pathLst>
            </a:custGeom>
            <a:solidFill>
              <a:srgbClr val="9E9E9E"/>
            </a:solidFill>
          </p:spPr>
          <p:txBody>
            <a:bodyPr wrap="square" lIns="0" tIns="0" rIns="0" bIns="0" rtlCol="0"/>
            <a:lstStyle/>
            <a:p>
              <a:endParaRPr sz="1588"/>
            </a:p>
          </p:txBody>
        </p:sp>
        <p:sp>
          <p:nvSpPr>
            <p:cNvPr id="324" name="object 324"/>
            <p:cNvSpPr/>
            <p:nvPr/>
          </p:nvSpPr>
          <p:spPr>
            <a:xfrm>
              <a:off x="4772025" y="3352800"/>
              <a:ext cx="581025" cy="9525"/>
            </a:xfrm>
            <a:custGeom>
              <a:avLst/>
              <a:gdLst/>
              <a:ahLst/>
              <a:cxnLst/>
              <a:rect l="l" t="t" r="r" b="b"/>
              <a:pathLst>
                <a:path w="581025" h="9525">
                  <a:moveTo>
                    <a:pt x="581025" y="0"/>
                  </a:moveTo>
                  <a:lnTo>
                    <a:pt x="0" y="0"/>
                  </a:lnTo>
                  <a:lnTo>
                    <a:pt x="9525" y="9525"/>
                  </a:lnTo>
                  <a:lnTo>
                    <a:pt x="561975" y="9525"/>
                  </a:lnTo>
                  <a:lnTo>
                    <a:pt x="581025" y="0"/>
                  </a:lnTo>
                  <a:close/>
                </a:path>
              </a:pathLst>
            </a:custGeom>
            <a:solidFill>
              <a:srgbClr val="5E5E5E"/>
            </a:solidFill>
          </p:spPr>
          <p:txBody>
            <a:bodyPr wrap="square" lIns="0" tIns="0" rIns="0" bIns="0" rtlCol="0"/>
            <a:lstStyle/>
            <a:p>
              <a:endParaRPr sz="1588"/>
            </a:p>
          </p:txBody>
        </p:sp>
        <p:sp>
          <p:nvSpPr>
            <p:cNvPr id="325" name="object 325"/>
            <p:cNvSpPr/>
            <p:nvPr/>
          </p:nvSpPr>
          <p:spPr>
            <a:xfrm>
              <a:off x="4772025" y="3438525"/>
              <a:ext cx="571500" cy="9525"/>
            </a:xfrm>
            <a:custGeom>
              <a:avLst/>
              <a:gdLst/>
              <a:ahLst/>
              <a:cxnLst/>
              <a:rect l="l" t="t" r="r" b="b"/>
              <a:pathLst>
                <a:path w="571500" h="9525">
                  <a:moveTo>
                    <a:pt x="561975" y="0"/>
                  </a:moveTo>
                  <a:lnTo>
                    <a:pt x="9525" y="0"/>
                  </a:lnTo>
                  <a:lnTo>
                    <a:pt x="0" y="9525"/>
                  </a:lnTo>
                  <a:lnTo>
                    <a:pt x="571500" y="9525"/>
                  </a:lnTo>
                  <a:lnTo>
                    <a:pt x="561975" y="0"/>
                  </a:lnTo>
                  <a:close/>
                </a:path>
              </a:pathLst>
            </a:custGeom>
            <a:solidFill>
              <a:srgbClr val="808080"/>
            </a:solidFill>
          </p:spPr>
          <p:txBody>
            <a:bodyPr wrap="square" lIns="0" tIns="0" rIns="0" bIns="0" rtlCol="0"/>
            <a:lstStyle/>
            <a:p>
              <a:endParaRPr sz="1588"/>
            </a:p>
          </p:txBody>
        </p:sp>
        <p:sp>
          <p:nvSpPr>
            <p:cNvPr id="326" name="object 326"/>
            <p:cNvSpPr/>
            <p:nvPr/>
          </p:nvSpPr>
          <p:spPr>
            <a:xfrm>
              <a:off x="4781550" y="3362325"/>
              <a:ext cx="552450" cy="76200"/>
            </a:xfrm>
            <a:custGeom>
              <a:avLst/>
              <a:gdLst/>
              <a:ahLst/>
              <a:cxnLst/>
              <a:rect l="l" t="t" r="r" b="b"/>
              <a:pathLst>
                <a:path w="552450" h="76200">
                  <a:moveTo>
                    <a:pt x="552450" y="0"/>
                  </a:moveTo>
                  <a:lnTo>
                    <a:pt x="0" y="0"/>
                  </a:lnTo>
                  <a:lnTo>
                    <a:pt x="0" y="76200"/>
                  </a:lnTo>
                  <a:lnTo>
                    <a:pt x="552450" y="76200"/>
                  </a:lnTo>
                  <a:lnTo>
                    <a:pt x="552450" y="0"/>
                  </a:lnTo>
                  <a:close/>
                </a:path>
              </a:pathLst>
            </a:custGeom>
            <a:solidFill>
              <a:srgbClr val="3F3F3F"/>
            </a:solidFill>
          </p:spPr>
          <p:txBody>
            <a:bodyPr wrap="square" lIns="0" tIns="0" rIns="0" bIns="0" rtlCol="0"/>
            <a:lstStyle/>
            <a:p>
              <a:endParaRPr sz="1588"/>
            </a:p>
          </p:txBody>
        </p:sp>
        <p:sp>
          <p:nvSpPr>
            <p:cNvPr id="327" name="object 327"/>
            <p:cNvSpPr/>
            <p:nvPr/>
          </p:nvSpPr>
          <p:spPr>
            <a:xfrm>
              <a:off x="4772025" y="3352800"/>
              <a:ext cx="571500" cy="85725"/>
            </a:xfrm>
            <a:custGeom>
              <a:avLst/>
              <a:gdLst/>
              <a:ahLst/>
              <a:cxnLst/>
              <a:rect l="l" t="t" r="r" b="b"/>
              <a:pathLst>
                <a:path w="571500" h="85725">
                  <a:moveTo>
                    <a:pt x="0" y="85725"/>
                  </a:moveTo>
                  <a:lnTo>
                    <a:pt x="571500" y="85725"/>
                  </a:lnTo>
                  <a:lnTo>
                    <a:pt x="571500" y="0"/>
                  </a:lnTo>
                  <a:lnTo>
                    <a:pt x="0" y="0"/>
                  </a:lnTo>
                  <a:lnTo>
                    <a:pt x="0" y="85725"/>
                  </a:lnTo>
                  <a:close/>
                </a:path>
              </a:pathLst>
            </a:custGeom>
            <a:ln w="9525">
              <a:solidFill>
                <a:srgbClr val="000000"/>
              </a:solidFill>
            </a:ln>
          </p:spPr>
          <p:txBody>
            <a:bodyPr wrap="square" lIns="0" tIns="0" rIns="0" bIns="0" rtlCol="0"/>
            <a:lstStyle/>
            <a:p>
              <a:endParaRPr sz="1588"/>
            </a:p>
          </p:txBody>
        </p:sp>
        <p:sp>
          <p:nvSpPr>
            <p:cNvPr id="328" name="object 328"/>
            <p:cNvSpPr/>
            <p:nvPr/>
          </p:nvSpPr>
          <p:spPr>
            <a:xfrm>
              <a:off x="5029200" y="3467100"/>
              <a:ext cx="38100" cy="28575"/>
            </a:xfrm>
            <a:custGeom>
              <a:avLst/>
              <a:gdLst/>
              <a:ahLst/>
              <a:cxnLst/>
              <a:rect l="l" t="t" r="r" b="b"/>
              <a:pathLst>
                <a:path w="38100" h="28575">
                  <a:moveTo>
                    <a:pt x="38100" y="0"/>
                  </a:moveTo>
                  <a:lnTo>
                    <a:pt x="0" y="0"/>
                  </a:lnTo>
                  <a:lnTo>
                    <a:pt x="0" y="28575"/>
                  </a:lnTo>
                  <a:lnTo>
                    <a:pt x="38100" y="28575"/>
                  </a:lnTo>
                  <a:lnTo>
                    <a:pt x="38100" y="0"/>
                  </a:lnTo>
                  <a:close/>
                </a:path>
              </a:pathLst>
            </a:custGeom>
            <a:solidFill>
              <a:srgbClr val="5E5E5E"/>
            </a:solidFill>
          </p:spPr>
          <p:txBody>
            <a:bodyPr wrap="square" lIns="0" tIns="0" rIns="0" bIns="0" rtlCol="0"/>
            <a:lstStyle/>
            <a:p>
              <a:endParaRPr sz="1588"/>
            </a:p>
          </p:txBody>
        </p:sp>
        <p:sp>
          <p:nvSpPr>
            <p:cNvPr id="329" name="object 329"/>
            <p:cNvSpPr/>
            <p:nvPr/>
          </p:nvSpPr>
          <p:spPr>
            <a:xfrm>
              <a:off x="5019675" y="3457575"/>
              <a:ext cx="47625" cy="38100"/>
            </a:xfrm>
            <a:custGeom>
              <a:avLst/>
              <a:gdLst/>
              <a:ahLst/>
              <a:cxnLst/>
              <a:rect l="l" t="t" r="r" b="b"/>
              <a:pathLst>
                <a:path w="47625" h="38100">
                  <a:moveTo>
                    <a:pt x="0" y="38100"/>
                  </a:moveTo>
                  <a:lnTo>
                    <a:pt x="47625" y="38100"/>
                  </a:lnTo>
                  <a:lnTo>
                    <a:pt x="47625" y="0"/>
                  </a:lnTo>
                  <a:lnTo>
                    <a:pt x="0" y="0"/>
                  </a:lnTo>
                  <a:lnTo>
                    <a:pt x="0" y="38100"/>
                  </a:lnTo>
                  <a:close/>
                </a:path>
              </a:pathLst>
            </a:custGeom>
            <a:ln w="9525">
              <a:solidFill>
                <a:srgbClr val="000000"/>
              </a:solidFill>
            </a:ln>
          </p:spPr>
          <p:txBody>
            <a:bodyPr wrap="square" lIns="0" tIns="0" rIns="0" bIns="0" rtlCol="0"/>
            <a:lstStyle/>
            <a:p>
              <a:endParaRPr sz="1588"/>
            </a:p>
          </p:txBody>
        </p:sp>
        <p:sp>
          <p:nvSpPr>
            <p:cNvPr id="330" name="object 330"/>
            <p:cNvSpPr/>
            <p:nvPr/>
          </p:nvSpPr>
          <p:spPr>
            <a:xfrm>
              <a:off x="4848225" y="3486150"/>
              <a:ext cx="9525" cy="9525"/>
            </a:xfrm>
            <a:custGeom>
              <a:avLst/>
              <a:gdLst/>
              <a:ahLst/>
              <a:cxnLst/>
              <a:rect l="l" t="t" r="r" b="b"/>
              <a:pathLst>
                <a:path w="9525" h="9525">
                  <a:moveTo>
                    <a:pt x="9525" y="0"/>
                  </a:moveTo>
                  <a:lnTo>
                    <a:pt x="0" y="0"/>
                  </a:lnTo>
                  <a:lnTo>
                    <a:pt x="0" y="9525"/>
                  </a:lnTo>
                  <a:lnTo>
                    <a:pt x="9525" y="9525"/>
                  </a:lnTo>
                  <a:lnTo>
                    <a:pt x="9525" y="0"/>
                  </a:lnTo>
                  <a:close/>
                </a:path>
              </a:pathLst>
            </a:custGeom>
            <a:solidFill>
              <a:srgbClr val="800000"/>
            </a:solidFill>
          </p:spPr>
          <p:txBody>
            <a:bodyPr wrap="square" lIns="0" tIns="0" rIns="0" bIns="0" rtlCol="0"/>
            <a:lstStyle/>
            <a:p>
              <a:endParaRPr sz="1588"/>
            </a:p>
          </p:txBody>
        </p:sp>
        <p:sp>
          <p:nvSpPr>
            <p:cNvPr id="331" name="object 331"/>
            <p:cNvSpPr/>
            <p:nvPr/>
          </p:nvSpPr>
          <p:spPr>
            <a:xfrm>
              <a:off x="4886325" y="3486150"/>
              <a:ext cx="9525" cy="9525"/>
            </a:xfrm>
            <a:custGeom>
              <a:avLst/>
              <a:gdLst/>
              <a:ahLst/>
              <a:cxnLst/>
              <a:rect l="l" t="t" r="r" b="b"/>
              <a:pathLst>
                <a:path w="9525" h="9525">
                  <a:moveTo>
                    <a:pt x="9525" y="0"/>
                  </a:moveTo>
                  <a:lnTo>
                    <a:pt x="0" y="0"/>
                  </a:lnTo>
                  <a:lnTo>
                    <a:pt x="0" y="9525"/>
                  </a:lnTo>
                  <a:lnTo>
                    <a:pt x="9525" y="9525"/>
                  </a:lnTo>
                  <a:lnTo>
                    <a:pt x="9525" y="0"/>
                  </a:lnTo>
                  <a:close/>
                </a:path>
              </a:pathLst>
            </a:custGeom>
            <a:solidFill>
              <a:srgbClr val="FF0000"/>
            </a:solidFill>
          </p:spPr>
          <p:txBody>
            <a:bodyPr wrap="square" lIns="0" tIns="0" rIns="0" bIns="0" rtlCol="0"/>
            <a:lstStyle/>
            <a:p>
              <a:endParaRPr sz="1588"/>
            </a:p>
          </p:txBody>
        </p:sp>
        <p:sp>
          <p:nvSpPr>
            <p:cNvPr id="332" name="object 332"/>
            <p:cNvSpPr/>
            <p:nvPr/>
          </p:nvSpPr>
          <p:spPr>
            <a:xfrm>
              <a:off x="4555331" y="2606675"/>
              <a:ext cx="0" cy="552450"/>
            </a:xfrm>
            <a:custGeom>
              <a:avLst/>
              <a:gdLst/>
              <a:ahLst/>
              <a:cxnLst/>
              <a:rect l="l" t="t" r="r" b="b"/>
              <a:pathLst>
                <a:path h="552450">
                  <a:moveTo>
                    <a:pt x="0" y="552450"/>
                  </a:moveTo>
                  <a:lnTo>
                    <a:pt x="0" y="0"/>
                  </a:lnTo>
                </a:path>
              </a:pathLst>
            </a:custGeom>
            <a:ln w="19050">
              <a:solidFill>
                <a:srgbClr val="000000"/>
              </a:solidFill>
            </a:ln>
          </p:spPr>
          <p:txBody>
            <a:bodyPr wrap="square" lIns="0" tIns="0" rIns="0" bIns="0" rtlCol="0"/>
            <a:lstStyle/>
            <a:p>
              <a:endParaRPr sz="1588"/>
            </a:p>
          </p:txBody>
        </p:sp>
      </p:grpSp>
      <p:grpSp>
        <p:nvGrpSpPr>
          <p:cNvPr id="333" name="object 333"/>
          <p:cNvGrpSpPr/>
          <p:nvPr/>
        </p:nvGrpSpPr>
        <p:grpSpPr>
          <a:xfrm>
            <a:off x="6986578" y="1504389"/>
            <a:ext cx="815228" cy="848846"/>
            <a:chOff x="6005512" y="1919287"/>
            <a:chExt cx="923925" cy="962025"/>
          </a:xfrm>
        </p:grpSpPr>
        <p:sp>
          <p:nvSpPr>
            <p:cNvPr id="334" name="object 334"/>
            <p:cNvSpPr/>
            <p:nvPr/>
          </p:nvSpPr>
          <p:spPr>
            <a:xfrm>
              <a:off x="6248400" y="2743199"/>
              <a:ext cx="609600" cy="133350"/>
            </a:xfrm>
            <a:custGeom>
              <a:avLst/>
              <a:gdLst/>
              <a:ahLst/>
              <a:cxnLst/>
              <a:rect l="l" t="t" r="r" b="b"/>
              <a:pathLst>
                <a:path w="609600" h="133350">
                  <a:moveTo>
                    <a:pt x="9525" y="95250"/>
                  </a:moveTo>
                  <a:lnTo>
                    <a:pt x="0" y="95250"/>
                  </a:lnTo>
                  <a:lnTo>
                    <a:pt x="0" y="133350"/>
                  </a:lnTo>
                  <a:lnTo>
                    <a:pt x="9525" y="133350"/>
                  </a:lnTo>
                  <a:lnTo>
                    <a:pt x="9525" y="95250"/>
                  </a:lnTo>
                  <a:close/>
                </a:path>
                <a:path w="609600" h="133350">
                  <a:moveTo>
                    <a:pt x="609600" y="0"/>
                  </a:moveTo>
                  <a:lnTo>
                    <a:pt x="600075" y="0"/>
                  </a:lnTo>
                  <a:lnTo>
                    <a:pt x="600075" y="28575"/>
                  </a:lnTo>
                  <a:lnTo>
                    <a:pt x="609600" y="28575"/>
                  </a:lnTo>
                  <a:lnTo>
                    <a:pt x="609600" y="0"/>
                  </a:lnTo>
                  <a:close/>
                </a:path>
              </a:pathLst>
            </a:custGeom>
            <a:solidFill>
              <a:srgbClr val="404040"/>
            </a:solidFill>
          </p:spPr>
          <p:txBody>
            <a:bodyPr wrap="square" lIns="0" tIns="0" rIns="0" bIns="0" rtlCol="0"/>
            <a:lstStyle/>
            <a:p>
              <a:endParaRPr sz="1588"/>
            </a:p>
          </p:txBody>
        </p:sp>
        <p:sp>
          <p:nvSpPr>
            <p:cNvPr id="335" name="object 335"/>
            <p:cNvSpPr/>
            <p:nvPr/>
          </p:nvSpPr>
          <p:spPr>
            <a:xfrm>
              <a:off x="6010275" y="1952625"/>
              <a:ext cx="152400" cy="895350"/>
            </a:xfrm>
            <a:custGeom>
              <a:avLst/>
              <a:gdLst/>
              <a:ahLst/>
              <a:cxnLst/>
              <a:rect l="l" t="t" r="r" b="b"/>
              <a:pathLst>
                <a:path w="152400" h="895350">
                  <a:moveTo>
                    <a:pt x="152400" y="0"/>
                  </a:moveTo>
                  <a:lnTo>
                    <a:pt x="0" y="0"/>
                  </a:lnTo>
                  <a:lnTo>
                    <a:pt x="0" y="800100"/>
                  </a:lnTo>
                  <a:lnTo>
                    <a:pt x="152400" y="895350"/>
                  </a:lnTo>
                  <a:lnTo>
                    <a:pt x="152400" y="0"/>
                  </a:lnTo>
                  <a:close/>
                </a:path>
              </a:pathLst>
            </a:custGeom>
            <a:solidFill>
              <a:srgbClr val="A0A0A0"/>
            </a:solidFill>
          </p:spPr>
          <p:txBody>
            <a:bodyPr wrap="square" lIns="0" tIns="0" rIns="0" bIns="0" rtlCol="0"/>
            <a:lstStyle/>
            <a:p>
              <a:endParaRPr sz="1588"/>
            </a:p>
          </p:txBody>
        </p:sp>
        <p:sp>
          <p:nvSpPr>
            <p:cNvPr id="336" name="object 336"/>
            <p:cNvSpPr/>
            <p:nvPr/>
          </p:nvSpPr>
          <p:spPr>
            <a:xfrm>
              <a:off x="6010275" y="1952625"/>
              <a:ext cx="152400" cy="895350"/>
            </a:xfrm>
            <a:custGeom>
              <a:avLst/>
              <a:gdLst/>
              <a:ahLst/>
              <a:cxnLst/>
              <a:rect l="l" t="t" r="r" b="b"/>
              <a:pathLst>
                <a:path w="152400" h="895350">
                  <a:moveTo>
                    <a:pt x="0" y="0"/>
                  </a:moveTo>
                  <a:lnTo>
                    <a:pt x="152400" y="0"/>
                  </a:lnTo>
                  <a:lnTo>
                    <a:pt x="152400" y="895350"/>
                  </a:lnTo>
                  <a:lnTo>
                    <a:pt x="0" y="800100"/>
                  </a:lnTo>
                  <a:lnTo>
                    <a:pt x="0" y="0"/>
                  </a:lnTo>
                  <a:close/>
                </a:path>
              </a:pathLst>
            </a:custGeom>
            <a:ln w="9525">
              <a:solidFill>
                <a:srgbClr val="808080"/>
              </a:solidFill>
            </a:ln>
          </p:spPr>
          <p:txBody>
            <a:bodyPr wrap="square" lIns="0" tIns="0" rIns="0" bIns="0" rtlCol="0"/>
            <a:lstStyle/>
            <a:p>
              <a:endParaRPr sz="1588"/>
            </a:p>
          </p:txBody>
        </p:sp>
        <p:sp>
          <p:nvSpPr>
            <p:cNvPr id="337" name="object 337"/>
            <p:cNvSpPr/>
            <p:nvPr/>
          </p:nvSpPr>
          <p:spPr>
            <a:xfrm>
              <a:off x="6210300" y="1924050"/>
              <a:ext cx="676275" cy="85725"/>
            </a:xfrm>
            <a:custGeom>
              <a:avLst/>
              <a:gdLst/>
              <a:ahLst/>
              <a:cxnLst/>
              <a:rect l="l" t="t" r="r" b="b"/>
              <a:pathLst>
                <a:path w="676275" h="85725">
                  <a:moveTo>
                    <a:pt x="676275" y="0"/>
                  </a:moveTo>
                  <a:lnTo>
                    <a:pt x="0" y="19050"/>
                  </a:lnTo>
                  <a:lnTo>
                    <a:pt x="0" y="85725"/>
                  </a:lnTo>
                  <a:lnTo>
                    <a:pt x="676275" y="57150"/>
                  </a:lnTo>
                  <a:lnTo>
                    <a:pt x="676275" y="0"/>
                  </a:lnTo>
                  <a:close/>
                </a:path>
              </a:pathLst>
            </a:custGeom>
            <a:solidFill>
              <a:srgbClr val="BFBFBF"/>
            </a:solidFill>
          </p:spPr>
          <p:txBody>
            <a:bodyPr wrap="square" lIns="0" tIns="0" rIns="0" bIns="0" rtlCol="0"/>
            <a:lstStyle/>
            <a:p>
              <a:endParaRPr sz="1588"/>
            </a:p>
          </p:txBody>
        </p:sp>
        <p:sp>
          <p:nvSpPr>
            <p:cNvPr id="338" name="object 338"/>
            <p:cNvSpPr/>
            <p:nvPr/>
          </p:nvSpPr>
          <p:spPr>
            <a:xfrm>
              <a:off x="6210300" y="1924050"/>
              <a:ext cx="676275" cy="85725"/>
            </a:xfrm>
            <a:custGeom>
              <a:avLst/>
              <a:gdLst/>
              <a:ahLst/>
              <a:cxnLst/>
              <a:rect l="l" t="t" r="r" b="b"/>
              <a:pathLst>
                <a:path w="676275" h="85725">
                  <a:moveTo>
                    <a:pt x="0" y="19050"/>
                  </a:moveTo>
                  <a:lnTo>
                    <a:pt x="0" y="85725"/>
                  </a:lnTo>
                  <a:lnTo>
                    <a:pt x="676275" y="57150"/>
                  </a:lnTo>
                  <a:lnTo>
                    <a:pt x="676275" y="0"/>
                  </a:lnTo>
                  <a:lnTo>
                    <a:pt x="0" y="19050"/>
                  </a:lnTo>
                  <a:close/>
                </a:path>
              </a:pathLst>
            </a:custGeom>
            <a:ln w="9525">
              <a:solidFill>
                <a:srgbClr val="808080"/>
              </a:solidFill>
            </a:ln>
          </p:spPr>
          <p:txBody>
            <a:bodyPr wrap="square" lIns="0" tIns="0" rIns="0" bIns="0" rtlCol="0"/>
            <a:lstStyle/>
            <a:p>
              <a:endParaRPr sz="1588"/>
            </a:p>
          </p:txBody>
        </p:sp>
        <p:sp>
          <p:nvSpPr>
            <p:cNvPr id="339" name="object 339"/>
            <p:cNvSpPr/>
            <p:nvPr/>
          </p:nvSpPr>
          <p:spPr>
            <a:xfrm>
              <a:off x="6210300" y="1981200"/>
              <a:ext cx="676275" cy="752475"/>
            </a:xfrm>
            <a:custGeom>
              <a:avLst/>
              <a:gdLst/>
              <a:ahLst/>
              <a:cxnLst/>
              <a:rect l="l" t="t" r="r" b="b"/>
              <a:pathLst>
                <a:path w="676275" h="752475">
                  <a:moveTo>
                    <a:pt x="676275" y="0"/>
                  </a:moveTo>
                  <a:lnTo>
                    <a:pt x="0" y="28575"/>
                  </a:lnTo>
                  <a:lnTo>
                    <a:pt x="0" y="752475"/>
                  </a:lnTo>
                  <a:lnTo>
                    <a:pt x="676275" y="657225"/>
                  </a:lnTo>
                  <a:lnTo>
                    <a:pt x="676275" y="0"/>
                  </a:lnTo>
                  <a:close/>
                </a:path>
              </a:pathLst>
            </a:custGeom>
            <a:solidFill>
              <a:srgbClr val="DFDFDF"/>
            </a:solidFill>
          </p:spPr>
          <p:txBody>
            <a:bodyPr wrap="square" lIns="0" tIns="0" rIns="0" bIns="0" rtlCol="0"/>
            <a:lstStyle/>
            <a:p>
              <a:endParaRPr sz="1588"/>
            </a:p>
          </p:txBody>
        </p:sp>
        <p:sp>
          <p:nvSpPr>
            <p:cNvPr id="340" name="object 340"/>
            <p:cNvSpPr/>
            <p:nvPr/>
          </p:nvSpPr>
          <p:spPr>
            <a:xfrm>
              <a:off x="6210300" y="1981200"/>
              <a:ext cx="676275" cy="752475"/>
            </a:xfrm>
            <a:custGeom>
              <a:avLst/>
              <a:gdLst/>
              <a:ahLst/>
              <a:cxnLst/>
              <a:rect l="l" t="t" r="r" b="b"/>
              <a:pathLst>
                <a:path w="676275" h="752475">
                  <a:moveTo>
                    <a:pt x="0" y="752475"/>
                  </a:moveTo>
                  <a:lnTo>
                    <a:pt x="676275" y="657225"/>
                  </a:lnTo>
                  <a:lnTo>
                    <a:pt x="676275" y="0"/>
                  </a:lnTo>
                  <a:lnTo>
                    <a:pt x="0" y="28575"/>
                  </a:lnTo>
                  <a:lnTo>
                    <a:pt x="0" y="752475"/>
                  </a:lnTo>
                  <a:close/>
                </a:path>
              </a:pathLst>
            </a:custGeom>
            <a:ln w="9525">
              <a:solidFill>
                <a:srgbClr val="808080"/>
              </a:solidFill>
            </a:ln>
          </p:spPr>
          <p:txBody>
            <a:bodyPr wrap="square" lIns="0" tIns="0" rIns="0" bIns="0" rtlCol="0"/>
            <a:lstStyle/>
            <a:p>
              <a:endParaRPr sz="1588"/>
            </a:p>
          </p:txBody>
        </p:sp>
        <p:sp>
          <p:nvSpPr>
            <p:cNvPr id="341" name="object 341"/>
            <p:cNvSpPr/>
            <p:nvPr/>
          </p:nvSpPr>
          <p:spPr>
            <a:xfrm>
              <a:off x="6219825" y="2047875"/>
              <a:ext cx="28575" cy="619125"/>
            </a:xfrm>
            <a:custGeom>
              <a:avLst/>
              <a:gdLst/>
              <a:ahLst/>
              <a:cxnLst/>
              <a:rect l="l" t="t" r="r" b="b"/>
              <a:pathLst>
                <a:path w="28575" h="619125">
                  <a:moveTo>
                    <a:pt x="28575" y="0"/>
                  </a:moveTo>
                  <a:lnTo>
                    <a:pt x="0" y="0"/>
                  </a:lnTo>
                  <a:lnTo>
                    <a:pt x="0" y="619125"/>
                  </a:lnTo>
                  <a:lnTo>
                    <a:pt x="28575" y="609600"/>
                  </a:lnTo>
                  <a:lnTo>
                    <a:pt x="28575" y="0"/>
                  </a:lnTo>
                  <a:close/>
                </a:path>
              </a:pathLst>
            </a:custGeom>
            <a:solidFill>
              <a:srgbClr val="BFBFBF"/>
            </a:solidFill>
          </p:spPr>
          <p:txBody>
            <a:bodyPr wrap="square" lIns="0" tIns="0" rIns="0" bIns="0" rtlCol="0"/>
            <a:lstStyle/>
            <a:p>
              <a:endParaRPr sz="1588"/>
            </a:p>
          </p:txBody>
        </p:sp>
        <p:sp>
          <p:nvSpPr>
            <p:cNvPr id="342" name="object 342"/>
            <p:cNvSpPr/>
            <p:nvPr/>
          </p:nvSpPr>
          <p:spPr>
            <a:xfrm>
              <a:off x="6219825" y="2047875"/>
              <a:ext cx="28575" cy="619125"/>
            </a:xfrm>
            <a:custGeom>
              <a:avLst/>
              <a:gdLst/>
              <a:ahLst/>
              <a:cxnLst/>
              <a:rect l="l" t="t" r="r" b="b"/>
              <a:pathLst>
                <a:path w="28575" h="619125">
                  <a:moveTo>
                    <a:pt x="28575" y="0"/>
                  </a:moveTo>
                  <a:lnTo>
                    <a:pt x="0" y="0"/>
                  </a:lnTo>
                  <a:lnTo>
                    <a:pt x="0" y="619125"/>
                  </a:lnTo>
                  <a:lnTo>
                    <a:pt x="28575" y="609600"/>
                  </a:lnTo>
                  <a:lnTo>
                    <a:pt x="28575" y="0"/>
                  </a:lnTo>
                  <a:close/>
                </a:path>
              </a:pathLst>
            </a:custGeom>
            <a:ln w="9525">
              <a:solidFill>
                <a:srgbClr val="808080"/>
              </a:solidFill>
            </a:ln>
          </p:spPr>
          <p:txBody>
            <a:bodyPr wrap="square" lIns="0" tIns="0" rIns="0" bIns="0" rtlCol="0"/>
            <a:lstStyle/>
            <a:p>
              <a:endParaRPr sz="1588"/>
            </a:p>
          </p:txBody>
        </p:sp>
        <p:sp>
          <p:nvSpPr>
            <p:cNvPr id="343" name="object 343"/>
            <p:cNvSpPr/>
            <p:nvPr/>
          </p:nvSpPr>
          <p:spPr>
            <a:xfrm>
              <a:off x="6276975" y="2047875"/>
              <a:ext cx="28575" cy="609600"/>
            </a:xfrm>
            <a:custGeom>
              <a:avLst/>
              <a:gdLst/>
              <a:ahLst/>
              <a:cxnLst/>
              <a:rect l="l" t="t" r="r" b="b"/>
              <a:pathLst>
                <a:path w="28575" h="609600">
                  <a:moveTo>
                    <a:pt x="28575" y="0"/>
                  </a:moveTo>
                  <a:lnTo>
                    <a:pt x="0" y="0"/>
                  </a:lnTo>
                  <a:lnTo>
                    <a:pt x="0" y="609600"/>
                  </a:lnTo>
                  <a:lnTo>
                    <a:pt x="28575" y="600075"/>
                  </a:lnTo>
                  <a:lnTo>
                    <a:pt x="28575" y="0"/>
                  </a:lnTo>
                  <a:close/>
                </a:path>
              </a:pathLst>
            </a:custGeom>
            <a:solidFill>
              <a:srgbClr val="BFBFBF"/>
            </a:solidFill>
          </p:spPr>
          <p:txBody>
            <a:bodyPr wrap="square" lIns="0" tIns="0" rIns="0" bIns="0" rtlCol="0"/>
            <a:lstStyle/>
            <a:p>
              <a:endParaRPr sz="1588"/>
            </a:p>
          </p:txBody>
        </p:sp>
        <p:sp>
          <p:nvSpPr>
            <p:cNvPr id="344" name="object 344"/>
            <p:cNvSpPr/>
            <p:nvPr/>
          </p:nvSpPr>
          <p:spPr>
            <a:xfrm>
              <a:off x="6276975" y="2047875"/>
              <a:ext cx="28575" cy="609600"/>
            </a:xfrm>
            <a:custGeom>
              <a:avLst/>
              <a:gdLst/>
              <a:ahLst/>
              <a:cxnLst/>
              <a:rect l="l" t="t" r="r" b="b"/>
              <a:pathLst>
                <a:path w="28575" h="609600">
                  <a:moveTo>
                    <a:pt x="28575" y="0"/>
                  </a:moveTo>
                  <a:lnTo>
                    <a:pt x="0" y="0"/>
                  </a:lnTo>
                  <a:lnTo>
                    <a:pt x="0" y="609600"/>
                  </a:lnTo>
                  <a:lnTo>
                    <a:pt x="28575" y="600075"/>
                  </a:lnTo>
                  <a:lnTo>
                    <a:pt x="28575" y="0"/>
                  </a:lnTo>
                  <a:close/>
                </a:path>
              </a:pathLst>
            </a:custGeom>
            <a:ln w="9525">
              <a:solidFill>
                <a:srgbClr val="808080"/>
              </a:solidFill>
            </a:ln>
          </p:spPr>
          <p:txBody>
            <a:bodyPr wrap="square" lIns="0" tIns="0" rIns="0" bIns="0" rtlCol="0"/>
            <a:lstStyle/>
            <a:p>
              <a:endParaRPr sz="1588"/>
            </a:p>
          </p:txBody>
        </p:sp>
        <p:sp>
          <p:nvSpPr>
            <p:cNvPr id="345" name="object 345"/>
            <p:cNvSpPr/>
            <p:nvPr/>
          </p:nvSpPr>
          <p:spPr>
            <a:xfrm>
              <a:off x="6334125" y="2038350"/>
              <a:ext cx="19050" cy="609600"/>
            </a:xfrm>
            <a:custGeom>
              <a:avLst/>
              <a:gdLst/>
              <a:ahLst/>
              <a:cxnLst/>
              <a:rect l="l" t="t" r="r" b="b"/>
              <a:pathLst>
                <a:path w="19050" h="609600">
                  <a:moveTo>
                    <a:pt x="0" y="609600"/>
                  </a:moveTo>
                  <a:lnTo>
                    <a:pt x="19050" y="609600"/>
                  </a:lnTo>
                  <a:lnTo>
                    <a:pt x="19050" y="0"/>
                  </a:lnTo>
                  <a:lnTo>
                    <a:pt x="0" y="0"/>
                  </a:lnTo>
                  <a:lnTo>
                    <a:pt x="0" y="609600"/>
                  </a:lnTo>
                  <a:close/>
                </a:path>
              </a:pathLst>
            </a:custGeom>
            <a:solidFill>
              <a:srgbClr val="BFBFBF"/>
            </a:solidFill>
          </p:spPr>
          <p:txBody>
            <a:bodyPr wrap="square" lIns="0" tIns="0" rIns="0" bIns="0" rtlCol="0"/>
            <a:lstStyle/>
            <a:p>
              <a:endParaRPr sz="1588"/>
            </a:p>
          </p:txBody>
        </p:sp>
        <p:sp>
          <p:nvSpPr>
            <p:cNvPr id="346" name="object 346"/>
            <p:cNvSpPr/>
            <p:nvPr/>
          </p:nvSpPr>
          <p:spPr>
            <a:xfrm>
              <a:off x="6334125" y="2038350"/>
              <a:ext cx="19050" cy="609600"/>
            </a:xfrm>
            <a:custGeom>
              <a:avLst/>
              <a:gdLst/>
              <a:ahLst/>
              <a:cxnLst/>
              <a:rect l="l" t="t" r="r" b="b"/>
              <a:pathLst>
                <a:path w="19050" h="609600">
                  <a:moveTo>
                    <a:pt x="19050" y="0"/>
                  </a:moveTo>
                  <a:lnTo>
                    <a:pt x="0" y="9525"/>
                  </a:lnTo>
                  <a:lnTo>
                    <a:pt x="0" y="609600"/>
                  </a:lnTo>
                  <a:lnTo>
                    <a:pt x="19050" y="609600"/>
                  </a:lnTo>
                  <a:lnTo>
                    <a:pt x="19050" y="0"/>
                  </a:lnTo>
                  <a:close/>
                </a:path>
              </a:pathLst>
            </a:custGeom>
            <a:ln w="9525">
              <a:solidFill>
                <a:srgbClr val="808080"/>
              </a:solidFill>
            </a:ln>
          </p:spPr>
          <p:txBody>
            <a:bodyPr wrap="square" lIns="0" tIns="0" rIns="0" bIns="0" rtlCol="0"/>
            <a:lstStyle/>
            <a:p>
              <a:endParaRPr sz="1588"/>
            </a:p>
          </p:txBody>
        </p:sp>
        <p:sp>
          <p:nvSpPr>
            <p:cNvPr id="347" name="object 347"/>
            <p:cNvSpPr/>
            <p:nvPr/>
          </p:nvSpPr>
          <p:spPr>
            <a:xfrm>
              <a:off x="6381750" y="2038350"/>
              <a:ext cx="28575" cy="600075"/>
            </a:xfrm>
            <a:custGeom>
              <a:avLst/>
              <a:gdLst/>
              <a:ahLst/>
              <a:cxnLst/>
              <a:rect l="l" t="t" r="r" b="b"/>
              <a:pathLst>
                <a:path w="28575" h="600075">
                  <a:moveTo>
                    <a:pt x="28575" y="0"/>
                  </a:moveTo>
                  <a:lnTo>
                    <a:pt x="0" y="0"/>
                  </a:lnTo>
                  <a:lnTo>
                    <a:pt x="0" y="600075"/>
                  </a:lnTo>
                  <a:lnTo>
                    <a:pt x="28575" y="600075"/>
                  </a:lnTo>
                  <a:lnTo>
                    <a:pt x="28575" y="0"/>
                  </a:lnTo>
                  <a:close/>
                </a:path>
              </a:pathLst>
            </a:custGeom>
            <a:solidFill>
              <a:srgbClr val="BFBFBF"/>
            </a:solidFill>
          </p:spPr>
          <p:txBody>
            <a:bodyPr wrap="square" lIns="0" tIns="0" rIns="0" bIns="0" rtlCol="0"/>
            <a:lstStyle/>
            <a:p>
              <a:endParaRPr sz="1588"/>
            </a:p>
          </p:txBody>
        </p:sp>
        <p:sp>
          <p:nvSpPr>
            <p:cNvPr id="348" name="object 348"/>
            <p:cNvSpPr/>
            <p:nvPr/>
          </p:nvSpPr>
          <p:spPr>
            <a:xfrm>
              <a:off x="6381750" y="2038350"/>
              <a:ext cx="28575" cy="600075"/>
            </a:xfrm>
            <a:custGeom>
              <a:avLst/>
              <a:gdLst/>
              <a:ahLst/>
              <a:cxnLst/>
              <a:rect l="l" t="t" r="r" b="b"/>
              <a:pathLst>
                <a:path w="28575" h="600075">
                  <a:moveTo>
                    <a:pt x="0" y="600075"/>
                  </a:moveTo>
                  <a:lnTo>
                    <a:pt x="28575" y="600075"/>
                  </a:lnTo>
                  <a:lnTo>
                    <a:pt x="28575" y="0"/>
                  </a:lnTo>
                  <a:lnTo>
                    <a:pt x="0" y="0"/>
                  </a:lnTo>
                  <a:lnTo>
                    <a:pt x="0" y="600075"/>
                  </a:lnTo>
                  <a:close/>
                </a:path>
              </a:pathLst>
            </a:custGeom>
            <a:ln w="9525">
              <a:solidFill>
                <a:srgbClr val="808080"/>
              </a:solidFill>
            </a:ln>
          </p:spPr>
          <p:txBody>
            <a:bodyPr wrap="square" lIns="0" tIns="0" rIns="0" bIns="0" rtlCol="0"/>
            <a:lstStyle/>
            <a:p>
              <a:endParaRPr sz="1588"/>
            </a:p>
          </p:txBody>
        </p:sp>
        <p:sp>
          <p:nvSpPr>
            <p:cNvPr id="349" name="object 349"/>
            <p:cNvSpPr/>
            <p:nvPr/>
          </p:nvSpPr>
          <p:spPr>
            <a:xfrm>
              <a:off x="6429375" y="2038350"/>
              <a:ext cx="28575" cy="600075"/>
            </a:xfrm>
            <a:custGeom>
              <a:avLst/>
              <a:gdLst/>
              <a:ahLst/>
              <a:cxnLst/>
              <a:rect l="l" t="t" r="r" b="b"/>
              <a:pathLst>
                <a:path w="28575" h="600075">
                  <a:moveTo>
                    <a:pt x="28575" y="0"/>
                  </a:moveTo>
                  <a:lnTo>
                    <a:pt x="0" y="0"/>
                  </a:lnTo>
                  <a:lnTo>
                    <a:pt x="0" y="600075"/>
                  </a:lnTo>
                  <a:lnTo>
                    <a:pt x="28575" y="590550"/>
                  </a:lnTo>
                  <a:lnTo>
                    <a:pt x="28575" y="0"/>
                  </a:lnTo>
                  <a:close/>
                </a:path>
              </a:pathLst>
            </a:custGeom>
            <a:solidFill>
              <a:srgbClr val="BFBFBF"/>
            </a:solidFill>
          </p:spPr>
          <p:txBody>
            <a:bodyPr wrap="square" lIns="0" tIns="0" rIns="0" bIns="0" rtlCol="0"/>
            <a:lstStyle/>
            <a:p>
              <a:endParaRPr sz="1588"/>
            </a:p>
          </p:txBody>
        </p:sp>
        <p:sp>
          <p:nvSpPr>
            <p:cNvPr id="350" name="object 350"/>
            <p:cNvSpPr/>
            <p:nvPr/>
          </p:nvSpPr>
          <p:spPr>
            <a:xfrm>
              <a:off x="6429375" y="2038350"/>
              <a:ext cx="28575" cy="600075"/>
            </a:xfrm>
            <a:custGeom>
              <a:avLst/>
              <a:gdLst/>
              <a:ahLst/>
              <a:cxnLst/>
              <a:rect l="l" t="t" r="r" b="b"/>
              <a:pathLst>
                <a:path w="28575" h="600075">
                  <a:moveTo>
                    <a:pt x="28575" y="0"/>
                  </a:moveTo>
                  <a:lnTo>
                    <a:pt x="0" y="0"/>
                  </a:lnTo>
                  <a:lnTo>
                    <a:pt x="0" y="600075"/>
                  </a:lnTo>
                  <a:lnTo>
                    <a:pt x="28575" y="590550"/>
                  </a:lnTo>
                  <a:lnTo>
                    <a:pt x="28575" y="0"/>
                  </a:lnTo>
                  <a:close/>
                </a:path>
              </a:pathLst>
            </a:custGeom>
            <a:ln w="9525">
              <a:solidFill>
                <a:srgbClr val="808080"/>
              </a:solidFill>
            </a:ln>
          </p:spPr>
          <p:txBody>
            <a:bodyPr wrap="square" lIns="0" tIns="0" rIns="0" bIns="0" rtlCol="0"/>
            <a:lstStyle/>
            <a:p>
              <a:endParaRPr sz="1588"/>
            </a:p>
          </p:txBody>
        </p:sp>
        <p:sp>
          <p:nvSpPr>
            <p:cNvPr id="351" name="object 351"/>
            <p:cNvSpPr/>
            <p:nvPr/>
          </p:nvSpPr>
          <p:spPr>
            <a:xfrm>
              <a:off x="6486525" y="2028825"/>
              <a:ext cx="19050" cy="600075"/>
            </a:xfrm>
            <a:custGeom>
              <a:avLst/>
              <a:gdLst/>
              <a:ahLst/>
              <a:cxnLst/>
              <a:rect l="l" t="t" r="r" b="b"/>
              <a:pathLst>
                <a:path w="19050" h="600075">
                  <a:moveTo>
                    <a:pt x="19050" y="0"/>
                  </a:moveTo>
                  <a:lnTo>
                    <a:pt x="0" y="9525"/>
                  </a:lnTo>
                  <a:lnTo>
                    <a:pt x="0" y="600075"/>
                  </a:lnTo>
                  <a:lnTo>
                    <a:pt x="19050" y="590550"/>
                  </a:lnTo>
                  <a:lnTo>
                    <a:pt x="19050" y="0"/>
                  </a:lnTo>
                  <a:close/>
                </a:path>
              </a:pathLst>
            </a:custGeom>
            <a:solidFill>
              <a:srgbClr val="BFBFBF"/>
            </a:solidFill>
          </p:spPr>
          <p:txBody>
            <a:bodyPr wrap="square" lIns="0" tIns="0" rIns="0" bIns="0" rtlCol="0"/>
            <a:lstStyle/>
            <a:p>
              <a:endParaRPr sz="1588"/>
            </a:p>
          </p:txBody>
        </p:sp>
        <p:sp>
          <p:nvSpPr>
            <p:cNvPr id="352" name="object 352"/>
            <p:cNvSpPr/>
            <p:nvPr/>
          </p:nvSpPr>
          <p:spPr>
            <a:xfrm>
              <a:off x="6486525" y="2028825"/>
              <a:ext cx="19050" cy="600075"/>
            </a:xfrm>
            <a:custGeom>
              <a:avLst/>
              <a:gdLst/>
              <a:ahLst/>
              <a:cxnLst/>
              <a:rect l="l" t="t" r="r" b="b"/>
              <a:pathLst>
                <a:path w="19050" h="600075">
                  <a:moveTo>
                    <a:pt x="19050" y="0"/>
                  </a:moveTo>
                  <a:lnTo>
                    <a:pt x="0" y="9525"/>
                  </a:lnTo>
                  <a:lnTo>
                    <a:pt x="0" y="600075"/>
                  </a:lnTo>
                  <a:lnTo>
                    <a:pt x="19050" y="590550"/>
                  </a:lnTo>
                  <a:lnTo>
                    <a:pt x="19050" y="0"/>
                  </a:lnTo>
                  <a:close/>
                </a:path>
              </a:pathLst>
            </a:custGeom>
            <a:ln w="9525">
              <a:solidFill>
                <a:srgbClr val="808080"/>
              </a:solidFill>
            </a:ln>
          </p:spPr>
          <p:txBody>
            <a:bodyPr wrap="square" lIns="0" tIns="0" rIns="0" bIns="0" rtlCol="0"/>
            <a:lstStyle/>
            <a:p>
              <a:endParaRPr sz="1588"/>
            </a:p>
          </p:txBody>
        </p:sp>
        <p:sp>
          <p:nvSpPr>
            <p:cNvPr id="353" name="object 353"/>
            <p:cNvSpPr/>
            <p:nvPr/>
          </p:nvSpPr>
          <p:spPr>
            <a:xfrm>
              <a:off x="6534150" y="2028825"/>
              <a:ext cx="28575" cy="590550"/>
            </a:xfrm>
            <a:custGeom>
              <a:avLst/>
              <a:gdLst/>
              <a:ahLst/>
              <a:cxnLst/>
              <a:rect l="l" t="t" r="r" b="b"/>
              <a:pathLst>
                <a:path w="28575" h="590550">
                  <a:moveTo>
                    <a:pt x="28575" y="0"/>
                  </a:moveTo>
                  <a:lnTo>
                    <a:pt x="0" y="0"/>
                  </a:lnTo>
                  <a:lnTo>
                    <a:pt x="0" y="590550"/>
                  </a:lnTo>
                  <a:lnTo>
                    <a:pt x="28575" y="590550"/>
                  </a:lnTo>
                  <a:lnTo>
                    <a:pt x="28575" y="0"/>
                  </a:lnTo>
                  <a:close/>
                </a:path>
              </a:pathLst>
            </a:custGeom>
            <a:solidFill>
              <a:srgbClr val="BFBFBF"/>
            </a:solidFill>
          </p:spPr>
          <p:txBody>
            <a:bodyPr wrap="square" lIns="0" tIns="0" rIns="0" bIns="0" rtlCol="0"/>
            <a:lstStyle/>
            <a:p>
              <a:endParaRPr sz="1588"/>
            </a:p>
          </p:txBody>
        </p:sp>
        <p:sp>
          <p:nvSpPr>
            <p:cNvPr id="354" name="object 354"/>
            <p:cNvSpPr/>
            <p:nvPr/>
          </p:nvSpPr>
          <p:spPr>
            <a:xfrm>
              <a:off x="6534150" y="2028825"/>
              <a:ext cx="28575" cy="590550"/>
            </a:xfrm>
            <a:custGeom>
              <a:avLst/>
              <a:gdLst/>
              <a:ahLst/>
              <a:cxnLst/>
              <a:rect l="l" t="t" r="r" b="b"/>
              <a:pathLst>
                <a:path w="28575" h="590550">
                  <a:moveTo>
                    <a:pt x="0" y="590550"/>
                  </a:moveTo>
                  <a:lnTo>
                    <a:pt x="28575" y="590550"/>
                  </a:lnTo>
                  <a:lnTo>
                    <a:pt x="28575" y="0"/>
                  </a:lnTo>
                  <a:lnTo>
                    <a:pt x="0" y="0"/>
                  </a:lnTo>
                  <a:lnTo>
                    <a:pt x="0" y="590550"/>
                  </a:lnTo>
                  <a:close/>
                </a:path>
              </a:pathLst>
            </a:custGeom>
            <a:ln w="9525">
              <a:solidFill>
                <a:srgbClr val="808080"/>
              </a:solidFill>
            </a:ln>
          </p:spPr>
          <p:txBody>
            <a:bodyPr wrap="square" lIns="0" tIns="0" rIns="0" bIns="0" rtlCol="0"/>
            <a:lstStyle/>
            <a:p>
              <a:endParaRPr sz="1588"/>
            </a:p>
          </p:txBody>
        </p:sp>
        <p:sp>
          <p:nvSpPr>
            <p:cNvPr id="355" name="object 355"/>
            <p:cNvSpPr/>
            <p:nvPr/>
          </p:nvSpPr>
          <p:spPr>
            <a:xfrm>
              <a:off x="6581775" y="2028825"/>
              <a:ext cx="28575" cy="581025"/>
            </a:xfrm>
            <a:custGeom>
              <a:avLst/>
              <a:gdLst/>
              <a:ahLst/>
              <a:cxnLst/>
              <a:rect l="l" t="t" r="r" b="b"/>
              <a:pathLst>
                <a:path w="28575" h="581025">
                  <a:moveTo>
                    <a:pt x="28575" y="0"/>
                  </a:moveTo>
                  <a:lnTo>
                    <a:pt x="0" y="0"/>
                  </a:lnTo>
                  <a:lnTo>
                    <a:pt x="0" y="581025"/>
                  </a:lnTo>
                  <a:lnTo>
                    <a:pt x="28575" y="581025"/>
                  </a:lnTo>
                  <a:lnTo>
                    <a:pt x="28575" y="0"/>
                  </a:lnTo>
                  <a:close/>
                </a:path>
              </a:pathLst>
            </a:custGeom>
            <a:solidFill>
              <a:srgbClr val="BFBFBF"/>
            </a:solidFill>
          </p:spPr>
          <p:txBody>
            <a:bodyPr wrap="square" lIns="0" tIns="0" rIns="0" bIns="0" rtlCol="0"/>
            <a:lstStyle/>
            <a:p>
              <a:endParaRPr sz="1588"/>
            </a:p>
          </p:txBody>
        </p:sp>
        <p:sp>
          <p:nvSpPr>
            <p:cNvPr id="356" name="object 356"/>
            <p:cNvSpPr/>
            <p:nvPr/>
          </p:nvSpPr>
          <p:spPr>
            <a:xfrm>
              <a:off x="6581775" y="2028825"/>
              <a:ext cx="28575" cy="581025"/>
            </a:xfrm>
            <a:custGeom>
              <a:avLst/>
              <a:gdLst/>
              <a:ahLst/>
              <a:cxnLst/>
              <a:rect l="l" t="t" r="r" b="b"/>
              <a:pathLst>
                <a:path w="28575" h="581025">
                  <a:moveTo>
                    <a:pt x="0" y="581025"/>
                  </a:moveTo>
                  <a:lnTo>
                    <a:pt x="28575" y="581025"/>
                  </a:lnTo>
                  <a:lnTo>
                    <a:pt x="28575" y="0"/>
                  </a:lnTo>
                  <a:lnTo>
                    <a:pt x="0" y="0"/>
                  </a:lnTo>
                  <a:lnTo>
                    <a:pt x="0" y="581025"/>
                  </a:lnTo>
                  <a:close/>
                </a:path>
              </a:pathLst>
            </a:custGeom>
            <a:ln w="9525">
              <a:solidFill>
                <a:srgbClr val="808080"/>
              </a:solidFill>
            </a:ln>
          </p:spPr>
          <p:txBody>
            <a:bodyPr wrap="square" lIns="0" tIns="0" rIns="0" bIns="0" rtlCol="0"/>
            <a:lstStyle/>
            <a:p>
              <a:endParaRPr sz="1588"/>
            </a:p>
          </p:txBody>
        </p:sp>
        <p:sp>
          <p:nvSpPr>
            <p:cNvPr id="357" name="object 357"/>
            <p:cNvSpPr/>
            <p:nvPr/>
          </p:nvSpPr>
          <p:spPr>
            <a:xfrm>
              <a:off x="6619875" y="2028825"/>
              <a:ext cx="28575" cy="581025"/>
            </a:xfrm>
            <a:custGeom>
              <a:avLst/>
              <a:gdLst/>
              <a:ahLst/>
              <a:cxnLst/>
              <a:rect l="l" t="t" r="r" b="b"/>
              <a:pathLst>
                <a:path w="28575" h="581025">
                  <a:moveTo>
                    <a:pt x="28575" y="0"/>
                  </a:moveTo>
                  <a:lnTo>
                    <a:pt x="0" y="0"/>
                  </a:lnTo>
                  <a:lnTo>
                    <a:pt x="0" y="581025"/>
                  </a:lnTo>
                  <a:lnTo>
                    <a:pt x="28575" y="571500"/>
                  </a:lnTo>
                  <a:lnTo>
                    <a:pt x="28575" y="0"/>
                  </a:lnTo>
                  <a:close/>
                </a:path>
              </a:pathLst>
            </a:custGeom>
            <a:solidFill>
              <a:srgbClr val="BFBFBF"/>
            </a:solidFill>
          </p:spPr>
          <p:txBody>
            <a:bodyPr wrap="square" lIns="0" tIns="0" rIns="0" bIns="0" rtlCol="0"/>
            <a:lstStyle/>
            <a:p>
              <a:endParaRPr sz="1588"/>
            </a:p>
          </p:txBody>
        </p:sp>
        <p:sp>
          <p:nvSpPr>
            <p:cNvPr id="358" name="object 358"/>
            <p:cNvSpPr/>
            <p:nvPr/>
          </p:nvSpPr>
          <p:spPr>
            <a:xfrm>
              <a:off x="6619875" y="2028825"/>
              <a:ext cx="28575" cy="581025"/>
            </a:xfrm>
            <a:custGeom>
              <a:avLst/>
              <a:gdLst/>
              <a:ahLst/>
              <a:cxnLst/>
              <a:rect l="l" t="t" r="r" b="b"/>
              <a:pathLst>
                <a:path w="28575" h="581025">
                  <a:moveTo>
                    <a:pt x="28575" y="0"/>
                  </a:moveTo>
                  <a:lnTo>
                    <a:pt x="0" y="0"/>
                  </a:lnTo>
                  <a:lnTo>
                    <a:pt x="0" y="581025"/>
                  </a:lnTo>
                  <a:lnTo>
                    <a:pt x="28575" y="571500"/>
                  </a:lnTo>
                  <a:lnTo>
                    <a:pt x="28575" y="0"/>
                  </a:lnTo>
                  <a:close/>
                </a:path>
              </a:pathLst>
            </a:custGeom>
            <a:ln w="9525">
              <a:solidFill>
                <a:srgbClr val="808080"/>
              </a:solidFill>
            </a:ln>
          </p:spPr>
          <p:txBody>
            <a:bodyPr wrap="square" lIns="0" tIns="0" rIns="0" bIns="0" rtlCol="0"/>
            <a:lstStyle/>
            <a:p>
              <a:endParaRPr sz="1588"/>
            </a:p>
          </p:txBody>
        </p:sp>
        <p:sp>
          <p:nvSpPr>
            <p:cNvPr id="359" name="object 359"/>
            <p:cNvSpPr/>
            <p:nvPr/>
          </p:nvSpPr>
          <p:spPr>
            <a:xfrm>
              <a:off x="6705600" y="2019300"/>
              <a:ext cx="19050" cy="571500"/>
            </a:xfrm>
            <a:custGeom>
              <a:avLst/>
              <a:gdLst/>
              <a:ahLst/>
              <a:cxnLst/>
              <a:rect l="l" t="t" r="r" b="b"/>
              <a:pathLst>
                <a:path w="19050" h="571500">
                  <a:moveTo>
                    <a:pt x="19050" y="0"/>
                  </a:moveTo>
                  <a:lnTo>
                    <a:pt x="0" y="9525"/>
                  </a:lnTo>
                  <a:lnTo>
                    <a:pt x="0" y="571500"/>
                  </a:lnTo>
                  <a:lnTo>
                    <a:pt x="19050" y="571500"/>
                  </a:lnTo>
                  <a:lnTo>
                    <a:pt x="19050" y="0"/>
                  </a:lnTo>
                  <a:close/>
                </a:path>
              </a:pathLst>
            </a:custGeom>
            <a:solidFill>
              <a:srgbClr val="BFBFBF"/>
            </a:solidFill>
          </p:spPr>
          <p:txBody>
            <a:bodyPr wrap="square" lIns="0" tIns="0" rIns="0" bIns="0" rtlCol="0"/>
            <a:lstStyle/>
            <a:p>
              <a:endParaRPr sz="1588"/>
            </a:p>
          </p:txBody>
        </p:sp>
        <p:sp>
          <p:nvSpPr>
            <p:cNvPr id="360" name="object 360"/>
            <p:cNvSpPr/>
            <p:nvPr/>
          </p:nvSpPr>
          <p:spPr>
            <a:xfrm>
              <a:off x="6705600" y="2019300"/>
              <a:ext cx="19050" cy="571500"/>
            </a:xfrm>
            <a:custGeom>
              <a:avLst/>
              <a:gdLst/>
              <a:ahLst/>
              <a:cxnLst/>
              <a:rect l="l" t="t" r="r" b="b"/>
              <a:pathLst>
                <a:path w="19050" h="571500">
                  <a:moveTo>
                    <a:pt x="19050" y="0"/>
                  </a:moveTo>
                  <a:lnTo>
                    <a:pt x="0" y="9525"/>
                  </a:lnTo>
                  <a:lnTo>
                    <a:pt x="0" y="571500"/>
                  </a:lnTo>
                  <a:lnTo>
                    <a:pt x="19050" y="571500"/>
                  </a:lnTo>
                  <a:lnTo>
                    <a:pt x="19050" y="0"/>
                  </a:lnTo>
                  <a:close/>
                </a:path>
              </a:pathLst>
            </a:custGeom>
            <a:ln w="9525">
              <a:solidFill>
                <a:srgbClr val="808080"/>
              </a:solidFill>
            </a:ln>
          </p:spPr>
          <p:txBody>
            <a:bodyPr wrap="square" lIns="0" tIns="0" rIns="0" bIns="0" rtlCol="0"/>
            <a:lstStyle/>
            <a:p>
              <a:endParaRPr sz="1588"/>
            </a:p>
          </p:txBody>
        </p:sp>
        <p:sp>
          <p:nvSpPr>
            <p:cNvPr id="361" name="object 361"/>
            <p:cNvSpPr/>
            <p:nvPr/>
          </p:nvSpPr>
          <p:spPr>
            <a:xfrm>
              <a:off x="6753225" y="2019300"/>
              <a:ext cx="28575" cy="571500"/>
            </a:xfrm>
            <a:custGeom>
              <a:avLst/>
              <a:gdLst/>
              <a:ahLst/>
              <a:cxnLst/>
              <a:rect l="l" t="t" r="r" b="b"/>
              <a:pathLst>
                <a:path w="28575" h="571500">
                  <a:moveTo>
                    <a:pt x="28575" y="0"/>
                  </a:moveTo>
                  <a:lnTo>
                    <a:pt x="0" y="0"/>
                  </a:lnTo>
                  <a:lnTo>
                    <a:pt x="0" y="571500"/>
                  </a:lnTo>
                  <a:lnTo>
                    <a:pt x="28575" y="561975"/>
                  </a:lnTo>
                  <a:lnTo>
                    <a:pt x="28575" y="0"/>
                  </a:lnTo>
                  <a:close/>
                </a:path>
              </a:pathLst>
            </a:custGeom>
            <a:solidFill>
              <a:srgbClr val="BFBFBF"/>
            </a:solidFill>
          </p:spPr>
          <p:txBody>
            <a:bodyPr wrap="square" lIns="0" tIns="0" rIns="0" bIns="0" rtlCol="0"/>
            <a:lstStyle/>
            <a:p>
              <a:endParaRPr sz="1588"/>
            </a:p>
          </p:txBody>
        </p:sp>
        <p:sp>
          <p:nvSpPr>
            <p:cNvPr id="362" name="object 362"/>
            <p:cNvSpPr/>
            <p:nvPr/>
          </p:nvSpPr>
          <p:spPr>
            <a:xfrm>
              <a:off x="6753225" y="2019300"/>
              <a:ext cx="28575" cy="571500"/>
            </a:xfrm>
            <a:custGeom>
              <a:avLst/>
              <a:gdLst/>
              <a:ahLst/>
              <a:cxnLst/>
              <a:rect l="l" t="t" r="r" b="b"/>
              <a:pathLst>
                <a:path w="28575" h="571500">
                  <a:moveTo>
                    <a:pt x="28575" y="0"/>
                  </a:moveTo>
                  <a:lnTo>
                    <a:pt x="0" y="0"/>
                  </a:lnTo>
                  <a:lnTo>
                    <a:pt x="0" y="571500"/>
                  </a:lnTo>
                  <a:lnTo>
                    <a:pt x="28575" y="561975"/>
                  </a:lnTo>
                  <a:lnTo>
                    <a:pt x="28575" y="0"/>
                  </a:lnTo>
                  <a:close/>
                </a:path>
              </a:pathLst>
            </a:custGeom>
            <a:ln w="9525">
              <a:solidFill>
                <a:srgbClr val="808080"/>
              </a:solidFill>
            </a:ln>
          </p:spPr>
          <p:txBody>
            <a:bodyPr wrap="square" lIns="0" tIns="0" rIns="0" bIns="0" rtlCol="0"/>
            <a:lstStyle/>
            <a:p>
              <a:endParaRPr sz="1588"/>
            </a:p>
          </p:txBody>
        </p:sp>
        <p:sp>
          <p:nvSpPr>
            <p:cNvPr id="363" name="object 363"/>
            <p:cNvSpPr/>
            <p:nvPr/>
          </p:nvSpPr>
          <p:spPr>
            <a:xfrm>
              <a:off x="6162675" y="1943100"/>
              <a:ext cx="47625" cy="933450"/>
            </a:xfrm>
            <a:custGeom>
              <a:avLst/>
              <a:gdLst/>
              <a:ahLst/>
              <a:cxnLst/>
              <a:rect l="l" t="t" r="r" b="b"/>
              <a:pathLst>
                <a:path w="47625" h="933450">
                  <a:moveTo>
                    <a:pt x="47625" y="0"/>
                  </a:moveTo>
                  <a:lnTo>
                    <a:pt x="0" y="0"/>
                  </a:lnTo>
                  <a:lnTo>
                    <a:pt x="0" y="933450"/>
                  </a:lnTo>
                  <a:lnTo>
                    <a:pt x="47625" y="923925"/>
                  </a:lnTo>
                  <a:lnTo>
                    <a:pt x="47625" y="0"/>
                  </a:lnTo>
                  <a:close/>
                </a:path>
              </a:pathLst>
            </a:custGeom>
            <a:solidFill>
              <a:srgbClr val="BFBFBF"/>
            </a:solidFill>
          </p:spPr>
          <p:txBody>
            <a:bodyPr wrap="square" lIns="0" tIns="0" rIns="0" bIns="0" rtlCol="0"/>
            <a:lstStyle/>
            <a:p>
              <a:endParaRPr sz="1588"/>
            </a:p>
          </p:txBody>
        </p:sp>
        <p:sp>
          <p:nvSpPr>
            <p:cNvPr id="364" name="object 364"/>
            <p:cNvSpPr/>
            <p:nvPr/>
          </p:nvSpPr>
          <p:spPr>
            <a:xfrm>
              <a:off x="6162675" y="1943100"/>
              <a:ext cx="47625" cy="933450"/>
            </a:xfrm>
            <a:custGeom>
              <a:avLst/>
              <a:gdLst/>
              <a:ahLst/>
              <a:cxnLst/>
              <a:rect l="l" t="t" r="r" b="b"/>
              <a:pathLst>
                <a:path w="47625" h="933450">
                  <a:moveTo>
                    <a:pt x="47625" y="0"/>
                  </a:moveTo>
                  <a:lnTo>
                    <a:pt x="0" y="0"/>
                  </a:lnTo>
                  <a:lnTo>
                    <a:pt x="0" y="933450"/>
                  </a:lnTo>
                  <a:lnTo>
                    <a:pt x="47625" y="923925"/>
                  </a:lnTo>
                  <a:lnTo>
                    <a:pt x="47625" y="0"/>
                  </a:lnTo>
                  <a:close/>
                </a:path>
              </a:pathLst>
            </a:custGeom>
            <a:ln w="9525">
              <a:solidFill>
                <a:srgbClr val="808080"/>
              </a:solidFill>
            </a:ln>
          </p:spPr>
          <p:txBody>
            <a:bodyPr wrap="square" lIns="0" tIns="0" rIns="0" bIns="0" rtlCol="0"/>
            <a:lstStyle/>
            <a:p>
              <a:endParaRPr sz="1588"/>
            </a:p>
          </p:txBody>
        </p:sp>
        <p:sp>
          <p:nvSpPr>
            <p:cNvPr id="365" name="object 365"/>
            <p:cNvSpPr/>
            <p:nvPr/>
          </p:nvSpPr>
          <p:spPr>
            <a:xfrm>
              <a:off x="6210300" y="2638425"/>
              <a:ext cx="676275" cy="228600"/>
            </a:xfrm>
            <a:custGeom>
              <a:avLst/>
              <a:gdLst/>
              <a:ahLst/>
              <a:cxnLst/>
              <a:rect l="l" t="t" r="r" b="b"/>
              <a:pathLst>
                <a:path w="676275" h="228600">
                  <a:moveTo>
                    <a:pt x="676275" y="0"/>
                  </a:moveTo>
                  <a:lnTo>
                    <a:pt x="0" y="95250"/>
                  </a:lnTo>
                  <a:lnTo>
                    <a:pt x="0" y="228600"/>
                  </a:lnTo>
                  <a:lnTo>
                    <a:pt x="676275" y="123825"/>
                  </a:lnTo>
                  <a:lnTo>
                    <a:pt x="676275" y="0"/>
                  </a:lnTo>
                  <a:close/>
                </a:path>
              </a:pathLst>
            </a:custGeom>
            <a:solidFill>
              <a:srgbClr val="BFBFBF"/>
            </a:solidFill>
          </p:spPr>
          <p:txBody>
            <a:bodyPr wrap="square" lIns="0" tIns="0" rIns="0" bIns="0" rtlCol="0"/>
            <a:lstStyle/>
            <a:p>
              <a:endParaRPr sz="1588"/>
            </a:p>
          </p:txBody>
        </p:sp>
        <p:sp>
          <p:nvSpPr>
            <p:cNvPr id="366" name="object 366"/>
            <p:cNvSpPr/>
            <p:nvPr/>
          </p:nvSpPr>
          <p:spPr>
            <a:xfrm>
              <a:off x="6210300" y="2638425"/>
              <a:ext cx="676275" cy="228600"/>
            </a:xfrm>
            <a:custGeom>
              <a:avLst/>
              <a:gdLst/>
              <a:ahLst/>
              <a:cxnLst/>
              <a:rect l="l" t="t" r="r" b="b"/>
              <a:pathLst>
                <a:path w="676275" h="228600">
                  <a:moveTo>
                    <a:pt x="0" y="228600"/>
                  </a:moveTo>
                  <a:lnTo>
                    <a:pt x="676275" y="123825"/>
                  </a:lnTo>
                  <a:lnTo>
                    <a:pt x="676275" y="0"/>
                  </a:lnTo>
                  <a:lnTo>
                    <a:pt x="0" y="95250"/>
                  </a:lnTo>
                  <a:lnTo>
                    <a:pt x="0" y="228600"/>
                  </a:lnTo>
                  <a:close/>
                </a:path>
              </a:pathLst>
            </a:custGeom>
            <a:ln w="9525">
              <a:solidFill>
                <a:srgbClr val="808080"/>
              </a:solidFill>
            </a:ln>
          </p:spPr>
          <p:txBody>
            <a:bodyPr wrap="square" lIns="0" tIns="0" rIns="0" bIns="0" rtlCol="0"/>
            <a:lstStyle/>
            <a:p>
              <a:endParaRPr sz="1588"/>
            </a:p>
          </p:txBody>
        </p:sp>
        <p:sp>
          <p:nvSpPr>
            <p:cNvPr id="367" name="object 367"/>
            <p:cNvSpPr/>
            <p:nvPr/>
          </p:nvSpPr>
          <p:spPr>
            <a:xfrm>
              <a:off x="6257925" y="2000249"/>
              <a:ext cx="214629" cy="733425"/>
            </a:xfrm>
            <a:custGeom>
              <a:avLst/>
              <a:gdLst/>
              <a:ahLst/>
              <a:cxnLst/>
              <a:rect l="l" t="t" r="r" b="b"/>
              <a:pathLst>
                <a:path w="214629" h="733425">
                  <a:moveTo>
                    <a:pt x="4762" y="9525"/>
                  </a:moveTo>
                  <a:lnTo>
                    <a:pt x="0" y="9525"/>
                  </a:lnTo>
                  <a:lnTo>
                    <a:pt x="0" y="733425"/>
                  </a:lnTo>
                  <a:lnTo>
                    <a:pt x="4762" y="733425"/>
                  </a:lnTo>
                  <a:lnTo>
                    <a:pt x="4762" y="9525"/>
                  </a:lnTo>
                  <a:close/>
                </a:path>
                <a:path w="214629" h="733425">
                  <a:moveTo>
                    <a:pt x="61912" y="0"/>
                  </a:moveTo>
                  <a:lnTo>
                    <a:pt x="57150" y="0"/>
                  </a:lnTo>
                  <a:lnTo>
                    <a:pt x="57150" y="723900"/>
                  </a:lnTo>
                  <a:lnTo>
                    <a:pt x="61912" y="723900"/>
                  </a:lnTo>
                  <a:lnTo>
                    <a:pt x="61912" y="0"/>
                  </a:lnTo>
                  <a:close/>
                </a:path>
                <a:path w="214629" h="733425">
                  <a:moveTo>
                    <a:pt x="119062" y="0"/>
                  </a:moveTo>
                  <a:lnTo>
                    <a:pt x="114300" y="0"/>
                  </a:lnTo>
                  <a:lnTo>
                    <a:pt x="114300" y="714375"/>
                  </a:lnTo>
                  <a:lnTo>
                    <a:pt x="119062" y="714375"/>
                  </a:lnTo>
                  <a:lnTo>
                    <a:pt x="119062" y="0"/>
                  </a:lnTo>
                  <a:close/>
                </a:path>
                <a:path w="214629" h="733425">
                  <a:moveTo>
                    <a:pt x="166687" y="0"/>
                  </a:moveTo>
                  <a:lnTo>
                    <a:pt x="161925" y="0"/>
                  </a:lnTo>
                  <a:lnTo>
                    <a:pt x="161925" y="704850"/>
                  </a:lnTo>
                  <a:lnTo>
                    <a:pt x="166687" y="704850"/>
                  </a:lnTo>
                  <a:lnTo>
                    <a:pt x="166687" y="0"/>
                  </a:lnTo>
                  <a:close/>
                </a:path>
                <a:path w="214629" h="733425">
                  <a:moveTo>
                    <a:pt x="214312" y="0"/>
                  </a:moveTo>
                  <a:lnTo>
                    <a:pt x="209550" y="0"/>
                  </a:lnTo>
                  <a:lnTo>
                    <a:pt x="209550" y="695325"/>
                  </a:lnTo>
                  <a:lnTo>
                    <a:pt x="214312" y="695325"/>
                  </a:lnTo>
                  <a:lnTo>
                    <a:pt x="214312" y="0"/>
                  </a:lnTo>
                  <a:close/>
                </a:path>
              </a:pathLst>
            </a:custGeom>
            <a:solidFill>
              <a:srgbClr val="808080"/>
            </a:solidFill>
          </p:spPr>
          <p:txBody>
            <a:bodyPr wrap="square" lIns="0" tIns="0" rIns="0" bIns="0" rtlCol="0"/>
            <a:lstStyle/>
            <a:p>
              <a:endParaRPr sz="1588"/>
            </a:p>
          </p:txBody>
        </p:sp>
        <p:sp>
          <p:nvSpPr>
            <p:cNvPr id="368" name="object 368"/>
            <p:cNvSpPr/>
            <p:nvPr/>
          </p:nvSpPr>
          <p:spPr>
            <a:xfrm>
              <a:off x="6515100" y="2000250"/>
              <a:ext cx="9525" cy="685800"/>
            </a:xfrm>
            <a:custGeom>
              <a:avLst/>
              <a:gdLst/>
              <a:ahLst/>
              <a:cxnLst/>
              <a:rect l="l" t="t" r="r" b="b"/>
              <a:pathLst>
                <a:path w="9525" h="685800">
                  <a:moveTo>
                    <a:pt x="9525" y="0"/>
                  </a:moveTo>
                  <a:lnTo>
                    <a:pt x="9525" y="685800"/>
                  </a:lnTo>
                  <a:lnTo>
                    <a:pt x="0" y="685800"/>
                  </a:lnTo>
                </a:path>
              </a:pathLst>
            </a:custGeom>
            <a:ln w="9525">
              <a:solidFill>
                <a:srgbClr val="808080"/>
              </a:solidFill>
            </a:ln>
          </p:spPr>
          <p:txBody>
            <a:bodyPr wrap="square" lIns="0" tIns="0" rIns="0" bIns="0" rtlCol="0"/>
            <a:lstStyle/>
            <a:p>
              <a:endParaRPr sz="1588"/>
            </a:p>
          </p:txBody>
        </p:sp>
        <p:sp>
          <p:nvSpPr>
            <p:cNvPr id="369" name="object 369"/>
            <p:cNvSpPr/>
            <p:nvPr/>
          </p:nvSpPr>
          <p:spPr>
            <a:xfrm>
              <a:off x="6572250" y="1990724"/>
              <a:ext cx="90805" cy="695325"/>
            </a:xfrm>
            <a:custGeom>
              <a:avLst/>
              <a:gdLst/>
              <a:ahLst/>
              <a:cxnLst/>
              <a:rect l="l" t="t" r="r" b="b"/>
              <a:pathLst>
                <a:path w="90804" h="695325">
                  <a:moveTo>
                    <a:pt x="4762" y="9525"/>
                  </a:moveTo>
                  <a:lnTo>
                    <a:pt x="0" y="9525"/>
                  </a:lnTo>
                  <a:lnTo>
                    <a:pt x="0" y="695325"/>
                  </a:lnTo>
                  <a:lnTo>
                    <a:pt x="4762" y="695325"/>
                  </a:lnTo>
                  <a:lnTo>
                    <a:pt x="4762" y="9525"/>
                  </a:lnTo>
                  <a:close/>
                </a:path>
                <a:path w="90804" h="695325">
                  <a:moveTo>
                    <a:pt x="52387" y="0"/>
                  </a:moveTo>
                  <a:lnTo>
                    <a:pt x="47625" y="0"/>
                  </a:lnTo>
                  <a:lnTo>
                    <a:pt x="47625" y="685800"/>
                  </a:lnTo>
                  <a:lnTo>
                    <a:pt x="52387" y="685800"/>
                  </a:lnTo>
                  <a:lnTo>
                    <a:pt x="52387" y="0"/>
                  </a:lnTo>
                  <a:close/>
                </a:path>
                <a:path w="90804" h="695325">
                  <a:moveTo>
                    <a:pt x="90487" y="0"/>
                  </a:moveTo>
                  <a:lnTo>
                    <a:pt x="85725" y="0"/>
                  </a:lnTo>
                  <a:lnTo>
                    <a:pt x="85725" y="676275"/>
                  </a:lnTo>
                  <a:lnTo>
                    <a:pt x="90487" y="676275"/>
                  </a:lnTo>
                  <a:lnTo>
                    <a:pt x="90487" y="0"/>
                  </a:lnTo>
                  <a:close/>
                </a:path>
              </a:pathLst>
            </a:custGeom>
            <a:solidFill>
              <a:srgbClr val="808080"/>
            </a:solidFill>
          </p:spPr>
          <p:txBody>
            <a:bodyPr wrap="square" lIns="0" tIns="0" rIns="0" bIns="0" rtlCol="0"/>
            <a:lstStyle/>
            <a:p>
              <a:endParaRPr sz="1588"/>
            </a:p>
          </p:txBody>
        </p:sp>
        <p:sp>
          <p:nvSpPr>
            <p:cNvPr id="370" name="object 370"/>
            <p:cNvSpPr/>
            <p:nvPr/>
          </p:nvSpPr>
          <p:spPr>
            <a:xfrm>
              <a:off x="6667500" y="2028825"/>
              <a:ext cx="28575" cy="619125"/>
            </a:xfrm>
            <a:custGeom>
              <a:avLst/>
              <a:gdLst/>
              <a:ahLst/>
              <a:cxnLst/>
              <a:rect l="l" t="t" r="r" b="b"/>
              <a:pathLst>
                <a:path w="28575" h="619125">
                  <a:moveTo>
                    <a:pt x="28575" y="0"/>
                  </a:moveTo>
                  <a:lnTo>
                    <a:pt x="0" y="0"/>
                  </a:lnTo>
                  <a:lnTo>
                    <a:pt x="0" y="619125"/>
                  </a:lnTo>
                  <a:lnTo>
                    <a:pt x="28575" y="619125"/>
                  </a:lnTo>
                  <a:lnTo>
                    <a:pt x="28575" y="0"/>
                  </a:lnTo>
                  <a:close/>
                </a:path>
              </a:pathLst>
            </a:custGeom>
            <a:solidFill>
              <a:srgbClr val="404040"/>
            </a:solidFill>
          </p:spPr>
          <p:txBody>
            <a:bodyPr wrap="square" lIns="0" tIns="0" rIns="0" bIns="0" rtlCol="0"/>
            <a:lstStyle/>
            <a:p>
              <a:endParaRPr sz="1588"/>
            </a:p>
          </p:txBody>
        </p:sp>
        <p:sp>
          <p:nvSpPr>
            <p:cNvPr id="371" name="object 371"/>
            <p:cNvSpPr/>
            <p:nvPr/>
          </p:nvSpPr>
          <p:spPr>
            <a:xfrm>
              <a:off x="6667500" y="2028825"/>
              <a:ext cx="28575" cy="619125"/>
            </a:xfrm>
            <a:custGeom>
              <a:avLst/>
              <a:gdLst/>
              <a:ahLst/>
              <a:cxnLst/>
              <a:rect l="l" t="t" r="r" b="b"/>
              <a:pathLst>
                <a:path w="28575" h="619125">
                  <a:moveTo>
                    <a:pt x="0" y="619125"/>
                  </a:moveTo>
                  <a:lnTo>
                    <a:pt x="28575" y="619125"/>
                  </a:lnTo>
                  <a:lnTo>
                    <a:pt x="28575" y="0"/>
                  </a:lnTo>
                  <a:lnTo>
                    <a:pt x="0" y="0"/>
                  </a:lnTo>
                  <a:lnTo>
                    <a:pt x="0" y="619125"/>
                  </a:lnTo>
                  <a:close/>
                </a:path>
              </a:pathLst>
            </a:custGeom>
            <a:ln w="9525">
              <a:solidFill>
                <a:srgbClr val="808080"/>
              </a:solidFill>
            </a:ln>
          </p:spPr>
          <p:txBody>
            <a:bodyPr wrap="square" lIns="0" tIns="0" rIns="0" bIns="0" rtlCol="0"/>
            <a:lstStyle/>
            <a:p>
              <a:endParaRPr sz="1588"/>
            </a:p>
          </p:txBody>
        </p:sp>
        <p:sp>
          <p:nvSpPr>
            <p:cNvPr id="372" name="object 372"/>
            <p:cNvSpPr/>
            <p:nvPr/>
          </p:nvSpPr>
          <p:spPr>
            <a:xfrm>
              <a:off x="6737350" y="1990725"/>
              <a:ext cx="3175" cy="666750"/>
            </a:xfrm>
            <a:custGeom>
              <a:avLst/>
              <a:gdLst/>
              <a:ahLst/>
              <a:cxnLst/>
              <a:rect l="l" t="t" r="r" b="b"/>
              <a:pathLst>
                <a:path w="3175" h="666750">
                  <a:moveTo>
                    <a:pt x="3175" y="0"/>
                  </a:moveTo>
                  <a:lnTo>
                    <a:pt x="0" y="666750"/>
                  </a:lnTo>
                </a:path>
              </a:pathLst>
            </a:custGeom>
            <a:ln w="9525">
              <a:solidFill>
                <a:srgbClr val="808080"/>
              </a:solidFill>
            </a:ln>
          </p:spPr>
          <p:txBody>
            <a:bodyPr wrap="square" lIns="0" tIns="0" rIns="0" bIns="0" rtlCol="0"/>
            <a:lstStyle/>
            <a:p>
              <a:endParaRPr sz="1588"/>
            </a:p>
          </p:txBody>
        </p:sp>
        <p:sp>
          <p:nvSpPr>
            <p:cNvPr id="373" name="object 373"/>
            <p:cNvSpPr/>
            <p:nvPr/>
          </p:nvSpPr>
          <p:spPr>
            <a:xfrm>
              <a:off x="6800850" y="1990725"/>
              <a:ext cx="5080" cy="657225"/>
            </a:xfrm>
            <a:custGeom>
              <a:avLst/>
              <a:gdLst/>
              <a:ahLst/>
              <a:cxnLst/>
              <a:rect l="l" t="t" r="r" b="b"/>
              <a:pathLst>
                <a:path w="5079" h="657225">
                  <a:moveTo>
                    <a:pt x="0" y="657225"/>
                  </a:moveTo>
                  <a:lnTo>
                    <a:pt x="4762" y="657225"/>
                  </a:lnTo>
                  <a:lnTo>
                    <a:pt x="4762" y="0"/>
                  </a:lnTo>
                  <a:lnTo>
                    <a:pt x="0" y="0"/>
                  </a:lnTo>
                  <a:lnTo>
                    <a:pt x="0" y="657225"/>
                  </a:lnTo>
                  <a:close/>
                </a:path>
              </a:pathLst>
            </a:custGeom>
            <a:solidFill>
              <a:srgbClr val="808080"/>
            </a:solidFill>
          </p:spPr>
          <p:txBody>
            <a:bodyPr wrap="square" lIns="0" tIns="0" rIns="0" bIns="0" rtlCol="0"/>
            <a:lstStyle/>
            <a:p>
              <a:endParaRPr sz="1588"/>
            </a:p>
          </p:txBody>
        </p:sp>
        <p:sp>
          <p:nvSpPr>
            <p:cNvPr id="374" name="object 374"/>
            <p:cNvSpPr/>
            <p:nvPr/>
          </p:nvSpPr>
          <p:spPr>
            <a:xfrm>
              <a:off x="6819900" y="2524125"/>
              <a:ext cx="47625" cy="38100"/>
            </a:xfrm>
            <a:custGeom>
              <a:avLst/>
              <a:gdLst/>
              <a:ahLst/>
              <a:cxnLst/>
              <a:rect l="l" t="t" r="r" b="b"/>
              <a:pathLst>
                <a:path w="47625" h="38100">
                  <a:moveTo>
                    <a:pt x="47625" y="0"/>
                  </a:moveTo>
                  <a:lnTo>
                    <a:pt x="0" y="0"/>
                  </a:lnTo>
                  <a:lnTo>
                    <a:pt x="0" y="38100"/>
                  </a:lnTo>
                  <a:lnTo>
                    <a:pt x="47625" y="38100"/>
                  </a:lnTo>
                  <a:lnTo>
                    <a:pt x="47625" y="0"/>
                  </a:lnTo>
                  <a:close/>
                </a:path>
              </a:pathLst>
            </a:custGeom>
            <a:solidFill>
              <a:srgbClr val="404040"/>
            </a:solidFill>
          </p:spPr>
          <p:txBody>
            <a:bodyPr wrap="square" lIns="0" tIns="0" rIns="0" bIns="0" rtlCol="0"/>
            <a:lstStyle/>
            <a:p>
              <a:endParaRPr sz="1588"/>
            </a:p>
          </p:txBody>
        </p:sp>
        <p:sp>
          <p:nvSpPr>
            <p:cNvPr id="375" name="object 375"/>
            <p:cNvSpPr/>
            <p:nvPr/>
          </p:nvSpPr>
          <p:spPr>
            <a:xfrm>
              <a:off x="6819900" y="2524125"/>
              <a:ext cx="47625" cy="38100"/>
            </a:xfrm>
            <a:custGeom>
              <a:avLst/>
              <a:gdLst/>
              <a:ahLst/>
              <a:cxnLst/>
              <a:rect l="l" t="t" r="r" b="b"/>
              <a:pathLst>
                <a:path w="47625" h="38100">
                  <a:moveTo>
                    <a:pt x="0" y="38100"/>
                  </a:moveTo>
                  <a:lnTo>
                    <a:pt x="47625" y="38100"/>
                  </a:lnTo>
                  <a:lnTo>
                    <a:pt x="47625" y="0"/>
                  </a:lnTo>
                  <a:lnTo>
                    <a:pt x="0" y="0"/>
                  </a:lnTo>
                  <a:lnTo>
                    <a:pt x="0" y="38100"/>
                  </a:lnTo>
                  <a:close/>
                </a:path>
              </a:pathLst>
            </a:custGeom>
            <a:ln w="9525">
              <a:solidFill>
                <a:srgbClr val="808080"/>
              </a:solidFill>
            </a:ln>
          </p:spPr>
          <p:txBody>
            <a:bodyPr wrap="square" lIns="0" tIns="0" rIns="0" bIns="0" rtlCol="0"/>
            <a:lstStyle/>
            <a:p>
              <a:endParaRPr sz="1588"/>
            </a:p>
          </p:txBody>
        </p:sp>
        <p:sp>
          <p:nvSpPr>
            <p:cNvPr id="376" name="object 376"/>
            <p:cNvSpPr/>
            <p:nvPr/>
          </p:nvSpPr>
          <p:spPr>
            <a:xfrm>
              <a:off x="6829425" y="2295525"/>
              <a:ext cx="28575" cy="38100"/>
            </a:xfrm>
            <a:custGeom>
              <a:avLst/>
              <a:gdLst/>
              <a:ahLst/>
              <a:cxnLst/>
              <a:rect l="l" t="t" r="r" b="b"/>
              <a:pathLst>
                <a:path w="28575" h="38100">
                  <a:moveTo>
                    <a:pt x="19050" y="0"/>
                  </a:moveTo>
                  <a:lnTo>
                    <a:pt x="12055" y="1637"/>
                  </a:lnTo>
                  <a:lnTo>
                    <a:pt x="5953" y="5953"/>
                  </a:lnTo>
                  <a:lnTo>
                    <a:pt x="1637" y="12055"/>
                  </a:lnTo>
                  <a:lnTo>
                    <a:pt x="0" y="19050"/>
                  </a:lnTo>
                  <a:lnTo>
                    <a:pt x="1637" y="26044"/>
                  </a:lnTo>
                  <a:lnTo>
                    <a:pt x="5953" y="32146"/>
                  </a:lnTo>
                  <a:lnTo>
                    <a:pt x="12055" y="36462"/>
                  </a:lnTo>
                  <a:lnTo>
                    <a:pt x="19050" y="38100"/>
                  </a:lnTo>
                  <a:lnTo>
                    <a:pt x="28575" y="28575"/>
                  </a:lnTo>
                  <a:lnTo>
                    <a:pt x="28575" y="9525"/>
                  </a:lnTo>
                  <a:lnTo>
                    <a:pt x="19050" y="0"/>
                  </a:lnTo>
                  <a:close/>
                </a:path>
              </a:pathLst>
            </a:custGeom>
            <a:solidFill>
              <a:srgbClr val="404040"/>
            </a:solidFill>
          </p:spPr>
          <p:txBody>
            <a:bodyPr wrap="square" lIns="0" tIns="0" rIns="0" bIns="0" rtlCol="0"/>
            <a:lstStyle/>
            <a:p>
              <a:endParaRPr sz="1588"/>
            </a:p>
          </p:txBody>
        </p:sp>
        <p:sp>
          <p:nvSpPr>
            <p:cNvPr id="377" name="object 377"/>
            <p:cNvSpPr/>
            <p:nvPr/>
          </p:nvSpPr>
          <p:spPr>
            <a:xfrm>
              <a:off x="6829425" y="2295525"/>
              <a:ext cx="28575" cy="38100"/>
            </a:xfrm>
            <a:custGeom>
              <a:avLst/>
              <a:gdLst/>
              <a:ahLst/>
              <a:cxnLst/>
              <a:rect l="l" t="t" r="r" b="b"/>
              <a:pathLst>
                <a:path w="28575" h="38100">
                  <a:moveTo>
                    <a:pt x="28575" y="19050"/>
                  </a:moveTo>
                  <a:lnTo>
                    <a:pt x="28575" y="9525"/>
                  </a:lnTo>
                  <a:lnTo>
                    <a:pt x="19050" y="0"/>
                  </a:lnTo>
                  <a:lnTo>
                    <a:pt x="12055" y="1637"/>
                  </a:lnTo>
                  <a:lnTo>
                    <a:pt x="5953" y="5953"/>
                  </a:lnTo>
                  <a:lnTo>
                    <a:pt x="1637" y="12055"/>
                  </a:lnTo>
                  <a:lnTo>
                    <a:pt x="0" y="19050"/>
                  </a:lnTo>
                  <a:lnTo>
                    <a:pt x="1637" y="26044"/>
                  </a:lnTo>
                  <a:lnTo>
                    <a:pt x="5953" y="32146"/>
                  </a:lnTo>
                  <a:lnTo>
                    <a:pt x="12055" y="36462"/>
                  </a:lnTo>
                  <a:lnTo>
                    <a:pt x="19050" y="38100"/>
                  </a:lnTo>
                  <a:lnTo>
                    <a:pt x="28575" y="28575"/>
                  </a:lnTo>
                  <a:lnTo>
                    <a:pt x="28575" y="19050"/>
                  </a:lnTo>
                  <a:close/>
                </a:path>
              </a:pathLst>
            </a:custGeom>
            <a:ln w="9525">
              <a:solidFill>
                <a:srgbClr val="808080"/>
              </a:solidFill>
            </a:ln>
          </p:spPr>
          <p:txBody>
            <a:bodyPr wrap="square" lIns="0" tIns="0" rIns="0" bIns="0" rtlCol="0"/>
            <a:lstStyle/>
            <a:p>
              <a:endParaRPr sz="1588"/>
            </a:p>
          </p:txBody>
        </p:sp>
        <p:sp>
          <p:nvSpPr>
            <p:cNvPr id="378" name="object 378"/>
            <p:cNvSpPr/>
            <p:nvPr/>
          </p:nvSpPr>
          <p:spPr>
            <a:xfrm>
              <a:off x="6886575" y="1924050"/>
              <a:ext cx="38100" cy="838200"/>
            </a:xfrm>
            <a:custGeom>
              <a:avLst/>
              <a:gdLst/>
              <a:ahLst/>
              <a:cxnLst/>
              <a:rect l="l" t="t" r="r" b="b"/>
              <a:pathLst>
                <a:path w="38100" h="838200">
                  <a:moveTo>
                    <a:pt x="38100" y="0"/>
                  </a:moveTo>
                  <a:lnTo>
                    <a:pt x="0" y="0"/>
                  </a:lnTo>
                  <a:lnTo>
                    <a:pt x="0" y="838200"/>
                  </a:lnTo>
                  <a:lnTo>
                    <a:pt x="38100" y="838200"/>
                  </a:lnTo>
                  <a:lnTo>
                    <a:pt x="38100" y="0"/>
                  </a:lnTo>
                  <a:close/>
                </a:path>
              </a:pathLst>
            </a:custGeom>
            <a:solidFill>
              <a:srgbClr val="BFBFBF"/>
            </a:solidFill>
          </p:spPr>
          <p:txBody>
            <a:bodyPr wrap="square" lIns="0" tIns="0" rIns="0" bIns="0" rtlCol="0"/>
            <a:lstStyle/>
            <a:p>
              <a:endParaRPr sz="1588"/>
            </a:p>
          </p:txBody>
        </p:sp>
        <p:sp>
          <p:nvSpPr>
            <p:cNvPr id="379" name="object 379"/>
            <p:cNvSpPr/>
            <p:nvPr/>
          </p:nvSpPr>
          <p:spPr>
            <a:xfrm>
              <a:off x="6810375" y="1924050"/>
              <a:ext cx="114300" cy="838200"/>
            </a:xfrm>
            <a:custGeom>
              <a:avLst/>
              <a:gdLst/>
              <a:ahLst/>
              <a:cxnLst/>
              <a:rect l="l" t="t" r="r" b="b"/>
              <a:pathLst>
                <a:path w="114300" h="838200">
                  <a:moveTo>
                    <a:pt x="76200" y="838200"/>
                  </a:moveTo>
                  <a:lnTo>
                    <a:pt x="114300" y="838200"/>
                  </a:lnTo>
                  <a:lnTo>
                    <a:pt x="114300" y="0"/>
                  </a:lnTo>
                  <a:lnTo>
                    <a:pt x="76200" y="0"/>
                  </a:lnTo>
                  <a:lnTo>
                    <a:pt x="76200" y="838200"/>
                  </a:lnTo>
                  <a:close/>
                </a:path>
                <a:path w="114300" h="838200">
                  <a:moveTo>
                    <a:pt x="9525" y="666750"/>
                  </a:moveTo>
                  <a:lnTo>
                    <a:pt x="19050" y="676275"/>
                  </a:lnTo>
                  <a:lnTo>
                    <a:pt x="66675" y="666750"/>
                  </a:lnTo>
                  <a:lnTo>
                    <a:pt x="47625" y="657225"/>
                  </a:lnTo>
                </a:path>
                <a:path w="114300" h="838200">
                  <a:moveTo>
                    <a:pt x="0" y="333375"/>
                  </a:moveTo>
                  <a:lnTo>
                    <a:pt x="57150" y="333375"/>
                  </a:lnTo>
                  <a:lnTo>
                    <a:pt x="57150" y="352425"/>
                  </a:lnTo>
                  <a:lnTo>
                    <a:pt x="0" y="352425"/>
                  </a:lnTo>
                  <a:lnTo>
                    <a:pt x="0" y="333375"/>
                  </a:lnTo>
                </a:path>
              </a:pathLst>
            </a:custGeom>
            <a:ln w="9525">
              <a:solidFill>
                <a:srgbClr val="808080"/>
              </a:solidFill>
            </a:ln>
          </p:spPr>
          <p:txBody>
            <a:bodyPr wrap="square" lIns="0" tIns="0" rIns="0" bIns="0" rtlCol="0"/>
            <a:lstStyle/>
            <a:p>
              <a:endParaRPr sz="1588"/>
            </a:p>
          </p:txBody>
        </p:sp>
        <p:sp>
          <p:nvSpPr>
            <p:cNvPr id="380" name="object 380"/>
            <p:cNvSpPr/>
            <p:nvPr/>
          </p:nvSpPr>
          <p:spPr>
            <a:xfrm>
              <a:off x="6276975" y="2286000"/>
              <a:ext cx="19050" cy="333375"/>
            </a:xfrm>
            <a:custGeom>
              <a:avLst/>
              <a:gdLst/>
              <a:ahLst/>
              <a:cxnLst/>
              <a:rect l="l" t="t" r="r" b="b"/>
              <a:pathLst>
                <a:path w="19050" h="333375">
                  <a:moveTo>
                    <a:pt x="19050" y="0"/>
                  </a:moveTo>
                  <a:lnTo>
                    <a:pt x="0" y="0"/>
                  </a:lnTo>
                  <a:lnTo>
                    <a:pt x="0" y="333375"/>
                  </a:lnTo>
                  <a:lnTo>
                    <a:pt x="19050" y="333375"/>
                  </a:lnTo>
                  <a:lnTo>
                    <a:pt x="19050" y="0"/>
                  </a:lnTo>
                  <a:close/>
                </a:path>
              </a:pathLst>
            </a:custGeom>
            <a:solidFill>
              <a:srgbClr val="404040"/>
            </a:solidFill>
          </p:spPr>
          <p:txBody>
            <a:bodyPr wrap="square" lIns="0" tIns="0" rIns="0" bIns="0" rtlCol="0"/>
            <a:lstStyle/>
            <a:p>
              <a:endParaRPr sz="1588"/>
            </a:p>
          </p:txBody>
        </p:sp>
        <p:sp>
          <p:nvSpPr>
            <p:cNvPr id="381" name="object 381"/>
            <p:cNvSpPr/>
            <p:nvPr/>
          </p:nvSpPr>
          <p:spPr>
            <a:xfrm>
              <a:off x="6276975" y="2286000"/>
              <a:ext cx="19050" cy="333375"/>
            </a:xfrm>
            <a:custGeom>
              <a:avLst/>
              <a:gdLst/>
              <a:ahLst/>
              <a:cxnLst/>
              <a:rect l="l" t="t" r="r" b="b"/>
              <a:pathLst>
                <a:path w="19050" h="333375">
                  <a:moveTo>
                    <a:pt x="0" y="333375"/>
                  </a:moveTo>
                  <a:lnTo>
                    <a:pt x="19050" y="333375"/>
                  </a:lnTo>
                  <a:lnTo>
                    <a:pt x="19050" y="0"/>
                  </a:lnTo>
                  <a:lnTo>
                    <a:pt x="0" y="0"/>
                  </a:lnTo>
                  <a:lnTo>
                    <a:pt x="0" y="333375"/>
                  </a:lnTo>
                  <a:close/>
                </a:path>
              </a:pathLst>
            </a:custGeom>
            <a:ln w="9525">
              <a:solidFill>
                <a:srgbClr val="808080"/>
              </a:solidFill>
            </a:ln>
          </p:spPr>
          <p:txBody>
            <a:bodyPr wrap="square" lIns="0" tIns="0" rIns="0" bIns="0" rtlCol="0"/>
            <a:lstStyle/>
            <a:p>
              <a:endParaRPr sz="1588"/>
            </a:p>
          </p:txBody>
        </p:sp>
        <p:sp>
          <p:nvSpPr>
            <p:cNvPr id="382" name="object 382"/>
            <p:cNvSpPr/>
            <p:nvPr/>
          </p:nvSpPr>
          <p:spPr>
            <a:xfrm>
              <a:off x="6334125" y="2286000"/>
              <a:ext cx="19050" cy="323850"/>
            </a:xfrm>
            <a:custGeom>
              <a:avLst/>
              <a:gdLst/>
              <a:ahLst/>
              <a:cxnLst/>
              <a:rect l="l" t="t" r="r" b="b"/>
              <a:pathLst>
                <a:path w="19050" h="323850">
                  <a:moveTo>
                    <a:pt x="19050" y="0"/>
                  </a:moveTo>
                  <a:lnTo>
                    <a:pt x="0" y="0"/>
                  </a:lnTo>
                  <a:lnTo>
                    <a:pt x="0" y="323850"/>
                  </a:lnTo>
                  <a:lnTo>
                    <a:pt x="19050" y="323850"/>
                  </a:lnTo>
                  <a:lnTo>
                    <a:pt x="19050" y="0"/>
                  </a:lnTo>
                  <a:close/>
                </a:path>
              </a:pathLst>
            </a:custGeom>
            <a:solidFill>
              <a:srgbClr val="404040"/>
            </a:solidFill>
          </p:spPr>
          <p:txBody>
            <a:bodyPr wrap="square" lIns="0" tIns="0" rIns="0" bIns="0" rtlCol="0"/>
            <a:lstStyle/>
            <a:p>
              <a:endParaRPr sz="1588"/>
            </a:p>
          </p:txBody>
        </p:sp>
        <p:sp>
          <p:nvSpPr>
            <p:cNvPr id="383" name="object 383"/>
            <p:cNvSpPr/>
            <p:nvPr/>
          </p:nvSpPr>
          <p:spPr>
            <a:xfrm>
              <a:off x="6334125" y="2286000"/>
              <a:ext cx="19050" cy="323850"/>
            </a:xfrm>
            <a:custGeom>
              <a:avLst/>
              <a:gdLst/>
              <a:ahLst/>
              <a:cxnLst/>
              <a:rect l="l" t="t" r="r" b="b"/>
              <a:pathLst>
                <a:path w="19050" h="323850">
                  <a:moveTo>
                    <a:pt x="0" y="323850"/>
                  </a:moveTo>
                  <a:lnTo>
                    <a:pt x="19050" y="323850"/>
                  </a:lnTo>
                  <a:lnTo>
                    <a:pt x="19050" y="0"/>
                  </a:lnTo>
                  <a:lnTo>
                    <a:pt x="0" y="0"/>
                  </a:lnTo>
                  <a:lnTo>
                    <a:pt x="0" y="323850"/>
                  </a:lnTo>
                  <a:close/>
                </a:path>
              </a:pathLst>
            </a:custGeom>
            <a:ln w="9525">
              <a:solidFill>
                <a:srgbClr val="808080"/>
              </a:solidFill>
            </a:ln>
          </p:spPr>
          <p:txBody>
            <a:bodyPr wrap="square" lIns="0" tIns="0" rIns="0" bIns="0" rtlCol="0"/>
            <a:lstStyle/>
            <a:p>
              <a:endParaRPr sz="1588"/>
            </a:p>
          </p:txBody>
        </p:sp>
        <p:sp>
          <p:nvSpPr>
            <p:cNvPr id="384" name="object 384"/>
            <p:cNvSpPr/>
            <p:nvPr/>
          </p:nvSpPr>
          <p:spPr>
            <a:xfrm>
              <a:off x="6381750" y="2276475"/>
              <a:ext cx="19050" cy="323850"/>
            </a:xfrm>
            <a:custGeom>
              <a:avLst/>
              <a:gdLst/>
              <a:ahLst/>
              <a:cxnLst/>
              <a:rect l="l" t="t" r="r" b="b"/>
              <a:pathLst>
                <a:path w="19050" h="323850">
                  <a:moveTo>
                    <a:pt x="19050" y="0"/>
                  </a:moveTo>
                  <a:lnTo>
                    <a:pt x="0" y="0"/>
                  </a:lnTo>
                  <a:lnTo>
                    <a:pt x="0" y="323850"/>
                  </a:lnTo>
                  <a:lnTo>
                    <a:pt x="19050" y="323850"/>
                  </a:lnTo>
                  <a:lnTo>
                    <a:pt x="19050" y="0"/>
                  </a:lnTo>
                  <a:close/>
                </a:path>
              </a:pathLst>
            </a:custGeom>
            <a:solidFill>
              <a:srgbClr val="404040"/>
            </a:solidFill>
          </p:spPr>
          <p:txBody>
            <a:bodyPr wrap="square" lIns="0" tIns="0" rIns="0" bIns="0" rtlCol="0"/>
            <a:lstStyle/>
            <a:p>
              <a:endParaRPr sz="1588"/>
            </a:p>
          </p:txBody>
        </p:sp>
        <p:sp>
          <p:nvSpPr>
            <p:cNvPr id="385" name="object 385"/>
            <p:cNvSpPr/>
            <p:nvPr/>
          </p:nvSpPr>
          <p:spPr>
            <a:xfrm>
              <a:off x="6381750" y="2276475"/>
              <a:ext cx="19050" cy="323850"/>
            </a:xfrm>
            <a:custGeom>
              <a:avLst/>
              <a:gdLst/>
              <a:ahLst/>
              <a:cxnLst/>
              <a:rect l="l" t="t" r="r" b="b"/>
              <a:pathLst>
                <a:path w="19050" h="323850">
                  <a:moveTo>
                    <a:pt x="0" y="323850"/>
                  </a:moveTo>
                  <a:lnTo>
                    <a:pt x="19050" y="323850"/>
                  </a:lnTo>
                  <a:lnTo>
                    <a:pt x="19050" y="0"/>
                  </a:lnTo>
                  <a:lnTo>
                    <a:pt x="0" y="0"/>
                  </a:lnTo>
                  <a:lnTo>
                    <a:pt x="0" y="323850"/>
                  </a:lnTo>
                  <a:close/>
                </a:path>
              </a:pathLst>
            </a:custGeom>
            <a:ln w="9525">
              <a:solidFill>
                <a:srgbClr val="808080"/>
              </a:solidFill>
            </a:ln>
          </p:spPr>
          <p:txBody>
            <a:bodyPr wrap="square" lIns="0" tIns="0" rIns="0" bIns="0" rtlCol="0"/>
            <a:lstStyle/>
            <a:p>
              <a:endParaRPr sz="1588"/>
            </a:p>
          </p:txBody>
        </p:sp>
        <p:sp>
          <p:nvSpPr>
            <p:cNvPr id="386" name="object 386"/>
            <p:cNvSpPr/>
            <p:nvPr/>
          </p:nvSpPr>
          <p:spPr>
            <a:xfrm>
              <a:off x="6438900" y="2276475"/>
              <a:ext cx="19050" cy="314325"/>
            </a:xfrm>
            <a:custGeom>
              <a:avLst/>
              <a:gdLst/>
              <a:ahLst/>
              <a:cxnLst/>
              <a:rect l="l" t="t" r="r" b="b"/>
              <a:pathLst>
                <a:path w="19050" h="314325">
                  <a:moveTo>
                    <a:pt x="19050" y="0"/>
                  </a:moveTo>
                  <a:lnTo>
                    <a:pt x="0" y="0"/>
                  </a:lnTo>
                  <a:lnTo>
                    <a:pt x="0" y="314325"/>
                  </a:lnTo>
                  <a:lnTo>
                    <a:pt x="19050" y="314325"/>
                  </a:lnTo>
                  <a:lnTo>
                    <a:pt x="19050" y="0"/>
                  </a:lnTo>
                  <a:close/>
                </a:path>
              </a:pathLst>
            </a:custGeom>
            <a:solidFill>
              <a:srgbClr val="404040"/>
            </a:solidFill>
          </p:spPr>
          <p:txBody>
            <a:bodyPr wrap="square" lIns="0" tIns="0" rIns="0" bIns="0" rtlCol="0"/>
            <a:lstStyle/>
            <a:p>
              <a:endParaRPr sz="1588"/>
            </a:p>
          </p:txBody>
        </p:sp>
        <p:sp>
          <p:nvSpPr>
            <p:cNvPr id="387" name="object 387"/>
            <p:cNvSpPr/>
            <p:nvPr/>
          </p:nvSpPr>
          <p:spPr>
            <a:xfrm>
              <a:off x="6438900" y="2276475"/>
              <a:ext cx="19050" cy="314325"/>
            </a:xfrm>
            <a:custGeom>
              <a:avLst/>
              <a:gdLst/>
              <a:ahLst/>
              <a:cxnLst/>
              <a:rect l="l" t="t" r="r" b="b"/>
              <a:pathLst>
                <a:path w="19050" h="314325">
                  <a:moveTo>
                    <a:pt x="0" y="314325"/>
                  </a:moveTo>
                  <a:lnTo>
                    <a:pt x="19050" y="314325"/>
                  </a:lnTo>
                  <a:lnTo>
                    <a:pt x="19050" y="0"/>
                  </a:lnTo>
                  <a:lnTo>
                    <a:pt x="0" y="0"/>
                  </a:lnTo>
                  <a:lnTo>
                    <a:pt x="0" y="314325"/>
                  </a:lnTo>
                  <a:close/>
                </a:path>
              </a:pathLst>
            </a:custGeom>
            <a:ln w="9525">
              <a:solidFill>
                <a:srgbClr val="808080"/>
              </a:solidFill>
            </a:ln>
          </p:spPr>
          <p:txBody>
            <a:bodyPr wrap="square" lIns="0" tIns="0" rIns="0" bIns="0" rtlCol="0"/>
            <a:lstStyle/>
            <a:p>
              <a:endParaRPr sz="1588"/>
            </a:p>
          </p:txBody>
        </p:sp>
        <p:sp>
          <p:nvSpPr>
            <p:cNvPr id="388" name="object 388"/>
            <p:cNvSpPr/>
            <p:nvPr/>
          </p:nvSpPr>
          <p:spPr>
            <a:xfrm>
              <a:off x="6486525" y="2276475"/>
              <a:ext cx="19050" cy="314325"/>
            </a:xfrm>
            <a:custGeom>
              <a:avLst/>
              <a:gdLst/>
              <a:ahLst/>
              <a:cxnLst/>
              <a:rect l="l" t="t" r="r" b="b"/>
              <a:pathLst>
                <a:path w="19050" h="314325">
                  <a:moveTo>
                    <a:pt x="19050" y="0"/>
                  </a:moveTo>
                  <a:lnTo>
                    <a:pt x="0" y="0"/>
                  </a:lnTo>
                  <a:lnTo>
                    <a:pt x="0" y="314325"/>
                  </a:lnTo>
                  <a:lnTo>
                    <a:pt x="19050" y="314325"/>
                  </a:lnTo>
                  <a:lnTo>
                    <a:pt x="19050" y="0"/>
                  </a:lnTo>
                  <a:close/>
                </a:path>
              </a:pathLst>
            </a:custGeom>
            <a:solidFill>
              <a:srgbClr val="404040"/>
            </a:solidFill>
          </p:spPr>
          <p:txBody>
            <a:bodyPr wrap="square" lIns="0" tIns="0" rIns="0" bIns="0" rtlCol="0"/>
            <a:lstStyle/>
            <a:p>
              <a:endParaRPr sz="1588"/>
            </a:p>
          </p:txBody>
        </p:sp>
        <p:sp>
          <p:nvSpPr>
            <p:cNvPr id="389" name="object 389"/>
            <p:cNvSpPr/>
            <p:nvPr/>
          </p:nvSpPr>
          <p:spPr>
            <a:xfrm>
              <a:off x="6486525" y="2276475"/>
              <a:ext cx="19050" cy="314325"/>
            </a:xfrm>
            <a:custGeom>
              <a:avLst/>
              <a:gdLst/>
              <a:ahLst/>
              <a:cxnLst/>
              <a:rect l="l" t="t" r="r" b="b"/>
              <a:pathLst>
                <a:path w="19050" h="314325">
                  <a:moveTo>
                    <a:pt x="0" y="314325"/>
                  </a:moveTo>
                  <a:lnTo>
                    <a:pt x="19050" y="314325"/>
                  </a:lnTo>
                  <a:lnTo>
                    <a:pt x="19050" y="0"/>
                  </a:lnTo>
                  <a:lnTo>
                    <a:pt x="0" y="0"/>
                  </a:lnTo>
                  <a:lnTo>
                    <a:pt x="0" y="314325"/>
                  </a:lnTo>
                  <a:close/>
                </a:path>
              </a:pathLst>
            </a:custGeom>
            <a:ln w="9525">
              <a:solidFill>
                <a:srgbClr val="808080"/>
              </a:solidFill>
            </a:ln>
          </p:spPr>
          <p:txBody>
            <a:bodyPr wrap="square" lIns="0" tIns="0" rIns="0" bIns="0" rtlCol="0"/>
            <a:lstStyle/>
            <a:p>
              <a:endParaRPr sz="1588"/>
            </a:p>
          </p:txBody>
        </p:sp>
        <p:sp>
          <p:nvSpPr>
            <p:cNvPr id="390" name="object 390"/>
            <p:cNvSpPr/>
            <p:nvPr/>
          </p:nvSpPr>
          <p:spPr>
            <a:xfrm>
              <a:off x="6534150" y="2266950"/>
              <a:ext cx="19050" cy="314325"/>
            </a:xfrm>
            <a:custGeom>
              <a:avLst/>
              <a:gdLst/>
              <a:ahLst/>
              <a:cxnLst/>
              <a:rect l="l" t="t" r="r" b="b"/>
              <a:pathLst>
                <a:path w="19050" h="314325">
                  <a:moveTo>
                    <a:pt x="19050" y="0"/>
                  </a:moveTo>
                  <a:lnTo>
                    <a:pt x="0" y="0"/>
                  </a:lnTo>
                  <a:lnTo>
                    <a:pt x="0" y="314325"/>
                  </a:lnTo>
                  <a:lnTo>
                    <a:pt x="19050" y="314325"/>
                  </a:lnTo>
                  <a:lnTo>
                    <a:pt x="19050" y="0"/>
                  </a:lnTo>
                  <a:close/>
                </a:path>
              </a:pathLst>
            </a:custGeom>
            <a:solidFill>
              <a:srgbClr val="404040"/>
            </a:solidFill>
          </p:spPr>
          <p:txBody>
            <a:bodyPr wrap="square" lIns="0" tIns="0" rIns="0" bIns="0" rtlCol="0"/>
            <a:lstStyle/>
            <a:p>
              <a:endParaRPr sz="1588"/>
            </a:p>
          </p:txBody>
        </p:sp>
        <p:sp>
          <p:nvSpPr>
            <p:cNvPr id="391" name="object 391"/>
            <p:cNvSpPr/>
            <p:nvPr/>
          </p:nvSpPr>
          <p:spPr>
            <a:xfrm>
              <a:off x="6534150" y="2266950"/>
              <a:ext cx="19050" cy="314325"/>
            </a:xfrm>
            <a:custGeom>
              <a:avLst/>
              <a:gdLst/>
              <a:ahLst/>
              <a:cxnLst/>
              <a:rect l="l" t="t" r="r" b="b"/>
              <a:pathLst>
                <a:path w="19050" h="314325">
                  <a:moveTo>
                    <a:pt x="0" y="314325"/>
                  </a:moveTo>
                  <a:lnTo>
                    <a:pt x="19050" y="314325"/>
                  </a:lnTo>
                  <a:lnTo>
                    <a:pt x="19050" y="0"/>
                  </a:lnTo>
                  <a:lnTo>
                    <a:pt x="0" y="0"/>
                  </a:lnTo>
                  <a:lnTo>
                    <a:pt x="0" y="314325"/>
                  </a:lnTo>
                  <a:close/>
                </a:path>
              </a:pathLst>
            </a:custGeom>
            <a:ln w="9525">
              <a:solidFill>
                <a:srgbClr val="808080"/>
              </a:solidFill>
            </a:ln>
          </p:spPr>
          <p:txBody>
            <a:bodyPr wrap="square" lIns="0" tIns="0" rIns="0" bIns="0" rtlCol="0"/>
            <a:lstStyle/>
            <a:p>
              <a:endParaRPr sz="1588"/>
            </a:p>
          </p:txBody>
        </p:sp>
        <p:sp>
          <p:nvSpPr>
            <p:cNvPr id="392" name="object 392"/>
            <p:cNvSpPr/>
            <p:nvPr/>
          </p:nvSpPr>
          <p:spPr>
            <a:xfrm>
              <a:off x="6581775" y="2266950"/>
              <a:ext cx="19050" cy="314325"/>
            </a:xfrm>
            <a:custGeom>
              <a:avLst/>
              <a:gdLst/>
              <a:ahLst/>
              <a:cxnLst/>
              <a:rect l="l" t="t" r="r" b="b"/>
              <a:pathLst>
                <a:path w="19050" h="314325">
                  <a:moveTo>
                    <a:pt x="19050" y="0"/>
                  </a:moveTo>
                  <a:lnTo>
                    <a:pt x="0" y="0"/>
                  </a:lnTo>
                  <a:lnTo>
                    <a:pt x="0" y="314325"/>
                  </a:lnTo>
                  <a:lnTo>
                    <a:pt x="19050" y="314325"/>
                  </a:lnTo>
                  <a:lnTo>
                    <a:pt x="19050" y="0"/>
                  </a:lnTo>
                  <a:close/>
                </a:path>
              </a:pathLst>
            </a:custGeom>
            <a:solidFill>
              <a:srgbClr val="404040"/>
            </a:solidFill>
          </p:spPr>
          <p:txBody>
            <a:bodyPr wrap="square" lIns="0" tIns="0" rIns="0" bIns="0" rtlCol="0"/>
            <a:lstStyle/>
            <a:p>
              <a:endParaRPr sz="1588"/>
            </a:p>
          </p:txBody>
        </p:sp>
        <p:sp>
          <p:nvSpPr>
            <p:cNvPr id="393" name="object 393"/>
            <p:cNvSpPr/>
            <p:nvPr/>
          </p:nvSpPr>
          <p:spPr>
            <a:xfrm>
              <a:off x="6581775" y="2266950"/>
              <a:ext cx="19050" cy="314325"/>
            </a:xfrm>
            <a:custGeom>
              <a:avLst/>
              <a:gdLst/>
              <a:ahLst/>
              <a:cxnLst/>
              <a:rect l="l" t="t" r="r" b="b"/>
              <a:pathLst>
                <a:path w="19050" h="314325">
                  <a:moveTo>
                    <a:pt x="0" y="314325"/>
                  </a:moveTo>
                  <a:lnTo>
                    <a:pt x="19050" y="314325"/>
                  </a:lnTo>
                  <a:lnTo>
                    <a:pt x="19050" y="0"/>
                  </a:lnTo>
                  <a:lnTo>
                    <a:pt x="0" y="0"/>
                  </a:lnTo>
                  <a:lnTo>
                    <a:pt x="0" y="314325"/>
                  </a:lnTo>
                  <a:close/>
                </a:path>
              </a:pathLst>
            </a:custGeom>
            <a:ln w="9525">
              <a:solidFill>
                <a:srgbClr val="808080"/>
              </a:solidFill>
            </a:ln>
          </p:spPr>
          <p:txBody>
            <a:bodyPr wrap="square" lIns="0" tIns="0" rIns="0" bIns="0" rtlCol="0"/>
            <a:lstStyle/>
            <a:p>
              <a:endParaRPr sz="1588"/>
            </a:p>
          </p:txBody>
        </p:sp>
        <p:sp>
          <p:nvSpPr>
            <p:cNvPr id="394" name="object 394"/>
            <p:cNvSpPr/>
            <p:nvPr/>
          </p:nvSpPr>
          <p:spPr>
            <a:xfrm>
              <a:off x="6629400" y="2257425"/>
              <a:ext cx="19050" cy="314325"/>
            </a:xfrm>
            <a:custGeom>
              <a:avLst/>
              <a:gdLst/>
              <a:ahLst/>
              <a:cxnLst/>
              <a:rect l="l" t="t" r="r" b="b"/>
              <a:pathLst>
                <a:path w="19050" h="314325">
                  <a:moveTo>
                    <a:pt x="19050" y="0"/>
                  </a:moveTo>
                  <a:lnTo>
                    <a:pt x="0" y="0"/>
                  </a:lnTo>
                  <a:lnTo>
                    <a:pt x="0" y="314325"/>
                  </a:lnTo>
                  <a:lnTo>
                    <a:pt x="19050" y="314325"/>
                  </a:lnTo>
                  <a:lnTo>
                    <a:pt x="19050" y="0"/>
                  </a:lnTo>
                  <a:close/>
                </a:path>
              </a:pathLst>
            </a:custGeom>
            <a:solidFill>
              <a:srgbClr val="404040"/>
            </a:solidFill>
          </p:spPr>
          <p:txBody>
            <a:bodyPr wrap="square" lIns="0" tIns="0" rIns="0" bIns="0" rtlCol="0"/>
            <a:lstStyle/>
            <a:p>
              <a:endParaRPr sz="1588"/>
            </a:p>
          </p:txBody>
        </p:sp>
        <p:sp>
          <p:nvSpPr>
            <p:cNvPr id="395" name="object 395"/>
            <p:cNvSpPr/>
            <p:nvPr/>
          </p:nvSpPr>
          <p:spPr>
            <a:xfrm>
              <a:off x="6629400" y="2257425"/>
              <a:ext cx="19050" cy="314325"/>
            </a:xfrm>
            <a:custGeom>
              <a:avLst/>
              <a:gdLst/>
              <a:ahLst/>
              <a:cxnLst/>
              <a:rect l="l" t="t" r="r" b="b"/>
              <a:pathLst>
                <a:path w="19050" h="314325">
                  <a:moveTo>
                    <a:pt x="0" y="314325"/>
                  </a:moveTo>
                  <a:lnTo>
                    <a:pt x="19050" y="314325"/>
                  </a:lnTo>
                  <a:lnTo>
                    <a:pt x="19050" y="0"/>
                  </a:lnTo>
                  <a:lnTo>
                    <a:pt x="0" y="0"/>
                  </a:lnTo>
                  <a:lnTo>
                    <a:pt x="0" y="314325"/>
                  </a:lnTo>
                  <a:close/>
                </a:path>
              </a:pathLst>
            </a:custGeom>
            <a:ln w="9525">
              <a:solidFill>
                <a:srgbClr val="808080"/>
              </a:solidFill>
            </a:ln>
          </p:spPr>
          <p:txBody>
            <a:bodyPr wrap="square" lIns="0" tIns="0" rIns="0" bIns="0" rtlCol="0"/>
            <a:lstStyle/>
            <a:p>
              <a:endParaRPr sz="1588"/>
            </a:p>
          </p:txBody>
        </p:sp>
        <p:sp>
          <p:nvSpPr>
            <p:cNvPr id="396" name="object 396"/>
            <p:cNvSpPr/>
            <p:nvPr/>
          </p:nvSpPr>
          <p:spPr>
            <a:xfrm>
              <a:off x="6705600" y="2257425"/>
              <a:ext cx="19050" cy="304800"/>
            </a:xfrm>
            <a:custGeom>
              <a:avLst/>
              <a:gdLst/>
              <a:ahLst/>
              <a:cxnLst/>
              <a:rect l="l" t="t" r="r" b="b"/>
              <a:pathLst>
                <a:path w="19050" h="304800">
                  <a:moveTo>
                    <a:pt x="19050" y="0"/>
                  </a:moveTo>
                  <a:lnTo>
                    <a:pt x="0" y="0"/>
                  </a:lnTo>
                  <a:lnTo>
                    <a:pt x="0" y="304800"/>
                  </a:lnTo>
                  <a:lnTo>
                    <a:pt x="19050" y="304800"/>
                  </a:lnTo>
                  <a:lnTo>
                    <a:pt x="19050" y="0"/>
                  </a:lnTo>
                  <a:close/>
                </a:path>
              </a:pathLst>
            </a:custGeom>
            <a:solidFill>
              <a:srgbClr val="404040"/>
            </a:solidFill>
          </p:spPr>
          <p:txBody>
            <a:bodyPr wrap="square" lIns="0" tIns="0" rIns="0" bIns="0" rtlCol="0"/>
            <a:lstStyle/>
            <a:p>
              <a:endParaRPr sz="1588"/>
            </a:p>
          </p:txBody>
        </p:sp>
        <p:sp>
          <p:nvSpPr>
            <p:cNvPr id="397" name="object 397"/>
            <p:cNvSpPr/>
            <p:nvPr/>
          </p:nvSpPr>
          <p:spPr>
            <a:xfrm>
              <a:off x="6705600" y="2257425"/>
              <a:ext cx="19050" cy="304800"/>
            </a:xfrm>
            <a:custGeom>
              <a:avLst/>
              <a:gdLst/>
              <a:ahLst/>
              <a:cxnLst/>
              <a:rect l="l" t="t" r="r" b="b"/>
              <a:pathLst>
                <a:path w="19050" h="304800">
                  <a:moveTo>
                    <a:pt x="0" y="304800"/>
                  </a:moveTo>
                  <a:lnTo>
                    <a:pt x="19050" y="304800"/>
                  </a:lnTo>
                  <a:lnTo>
                    <a:pt x="19050" y="0"/>
                  </a:lnTo>
                  <a:lnTo>
                    <a:pt x="0" y="0"/>
                  </a:lnTo>
                  <a:lnTo>
                    <a:pt x="0" y="304800"/>
                  </a:lnTo>
                  <a:close/>
                </a:path>
              </a:pathLst>
            </a:custGeom>
            <a:ln w="9525">
              <a:solidFill>
                <a:srgbClr val="808080"/>
              </a:solidFill>
            </a:ln>
          </p:spPr>
          <p:txBody>
            <a:bodyPr wrap="square" lIns="0" tIns="0" rIns="0" bIns="0" rtlCol="0"/>
            <a:lstStyle/>
            <a:p>
              <a:endParaRPr sz="1588"/>
            </a:p>
          </p:txBody>
        </p:sp>
        <p:sp>
          <p:nvSpPr>
            <p:cNvPr id="398" name="object 398"/>
            <p:cNvSpPr/>
            <p:nvPr/>
          </p:nvSpPr>
          <p:spPr>
            <a:xfrm>
              <a:off x="6762750" y="2247900"/>
              <a:ext cx="19050" cy="304800"/>
            </a:xfrm>
            <a:custGeom>
              <a:avLst/>
              <a:gdLst/>
              <a:ahLst/>
              <a:cxnLst/>
              <a:rect l="l" t="t" r="r" b="b"/>
              <a:pathLst>
                <a:path w="19050" h="304800">
                  <a:moveTo>
                    <a:pt x="19050" y="0"/>
                  </a:moveTo>
                  <a:lnTo>
                    <a:pt x="0" y="0"/>
                  </a:lnTo>
                  <a:lnTo>
                    <a:pt x="0" y="304800"/>
                  </a:lnTo>
                  <a:lnTo>
                    <a:pt x="19050" y="304800"/>
                  </a:lnTo>
                  <a:lnTo>
                    <a:pt x="19050" y="0"/>
                  </a:lnTo>
                  <a:close/>
                </a:path>
              </a:pathLst>
            </a:custGeom>
            <a:solidFill>
              <a:srgbClr val="404040"/>
            </a:solidFill>
          </p:spPr>
          <p:txBody>
            <a:bodyPr wrap="square" lIns="0" tIns="0" rIns="0" bIns="0" rtlCol="0"/>
            <a:lstStyle/>
            <a:p>
              <a:endParaRPr sz="1588"/>
            </a:p>
          </p:txBody>
        </p:sp>
        <p:sp>
          <p:nvSpPr>
            <p:cNvPr id="399" name="object 399"/>
            <p:cNvSpPr/>
            <p:nvPr/>
          </p:nvSpPr>
          <p:spPr>
            <a:xfrm>
              <a:off x="6762750" y="2247900"/>
              <a:ext cx="114300" cy="476250"/>
            </a:xfrm>
            <a:custGeom>
              <a:avLst/>
              <a:gdLst/>
              <a:ahLst/>
              <a:cxnLst/>
              <a:rect l="l" t="t" r="r" b="b"/>
              <a:pathLst>
                <a:path w="114300" h="476250">
                  <a:moveTo>
                    <a:pt x="0" y="304800"/>
                  </a:moveTo>
                  <a:lnTo>
                    <a:pt x="19050" y="304800"/>
                  </a:lnTo>
                  <a:lnTo>
                    <a:pt x="19050" y="0"/>
                  </a:lnTo>
                  <a:lnTo>
                    <a:pt x="0" y="0"/>
                  </a:lnTo>
                  <a:lnTo>
                    <a:pt x="0" y="304800"/>
                  </a:lnTo>
                  <a:close/>
                </a:path>
                <a:path w="114300" h="476250">
                  <a:moveTo>
                    <a:pt x="95250" y="419100"/>
                  </a:moveTo>
                  <a:lnTo>
                    <a:pt x="114300" y="428625"/>
                  </a:lnTo>
                  <a:lnTo>
                    <a:pt x="114300" y="476250"/>
                  </a:lnTo>
                  <a:lnTo>
                    <a:pt x="95250" y="466725"/>
                  </a:lnTo>
                </a:path>
              </a:pathLst>
            </a:custGeom>
            <a:ln w="9525">
              <a:solidFill>
                <a:srgbClr val="808080"/>
              </a:solidFill>
            </a:ln>
          </p:spPr>
          <p:txBody>
            <a:bodyPr wrap="square" lIns="0" tIns="0" rIns="0" bIns="0" rtlCol="0"/>
            <a:lstStyle/>
            <a:p>
              <a:endParaRPr sz="1588"/>
            </a:p>
          </p:txBody>
        </p:sp>
        <p:sp>
          <p:nvSpPr>
            <p:cNvPr id="400" name="object 400"/>
            <p:cNvSpPr/>
            <p:nvPr/>
          </p:nvSpPr>
          <p:spPr>
            <a:xfrm>
              <a:off x="6172200" y="2628900"/>
              <a:ext cx="9525" cy="9525"/>
            </a:xfrm>
            <a:custGeom>
              <a:avLst/>
              <a:gdLst/>
              <a:ahLst/>
              <a:cxnLst/>
              <a:rect l="l" t="t" r="r" b="b"/>
              <a:pathLst>
                <a:path w="9525" h="9525">
                  <a:moveTo>
                    <a:pt x="9525" y="9525"/>
                  </a:moveTo>
                  <a:lnTo>
                    <a:pt x="9525" y="0"/>
                  </a:lnTo>
                  <a:lnTo>
                    <a:pt x="0" y="0"/>
                  </a:lnTo>
                  <a:lnTo>
                    <a:pt x="0" y="9525"/>
                  </a:lnTo>
                  <a:lnTo>
                    <a:pt x="9525" y="9525"/>
                  </a:lnTo>
                  <a:close/>
                </a:path>
              </a:pathLst>
            </a:custGeom>
            <a:solidFill>
              <a:srgbClr val="A0A0A0"/>
            </a:solidFill>
          </p:spPr>
          <p:txBody>
            <a:bodyPr wrap="square" lIns="0" tIns="0" rIns="0" bIns="0" rtlCol="0"/>
            <a:lstStyle/>
            <a:p>
              <a:endParaRPr sz="1588"/>
            </a:p>
          </p:txBody>
        </p:sp>
        <p:sp>
          <p:nvSpPr>
            <p:cNvPr id="401" name="object 401"/>
            <p:cNvSpPr/>
            <p:nvPr/>
          </p:nvSpPr>
          <p:spPr>
            <a:xfrm>
              <a:off x="6172200" y="2628900"/>
              <a:ext cx="9525" cy="9525"/>
            </a:xfrm>
            <a:custGeom>
              <a:avLst/>
              <a:gdLst/>
              <a:ahLst/>
              <a:cxnLst/>
              <a:rect l="l" t="t" r="r" b="b"/>
              <a:pathLst>
                <a:path w="9525" h="9525">
                  <a:moveTo>
                    <a:pt x="9525" y="9525"/>
                  </a:moveTo>
                  <a:lnTo>
                    <a:pt x="9525" y="0"/>
                  </a:lnTo>
                  <a:lnTo>
                    <a:pt x="0" y="0"/>
                  </a:lnTo>
                  <a:lnTo>
                    <a:pt x="0" y="9525"/>
                  </a:lnTo>
                  <a:lnTo>
                    <a:pt x="9525" y="9525"/>
                  </a:lnTo>
                  <a:close/>
                </a:path>
              </a:pathLst>
            </a:custGeom>
            <a:ln w="9525">
              <a:solidFill>
                <a:srgbClr val="808080"/>
              </a:solidFill>
            </a:ln>
          </p:spPr>
          <p:txBody>
            <a:bodyPr wrap="square" lIns="0" tIns="0" rIns="0" bIns="0" rtlCol="0"/>
            <a:lstStyle/>
            <a:p>
              <a:endParaRPr sz="1588"/>
            </a:p>
          </p:txBody>
        </p:sp>
        <p:sp>
          <p:nvSpPr>
            <p:cNvPr id="402" name="object 402"/>
            <p:cNvSpPr/>
            <p:nvPr/>
          </p:nvSpPr>
          <p:spPr>
            <a:xfrm>
              <a:off x="6172200" y="2752725"/>
              <a:ext cx="9525" cy="9525"/>
            </a:xfrm>
            <a:custGeom>
              <a:avLst/>
              <a:gdLst/>
              <a:ahLst/>
              <a:cxnLst/>
              <a:rect l="l" t="t" r="r" b="b"/>
              <a:pathLst>
                <a:path w="9525" h="9525">
                  <a:moveTo>
                    <a:pt x="9525" y="9525"/>
                  </a:moveTo>
                  <a:lnTo>
                    <a:pt x="9525" y="0"/>
                  </a:lnTo>
                  <a:lnTo>
                    <a:pt x="0" y="0"/>
                  </a:lnTo>
                  <a:lnTo>
                    <a:pt x="0" y="9525"/>
                  </a:lnTo>
                  <a:lnTo>
                    <a:pt x="9525" y="9525"/>
                  </a:lnTo>
                  <a:close/>
                </a:path>
              </a:pathLst>
            </a:custGeom>
            <a:solidFill>
              <a:srgbClr val="A0A0A0"/>
            </a:solidFill>
          </p:spPr>
          <p:txBody>
            <a:bodyPr wrap="square" lIns="0" tIns="0" rIns="0" bIns="0" rtlCol="0"/>
            <a:lstStyle/>
            <a:p>
              <a:endParaRPr sz="1588"/>
            </a:p>
          </p:txBody>
        </p:sp>
        <p:sp>
          <p:nvSpPr>
            <p:cNvPr id="403" name="object 403"/>
            <p:cNvSpPr/>
            <p:nvPr/>
          </p:nvSpPr>
          <p:spPr>
            <a:xfrm>
              <a:off x="6172200" y="2752725"/>
              <a:ext cx="9525" cy="9525"/>
            </a:xfrm>
            <a:custGeom>
              <a:avLst/>
              <a:gdLst/>
              <a:ahLst/>
              <a:cxnLst/>
              <a:rect l="l" t="t" r="r" b="b"/>
              <a:pathLst>
                <a:path w="9525" h="9525">
                  <a:moveTo>
                    <a:pt x="9525" y="9525"/>
                  </a:moveTo>
                  <a:lnTo>
                    <a:pt x="9525" y="0"/>
                  </a:lnTo>
                  <a:lnTo>
                    <a:pt x="0" y="0"/>
                  </a:lnTo>
                  <a:lnTo>
                    <a:pt x="0" y="9525"/>
                  </a:lnTo>
                  <a:lnTo>
                    <a:pt x="9525" y="9525"/>
                  </a:lnTo>
                  <a:close/>
                </a:path>
              </a:pathLst>
            </a:custGeom>
            <a:ln w="9525">
              <a:solidFill>
                <a:srgbClr val="808080"/>
              </a:solidFill>
            </a:ln>
          </p:spPr>
          <p:txBody>
            <a:bodyPr wrap="square" lIns="0" tIns="0" rIns="0" bIns="0" rtlCol="0"/>
            <a:lstStyle/>
            <a:p>
              <a:endParaRPr sz="1588"/>
            </a:p>
          </p:txBody>
        </p:sp>
        <p:sp>
          <p:nvSpPr>
            <p:cNvPr id="404" name="object 404"/>
            <p:cNvSpPr/>
            <p:nvPr/>
          </p:nvSpPr>
          <p:spPr>
            <a:xfrm>
              <a:off x="6172200" y="2790825"/>
              <a:ext cx="9525" cy="9525"/>
            </a:xfrm>
            <a:custGeom>
              <a:avLst/>
              <a:gdLst/>
              <a:ahLst/>
              <a:cxnLst/>
              <a:rect l="l" t="t" r="r" b="b"/>
              <a:pathLst>
                <a:path w="9525" h="9525">
                  <a:moveTo>
                    <a:pt x="9525" y="9525"/>
                  </a:moveTo>
                  <a:lnTo>
                    <a:pt x="9525" y="0"/>
                  </a:lnTo>
                  <a:lnTo>
                    <a:pt x="0" y="0"/>
                  </a:lnTo>
                  <a:lnTo>
                    <a:pt x="0" y="9525"/>
                  </a:lnTo>
                  <a:lnTo>
                    <a:pt x="9525" y="9525"/>
                  </a:lnTo>
                  <a:close/>
                </a:path>
              </a:pathLst>
            </a:custGeom>
            <a:solidFill>
              <a:srgbClr val="A0A0A0"/>
            </a:solidFill>
          </p:spPr>
          <p:txBody>
            <a:bodyPr wrap="square" lIns="0" tIns="0" rIns="0" bIns="0" rtlCol="0"/>
            <a:lstStyle/>
            <a:p>
              <a:endParaRPr sz="1588"/>
            </a:p>
          </p:txBody>
        </p:sp>
        <p:sp>
          <p:nvSpPr>
            <p:cNvPr id="405" name="object 405"/>
            <p:cNvSpPr/>
            <p:nvPr/>
          </p:nvSpPr>
          <p:spPr>
            <a:xfrm>
              <a:off x="6172200" y="2790825"/>
              <a:ext cx="9525" cy="9525"/>
            </a:xfrm>
            <a:custGeom>
              <a:avLst/>
              <a:gdLst/>
              <a:ahLst/>
              <a:cxnLst/>
              <a:rect l="l" t="t" r="r" b="b"/>
              <a:pathLst>
                <a:path w="9525" h="9525">
                  <a:moveTo>
                    <a:pt x="9525" y="9525"/>
                  </a:moveTo>
                  <a:lnTo>
                    <a:pt x="9525" y="0"/>
                  </a:lnTo>
                  <a:lnTo>
                    <a:pt x="0" y="0"/>
                  </a:lnTo>
                  <a:lnTo>
                    <a:pt x="0" y="9525"/>
                  </a:lnTo>
                  <a:lnTo>
                    <a:pt x="9525" y="9525"/>
                  </a:lnTo>
                  <a:close/>
                </a:path>
              </a:pathLst>
            </a:custGeom>
            <a:ln w="9525">
              <a:solidFill>
                <a:srgbClr val="808080"/>
              </a:solidFill>
            </a:ln>
          </p:spPr>
          <p:txBody>
            <a:bodyPr wrap="square" lIns="0" tIns="0" rIns="0" bIns="0" rtlCol="0"/>
            <a:lstStyle/>
            <a:p>
              <a:endParaRPr sz="1588"/>
            </a:p>
          </p:txBody>
        </p:sp>
        <p:sp>
          <p:nvSpPr>
            <p:cNvPr id="406" name="object 406"/>
            <p:cNvSpPr/>
            <p:nvPr/>
          </p:nvSpPr>
          <p:spPr>
            <a:xfrm>
              <a:off x="6172200" y="2828925"/>
              <a:ext cx="9525" cy="9525"/>
            </a:xfrm>
            <a:custGeom>
              <a:avLst/>
              <a:gdLst/>
              <a:ahLst/>
              <a:cxnLst/>
              <a:rect l="l" t="t" r="r" b="b"/>
              <a:pathLst>
                <a:path w="9525" h="9525">
                  <a:moveTo>
                    <a:pt x="9525" y="9525"/>
                  </a:moveTo>
                  <a:lnTo>
                    <a:pt x="9525" y="0"/>
                  </a:lnTo>
                  <a:lnTo>
                    <a:pt x="0" y="0"/>
                  </a:lnTo>
                  <a:lnTo>
                    <a:pt x="0" y="9525"/>
                  </a:lnTo>
                  <a:lnTo>
                    <a:pt x="9525" y="9525"/>
                  </a:lnTo>
                  <a:close/>
                </a:path>
              </a:pathLst>
            </a:custGeom>
            <a:solidFill>
              <a:srgbClr val="A0A0A0"/>
            </a:solidFill>
          </p:spPr>
          <p:txBody>
            <a:bodyPr wrap="square" lIns="0" tIns="0" rIns="0" bIns="0" rtlCol="0"/>
            <a:lstStyle/>
            <a:p>
              <a:endParaRPr sz="1588"/>
            </a:p>
          </p:txBody>
        </p:sp>
        <p:sp>
          <p:nvSpPr>
            <p:cNvPr id="407" name="object 407"/>
            <p:cNvSpPr/>
            <p:nvPr/>
          </p:nvSpPr>
          <p:spPr>
            <a:xfrm>
              <a:off x="6172200" y="2828925"/>
              <a:ext cx="9525" cy="9525"/>
            </a:xfrm>
            <a:custGeom>
              <a:avLst/>
              <a:gdLst/>
              <a:ahLst/>
              <a:cxnLst/>
              <a:rect l="l" t="t" r="r" b="b"/>
              <a:pathLst>
                <a:path w="9525" h="9525">
                  <a:moveTo>
                    <a:pt x="9525" y="9525"/>
                  </a:moveTo>
                  <a:lnTo>
                    <a:pt x="9525" y="0"/>
                  </a:lnTo>
                  <a:lnTo>
                    <a:pt x="0" y="0"/>
                  </a:lnTo>
                  <a:lnTo>
                    <a:pt x="0" y="9525"/>
                  </a:lnTo>
                  <a:lnTo>
                    <a:pt x="9525" y="9525"/>
                  </a:lnTo>
                  <a:close/>
                </a:path>
              </a:pathLst>
            </a:custGeom>
            <a:ln w="9525">
              <a:solidFill>
                <a:srgbClr val="808080"/>
              </a:solidFill>
            </a:ln>
          </p:spPr>
          <p:txBody>
            <a:bodyPr wrap="square" lIns="0" tIns="0" rIns="0" bIns="0" rtlCol="0"/>
            <a:lstStyle/>
            <a:p>
              <a:endParaRPr sz="1588"/>
            </a:p>
          </p:txBody>
        </p:sp>
        <p:sp>
          <p:nvSpPr>
            <p:cNvPr id="408" name="object 408"/>
            <p:cNvSpPr/>
            <p:nvPr/>
          </p:nvSpPr>
          <p:spPr>
            <a:xfrm>
              <a:off x="6172200" y="2162175"/>
              <a:ext cx="9525" cy="19050"/>
            </a:xfrm>
            <a:custGeom>
              <a:avLst/>
              <a:gdLst/>
              <a:ahLst/>
              <a:cxnLst/>
              <a:rect l="l" t="t" r="r" b="b"/>
              <a:pathLst>
                <a:path w="9525" h="19050">
                  <a:moveTo>
                    <a:pt x="9525" y="0"/>
                  </a:moveTo>
                  <a:lnTo>
                    <a:pt x="0" y="0"/>
                  </a:lnTo>
                  <a:lnTo>
                    <a:pt x="0" y="19050"/>
                  </a:lnTo>
                  <a:lnTo>
                    <a:pt x="9525" y="19050"/>
                  </a:lnTo>
                  <a:lnTo>
                    <a:pt x="9525" y="0"/>
                  </a:lnTo>
                  <a:close/>
                </a:path>
              </a:pathLst>
            </a:custGeom>
            <a:solidFill>
              <a:srgbClr val="A0A0A0"/>
            </a:solidFill>
          </p:spPr>
          <p:txBody>
            <a:bodyPr wrap="square" lIns="0" tIns="0" rIns="0" bIns="0" rtlCol="0"/>
            <a:lstStyle/>
            <a:p>
              <a:endParaRPr sz="1588"/>
            </a:p>
          </p:txBody>
        </p:sp>
        <p:sp>
          <p:nvSpPr>
            <p:cNvPr id="409" name="object 409"/>
            <p:cNvSpPr/>
            <p:nvPr/>
          </p:nvSpPr>
          <p:spPr>
            <a:xfrm>
              <a:off x="6172200" y="2162175"/>
              <a:ext cx="9525" cy="19050"/>
            </a:xfrm>
            <a:custGeom>
              <a:avLst/>
              <a:gdLst/>
              <a:ahLst/>
              <a:cxnLst/>
              <a:rect l="l" t="t" r="r" b="b"/>
              <a:pathLst>
                <a:path w="9525" h="19050">
                  <a:moveTo>
                    <a:pt x="9525" y="9525"/>
                  </a:moveTo>
                  <a:lnTo>
                    <a:pt x="9525" y="0"/>
                  </a:lnTo>
                  <a:lnTo>
                    <a:pt x="0" y="0"/>
                  </a:lnTo>
                  <a:lnTo>
                    <a:pt x="0" y="9525"/>
                  </a:lnTo>
                  <a:lnTo>
                    <a:pt x="0" y="19050"/>
                  </a:lnTo>
                  <a:lnTo>
                    <a:pt x="9525" y="19050"/>
                  </a:lnTo>
                  <a:lnTo>
                    <a:pt x="9525" y="9525"/>
                  </a:lnTo>
                  <a:close/>
                </a:path>
              </a:pathLst>
            </a:custGeom>
            <a:ln w="9525">
              <a:solidFill>
                <a:srgbClr val="808080"/>
              </a:solidFill>
            </a:ln>
          </p:spPr>
          <p:txBody>
            <a:bodyPr wrap="square" lIns="0" tIns="0" rIns="0" bIns="0" rtlCol="0"/>
            <a:lstStyle/>
            <a:p>
              <a:endParaRPr sz="1588"/>
            </a:p>
          </p:txBody>
        </p:sp>
        <p:sp>
          <p:nvSpPr>
            <p:cNvPr id="410" name="object 410"/>
            <p:cNvSpPr/>
            <p:nvPr/>
          </p:nvSpPr>
          <p:spPr>
            <a:xfrm>
              <a:off x="6172200" y="2057400"/>
              <a:ext cx="9525" cy="9525"/>
            </a:xfrm>
            <a:custGeom>
              <a:avLst/>
              <a:gdLst/>
              <a:ahLst/>
              <a:cxnLst/>
              <a:rect l="l" t="t" r="r" b="b"/>
              <a:pathLst>
                <a:path w="9525" h="9525">
                  <a:moveTo>
                    <a:pt x="9525" y="9525"/>
                  </a:moveTo>
                  <a:lnTo>
                    <a:pt x="9525" y="0"/>
                  </a:lnTo>
                  <a:lnTo>
                    <a:pt x="0" y="0"/>
                  </a:lnTo>
                  <a:lnTo>
                    <a:pt x="0" y="9525"/>
                  </a:lnTo>
                  <a:lnTo>
                    <a:pt x="9525" y="9525"/>
                  </a:lnTo>
                  <a:close/>
                </a:path>
              </a:pathLst>
            </a:custGeom>
            <a:solidFill>
              <a:srgbClr val="A0A0A0"/>
            </a:solidFill>
          </p:spPr>
          <p:txBody>
            <a:bodyPr wrap="square" lIns="0" tIns="0" rIns="0" bIns="0" rtlCol="0"/>
            <a:lstStyle/>
            <a:p>
              <a:endParaRPr sz="1588"/>
            </a:p>
          </p:txBody>
        </p:sp>
        <p:sp>
          <p:nvSpPr>
            <p:cNvPr id="411" name="object 411"/>
            <p:cNvSpPr/>
            <p:nvPr/>
          </p:nvSpPr>
          <p:spPr>
            <a:xfrm>
              <a:off x="6172200" y="2057400"/>
              <a:ext cx="9525" cy="9525"/>
            </a:xfrm>
            <a:custGeom>
              <a:avLst/>
              <a:gdLst/>
              <a:ahLst/>
              <a:cxnLst/>
              <a:rect l="l" t="t" r="r" b="b"/>
              <a:pathLst>
                <a:path w="9525" h="9525">
                  <a:moveTo>
                    <a:pt x="9525" y="9525"/>
                  </a:moveTo>
                  <a:lnTo>
                    <a:pt x="9525" y="0"/>
                  </a:lnTo>
                  <a:lnTo>
                    <a:pt x="0" y="0"/>
                  </a:lnTo>
                  <a:lnTo>
                    <a:pt x="0" y="9525"/>
                  </a:lnTo>
                  <a:lnTo>
                    <a:pt x="9525" y="9525"/>
                  </a:lnTo>
                  <a:close/>
                </a:path>
              </a:pathLst>
            </a:custGeom>
            <a:ln w="9525">
              <a:solidFill>
                <a:srgbClr val="808080"/>
              </a:solidFill>
            </a:ln>
          </p:spPr>
          <p:txBody>
            <a:bodyPr wrap="square" lIns="0" tIns="0" rIns="0" bIns="0" rtlCol="0"/>
            <a:lstStyle/>
            <a:p>
              <a:endParaRPr sz="1588"/>
            </a:p>
          </p:txBody>
        </p:sp>
        <p:sp>
          <p:nvSpPr>
            <p:cNvPr id="412" name="object 412"/>
            <p:cNvSpPr/>
            <p:nvPr/>
          </p:nvSpPr>
          <p:spPr>
            <a:xfrm>
              <a:off x="6172200" y="2019300"/>
              <a:ext cx="9525" cy="9525"/>
            </a:xfrm>
            <a:custGeom>
              <a:avLst/>
              <a:gdLst/>
              <a:ahLst/>
              <a:cxnLst/>
              <a:rect l="l" t="t" r="r" b="b"/>
              <a:pathLst>
                <a:path w="9525" h="9525">
                  <a:moveTo>
                    <a:pt x="9525" y="9525"/>
                  </a:moveTo>
                  <a:lnTo>
                    <a:pt x="9525" y="0"/>
                  </a:lnTo>
                  <a:lnTo>
                    <a:pt x="0" y="0"/>
                  </a:lnTo>
                  <a:lnTo>
                    <a:pt x="0" y="9525"/>
                  </a:lnTo>
                  <a:lnTo>
                    <a:pt x="9525" y="9525"/>
                  </a:lnTo>
                  <a:close/>
                </a:path>
              </a:pathLst>
            </a:custGeom>
            <a:solidFill>
              <a:srgbClr val="A0A0A0"/>
            </a:solidFill>
          </p:spPr>
          <p:txBody>
            <a:bodyPr wrap="square" lIns="0" tIns="0" rIns="0" bIns="0" rtlCol="0"/>
            <a:lstStyle/>
            <a:p>
              <a:endParaRPr sz="1588"/>
            </a:p>
          </p:txBody>
        </p:sp>
        <p:sp>
          <p:nvSpPr>
            <p:cNvPr id="413" name="object 413"/>
            <p:cNvSpPr/>
            <p:nvPr/>
          </p:nvSpPr>
          <p:spPr>
            <a:xfrm>
              <a:off x="6172200" y="2019300"/>
              <a:ext cx="9525" cy="9525"/>
            </a:xfrm>
            <a:custGeom>
              <a:avLst/>
              <a:gdLst/>
              <a:ahLst/>
              <a:cxnLst/>
              <a:rect l="l" t="t" r="r" b="b"/>
              <a:pathLst>
                <a:path w="9525" h="9525">
                  <a:moveTo>
                    <a:pt x="9525" y="9525"/>
                  </a:moveTo>
                  <a:lnTo>
                    <a:pt x="9525" y="0"/>
                  </a:lnTo>
                  <a:lnTo>
                    <a:pt x="0" y="0"/>
                  </a:lnTo>
                  <a:lnTo>
                    <a:pt x="0" y="9525"/>
                  </a:lnTo>
                  <a:lnTo>
                    <a:pt x="9525" y="9525"/>
                  </a:lnTo>
                  <a:close/>
                </a:path>
              </a:pathLst>
            </a:custGeom>
            <a:ln w="9525">
              <a:solidFill>
                <a:srgbClr val="808080"/>
              </a:solidFill>
            </a:ln>
          </p:spPr>
          <p:txBody>
            <a:bodyPr wrap="square" lIns="0" tIns="0" rIns="0" bIns="0" rtlCol="0"/>
            <a:lstStyle/>
            <a:p>
              <a:endParaRPr sz="1588"/>
            </a:p>
          </p:txBody>
        </p:sp>
        <p:sp>
          <p:nvSpPr>
            <p:cNvPr id="414" name="object 414"/>
            <p:cNvSpPr/>
            <p:nvPr/>
          </p:nvSpPr>
          <p:spPr>
            <a:xfrm>
              <a:off x="6172200" y="1971675"/>
              <a:ext cx="9525" cy="9525"/>
            </a:xfrm>
            <a:custGeom>
              <a:avLst/>
              <a:gdLst/>
              <a:ahLst/>
              <a:cxnLst/>
              <a:rect l="l" t="t" r="r" b="b"/>
              <a:pathLst>
                <a:path w="9525" h="9525">
                  <a:moveTo>
                    <a:pt x="9525" y="9525"/>
                  </a:moveTo>
                  <a:lnTo>
                    <a:pt x="9525" y="0"/>
                  </a:lnTo>
                  <a:lnTo>
                    <a:pt x="0" y="0"/>
                  </a:lnTo>
                  <a:lnTo>
                    <a:pt x="0" y="9525"/>
                  </a:lnTo>
                  <a:lnTo>
                    <a:pt x="9525" y="9525"/>
                  </a:lnTo>
                  <a:close/>
                </a:path>
              </a:pathLst>
            </a:custGeom>
            <a:solidFill>
              <a:srgbClr val="A0A0A0"/>
            </a:solidFill>
          </p:spPr>
          <p:txBody>
            <a:bodyPr wrap="square" lIns="0" tIns="0" rIns="0" bIns="0" rtlCol="0"/>
            <a:lstStyle/>
            <a:p>
              <a:endParaRPr sz="1588"/>
            </a:p>
          </p:txBody>
        </p:sp>
        <p:sp>
          <p:nvSpPr>
            <p:cNvPr id="415" name="object 415"/>
            <p:cNvSpPr/>
            <p:nvPr/>
          </p:nvSpPr>
          <p:spPr>
            <a:xfrm>
              <a:off x="6172200" y="1971675"/>
              <a:ext cx="9525" cy="9525"/>
            </a:xfrm>
            <a:custGeom>
              <a:avLst/>
              <a:gdLst/>
              <a:ahLst/>
              <a:cxnLst/>
              <a:rect l="l" t="t" r="r" b="b"/>
              <a:pathLst>
                <a:path w="9525" h="9525">
                  <a:moveTo>
                    <a:pt x="9525" y="9525"/>
                  </a:moveTo>
                  <a:lnTo>
                    <a:pt x="9525" y="0"/>
                  </a:lnTo>
                  <a:lnTo>
                    <a:pt x="0" y="0"/>
                  </a:lnTo>
                  <a:lnTo>
                    <a:pt x="0" y="9525"/>
                  </a:lnTo>
                  <a:lnTo>
                    <a:pt x="9525" y="9525"/>
                  </a:lnTo>
                  <a:close/>
                </a:path>
              </a:pathLst>
            </a:custGeom>
            <a:ln w="9525">
              <a:solidFill>
                <a:srgbClr val="808080"/>
              </a:solidFill>
            </a:ln>
          </p:spPr>
          <p:txBody>
            <a:bodyPr wrap="square" lIns="0" tIns="0" rIns="0" bIns="0" rtlCol="0"/>
            <a:lstStyle/>
            <a:p>
              <a:endParaRPr sz="1588"/>
            </a:p>
          </p:txBody>
        </p:sp>
        <p:sp>
          <p:nvSpPr>
            <p:cNvPr id="416" name="object 416"/>
            <p:cNvSpPr/>
            <p:nvPr/>
          </p:nvSpPr>
          <p:spPr>
            <a:xfrm>
              <a:off x="6905625" y="2543175"/>
              <a:ext cx="0" cy="9525"/>
            </a:xfrm>
            <a:custGeom>
              <a:avLst/>
              <a:gdLst/>
              <a:ahLst/>
              <a:cxnLst/>
              <a:rect l="l" t="t" r="r" b="b"/>
              <a:pathLst>
                <a:path h="9525">
                  <a:moveTo>
                    <a:pt x="0" y="0"/>
                  </a:moveTo>
                  <a:lnTo>
                    <a:pt x="0" y="9525"/>
                  </a:lnTo>
                  <a:lnTo>
                    <a:pt x="0" y="0"/>
                  </a:lnTo>
                  <a:close/>
                </a:path>
              </a:pathLst>
            </a:custGeom>
            <a:solidFill>
              <a:srgbClr val="A0A0A0"/>
            </a:solidFill>
          </p:spPr>
          <p:txBody>
            <a:bodyPr wrap="square" lIns="0" tIns="0" rIns="0" bIns="0" rtlCol="0"/>
            <a:lstStyle/>
            <a:p>
              <a:endParaRPr sz="1588"/>
            </a:p>
          </p:txBody>
        </p:sp>
        <p:sp>
          <p:nvSpPr>
            <p:cNvPr id="417" name="object 417"/>
            <p:cNvSpPr/>
            <p:nvPr/>
          </p:nvSpPr>
          <p:spPr>
            <a:xfrm>
              <a:off x="6905625" y="2543175"/>
              <a:ext cx="0" cy="9525"/>
            </a:xfrm>
            <a:custGeom>
              <a:avLst/>
              <a:gdLst/>
              <a:ahLst/>
              <a:cxnLst/>
              <a:rect l="l" t="t" r="r" b="b"/>
              <a:pathLst>
                <a:path h="9525">
                  <a:moveTo>
                    <a:pt x="0" y="9525"/>
                  </a:moveTo>
                  <a:lnTo>
                    <a:pt x="0" y="0"/>
                  </a:lnTo>
                  <a:lnTo>
                    <a:pt x="0" y="9525"/>
                  </a:lnTo>
                  <a:close/>
                </a:path>
              </a:pathLst>
            </a:custGeom>
            <a:ln w="9525">
              <a:solidFill>
                <a:srgbClr val="808080"/>
              </a:solidFill>
            </a:ln>
          </p:spPr>
          <p:txBody>
            <a:bodyPr wrap="square" lIns="0" tIns="0" rIns="0" bIns="0" rtlCol="0"/>
            <a:lstStyle/>
            <a:p>
              <a:endParaRPr sz="1588"/>
            </a:p>
          </p:txBody>
        </p:sp>
        <p:sp>
          <p:nvSpPr>
            <p:cNvPr id="418" name="object 418"/>
            <p:cNvSpPr/>
            <p:nvPr/>
          </p:nvSpPr>
          <p:spPr>
            <a:xfrm>
              <a:off x="6905625" y="2657475"/>
              <a:ext cx="0" cy="9525"/>
            </a:xfrm>
            <a:custGeom>
              <a:avLst/>
              <a:gdLst/>
              <a:ahLst/>
              <a:cxnLst/>
              <a:rect l="l" t="t" r="r" b="b"/>
              <a:pathLst>
                <a:path h="9525">
                  <a:moveTo>
                    <a:pt x="0" y="0"/>
                  </a:moveTo>
                  <a:lnTo>
                    <a:pt x="0" y="9525"/>
                  </a:lnTo>
                  <a:lnTo>
                    <a:pt x="0" y="0"/>
                  </a:lnTo>
                  <a:close/>
                </a:path>
              </a:pathLst>
            </a:custGeom>
            <a:solidFill>
              <a:srgbClr val="A0A0A0"/>
            </a:solidFill>
          </p:spPr>
          <p:txBody>
            <a:bodyPr wrap="square" lIns="0" tIns="0" rIns="0" bIns="0" rtlCol="0"/>
            <a:lstStyle/>
            <a:p>
              <a:endParaRPr sz="1588"/>
            </a:p>
          </p:txBody>
        </p:sp>
        <p:sp>
          <p:nvSpPr>
            <p:cNvPr id="419" name="object 419"/>
            <p:cNvSpPr/>
            <p:nvPr/>
          </p:nvSpPr>
          <p:spPr>
            <a:xfrm>
              <a:off x="6905625" y="2657475"/>
              <a:ext cx="0" cy="9525"/>
            </a:xfrm>
            <a:custGeom>
              <a:avLst/>
              <a:gdLst/>
              <a:ahLst/>
              <a:cxnLst/>
              <a:rect l="l" t="t" r="r" b="b"/>
              <a:pathLst>
                <a:path h="9525">
                  <a:moveTo>
                    <a:pt x="0" y="9525"/>
                  </a:moveTo>
                  <a:lnTo>
                    <a:pt x="0" y="0"/>
                  </a:lnTo>
                  <a:lnTo>
                    <a:pt x="0" y="9525"/>
                  </a:lnTo>
                  <a:close/>
                </a:path>
              </a:pathLst>
            </a:custGeom>
            <a:ln w="9525">
              <a:solidFill>
                <a:srgbClr val="808080"/>
              </a:solidFill>
            </a:ln>
          </p:spPr>
          <p:txBody>
            <a:bodyPr wrap="square" lIns="0" tIns="0" rIns="0" bIns="0" rtlCol="0"/>
            <a:lstStyle/>
            <a:p>
              <a:endParaRPr sz="1588"/>
            </a:p>
          </p:txBody>
        </p:sp>
        <p:sp>
          <p:nvSpPr>
            <p:cNvPr id="420" name="object 420"/>
            <p:cNvSpPr/>
            <p:nvPr/>
          </p:nvSpPr>
          <p:spPr>
            <a:xfrm>
              <a:off x="6905625" y="2695575"/>
              <a:ext cx="0" cy="0"/>
            </a:xfrm>
            <a:custGeom>
              <a:avLst/>
              <a:gdLst/>
              <a:ahLst/>
              <a:cxnLst/>
              <a:rect l="l" t="t" r="r" b="b"/>
              <a:pathLst>
                <a:path>
                  <a:moveTo>
                    <a:pt x="0" y="0"/>
                  </a:moveTo>
                  <a:close/>
                </a:path>
              </a:pathLst>
            </a:custGeom>
            <a:solidFill>
              <a:srgbClr val="A0A0A0"/>
            </a:solidFill>
          </p:spPr>
          <p:txBody>
            <a:bodyPr wrap="square" lIns="0" tIns="0" rIns="0" bIns="0" rtlCol="0"/>
            <a:lstStyle/>
            <a:p>
              <a:endParaRPr sz="1588"/>
            </a:p>
          </p:txBody>
        </p:sp>
        <p:sp>
          <p:nvSpPr>
            <p:cNvPr id="421" name="object 421"/>
            <p:cNvSpPr/>
            <p:nvPr/>
          </p:nvSpPr>
          <p:spPr>
            <a:xfrm>
              <a:off x="6905625" y="2695575"/>
              <a:ext cx="0" cy="0"/>
            </a:xfrm>
            <a:custGeom>
              <a:avLst/>
              <a:gdLst/>
              <a:ahLst/>
              <a:cxnLst/>
              <a:rect l="l" t="t" r="r" b="b"/>
              <a:pathLst>
                <a:path>
                  <a:moveTo>
                    <a:pt x="0" y="0"/>
                  </a:moveTo>
                  <a:lnTo>
                    <a:pt x="0" y="0"/>
                  </a:lnTo>
                  <a:lnTo>
                    <a:pt x="0" y="0"/>
                  </a:lnTo>
                  <a:close/>
                </a:path>
              </a:pathLst>
            </a:custGeom>
            <a:ln w="9525">
              <a:solidFill>
                <a:srgbClr val="808080"/>
              </a:solidFill>
            </a:ln>
          </p:spPr>
          <p:txBody>
            <a:bodyPr wrap="square" lIns="0" tIns="0" rIns="0" bIns="0" rtlCol="0"/>
            <a:lstStyle/>
            <a:p>
              <a:endParaRPr sz="1588"/>
            </a:p>
          </p:txBody>
        </p:sp>
        <p:sp>
          <p:nvSpPr>
            <p:cNvPr id="422" name="object 422"/>
            <p:cNvSpPr/>
            <p:nvPr/>
          </p:nvSpPr>
          <p:spPr>
            <a:xfrm>
              <a:off x="6905625" y="2724150"/>
              <a:ext cx="0" cy="9525"/>
            </a:xfrm>
            <a:custGeom>
              <a:avLst/>
              <a:gdLst/>
              <a:ahLst/>
              <a:cxnLst/>
              <a:rect l="l" t="t" r="r" b="b"/>
              <a:pathLst>
                <a:path h="9525">
                  <a:moveTo>
                    <a:pt x="0" y="0"/>
                  </a:moveTo>
                  <a:lnTo>
                    <a:pt x="0" y="9525"/>
                  </a:lnTo>
                  <a:lnTo>
                    <a:pt x="0" y="0"/>
                  </a:lnTo>
                  <a:close/>
                </a:path>
              </a:pathLst>
            </a:custGeom>
            <a:solidFill>
              <a:srgbClr val="A0A0A0"/>
            </a:solidFill>
          </p:spPr>
          <p:txBody>
            <a:bodyPr wrap="square" lIns="0" tIns="0" rIns="0" bIns="0" rtlCol="0"/>
            <a:lstStyle/>
            <a:p>
              <a:endParaRPr sz="1588"/>
            </a:p>
          </p:txBody>
        </p:sp>
        <p:sp>
          <p:nvSpPr>
            <p:cNvPr id="423" name="object 423"/>
            <p:cNvSpPr/>
            <p:nvPr/>
          </p:nvSpPr>
          <p:spPr>
            <a:xfrm>
              <a:off x="6905625" y="2724150"/>
              <a:ext cx="0" cy="9525"/>
            </a:xfrm>
            <a:custGeom>
              <a:avLst/>
              <a:gdLst/>
              <a:ahLst/>
              <a:cxnLst/>
              <a:rect l="l" t="t" r="r" b="b"/>
              <a:pathLst>
                <a:path h="9525">
                  <a:moveTo>
                    <a:pt x="0" y="9525"/>
                  </a:moveTo>
                  <a:lnTo>
                    <a:pt x="0" y="0"/>
                  </a:lnTo>
                  <a:lnTo>
                    <a:pt x="0" y="9525"/>
                  </a:lnTo>
                  <a:close/>
                </a:path>
              </a:pathLst>
            </a:custGeom>
            <a:ln w="9525">
              <a:solidFill>
                <a:srgbClr val="808080"/>
              </a:solidFill>
            </a:ln>
          </p:spPr>
          <p:txBody>
            <a:bodyPr wrap="square" lIns="0" tIns="0" rIns="0" bIns="0" rtlCol="0"/>
            <a:lstStyle/>
            <a:p>
              <a:endParaRPr sz="1588"/>
            </a:p>
          </p:txBody>
        </p:sp>
        <p:sp>
          <p:nvSpPr>
            <p:cNvPr id="424" name="object 424"/>
            <p:cNvSpPr/>
            <p:nvPr/>
          </p:nvSpPr>
          <p:spPr>
            <a:xfrm>
              <a:off x="6905625" y="2114550"/>
              <a:ext cx="0" cy="9525"/>
            </a:xfrm>
            <a:custGeom>
              <a:avLst/>
              <a:gdLst/>
              <a:ahLst/>
              <a:cxnLst/>
              <a:rect l="l" t="t" r="r" b="b"/>
              <a:pathLst>
                <a:path h="9525">
                  <a:moveTo>
                    <a:pt x="0" y="0"/>
                  </a:moveTo>
                  <a:lnTo>
                    <a:pt x="0" y="9525"/>
                  </a:lnTo>
                  <a:lnTo>
                    <a:pt x="0" y="0"/>
                  </a:lnTo>
                  <a:close/>
                </a:path>
              </a:pathLst>
            </a:custGeom>
            <a:solidFill>
              <a:srgbClr val="A0A0A0"/>
            </a:solidFill>
          </p:spPr>
          <p:txBody>
            <a:bodyPr wrap="square" lIns="0" tIns="0" rIns="0" bIns="0" rtlCol="0"/>
            <a:lstStyle/>
            <a:p>
              <a:endParaRPr sz="1588"/>
            </a:p>
          </p:txBody>
        </p:sp>
        <p:sp>
          <p:nvSpPr>
            <p:cNvPr id="425" name="object 425"/>
            <p:cNvSpPr/>
            <p:nvPr/>
          </p:nvSpPr>
          <p:spPr>
            <a:xfrm>
              <a:off x="6905625" y="2114550"/>
              <a:ext cx="0" cy="9525"/>
            </a:xfrm>
            <a:custGeom>
              <a:avLst/>
              <a:gdLst/>
              <a:ahLst/>
              <a:cxnLst/>
              <a:rect l="l" t="t" r="r" b="b"/>
              <a:pathLst>
                <a:path h="9525">
                  <a:moveTo>
                    <a:pt x="0" y="9525"/>
                  </a:moveTo>
                  <a:lnTo>
                    <a:pt x="0" y="0"/>
                  </a:lnTo>
                  <a:lnTo>
                    <a:pt x="0" y="9525"/>
                  </a:lnTo>
                  <a:close/>
                </a:path>
              </a:pathLst>
            </a:custGeom>
            <a:ln w="9525">
              <a:solidFill>
                <a:srgbClr val="808080"/>
              </a:solidFill>
            </a:ln>
          </p:spPr>
          <p:txBody>
            <a:bodyPr wrap="square" lIns="0" tIns="0" rIns="0" bIns="0" rtlCol="0"/>
            <a:lstStyle/>
            <a:p>
              <a:endParaRPr sz="1588"/>
            </a:p>
          </p:txBody>
        </p:sp>
        <p:sp>
          <p:nvSpPr>
            <p:cNvPr id="426" name="object 426"/>
            <p:cNvSpPr/>
            <p:nvPr/>
          </p:nvSpPr>
          <p:spPr>
            <a:xfrm>
              <a:off x="6905625" y="2019300"/>
              <a:ext cx="0" cy="9525"/>
            </a:xfrm>
            <a:custGeom>
              <a:avLst/>
              <a:gdLst/>
              <a:ahLst/>
              <a:cxnLst/>
              <a:rect l="l" t="t" r="r" b="b"/>
              <a:pathLst>
                <a:path h="9525">
                  <a:moveTo>
                    <a:pt x="0" y="0"/>
                  </a:moveTo>
                  <a:lnTo>
                    <a:pt x="0" y="9525"/>
                  </a:lnTo>
                  <a:lnTo>
                    <a:pt x="0" y="0"/>
                  </a:lnTo>
                  <a:close/>
                </a:path>
              </a:pathLst>
            </a:custGeom>
            <a:solidFill>
              <a:srgbClr val="A0A0A0"/>
            </a:solidFill>
          </p:spPr>
          <p:txBody>
            <a:bodyPr wrap="square" lIns="0" tIns="0" rIns="0" bIns="0" rtlCol="0"/>
            <a:lstStyle/>
            <a:p>
              <a:endParaRPr sz="1588"/>
            </a:p>
          </p:txBody>
        </p:sp>
        <p:sp>
          <p:nvSpPr>
            <p:cNvPr id="427" name="object 427"/>
            <p:cNvSpPr/>
            <p:nvPr/>
          </p:nvSpPr>
          <p:spPr>
            <a:xfrm>
              <a:off x="6905625" y="2019300"/>
              <a:ext cx="0" cy="9525"/>
            </a:xfrm>
            <a:custGeom>
              <a:avLst/>
              <a:gdLst/>
              <a:ahLst/>
              <a:cxnLst/>
              <a:rect l="l" t="t" r="r" b="b"/>
              <a:pathLst>
                <a:path h="9525">
                  <a:moveTo>
                    <a:pt x="0" y="9525"/>
                  </a:moveTo>
                  <a:lnTo>
                    <a:pt x="0" y="0"/>
                  </a:lnTo>
                  <a:lnTo>
                    <a:pt x="0" y="9525"/>
                  </a:lnTo>
                  <a:close/>
                </a:path>
              </a:pathLst>
            </a:custGeom>
            <a:ln w="9525">
              <a:solidFill>
                <a:srgbClr val="808080"/>
              </a:solidFill>
            </a:ln>
          </p:spPr>
          <p:txBody>
            <a:bodyPr wrap="square" lIns="0" tIns="0" rIns="0" bIns="0" rtlCol="0"/>
            <a:lstStyle/>
            <a:p>
              <a:endParaRPr sz="1588"/>
            </a:p>
          </p:txBody>
        </p:sp>
        <p:sp>
          <p:nvSpPr>
            <p:cNvPr id="428" name="object 428"/>
            <p:cNvSpPr/>
            <p:nvPr/>
          </p:nvSpPr>
          <p:spPr>
            <a:xfrm>
              <a:off x="6905625" y="1981200"/>
              <a:ext cx="0" cy="9525"/>
            </a:xfrm>
            <a:custGeom>
              <a:avLst/>
              <a:gdLst/>
              <a:ahLst/>
              <a:cxnLst/>
              <a:rect l="l" t="t" r="r" b="b"/>
              <a:pathLst>
                <a:path h="9525">
                  <a:moveTo>
                    <a:pt x="0" y="0"/>
                  </a:moveTo>
                  <a:lnTo>
                    <a:pt x="0" y="9525"/>
                  </a:lnTo>
                  <a:lnTo>
                    <a:pt x="0" y="0"/>
                  </a:lnTo>
                  <a:close/>
                </a:path>
              </a:pathLst>
            </a:custGeom>
            <a:solidFill>
              <a:srgbClr val="A0A0A0"/>
            </a:solidFill>
          </p:spPr>
          <p:txBody>
            <a:bodyPr wrap="square" lIns="0" tIns="0" rIns="0" bIns="0" rtlCol="0"/>
            <a:lstStyle/>
            <a:p>
              <a:endParaRPr sz="1588"/>
            </a:p>
          </p:txBody>
        </p:sp>
        <p:sp>
          <p:nvSpPr>
            <p:cNvPr id="429" name="object 429"/>
            <p:cNvSpPr/>
            <p:nvPr/>
          </p:nvSpPr>
          <p:spPr>
            <a:xfrm>
              <a:off x="6905625" y="1981200"/>
              <a:ext cx="0" cy="9525"/>
            </a:xfrm>
            <a:custGeom>
              <a:avLst/>
              <a:gdLst/>
              <a:ahLst/>
              <a:cxnLst/>
              <a:rect l="l" t="t" r="r" b="b"/>
              <a:pathLst>
                <a:path h="9525">
                  <a:moveTo>
                    <a:pt x="0" y="9525"/>
                  </a:moveTo>
                  <a:lnTo>
                    <a:pt x="0" y="0"/>
                  </a:lnTo>
                  <a:lnTo>
                    <a:pt x="0" y="9525"/>
                  </a:lnTo>
                  <a:close/>
                </a:path>
              </a:pathLst>
            </a:custGeom>
            <a:ln w="9525">
              <a:solidFill>
                <a:srgbClr val="808080"/>
              </a:solidFill>
            </a:ln>
          </p:spPr>
          <p:txBody>
            <a:bodyPr wrap="square" lIns="0" tIns="0" rIns="0" bIns="0" rtlCol="0"/>
            <a:lstStyle/>
            <a:p>
              <a:endParaRPr sz="1588"/>
            </a:p>
          </p:txBody>
        </p:sp>
        <p:sp>
          <p:nvSpPr>
            <p:cNvPr id="430" name="object 430"/>
            <p:cNvSpPr/>
            <p:nvPr/>
          </p:nvSpPr>
          <p:spPr>
            <a:xfrm>
              <a:off x="6905625" y="1943100"/>
              <a:ext cx="0" cy="9525"/>
            </a:xfrm>
            <a:custGeom>
              <a:avLst/>
              <a:gdLst/>
              <a:ahLst/>
              <a:cxnLst/>
              <a:rect l="l" t="t" r="r" b="b"/>
              <a:pathLst>
                <a:path h="9525">
                  <a:moveTo>
                    <a:pt x="0" y="0"/>
                  </a:moveTo>
                  <a:lnTo>
                    <a:pt x="0" y="9525"/>
                  </a:lnTo>
                  <a:lnTo>
                    <a:pt x="0" y="0"/>
                  </a:lnTo>
                  <a:close/>
                </a:path>
              </a:pathLst>
            </a:custGeom>
            <a:solidFill>
              <a:srgbClr val="A0A0A0"/>
            </a:solidFill>
          </p:spPr>
          <p:txBody>
            <a:bodyPr wrap="square" lIns="0" tIns="0" rIns="0" bIns="0" rtlCol="0"/>
            <a:lstStyle/>
            <a:p>
              <a:endParaRPr sz="1588"/>
            </a:p>
          </p:txBody>
        </p:sp>
        <p:sp>
          <p:nvSpPr>
            <p:cNvPr id="431" name="object 431"/>
            <p:cNvSpPr/>
            <p:nvPr/>
          </p:nvSpPr>
          <p:spPr>
            <a:xfrm>
              <a:off x="6905625" y="1943100"/>
              <a:ext cx="0" cy="9525"/>
            </a:xfrm>
            <a:custGeom>
              <a:avLst/>
              <a:gdLst/>
              <a:ahLst/>
              <a:cxnLst/>
              <a:rect l="l" t="t" r="r" b="b"/>
              <a:pathLst>
                <a:path h="9525">
                  <a:moveTo>
                    <a:pt x="0" y="9525"/>
                  </a:moveTo>
                  <a:lnTo>
                    <a:pt x="0" y="0"/>
                  </a:lnTo>
                  <a:lnTo>
                    <a:pt x="0" y="9525"/>
                  </a:lnTo>
                  <a:close/>
                </a:path>
              </a:pathLst>
            </a:custGeom>
            <a:ln w="9525">
              <a:solidFill>
                <a:srgbClr val="808080"/>
              </a:solidFill>
            </a:ln>
          </p:spPr>
          <p:txBody>
            <a:bodyPr wrap="square" lIns="0" tIns="0" rIns="0" bIns="0" rtlCol="0"/>
            <a:lstStyle/>
            <a:p>
              <a:endParaRPr sz="1588"/>
            </a:p>
          </p:txBody>
        </p:sp>
        <p:sp>
          <p:nvSpPr>
            <p:cNvPr id="432" name="object 432"/>
            <p:cNvSpPr/>
            <p:nvPr/>
          </p:nvSpPr>
          <p:spPr>
            <a:xfrm>
              <a:off x="6215062" y="2057400"/>
              <a:ext cx="80962" cy="209550"/>
            </a:xfrm>
            <a:prstGeom prst="rect">
              <a:avLst/>
            </a:prstGeom>
            <a:blipFill>
              <a:blip r:embed="rId4" cstate="print"/>
              <a:stretch>
                <a:fillRect/>
              </a:stretch>
            </a:blipFill>
          </p:spPr>
          <p:txBody>
            <a:bodyPr wrap="square" lIns="0" tIns="0" rIns="0" bIns="0" rtlCol="0"/>
            <a:lstStyle/>
            <a:p>
              <a:endParaRPr sz="1588"/>
            </a:p>
          </p:txBody>
        </p:sp>
        <p:sp>
          <p:nvSpPr>
            <p:cNvPr id="433" name="object 433"/>
            <p:cNvSpPr/>
            <p:nvPr/>
          </p:nvSpPr>
          <p:spPr>
            <a:xfrm>
              <a:off x="6334125" y="2047875"/>
              <a:ext cx="9525" cy="219075"/>
            </a:xfrm>
            <a:custGeom>
              <a:avLst/>
              <a:gdLst/>
              <a:ahLst/>
              <a:cxnLst/>
              <a:rect l="l" t="t" r="r" b="b"/>
              <a:pathLst>
                <a:path w="9525" h="219075">
                  <a:moveTo>
                    <a:pt x="9525" y="0"/>
                  </a:moveTo>
                  <a:lnTo>
                    <a:pt x="0" y="0"/>
                  </a:lnTo>
                  <a:lnTo>
                    <a:pt x="0" y="219075"/>
                  </a:lnTo>
                  <a:lnTo>
                    <a:pt x="9525" y="219075"/>
                  </a:lnTo>
                  <a:lnTo>
                    <a:pt x="9525" y="0"/>
                  </a:lnTo>
                  <a:close/>
                </a:path>
              </a:pathLst>
            </a:custGeom>
            <a:solidFill>
              <a:srgbClr val="808080"/>
            </a:solidFill>
          </p:spPr>
          <p:txBody>
            <a:bodyPr wrap="square" lIns="0" tIns="0" rIns="0" bIns="0" rtlCol="0"/>
            <a:lstStyle/>
            <a:p>
              <a:endParaRPr sz="1588"/>
            </a:p>
          </p:txBody>
        </p:sp>
        <p:sp>
          <p:nvSpPr>
            <p:cNvPr id="434" name="object 434"/>
            <p:cNvSpPr/>
            <p:nvPr/>
          </p:nvSpPr>
          <p:spPr>
            <a:xfrm>
              <a:off x="6391275" y="2038350"/>
              <a:ext cx="200025" cy="219075"/>
            </a:xfrm>
            <a:custGeom>
              <a:avLst/>
              <a:gdLst/>
              <a:ahLst/>
              <a:cxnLst/>
              <a:rect l="l" t="t" r="r" b="b"/>
              <a:pathLst>
                <a:path w="200025" h="219075">
                  <a:moveTo>
                    <a:pt x="0" y="9525"/>
                  </a:moveTo>
                  <a:lnTo>
                    <a:pt x="0" y="219075"/>
                  </a:lnTo>
                </a:path>
                <a:path w="200025" h="219075">
                  <a:moveTo>
                    <a:pt x="57150" y="9525"/>
                  </a:moveTo>
                  <a:lnTo>
                    <a:pt x="57150" y="219075"/>
                  </a:lnTo>
                </a:path>
                <a:path w="200025" h="219075">
                  <a:moveTo>
                    <a:pt x="104775" y="9525"/>
                  </a:moveTo>
                  <a:lnTo>
                    <a:pt x="104775" y="219075"/>
                  </a:lnTo>
                </a:path>
                <a:path w="200025" h="219075">
                  <a:moveTo>
                    <a:pt x="152400" y="9525"/>
                  </a:moveTo>
                  <a:lnTo>
                    <a:pt x="152400" y="219075"/>
                  </a:lnTo>
                </a:path>
                <a:path w="200025" h="219075">
                  <a:moveTo>
                    <a:pt x="200025" y="0"/>
                  </a:moveTo>
                  <a:lnTo>
                    <a:pt x="200025" y="209550"/>
                  </a:lnTo>
                </a:path>
              </a:pathLst>
            </a:custGeom>
            <a:ln w="19050">
              <a:solidFill>
                <a:srgbClr val="BFBFBF"/>
              </a:solidFill>
              <a:prstDash val="sysDot"/>
            </a:ln>
          </p:spPr>
          <p:txBody>
            <a:bodyPr wrap="square" lIns="0" tIns="0" rIns="0" bIns="0" rtlCol="0"/>
            <a:lstStyle/>
            <a:p>
              <a:endParaRPr sz="1588"/>
            </a:p>
          </p:txBody>
        </p:sp>
        <p:sp>
          <p:nvSpPr>
            <p:cNvPr id="435" name="object 435"/>
            <p:cNvSpPr/>
            <p:nvPr/>
          </p:nvSpPr>
          <p:spPr>
            <a:xfrm>
              <a:off x="6638925" y="2038350"/>
              <a:ext cx="0" cy="209550"/>
            </a:xfrm>
            <a:custGeom>
              <a:avLst/>
              <a:gdLst/>
              <a:ahLst/>
              <a:cxnLst/>
              <a:rect l="l" t="t" r="r" b="b"/>
              <a:pathLst>
                <a:path h="209550">
                  <a:moveTo>
                    <a:pt x="0" y="0"/>
                  </a:moveTo>
                  <a:lnTo>
                    <a:pt x="0" y="209550"/>
                  </a:lnTo>
                </a:path>
              </a:pathLst>
            </a:custGeom>
            <a:ln w="19050">
              <a:solidFill>
                <a:srgbClr val="BFBFBF"/>
              </a:solidFill>
            </a:ln>
          </p:spPr>
          <p:txBody>
            <a:bodyPr wrap="square" lIns="0" tIns="0" rIns="0" bIns="0" rtlCol="0"/>
            <a:lstStyle/>
            <a:p>
              <a:endParaRPr sz="1588"/>
            </a:p>
          </p:txBody>
        </p:sp>
        <p:sp>
          <p:nvSpPr>
            <p:cNvPr id="436" name="object 436"/>
            <p:cNvSpPr/>
            <p:nvPr/>
          </p:nvSpPr>
          <p:spPr>
            <a:xfrm>
              <a:off x="6715125" y="2038350"/>
              <a:ext cx="0" cy="200025"/>
            </a:xfrm>
            <a:custGeom>
              <a:avLst/>
              <a:gdLst/>
              <a:ahLst/>
              <a:cxnLst/>
              <a:rect l="l" t="t" r="r" b="b"/>
              <a:pathLst>
                <a:path h="200025">
                  <a:moveTo>
                    <a:pt x="0" y="0"/>
                  </a:moveTo>
                  <a:lnTo>
                    <a:pt x="0" y="200025"/>
                  </a:lnTo>
                </a:path>
              </a:pathLst>
            </a:custGeom>
            <a:ln w="19050">
              <a:solidFill>
                <a:srgbClr val="BFBFBF"/>
              </a:solidFill>
              <a:prstDash val="sysDot"/>
            </a:ln>
          </p:spPr>
          <p:txBody>
            <a:bodyPr wrap="square" lIns="0" tIns="0" rIns="0" bIns="0" rtlCol="0"/>
            <a:lstStyle/>
            <a:p>
              <a:endParaRPr sz="1588"/>
            </a:p>
          </p:txBody>
        </p:sp>
        <p:sp>
          <p:nvSpPr>
            <p:cNvPr id="437" name="object 437"/>
            <p:cNvSpPr/>
            <p:nvPr/>
          </p:nvSpPr>
          <p:spPr>
            <a:xfrm>
              <a:off x="6772275" y="2028825"/>
              <a:ext cx="0" cy="209550"/>
            </a:xfrm>
            <a:custGeom>
              <a:avLst/>
              <a:gdLst/>
              <a:ahLst/>
              <a:cxnLst/>
              <a:rect l="l" t="t" r="r" b="b"/>
              <a:pathLst>
                <a:path h="209550">
                  <a:moveTo>
                    <a:pt x="0" y="0"/>
                  </a:moveTo>
                  <a:lnTo>
                    <a:pt x="0" y="209550"/>
                  </a:lnTo>
                </a:path>
              </a:pathLst>
            </a:custGeom>
            <a:ln w="19050">
              <a:solidFill>
                <a:srgbClr val="BFBFBF"/>
              </a:solidFill>
            </a:ln>
          </p:spPr>
          <p:txBody>
            <a:bodyPr wrap="square" lIns="0" tIns="0" rIns="0" bIns="0" rtlCol="0"/>
            <a:lstStyle/>
            <a:p>
              <a:endParaRPr sz="1588"/>
            </a:p>
          </p:txBody>
        </p:sp>
        <p:sp>
          <p:nvSpPr>
            <p:cNvPr id="438" name="object 438"/>
            <p:cNvSpPr/>
            <p:nvPr/>
          </p:nvSpPr>
          <p:spPr>
            <a:xfrm>
              <a:off x="6819900" y="2352675"/>
              <a:ext cx="47625" cy="57150"/>
            </a:xfrm>
            <a:custGeom>
              <a:avLst/>
              <a:gdLst/>
              <a:ahLst/>
              <a:cxnLst/>
              <a:rect l="l" t="t" r="r" b="b"/>
              <a:pathLst>
                <a:path w="47625" h="57150">
                  <a:moveTo>
                    <a:pt x="47625" y="0"/>
                  </a:moveTo>
                  <a:lnTo>
                    <a:pt x="0" y="9525"/>
                  </a:lnTo>
                  <a:lnTo>
                    <a:pt x="0" y="57150"/>
                  </a:lnTo>
                  <a:lnTo>
                    <a:pt x="47625" y="57150"/>
                  </a:lnTo>
                  <a:lnTo>
                    <a:pt x="47625" y="0"/>
                  </a:lnTo>
                  <a:close/>
                </a:path>
              </a:pathLst>
            </a:custGeom>
            <a:solidFill>
              <a:srgbClr val="404040"/>
            </a:solidFill>
          </p:spPr>
          <p:txBody>
            <a:bodyPr wrap="square" lIns="0" tIns="0" rIns="0" bIns="0" rtlCol="0"/>
            <a:lstStyle/>
            <a:p>
              <a:endParaRPr sz="1588"/>
            </a:p>
          </p:txBody>
        </p:sp>
        <p:sp>
          <p:nvSpPr>
            <p:cNvPr id="439" name="object 439"/>
            <p:cNvSpPr/>
            <p:nvPr/>
          </p:nvSpPr>
          <p:spPr>
            <a:xfrm>
              <a:off x="6819900" y="2352675"/>
              <a:ext cx="47625" cy="57150"/>
            </a:xfrm>
            <a:custGeom>
              <a:avLst/>
              <a:gdLst/>
              <a:ahLst/>
              <a:cxnLst/>
              <a:rect l="l" t="t" r="r" b="b"/>
              <a:pathLst>
                <a:path w="47625" h="57150">
                  <a:moveTo>
                    <a:pt x="47625" y="0"/>
                  </a:moveTo>
                  <a:lnTo>
                    <a:pt x="0" y="9525"/>
                  </a:lnTo>
                  <a:lnTo>
                    <a:pt x="0" y="57150"/>
                  </a:lnTo>
                  <a:lnTo>
                    <a:pt x="47625" y="57150"/>
                  </a:lnTo>
                  <a:lnTo>
                    <a:pt x="47625" y="0"/>
                  </a:lnTo>
                  <a:close/>
                </a:path>
              </a:pathLst>
            </a:custGeom>
            <a:ln w="9525">
              <a:solidFill>
                <a:srgbClr val="808080"/>
              </a:solidFill>
            </a:ln>
          </p:spPr>
          <p:txBody>
            <a:bodyPr wrap="square" lIns="0" tIns="0" rIns="0" bIns="0" rtlCol="0"/>
            <a:lstStyle/>
            <a:p>
              <a:endParaRPr sz="1588"/>
            </a:p>
          </p:txBody>
        </p:sp>
        <p:sp>
          <p:nvSpPr>
            <p:cNvPr id="440" name="object 440"/>
            <p:cNvSpPr/>
            <p:nvPr/>
          </p:nvSpPr>
          <p:spPr>
            <a:xfrm>
              <a:off x="6829425" y="2362200"/>
              <a:ext cx="38100" cy="38100"/>
            </a:xfrm>
            <a:custGeom>
              <a:avLst/>
              <a:gdLst/>
              <a:ahLst/>
              <a:cxnLst/>
              <a:rect l="l" t="t" r="r" b="b"/>
              <a:pathLst>
                <a:path w="38100" h="38100">
                  <a:moveTo>
                    <a:pt x="38100" y="0"/>
                  </a:moveTo>
                  <a:lnTo>
                    <a:pt x="0" y="0"/>
                  </a:lnTo>
                  <a:lnTo>
                    <a:pt x="0" y="38100"/>
                  </a:lnTo>
                  <a:lnTo>
                    <a:pt x="38100" y="38100"/>
                  </a:lnTo>
                  <a:lnTo>
                    <a:pt x="38100" y="0"/>
                  </a:lnTo>
                  <a:close/>
                </a:path>
              </a:pathLst>
            </a:custGeom>
            <a:solidFill>
              <a:srgbClr val="800000"/>
            </a:solidFill>
          </p:spPr>
          <p:txBody>
            <a:bodyPr wrap="square" lIns="0" tIns="0" rIns="0" bIns="0" rtlCol="0"/>
            <a:lstStyle/>
            <a:p>
              <a:endParaRPr sz="1588"/>
            </a:p>
          </p:txBody>
        </p:sp>
        <p:sp>
          <p:nvSpPr>
            <p:cNvPr id="441" name="object 441"/>
            <p:cNvSpPr/>
            <p:nvPr/>
          </p:nvSpPr>
          <p:spPr>
            <a:xfrm>
              <a:off x="6762750" y="2600325"/>
              <a:ext cx="19050" cy="47625"/>
            </a:xfrm>
            <a:custGeom>
              <a:avLst/>
              <a:gdLst/>
              <a:ahLst/>
              <a:cxnLst/>
              <a:rect l="l" t="t" r="r" b="b"/>
              <a:pathLst>
                <a:path w="19050" h="47625">
                  <a:moveTo>
                    <a:pt x="19050" y="0"/>
                  </a:moveTo>
                  <a:lnTo>
                    <a:pt x="0" y="0"/>
                  </a:lnTo>
                  <a:lnTo>
                    <a:pt x="0" y="47625"/>
                  </a:lnTo>
                  <a:lnTo>
                    <a:pt x="19050" y="38100"/>
                  </a:lnTo>
                  <a:lnTo>
                    <a:pt x="19050" y="0"/>
                  </a:lnTo>
                  <a:close/>
                </a:path>
              </a:pathLst>
            </a:custGeom>
            <a:solidFill>
              <a:srgbClr val="DFDFDF"/>
            </a:solidFill>
          </p:spPr>
          <p:txBody>
            <a:bodyPr wrap="square" lIns="0" tIns="0" rIns="0" bIns="0" rtlCol="0"/>
            <a:lstStyle/>
            <a:p>
              <a:endParaRPr sz="1588"/>
            </a:p>
          </p:txBody>
        </p:sp>
        <p:sp>
          <p:nvSpPr>
            <p:cNvPr id="442" name="object 442"/>
            <p:cNvSpPr/>
            <p:nvPr/>
          </p:nvSpPr>
          <p:spPr>
            <a:xfrm>
              <a:off x="6762750" y="2600325"/>
              <a:ext cx="19050" cy="47625"/>
            </a:xfrm>
            <a:custGeom>
              <a:avLst/>
              <a:gdLst/>
              <a:ahLst/>
              <a:cxnLst/>
              <a:rect l="l" t="t" r="r" b="b"/>
              <a:pathLst>
                <a:path w="19050" h="47625">
                  <a:moveTo>
                    <a:pt x="19050" y="0"/>
                  </a:moveTo>
                  <a:lnTo>
                    <a:pt x="0" y="0"/>
                  </a:lnTo>
                  <a:lnTo>
                    <a:pt x="0" y="47625"/>
                  </a:lnTo>
                  <a:lnTo>
                    <a:pt x="19050" y="38100"/>
                  </a:lnTo>
                  <a:lnTo>
                    <a:pt x="19050" y="0"/>
                  </a:lnTo>
                  <a:close/>
                </a:path>
              </a:pathLst>
            </a:custGeom>
            <a:ln w="9525">
              <a:solidFill>
                <a:srgbClr val="808080"/>
              </a:solidFill>
            </a:ln>
          </p:spPr>
          <p:txBody>
            <a:bodyPr wrap="square" lIns="0" tIns="0" rIns="0" bIns="0" rtlCol="0"/>
            <a:lstStyle/>
            <a:p>
              <a:endParaRPr sz="1588"/>
            </a:p>
          </p:txBody>
        </p:sp>
        <p:sp>
          <p:nvSpPr>
            <p:cNvPr id="443" name="object 443"/>
            <p:cNvSpPr/>
            <p:nvPr/>
          </p:nvSpPr>
          <p:spPr>
            <a:xfrm>
              <a:off x="6705600" y="2609850"/>
              <a:ext cx="19050" cy="47625"/>
            </a:xfrm>
            <a:custGeom>
              <a:avLst/>
              <a:gdLst/>
              <a:ahLst/>
              <a:cxnLst/>
              <a:rect l="l" t="t" r="r" b="b"/>
              <a:pathLst>
                <a:path w="19050" h="47625">
                  <a:moveTo>
                    <a:pt x="19050" y="0"/>
                  </a:moveTo>
                  <a:lnTo>
                    <a:pt x="0" y="0"/>
                  </a:lnTo>
                  <a:lnTo>
                    <a:pt x="0" y="47625"/>
                  </a:lnTo>
                  <a:lnTo>
                    <a:pt x="19050" y="38100"/>
                  </a:lnTo>
                  <a:lnTo>
                    <a:pt x="19050" y="0"/>
                  </a:lnTo>
                  <a:close/>
                </a:path>
              </a:pathLst>
            </a:custGeom>
            <a:solidFill>
              <a:srgbClr val="DFDFDF"/>
            </a:solidFill>
          </p:spPr>
          <p:txBody>
            <a:bodyPr wrap="square" lIns="0" tIns="0" rIns="0" bIns="0" rtlCol="0"/>
            <a:lstStyle/>
            <a:p>
              <a:endParaRPr sz="1588"/>
            </a:p>
          </p:txBody>
        </p:sp>
        <p:sp>
          <p:nvSpPr>
            <p:cNvPr id="444" name="object 444"/>
            <p:cNvSpPr/>
            <p:nvPr/>
          </p:nvSpPr>
          <p:spPr>
            <a:xfrm>
              <a:off x="6705600" y="2609850"/>
              <a:ext cx="19050" cy="47625"/>
            </a:xfrm>
            <a:custGeom>
              <a:avLst/>
              <a:gdLst/>
              <a:ahLst/>
              <a:cxnLst/>
              <a:rect l="l" t="t" r="r" b="b"/>
              <a:pathLst>
                <a:path w="19050" h="47625">
                  <a:moveTo>
                    <a:pt x="19050" y="0"/>
                  </a:moveTo>
                  <a:lnTo>
                    <a:pt x="0" y="0"/>
                  </a:lnTo>
                  <a:lnTo>
                    <a:pt x="0" y="47625"/>
                  </a:lnTo>
                  <a:lnTo>
                    <a:pt x="19050" y="38100"/>
                  </a:lnTo>
                  <a:lnTo>
                    <a:pt x="19050" y="0"/>
                  </a:lnTo>
                  <a:close/>
                </a:path>
              </a:pathLst>
            </a:custGeom>
            <a:ln w="9525">
              <a:solidFill>
                <a:srgbClr val="808080"/>
              </a:solidFill>
            </a:ln>
          </p:spPr>
          <p:txBody>
            <a:bodyPr wrap="square" lIns="0" tIns="0" rIns="0" bIns="0" rtlCol="0"/>
            <a:lstStyle/>
            <a:p>
              <a:endParaRPr sz="1588"/>
            </a:p>
          </p:txBody>
        </p:sp>
        <p:sp>
          <p:nvSpPr>
            <p:cNvPr id="445" name="object 445"/>
            <p:cNvSpPr/>
            <p:nvPr/>
          </p:nvSpPr>
          <p:spPr>
            <a:xfrm>
              <a:off x="6629400" y="2619375"/>
              <a:ext cx="19050" cy="47625"/>
            </a:xfrm>
            <a:custGeom>
              <a:avLst/>
              <a:gdLst/>
              <a:ahLst/>
              <a:cxnLst/>
              <a:rect l="l" t="t" r="r" b="b"/>
              <a:pathLst>
                <a:path w="19050" h="47625">
                  <a:moveTo>
                    <a:pt x="19050" y="0"/>
                  </a:moveTo>
                  <a:lnTo>
                    <a:pt x="0" y="0"/>
                  </a:lnTo>
                  <a:lnTo>
                    <a:pt x="0" y="47625"/>
                  </a:lnTo>
                  <a:lnTo>
                    <a:pt x="19050" y="38100"/>
                  </a:lnTo>
                  <a:lnTo>
                    <a:pt x="19050" y="0"/>
                  </a:lnTo>
                  <a:close/>
                </a:path>
              </a:pathLst>
            </a:custGeom>
            <a:solidFill>
              <a:srgbClr val="DFDFDF"/>
            </a:solidFill>
          </p:spPr>
          <p:txBody>
            <a:bodyPr wrap="square" lIns="0" tIns="0" rIns="0" bIns="0" rtlCol="0"/>
            <a:lstStyle/>
            <a:p>
              <a:endParaRPr sz="1588"/>
            </a:p>
          </p:txBody>
        </p:sp>
        <p:sp>
          <p:nvSpPr>
            <p:cNvPr id="446" name="object 446"/>
            <p:cNvSpPr/>
            <p:nvPr/>
          </p:nvSpPr>
          <p:spPr>
            <a:xfrm>
              <a:off x="6629400" y="2619375"/>
              <a:ext cx="19050" cy="47625"/>
            </a:xfrm>
            <a:custGeom>
              <a:avLst/>
              <a:gdLst/>
              <a:ahLst/>
              <a:cxnLst/>
              <a:rect l="l" t="t" r="r" b="b"/>
              <a:pathLst>
                <a:path w="19050" h="47625">
                  <a:moveTo>
                    <a:pt x="19050" y="0"/>
                  </a:moveTo>
                  <a:lnTo>
                    <a:pt x="0" y="0"/>
                  </a:lnTo>
                  <a:lnTo>
                    <a:pt x="0" y="47625"/>
                  </a:lnTo>
                  <a:lnTo>
                    <a:pt x="19050" y="38100"/>
                  </a:lnTo>
                  <a:lnTo>
                    <a:pt x="19050" y="0"/>
                  </a:lnTo>
                  <a:close/>
                </a:path>
              </a:pathLst>
            </a:custGeom>
            <a:ln w="9525">
              <a:solidFill>
                <a:srgbClr val="808080"/>
              </a:solidFill>
            </a:ln>
          </p:spPr>
          <p:txBody>
            <a:bodyPr wrap="square" lIns="0" tIns="0" rIns="0" bIns="0" rtlCol="0"/>
            <a:lstStyle/>
            <a:p>
              <a:endParaRPr sz="1588"/>
            </a:p>
          </p:txBody>
        </p:sp>
        <p:sp>
          <p:nvSpPr>
            <p:cNvPr id="447" name="object 447"/>
            <p:cNvSpPr/>
            <p:nvPr/>
          </p:nvSpPr>
          <p:spPr>
            <a:xfrm>
              <a:off x="6591300" y="2619375"/>
              <a:ext cx="9525" cy="47625"/>
            </a:xfrm>
            <a:custGeom>
              <a:avLst/>
              <a:gdLst/>
              <a:ahLst/>
              <a:cxnLst/>
              <a:rect l="l" t="t" r="r" b="b"/>
              <a:pathLst>
                <a:path w="9525" h="47625">
                  <a:moveTo>
                    <a:pt x="9525" y="0"/>
                  </a:moveTo>
                  <a:lnTo>
                    <a:pt x="0" y="9525"/>
                  </a:lnTo>
                  <a:lnTo>
                    <a:pt x="0" y="47625"/>
                  </a:lnTo>
                  <a:lnTo>
                    <a:pt x="9525" y="47625"/>
                  </a:lnTo>
                  <a:lnTo>
                    <a:pt x="9525" y="0"/>
                  </a:lnTo>
                  <a:close/>
                </a:path>
              </a:pathLst>
            </a:custGeom>
            <a:solidFill>
              <a:srgbClr val="DFDFDF"/>
            </a:solidFill>
          </p:spPr>
          <p:txBody>
            <a:bodyPr wrap="square" lIns="0" tIns="0" rIns="0" bIns="0" rtlCol="0"/>
            <a:lstStyle/>
            <a:p>
              <a:endParaRPr sz="1588"/>
            </a:p>
          </p:txBody>
        </p:sp>
        <p:sp>
          <p:nvSpPr>
            <p:cNvPr id="448" name="object 448"/>
            <p:cNvSpPr/>
            <p:nvPr/>
          </p:nvSpPr>
          <p:spPr>
            <a:xfrm>
              <a:off x="6438900" y="2619375"/>
              <a:ext cx="161925" cy="76200"/>
            </a:xfrm>
            <a:custGeom>
              <a:avLst/>
              <a:gdLst/>
              <a:ahLst/>
              <a:cxnLst/>
              <a:rect l="l" t="t" r="r" b="b"/>
              <a:pathLst>
                <a:path w="161925" h="76200">
                  <a:moveTo>
                    <a:pt x="161925" y="0"/>
                  </a:moveTo>
                  <a:lnTo>
                    <a:pt x="152400" y="9525"/>
                  </a:lnTo>
                  <a:lnTo>
                    <a:pt x="152400" y="47625"/>
                  </a:lnTo>
                  <a:lnTo>
                    <a:pt x="161925" y="47625"/>
                  </a:lnTo>
                  <a:lnTo>
                    <a:pt x="161925" y="0"/>
                  </a:lnTo>
                  <a:close/>
                </a:path>
                <a:path w="161925" h="76200">
                  <a:moveTo>
                    <a:pt x="104775" y="57150"/>
                  </a:moveTo>
                  <a:lnTo>
                    <a:pt x="114300" y="57150"/>
                  </a:lnTo>
                  <a:lnTo>
                    <a:pt x="114300" y="9525"/>
                  </a:lnTo>
                  <a:lnTo>
                    <a:pt x="104775" y="9525"/>
                  </a:lnTo>
                  <a:lnTo>
                    <a:pt x="104775" y="57150"/>
                  </a:lnTo>
                  <a:close/>
                </a:path>
                <a:path w="161925" h="76200">
                  <a:moveTo>
                    <a:pt x="47625" y="66675"/>
                  </a:moveTo>
                  <a:lnTo>
                    <a:pt x="66675" y="66675"/>
                  </a:lnTo>
                  <a:lnTo>
                    <a:pt x="66675" y="19050"/>
                  </a:lnTo>
                  <a:lnTo>
                    <a:pt x="47625" y="19050"/>
                  </a:lnTo>
                  <a:lnTo>
                    <a:pt x="47625" y="66675"/>
                  </a:lnTo>
                  <a:close/>
                </a:path>
                <a:path w="161925" h="76200">
                  <a:moveTo>
                    <a:pt x="0" y="76200"/>
                  </a:moveTo>
                  <a:lnTo>
                    <a:pt x="19050" y="76200"/>
                  </a:lnTo>
                  <a:lnTo>
                    <a:pt x="19050" y="28575"/>
                  </a:lnTo>
                  <a:lnTo>
                    <a:pt x="0" y="28575"/>
                  </a:lnTo>
                  <a:lnTo>
                    <a:pt x="0" y="76200"/>
                  </a:lnTo>
                  <a:close/>
                </a:path>
              </a:pathLst>
            </a:custGeom>
            <a:ln w="9525">
              <a:solidFill>
                <a:srgbClr val="808080"/>
              </a:solidFill>
            </a:ln>
          </p:spPr>
          <p:txBody>
            <a:bodyPr wrap="square" lIns="0" tIns="0" rIns="0" bIns="0" rtlCol="0"/>
            <a:lstStyle/>
            <a:p>
              <a:endParaRPr sz="1588"/>
            </a:p>
          </p:txBody>
        </p:sp>
        <p:sp>
          <p:nvSpPr>
            <p:cNvPr id="449" name="object 449"/>
            <p:cNvSpPr/>
            <p:nvPr/>
          </p:nvSpPr>
          <p:spPr>
            <a:xfrm>
              <a:off x="6391275" y="2657475"/>
              <a:ext cx="9525" cy="47625"/>
            </a:xfrm>
            <a:custGeom>
              <a:avLst/>
              <a:gdLst/>
              <a:ahLst/>
              <a:cxnLst/>
              <a:rect l="l" t="t" r="r" b="b"/>
              <a:pathLst>
                <a:path w="9525" h="47625">
                  <a:moveTo>
                    <a:pt x="9525" y="0"/>
                  </a:moveTo>
                  <a:lnTo>
                    <a:pt x="0" y="0"/>
                  </a:lnTo>
                  <a:lnTo>
                    <a:pt x="0" y="47625"/>
                  </a:lnTo>
                  <a:lnTo>
                    <a:pt x="9525" y="38100"/>
                  </a:lnTo>
                  <a:lnTo>
                    <a:pt x="9525" y="0"/>
                  </a:lnTo>
                  <a:close/>
                </a:path>
              </a:pathLst>
            </a:custGeom>
            <a:solidFill>
              <a:srgbClr val="DFDFDF"/>
            </a:solidFill>
          </p:spPr>
          <p:txBody>
            <a:bodyPr wrap="square" lIns="0" tIns="0" rIns="0" bIns="0" rtlCol="0"/>
            <a:lstStyle/>
            <a:p>
              <a:endParaRPr sz="1588"/>
            </a:p>
          </p:txBody>
        </p:sp>
        <p:sp>
          <p:nvSpPr>
            <p:cNvPr id="450" name="object 450"/>
            <p:cNvSpPr/>
            <p:nvPr/>
          </p:nvSpPr>
          <p:spPr>
            <a:xfrm>
              <a:off x="6391275" y="2657475"/>
              <a:ext cx="9525" cy="47625"/>
            </a:xfrm>
            <a:custGeom>
              <a:avLst/>
              <a:gdLst/>
              <a:ahLst/>
              <a:cxnLst/>
              <a:rect l="l" t="t" r="r" b="b"/>
              <a:pathLst>
                <a:path w="9525" h="47625">
                  <a:moveTo>
                    <a:pt x="9525" y="0"/>
                  </a:moveTo>
                  <a:lnTo>
                    <a:pt x="0" y="0"/>
                  </a:lnTo>
                  <a:lnTo>
                    <a:pt x="0" y="47625"/>
                  </a:lnTo>
                  <a:lnTo>
                    <a:pt x="9525" y="38100"/>
                  </a:lnTo>
                  <a:lnTo>
                    <a:pt x="9525" y="0"/>
                  </a:lnTo>
                  <a:close/>
                </a:path>
              </a:pathLst>
            </a:custGeom>
            <a:ln w="9525">
              <a:solidFill>
                <a:srgbClr val="808080"/>
              </a:solidFill>
            </a:ln>
          </p:spPr>
          <p:txBody>
            <a:bodyPr wrap="square" lIns="0" tIns="0" rIns="0" bIns="0" rtlCol="0"/>
            <a:lstStyle/>
            <a:p>
              <a:endParaRPr sz="1588"/>
            </a:p>
          </p:txBody>
        </p:sp>
        <p:sp>
          <p:nvSpPr>
            <p:cNvPr id="451" name="object 451"/>
            <p:cNvSpPr/>
            <p:nvPr/>
          </p:nvSpPr>
          <p:spPr>
            <a:xfrm>
              <a:off x="6334125" y="2667000"/>
              <a:ext cx="19050" cy="47625"/>
            </a:xfrm>
            <a:custGeom>
              <a:avLst/>
              <a:gdLst/>
              <a:ahLst/>
              <a:cxnLst/>
              <a:rect l="l" t="t" r="r" b="b"/>
              <a:pathLst>
                <a:path w="19050" h="47625">
                  <a:moveTo>
                    <a:pt x="19050" y="0"/>
                  </a:moveTo>
                  <a:lnTo>
                    <a:pt x="0" y="0"/>
                  </a:lnTo>
                  <a:lnTo>
                    <a:pt x="0" y="47625"/>
                  </a:lnTo>
                  <a:lnTo>
                    <a:pt x="19050" y="38100"/>
                  </a:lnTo>
                  <a:lnTo>
                    <a:pt x="19050" y="0"/>
                  </a:lnTo>
                  <a:close/>
                </a:path>
              </a:pathLst>
            </a:custGeom>
            <a:solidFill>
              <a:srgbClr val="DFDFDF"/>
            </a:solidFill>
          </p:spPr>
          <p:txBody>
            <a:bodyPr wrap="square" lIns="0" tIns="0" rIns="0" bIns="0" rtlCol="0"/>
            <a:lstStyle/>
            <a:p>
              <a:endParaRPr sz="1588"/>
            </a:p>
          </p:txBody>
        </p:sp>
        <p:sp>
          <p:nvSpPr>
            <p:cNvPr id="452" name="object 452"/>
            <p:cNvSpPr/>
            <p:nvPr/>
          </p:nvSpPr>
          <p:spPr>
            <a:xfrm>
              <a:off x="6229350" y="2667000"/>
              <a:ext cx="123825" cy="57150"/>
            </a:xfrm>
            <a:custGeom>
              <a:avLst/>
              <a:gdLst/>
              <a:ahLst/>
              <a:cxnLst/>
              <a:rect l="l" t="t" r="r" b="b"/>
              <a:pathLst>
                <a:path w="123825" h="57150">
                  <a:moveTo>
                    <a:pt x="123825" y="0"/>
                  </a:moveTo>
                  <a:lnTo>
                    <a:pt x="104775" y="0"/>
                  </a:lnTo>
                  <a:lnTo>
                    <a:pt x="104775" y="47625"/>
                  </a:lnTo>
                  <a:lnTo>
                    <a:pt x="123825" y="38100"/>
                  </a:lnTo>
                  <a:lnTo>
                    <a:pt x="123825" y="0"/>
                  </a:lnTo>
                  <a:close/>
                </a:path>
                <a:path w="123825" h="57150">
                  <a:moveTo>
                    <a:pt x="57150" y="47625"/>
                  </a:moveTo>
                  <a:lnTo>
                    <a:pt x="66675" y="47625"/>
                  </a:lnTo>
                  <a:lnTo>
                    <a:pt x="66675" y="0"/>
                  </a:lnTo>
                  <a:lnTo>
                    <a:pt x="57150" y="0"/>
                  </a:lnTo>
                  <a:lnTo>
                    <a:pt x="57150" y="47625"/>
                  </a:lnTo>
                  <a:close/>
                </a:path>
                <a:path w="123825" h="57150">
                  <a:moveTo>
                    <a:pt x="0" y="57150"/>
                  </a:moveTo>
                  <a:lnTo>
                    <a:pt x="19050" y="57150"/>
                  </a:lnTo>
                  <a:lnTo>
                    <a:pt x="19050" y="9525"/>
                  </a:lnTo>
                  <a:lnTo>
                    <a:pt x="0" y="9525"/>
                  </a:lnTo>
                  <a:lnTo>
                    <a:pt x="0" y="57150"/>
                  </a:lnTo>
                  <a:close/>
                </a:path>
              </a:pathLst>
            </a:custGeom>
            <a:ln w="9525">
              <a:solidFill>
                <a:srgbClr val="808080"/>
              </a:solidFill>
            </a:ln>
          </p:spPr>
          <p:txBody>
            <a:bodyPr wrap="square" lIns="0" tIns="0" rIns="0" bIns="0" rtlCol="0"/>
            <a:lstStyle/>
            <a:p>
              <a:endParaRPr sz="1588"/>
            </a:p>
          </p:txBody>
        </p:sp>
        <p:sp>
          <p:nvSpPr>
            <p:cNvPr id="453" name="object 453"/>
            <p:cNvSpPr/>
            <p:nvPr/>
          </p:nvSpPr>
          <p:spPr>
            <a:xfrm>
              <a:off x="6248400" y="2676525"/>
              <a:ext cx="600075" cy="142875"/>
            </a:xfrm>
            <a:custGeom>
              <a:avLst/>
              <a:gdLst/>
              <a:ahLst/>
              <a:cxnLst/>
              <a:rect l="l" t="t" r="r" b="b"/>
              <a:pathLst>
                <a:path w="600075" h="142875">
                  <a:moveTo>
                    <a:pt x="600075" y="0"/>
                  </a:moveTo>
                  <a:lnTo>
                    <a:pt x="0" y="85725"/>
                  </a:lnTo>
                  <a:lnTo>
                    <a:pt x="0" y="142875"/>
                  </a:lnTo>
                  <a:lnTo>
                    <a:pt x="600075" y="47625"/>
                  </a:lnTo>
                  <a:lnTo>
                    <a:pt x="600075" y="0"/>
                  </a:lnTo>
                  <a:close/>
                </a:path>
              </a:pathLst>
            </a:custGeom>
            <a:solidFill>
              <a:srgbClr val="404040"/>
            </a:solidFill>
          </p:spPr>
          <p:txBody>
            <a:bodyPr wrap="square" lIns="0" tIns="0" rIns="0" bIns="0" rtlCol="0"/>
            <a:lstStyle/>
            <a:p>
              <a:endParaRPr sz="1588"/>
            </a:p>
          </p:txBody>
        </p:sp>
        <p:sp>
          <p:nvSpPr>
            <p:cNvPr id="454" name="object 454"/>
            <p:cNvSpPr/>
            <p:nvPr/>
          </p:nvSpPr>
          <p:spPr>
            <a:xfrm>
              <a:off x="6238875" y="2743200"/>
              <a:ext cx="9525" cy="95250"/>
            </a:xfrm>
            <a:custGeom>
              <a:avLst/>
              <a:gdLst/>
              <a:ahLst/>
              <a:cxnLst/>
              <a:rect l="l" t="t" r="r" b="b"/>
              <a:pathLst>
                <a:path w="9525" h="95250">
                  <a:moveTo>
                    <a:pt x="9525" y="0"/>
                  </a:moveTo>
                  <a:lnTo>
                    <a:pt x="0" y="0"/>
                  </a:lnTo>
                  <a:lnTo>
                    <a:pt x="0" y="95250"/>
                  </a:lnTo>
                  <a:lnTo>
                    <a:pt x="9525" y="95250"/>
                  </a:lnTo>
                  <a:lnTo>
                    <a:pt x="9525" y="0"/>
                  </a:lnTo>
                  <a:close/>
                </a:path>
              </a:pathLst>
            </a:custGeom>
            <a:solidFill>
              <a:srgbClr val="BFBFBF"/>
            </a:solidFill>
          </p:spPr>
          <p:txBody>
            <a:bodyPr wrap="square" lIns="0" tIns="0" rIns="0" bIns="0" rtlCol="0"/>
            <a:lstStyle/>
            <a:p>
              <a:endParaRPr sz="1588"/>
            </a:p>
          </p:txBody>
        </p:sp>
        <p:sp>
          <p:nvSpPr>
            <p:cNvPr id="455" name="object 455"/>
            <p:cNvSpPr/>
            <p:nvPr/>
          </p:nvSpPr>
          <p:spPr>
            <a:xfrm>
              <a:off x="6238875" y="2752725"/>
              <a:ext cx="28575" cy="66675"/>
            </a:xfrm>
            <a:custGeom>
              <a:avLst/>
              <a:gdLst/>
              <a:ahLst/>
              <a:cxnLst/>
              <a:rect l="l" t="t" r="r" b="b"/>
              <a:pathLst>
                <a:path w="28575" h="66675">
                  <a:moveTo>
                    <a:pt x="0" y="0"/>
                  </a:moveTo>
                  <a:lnTo>
                    <a:pt x="28575" y="9525"/>
                  </a:lnTo>
                  <a:lnTo>
                    <a:pt x="28575" y="66675"/>
                  </a:lnTo>
                  <a:lnTo>
                    <a:pt x="0" y="57150"/>
                  </a:lnTo>
                </a:path>
              </a:pathLst>
            </a:custGeom>
            <a:ln w="9525">
              <a:solidFill>
                <a:srgbClr val="808080"/>
              </a:solidFill>
            </a:ln>
          </p:spPr>
          <p:txBody>
            <a:bodyPr wrap="square" lIns="0" tIns="0" rIns="0" bIns="0" rtlCol="0"/>
            <a:lstStyle/>
            <a:p>
              <a:endParaRPr sz="1588"/>
            </a:p>
          </p:txBody>
        </p:sp>
        <p:sp>
          <p:nvSpPr>
            <p:cNvPr id="456" name="object 456"/>
            <p:cNvSpPr/>
            <p:nvPr/>
          </p:nvSpPr>
          <p:spPr>
            <a:xfrm>
              <a:off x="6219825" y="2028825"/>
              <a:ext cx="0" cy="0"/>
            </a:xfrm>
            <a:custGeom>
              <a:avLst/>
              <a:gdLst/>
              <a:ahLst/>
              <a:cxnLst/>
              <a:rect l="l" t="t" r="r" b="b"/>
              <a:pathLst>
                <a:path>
                  <a:moveTo>
                    <a:pt x="0" y="0"/>
                  </a:moveTo>
                  <a:close/>
                </a:path>
              </a:pathLst>
            </a:custGeom>
            <a:solidFill>
              <a:srgbClr val="DFDFDF"/>
            </a:solidFill>
          </p:spPr>
          <p:txBody>
            <a:bodyPr wrap="square" lIns="0" tIns="0" rIns="0" bIns="0" rtlCol="0"/>
            <a:lstStyle/>
            <a:p>
              <a:endParaRPr sz="1588"/>
            </a:p>
          </p:txBody>
        </p:sp>
        <p:sp>
          <p:nvSpPr>
            <p:cNvPr id="457" name="object 457"/>
            <p:cNvSpPr/>
            <p:nvPr/>
          </p:nvSpPr>
          <p:spPr>
            <a:xfrm>
              <a:off x="6219825" y="2025777"/>
              <a:ext cx="9525" cy="3175"/>
            </a:xfrm>
            <a:custGeom>
              <a:avLst/>
              <a:gdLst/>
              <a:ahLst/>
              <a:cxnLst/>
              <a:rect l="l" t="t" r="r" b="b"/>
              <a:pathLst>
                <a:path w="9525" h="3175">
                  <a:moveTo>
                    <a:pt x="0" y="3048"/>
                  </a:moveTo>
                  <a:lnTo>
                    <a:pt x="0" y="3048"/>
                  </a:lnTo>
                  <a:lnTo>
                    <a:pt x="0" y="3048"/>
                  </a:lnTo>
                  <a:close/>
                </a:path>
                <a:path w="9525" h="3175">
                  <a:moveTo>
                    <a:pt x="0" y="3048"/>
                  </a:moveTo>
                  <a:lnTo>
                    <a:pt x="9525" y="3048"/>
                  </a:lnTo>
                  <a:lnTo>
                    <a:pt x="9525" y="0"/>
                  </a:lnTo>
                  <a:lnTo>
                    <a:pt x="0" y="0"/>
                  </a:lnTo>
                  <a:lnTo>
                    <a:pt x="0" y="3048"/>
                  </a:lnTo>
                  <a:close/>
                </a:path>
              </a:pathLst>
            </a:custGeom>
            <a:ln w="9525">
              <a:solidFill>
                <a:srgbClr val="808080"/>
              </a:solidFill>
            </a:ln>
          </p:spPr>
          <p:txBody>
            <a:bodyPr wrap="square" lIns="0" tIns="0" rIns="0" bIns="0" rtlCol="0"/>
            <a:lstStyle/>
            <a:p>
              <a:endParaRPr sz="1588"/>
            </a:p>
          </p:txBody>
        </p:sp>
        <p:sp>
          <p:nvSpPr>
            <p:cNvPr id="458" name="object 458"/>
            <p:cNvSpPr/>
            <p:nvPr/>
          </p:nvSpPr>
          <p:spPr>
            <a:xfrm>
              <a:off x="6229350" y="2028825"/>
              <a:ext cx="0" cy="0"/>
            </a:xfrm>
            <a:custGeom>
              <a:avLst/>
              <a:gdLst/>
              <a:ahLst/>
              <a:cxnLst/>
              <a:rect l="l" t="t" r="r" b="b"/>
              <a:pathLst>
                <a:path>
                  <a:moveTo>
                    <a:pt x="0" y="0"/>
                  </a:moveTo>
                  <a:close/>
                </a:path>
              </a:pathLst>
            </a:custGeom>
            <a:solidFill>
              <a:srgbClr val="A0A0A0"/>
            </a:solidFill>
          </p:spPr>
          <p:txBody>
            <a:bodyPr wrap="square" lIns="0" tIns="0" rIns="0" bIns="0" rtlCol="0"/>
            <a:lstStyle/>
            <a:p>
              <a:endParaRPr sz="1588"/>
            </a:p>
          </p:txBody>
        </p:sp>
        <p:sp>
          <p:nvSpPr>
            <p:cNvPr id="459" name="object 459"/>
            <p:cNvSpPr/>
            <p:nvPr/>
          </p:nvSpPr>
          <p:spPr>
            <a:xfrm>
              <a:off x="6229350" y="2028825"/>
              <a:ext cx="0" cy="0"/>
            </a:xfrm>
            <a:custGeom>
              <a:avLst/>
              <a:gdLst/>
              <a:ahLst/>
              <a:cxnLst/>
              <a:rect l="l" t="t" r="r" b="b"/>
              <a:pathLst>
                <a:path>
                  <a:moveTo>
                    <a:pt x="0" y="0"/>
                  </a:moveTo>
                  <a:lnTo>
                    <a:pt x="0" y="0"/>
                  </a:lnTo>
                  <a:lnTo>
                    <a:pt x="0" y="0"/>
                  </a:lnTo>
                  <a:close/>
                </a:path>
              </a:pathLst>
            </a:custGeom>
            <a:ln w="9525">
              <a:solidFill>
                <a:srgbClr val="808080"/>
              </a:solidFill>
            </a:ln>
          </p:spPr>
          <p:txBody>
            <a:bodyPr wrap="square" lIns="0" tIns="0" rIns="0" bIns="0" rtlCol="0"/>
            <a:lstStyle/>
            <a:p>
              <a:endParaRPr sz="1588"/>
            </a:p>
          </p:txBody>
        </p:sp>
        <p:sp>
          <p:nvSpPr>
            <p:cNvPr id="460" name="object 460"/>
            <p:cNvSpPr/>
            <p:nvPr/>
          </p:nvSpPr>
          <p:spPr>
            <a:xfrm>
              <a:off x="6276975" y="2019300"/>
              <a:ext cx="0" cy="9525"/>
            </a:xfrm>
            <a:custGeom>
              <a:avLst/>
              <a:gdLst/>
              <a:ahLst/>
              <a:cxnLst/>
              <a:rect l="l" t="t" r="r" b="b"/>
              <a:pathLst>
                <a:path h="9525">
                  <a:moveTo>
                    <a:pt x="0" y="0"/>
                  </a:moveTo>
                  <a:lnTo>
                    <a:pt x="0" y="9525"/>
                  </a:lnTo>
                  <a:lnTo>
                    <a:pt x="0" y="0"/>
                  </a:lnTo>
                  <a:close/>
                </a:path>
              </a:pathLst>
            </a:custGeom>
            <a:solidFill>
              <a:srgbClr val="DFDFDF"/>
            </a:solidFill>
          </p:spPr>
          <p:txBody>
            <a:bodyPr wrap="square" lIns="0" tIns="0" rIns="0" bIns="0" rtlCol="0"/>
            <a:lstStyle/>
            <a:p>
              <a:endParaRPr sz="1588"/>
            </a:p>
          </p:txBody>
        </p:sp>
        <p:sp>
          <p:nvSpPr>
            <p:cNvPr id="461" name="object 461"/>
            <p:cNvSpPr/>
            <p:nvPr/>
          </p:nvSpPr>
          <p:spPr>
            <a:xfrm>
              <a:off x="6276975" y="2019300"/>
              <a:ext cx="9525" cy="9525"/>
            </a:xfrm>
            <a:custGeom>
              <a:avLst/>
              <a:gdLst/>
              <a:ahLst/>
              <a:cxnLst/>
              <a:rect l="l" t="t" r="r" b="b"/>
              <a:pathLst>
                <a:path w="9525" h="9525">
                  <a:moveTo>
                    <a:pt x="0" y="9525"/>
                  </a:moveTo>
                  <a:lnTo>
                    <a:pt x="0" y="0"/>
                  </a:lnTo>
                  <a:lnTo>
                    <a:pt x="0" y="9525"/>
                  </a:lnTo>
                  <a:close/>
                </a:path>
                <a:path w="9525" h="9525">
                  <a:moveTo>
                    <a:pt x="0" y="9525"/>
                  </a:moveTo>
                  <a:lnTo>
                    <a:pt x="9525" y="9525"/>
                  </a:lnTo>
                  <a:lnTo>
                    <a:pt x="9525" y="0"/>
                  </a:lnTo>
                  <a:lnTo>
                    <a:pt x="0" y="0"/>
                  </a:lnTo>
                  <a:lnTo>
                    <a:pt x="0" y="9525"/>
                  </a:lnTo>
                  <a:close/>
                </a:path>
              </a:pathLst>
            </a:custGeom>
            <a:ln w="9525">
              <a:solidFill>
                <a:srgbClr val="808080"/>
              </a:solidFill>
            </a:ln>
          </p:spPr>
          <p:txBody>
            <a:bodyPr wrap="square" lIns="0" tIns="0" rIns="0" bIns="0" rtlCol="0"/>
            <a:lstStyle/>
            <a:p>
              <a:endParaRPr sz="1588"/>
            </a:p>
          </p:txBody>
        </p:sp>
        <p:sp>
          <p:nvSpPr>
            <p:cNvPr id="462" name="object 462"/>
            <p:cNvSpPr/>
            <p:nvPr/>
          </p:nvSpPr>
          <p:spPr>
            <a:xfrm>
              <a:off x="6286500" y="2019300"/>
              <a:ext cx="0" cy="9525"/>
            </a:xfrm>
            <a:custGeom>
              <a:avLst/>
              <a:gdLst/>
              <a:ahLst/>
              <a:cxnLst/>
              <a:rect l="l" t="t" r="r" b="b"/>
              <a:pathLst>
                <a:path h="9525">
                  <a:moveTo>
                    <a:pt x="0" y="0"/>
                  </a:moveTo>
                  <a:lnTo>
                    <a:pt x="0" y="9525"/>
                  </a:lnTo>
                  <a:lnTo>
                    <a:pt x="0" y="0"/>
                  </a:lnTo>
                  <a:close/>
                </a:path>
              </a:pathLst>
            </a:custGeom>
            <a:solidFill>
              <a:srgbClr val="A0A0A0"/>
            </a:solidFill>
          </p:spPr>
          <p:txBody>
            <a:bodyPr wrap="square" lIns="0" tIns="0" rIns="0" bIns="0" rtlCol="0"/>
            <a:lstStyle/>
            <a:p>
              <a:endParaRPr sz="1588"/>
            </a:p>
          </p:txBody>
        </p:sp>
        <p:sp>
          <p:nvSpPr>
            <p:cNvPr id="463" name="object 463"/>
            <p:cNvSpPr/>
            <p:nvPr/>
          </p:nvSpPr>
          <p:spPr>
            <a:xfrm>
              <a:off x="6286500" y="2019300"/>
              <a:ext cx="0" cy="9525"/>
            </a:xfrm>
            <a:custGeom>
              <a:avLst/>
              <a:gdLst/>
              <a:ahLst/>
              <a:cxnLst/>
              <a:rect l="l" t="t" r="r" b="b"/>
              <a:pathLst>
                <a:path h="9525">
                  <a:moveTo>
                    <a:pt x="0" y="9525"/>
                  </a:moveTo>
                  <a:lnTo>
                    <a:pt x="0" y="0"/>
                  </a:lnTo>
                  <a:lnTo>
                    <a:pt x="0" y="9525"/>
                  </a:lnTo>
                  <a:close/>
                </a:path>
              </a:pathLst>
            </a:custGeom>
            <a:ln w="9525">
              <a:solidFill>
                <a:srgbClr val="808080"/>
              </a:solidFill>
            </a:ln>
          </p:spPr>
          <p:txBody>
            <a:bodyPr wrap="square" lIns="0" tIns="0" rIns="0" bIns="0" rtlCol="0"/>
            <a:lstStyle/>
            <a:p>
              <a:endParaRPr sz="1588"/>
            </a:p>
          </p:txBody>
        </p:sp>
        <p:sp>
          <p:nvSpPr>
            <p:cNvPr id="464" name="object 464"/>
            <p:cNvSpPr/>
            <p:nvPr/>
          </p:nvSpPr>
          <p:spPr>
            <a:xfrm>
              <a:off x="6324600" y="2019300"/>
              <a:ext cx="9525" cy="9525"/>
            </a:xfrm>
            <a:custGeom>
              <a:avLst/>
              <a:gdLst/>
              <a:ahLst/>
              <a:cxnLst/>
              <a:rect l="l" t="t" r="r" b="b"/>
              <a:pathLst>
                <a:path w="9525" h="9525">
                  <a:moveTo>
                    <a:pt x="9525" y="9525"/>
                  </a:moveTo>
                  <a:lnTo>
                    <a:pt x="9525" y="0"/>
                  </a:lnTo>
                  <a:lnTo>
                    <a:pt x="0" y="0"/>
                  </a:lnTo>
                  <a:lnTo>
                    <a:pt x="0" y="9525"/>
                  </a:lnTo>
                  <a:lnTo>
                    <a:pt x="9525" y="9525"/>
                  </a:lnTo>
                  <a:close/>
                </a:path>
              </a:pathLst>
            </a:custGeom>
            <a:solidFill>
              <a:srgbClr val="DFDFDF"/>
            </a:solidFill>
          </p:spPr>
          <p:txBody>
            <a:bodyPr wrap="square" lIns="0" tIns="0" rIns="0" bIns="0" rtlCol="0"/>
            <a:lstStyle/>
            <a:p>
              <a:endParaRPr sz="1588"/>
            </a:p>
          </p:txBody>
        </p:sp>
        <p:sp>
          <p:nvSpPr>
            <p:cNvPr id="465" name="object 465"/>
            <p:cNvSpPr/>
            <p:nvPr/>
          </p:nvSpPr>
          <p:spPr>
            <a:xfrm>
              <a:off x="6324600" y="2019300"/>
              <a:ext cx="12700" cy="9525"/>
            </a:xfrm>
            <a:custGeom>
              <a:avLst/>
              <a:gdLst/>
              <a:ahLst/>
              <a:cxnLst/>
              <a:rect l="l" t="t" r="r" b="b"/>
              <a:pathLst>
                <a:path w="12700" h="9525">
                  <a:moveTo>
                    <a:pt x="9525" y="9525"/>
                  </a:moveTo>
                  <a:lnTo>
                    <a:pt x="9525" y="0"/>
                  </a:lnTo>
                  <a:lnTo>
                    <a:pt x="0" y="0"/>
                  </a:lnTo>
                  <a:lnTo>
                    <a:pt x="0" y="9525"/>
                  </a:lnTo>
                  <a:lnTo>
                    <a:pt x="9525" y="9525"/>
                  </a:lnTo>
                  <a:close/>
                </a:path>
                <a:path w="12700" h="9525">
                  <a:moveTo>
                    <a:pt x="9525" y="9525"/>
                  </a:moveTo>
                  <a:lnTo>
                    <a:pt x="12573" y="9525"/>
                  </a:lnTo>
                  <a:lnTo>
                    <a:pt x="12573" y="0"/>
                  </a:lnTo>
                  <a:lnTo>
                    <a:pt x="9525" y="0"/>
                  </a:lnTo>
                  <a:lnTo>
                    <a:pt x="9525" y="9525"/>
                  </a:lnTo>
                  <a:close/>
                </a:path>
              </a:pathLst>
            </a:custGeom>
            <a:ln w="9525">
              <a:solidFill>
                <a:srgbClr val="808080"/>
              </a:solidFill>
            </a:ln>
          </p:spPr>
          <p:txBody>
            <a:bodyPr wrap="square" lIns="0" tIns="0" rIns="0" bIns="0" rtlCol="0"/>
            <a:lstStyle/>
            <a:p>
              <a:endParaRPr sz="1588"/>
            </a:p>
          </p:txBody>
        </p:sp>
        <p:sp>
          <p:nvSpPr>
            <p:cNvPr id="466" name="object 466"/>
            <p:cNvSpPr/>
            <p:nvPr/>
          </p:nvSpPr>
          <p:spPr>
            <a:xfrm>
              <a:off x="6334125" y="2019300"/>
              <a:ext cx="9525" cy="9525"/>
            </a:xfrm>
            <a:custGeom>
              <a:avLst/>
              <a:gdLst/>
              <a:ahLst/>
              <a:cxnLst/>
              <a:rect l="l" t="t" r="r" b="b"/>
              <a:pathLst>
                <a:path w="9525" h="9525">
                  <a:moveTo>
                    <a:pt x="9525" y="9525"/>
                  </a:moveTo>
                  <a:lnTo>
                    <a:pt x="9525" y="0"/>
                  </a:lnTo>
                  <a:lnTo>
                    <a:pt x="0" y="0"/>
                  </a:lnTo>
                  <a:lnTo>
                    <a:pt x="0" y="9525"/>
                  </a:lnTo>
                  <a:lnTo>
                    <a:pt x="9525" y="9525"/>
                  </a:lnTo>
                  <a:close/>
                </a:path>
              </a:pathLst>
            </a:custGeom>
            <a:solidFill>
              <a:srgbClr val="A0A0A0"/>
            </a:solidFill>
          </p:spPr>
          <p:txBody>
            <a:bodyPr wrap="square" lIns="0" tIns="0" rIns="0" bIns="0" rtlCol="0"/>
            <a:lstStyle/>
            <a:p>
              <a:endParaRPr sz="1588"/>
            </a:p>
          </p:txBody>
        </p:sp>
        <p:sp>
          <p:nvSpPr>
            <p:cNvPr id="467" name="object 467"/>
            <p:cNvSpPr/>
            <p:nvPr/>
          </p:nvSpPr>
          <p:spPr>
            <a:xfrm>
              <a:off x="6334125" y="2019300"/>
              <a:ext cx="9525" cy="9525"/>
            </a:xfrm>
            <a:custGeom>
              <a:avLst/>
              <a:gdLst/>
              <a:ahLst/>
              <a:cxnLst/>
              <a:rect l="l" t="t" r="r" b="b"/>
              <a:pathLst>
                <a:path w="9525" h="9525">
                  <a:moveTo>
                    <a:pt x="9525" y="9525"/>
                  </a:moveTo>
                  <a:lnTo>
                    <a:pt x="9525" y="0"/>
                  </a:lnTo>
                  <a:lnTo>
                    <a:pt x="0" y="0"/>
                  </a:lnTo>
                  <a:lnTo>
                    <a:pt x="0" y="9525"/>
                  </a:lnTo>
                  <a:lnTo>
                    <a:pt x="9525" y="9525"/>
                  </a:lnTo>
                  <a:close/>
                </a:path>
              </a:pathLst>
            </a:custGeom>
            <a:ln w="9525">
              <a:solidFill>
                <a:srgbClr val="808080"/>
              </a:solidFill>
            </a:ln>
          </p:spPr>
          <p:txBody>
            <a:bodyPr wrap="square" lIns="0" tIns="0" rIns="0" bIns="0" rtlCol="0"/>
            <a:lstStyle/>
            <a:p>
              <a:endParaRPr sz="1588"/>
            </a:p>
          </p:txBody>
        </p:sp>
        <p:sp>
          <p:nvSpPr>
            <p:cNvPr id="468" name="object 468"/>
            <p:cNvSpPr/>
            <p:nvPr/>
          </p:nvSpPr>
          <p:spPr>
            <a:xfrm>
              <a:off x="6381750" y="2019300"/>
              <a:ext cx="0" cy="9525"/>
            </a:xfrm>
            <a:custGeom>
              <a:avLst/>
              <a:gdLst/>
              <a:ahLst/>
              <a:cxnLst/>
              <a:rect l="l" t="t" r="r" b="b"/>
              <a:pathLst>
                <a:path h="9525">
                  <a:moveTo>
                    <a:pt x="0" y="0"/>
                  </a:moveTo>
                  <a:lnTo>
                    <a:pt x="0" y="9525"/>
                  </a:lnTo>
                  <a:lnTo>
                    <a:pt x="0" y="0"/>
                  </a:lnTo>
                  <a:close/>
                </a:path>
              </a:pathLst>
            </a:custGeom>
            <a:solidFill>
              <a:srgbClr val="DFDFDF"/>
            </a:solidFill>
          </p:spPr>
          <p:txBody>
            <a:bodyPr wrap="square" lIns="0" tIns="0" rIns="0" bIns="0" rtlCol="0"/>
            <a:lstStyle/>
            <a:p>
              <a:endParaRPr sz="1588"/>
            </a:p>
          </p:txBody>
        </p:sp>
        <p:sp>
          <p:nvSpPr>
            <p:cNvPr id="469" name="object 469"/>
            <p:cNvSpPr/>
            <p:nvPr/>
          </p:nvSpPr>
          <p:spPr>
            <a:xfrm>
              <a:off x="6381750" y="2019300"/>
              <a:ext cx="9525" cy="9525"/>
            </a:xfrm>
            <a:custGeom>
              <a:avLst/>
              <a:gdLst/>
              <a:ahLst/>
              <a:cxnLst/>
              <a:rect l="l" t="t" r="r" b="b"/>
              <a:pathLst>
                <a:path w="9525" h="9525">
                  <a:moveTo>
                    <a:pt x="0" y="9525"/>
                  </a:moveTo>
                  <a:lnTo>
                    <a:pt x="0" y="0"/>
                  </a:lnTo>
                  <a:lnTo>
                    <a:pt x="0" y="9525"/>
                  </a:lnTo>
                  <a:close/>
                </a:path>
                <a:path w="9525" h="9525">
                  <a:moveTo>
                    <a:pt x="0" y="9525"/>
                  </a:moveTo>
                  <a:lnTo>
                    <a:pt x="9525" y="9525"/>
                  </a:lnTo>
                  <a:lnTo>
                    <a:pt x="9525" y="0"/>
                  </a:lnTo>
                  <a:lnTo>
                    <a:pt x="0" y="0"/>
                  </a:lnTo>
                  <a:lnTo>
                    <a:pt x="0" y="9525"/>
                  </a:lnTo>
                  <a:close/>
                </a:path>
              </a:pathLst>
            </a:custGeom>
            <a:ln w="9525">
              <a:solidFill>
                <a:srgbClr val="808080"/>
              </a:solidFill>
            </a:ln>
          </p:spPr>
          <p:txBody>
            <a:bodyPr wrap="square" lIns="0" tIns="0" rIns="0" bIns="0" rtlCol="0"/>
            <a:lstStyle/>
            <a:p>
              <a:endParaRPr sz="1588"/>
            </a:p>
          </p:txBody>
        </p:sp>
        <p:sp>
          <p:nvSpPr>
            <p:cNvPr id="470" name="object 470"/>
            <p:cNvSpPr/>
            <p:nvPr/>
          </p:nvSpPr>
          <p:spPr>
            <a:xfrm>
              <a:off x="6391275" y="2019300"/>
              <a:ext cx="0" cy="9525"/>
            </a:xfrm>
            <a:custGeom>
              <a:avLst/>
              <a:gdLst/>
              <a:ahLst/>
              <a:cxnLst/>
              <a:rect l="l" t="t" r="r" b="b"/>
              <a:pathLst>
                <a:path h="9525">
                  <a:moveTo>
                    <a:pt x="0" y="0"/>
                  </a:moveTo>
                  <a:lnTo>
                    <a:pt x="0" y="9525"/>
                  </a:lnTo>
                  <a:lnTo>
                    <a:pt x="0" y="0"/>
                  </a:lnTo>
                  <a:close/>
                </a:path>
              </a:pathLst>
            </a:custGeom>
            <a:solidFill>
              <a:srgbClr val="A0A0A0"/>
            </a:solidFill>
          </p:spPr>
          <p:txBody>
            <a:bodyPr wrap="square" lIns="0" tIns="0" rIns="0" bIns="0" rtlCol="0"/>
            <a:lstStyle/>
            <a:p>
              <a:endParaRPr sz="1588"/>
            </a:p>
          </p:txBody>
        </p:sp>
        <p:sp>
          <p:nvSpPr>
            <p:cNvPr id="471" name="object 471"/>
            <p:cNvSpPr/>
            <p:nvPr/>
          </p:nvSpPr>
          <p:spPr>
            <a:xfrm>
              <a:off x="6391275" y="2019300"/>
              <a:ext cx="0" cy="9525"/>
            </a:xfrm>
            <a:custGeom>
              <a:avLst/>
              <a:gdLst/>
              <a:ahLst/>
              <a:cxnLst/>
              <a:rect l="l" t="t" r="r" b="b"/>
              <a:pathLst>
                <a:path h="9525">
                  <a:moveTo>
                    <a:pt x="0" y="9525"/>
                  </a:moveTo>
                  <a:lnTo>
                    <a:pt x="0" y="0"/>
                  </a:lnTo>
                  <a:lnTo>
                    <a:pt x="0" y="9525"/>
                  </a:lnTo>
                  <a:close/>
                </a:path>
              </a:pathLst>
            </a:custGeom>
            <a:ln w="9525">
              <a:solidFill>
                <a:srgbClr val="808080"/>
              </a:solidFill>
            </a:ln>
          </p:spPr>
          <p:txBody>
            <a:bodyPr wrap="square" lIns="0" tIns="0" rIns="0" bIns="0" rtlCol="0"/>
            <a:lstStyle/>
            <a:p>
              <a:endParaRPr sz="1588"/>
            </a:p>
          </p:txBody>
        </p:sp>
        <p:sp>
          <p:nvSpPr>
            <p:cNvPr id="472" name="object 472"/>
            <p:cNvSpPr/>
            <p:nvPr/>
          </p:nvSpPr>
          <p:spPr>
            <a:xfrm>
              <a:off x="6429375" y="2019300"/>
              <a:ext cx="0" cy="0"/>
            </a:xfrm>
            <a:custGeom>
              <a:avLst/>
              <a:gdLst/>
              <a:ahLst/>
              <a:cxnLst/>
              <a:rect l="l" t="t" r="r" b="b"/>
              <a:pathLst>
                <a:path>
                  <a:moveTo>
                    <a:pt x="0" y="0"/>
                  </a:moveTo>
                  <a:close/>
                </a:path>
              </a:pathLst>
            </a:custGeom>
            <a:solidFill>
              <a:srgbClr val="DFDFDF"/>
            </a:solidFill>
          </p:spPr>
          <p:txBody>
            <a:bodyPr wrap="square" lIns="0" tIns="0" rIns="0" bIns="0" rtlCol="0"/>
            <a:lstStyle/>
            <a:p>
              <a:endParaRPr sz="1588"/>
            </a:p>
          </p:txBody>
        </p:sp>
        <p:sp>
          <p:nvSpPr>
            <p:cNvPr id="473" name="object 473"/>
            <p:cNvSpPr/>
            <p:nvPr/>
          </p:nvSpPr>
          <p:spPr>
            <a:xfrm>
              <a:off x="6429375" y="2016252"/>
              <a:ext cx="12700" cy="3175"/>
            </a:xfrm>
            <a:custGeom>
              <a:avLst/>
              <a:gdLst/>
              <a:ahLst/>
              <a:cxnLst/>
              <a:rect l="l" t="t" r="r" b="b"/>
              <a:pathLst>
                <a:path w="12700" h="3175">
                  <a:moveTo>
                    <a:pt x="0" y="3048"/>
                  </a:moveTo>
                  <a:lnTo>
                    <a:pt x="0" y="3048"/>
                  </a:lnTo>
                  <a:lnTo>
                    <a:pt x="0" y="3048"/>
                  </a:lnTo>
                  <a:close/>
                </a:path>
                <a:path w="12700" h="3175">
                  <a:moveTo>
                    <a:pt x="9525" y="3048"/>
                  </a:moveTo>
                  <a:lnTo>
                    <a:pt x="12573" y="3048"/>
                  </a:lnTo>
                  <a:lnTo>
                    <a:pt x="12573" y="0"/>
                  </a:lnTo>
                  <a:lnTo>
                    <a:pt x="9525" y="0"/>
                  </a:lnTo>
                  <a:lnTo>
                    <a:pt x="9525" y="3048"/>
                  </a:lnTo>
                  <a:close/>
                </a:path>
              </a:pathLst>
            </a:custGeom>
            <a:ln w="9525">
              <a:solidFill>
                <a:srgbClr val="808080"/>
              </a:solidFill>
            </a:ln>
          </p:spPr>
          <p:txBody>
            <a:bodyPr wrap="square" lIns="0" tIns="0" rIns="0" bIns="0" rtlCol="0"/>
            <a:lstStyle/>
            <a:p>
              <a:endParaRPr sz="1588"/>
            </a:p>
          </p:txBody>
        </p:sp>
        <p:sp>
          <p:nvSpPr>
            <p:cNvPr id="474" name="object 474"/>
            <p:cNvSpPr/>
            <p:nvPr/>
          </p:nvSpPr>
          <p:spPr>
            <a:xfrm>
              <a:off x="6438900" y="2019300"/>
              <a:ext cx="9525" cy="0"/>
            </a:xfrm>
            <a:custGeom>
              <a:avLst/>
              <a:gdLst/>
              <a:ahLst/>
              <a:cxnLst/>
              <a:rect l="l" t="t" r="r" b="b"/>
              <a:pathLst>
                <a:path w="9525">
                  <a:moveTo>
                    <a:pt x="9525" y="0"/>
                  </a:moveTo>
                  <a:lnTo>
                    <a:pt x="0" y="0"/>
                  </a:lnTo>
                  <a:lnTo>
                    <a:pt x="9525" y="0"/>
                  </a:lnTo>
                  <a:close/>
                </a:path>
              </a:pathLst>
            </a:custGeom>
            <a:solidFill>
              <a:srgbClr val="A0A0A0"/>
            </a:solidFill>
          </p:spPr>
          <p:txBody>
            <a:bodyPr wrap="square" lIns="0" tIns="0" rIns="0" bIns="0" rtlCol="0"/>
            <a:lstStyle/>
            <a:p>
              <a:endParaRPr sz="1588"/>
            </a:p>
          </p:txBody>
        </p:sp>
        <p:sp>
          <p:nvSpPr>
            <p:cNvPr id="475" name="object 475"/>
            <p:cNvSpPr/>
            <p:nvPr/>
          </p:nvSpPr>
          <p:spPr>
            <a:xfrm>
              <a:off x="6438900" y="2019300"/>
              <a:ext cx="9525" cy="0"/>
            </a:xfrm>
            <a:custGeom>
              <a:avLst/>
              <a:gdLst/>
              <a:ahLst/>
              <a:cxnLst/>
              <a:rect l="l" t="t" r="r" b="b"/>
              <a:pathLst>
                <a:path w="9525">
                  <a:moveTo>
                    <a:pt x="9525" y="0"/>
                  </a:moveTo>
                  <a:lnTo>
                    <a:pt x="0" y="0"/>
                  </a:lnTo>
                  <a:lnTo>
                    <a:pt x="9525" y="0"/>
                  </a:lnTo>
                  <a:close/>
                </a:path>
              </a:pathLst>
            </a:custGeom>
            <a:ln w="9525">
              <a:solidFill>
                <a:srgbClr val="808080"/>
              </a:solidFill>
            </a:ln>
          </p:spPr>
          <p:txBody>
            <a:bodyPr wrap="square" lIns="0" tIns="0" rIns="0" bIns="0" rtlCol="0"/>
            <a:lstStyle/>
            <a:p>
              <a:endParaRPr sz="1588"/>
            </a:p>
          </p:txBody>
        </p:sp>
        <p:sp>
          <p:nvSpPr>
            <p:cNvPr id="476" name="object 476"/>
            <p:cNvSpPr/>
            <p:nvPr/>
          </p:nvSpPr>
          <p:spPr>
            <a:xfrm>
              <a:off x="6486525" y="2009775"/>
              <a:ext cx="0" cy="9525"/>
            </a:xfrm>
            <a:custGeom>
              <a:avLst/>
              <a:gdLst/>
              <a:ahLst/>
              <a:cxnLst/>
              <a:rect l="l" t="t" r="r" b="b"/>
              <a:pathLst>
                <a:path h="9525">
                  <a:moveTo>
                    <a:pt x="0" y="0"/>
                  </a:moveTo>
                  <a:lnTo>
                    <a:pt x="0" y="9525"/>
                  </a:lnTo>
                  <a:lnTo>
                    <a:pt x="0" y="0"/>
                  </a:lnTo>
                  <a:close/>
                </a:path>
              </a:pathLst>
            </a:custGeom>
            <a:solidFill>
              <a:srgbClr val="DFDFDF"/>
            </a:solidFill>
          </p:spPr>
          <p:txBody>
            <a:bodyPr wrap="square" lIns="0" tIns="0" rIns="0" bIns="0" rtlCol="0"/>
            <a:lstStyle/>
            <a:p>
              <a:endParaRPr sz="1588"/>
            </a:p>
          </p:txBody>
        </p:sp>
        <p:sp>
          <p:nvSpPr>
            <p:cNvPr id="477" name="object 477"/>
            <p:cNvSpPr/>
            <p:nvPr/>
          </p:nvSpPr>
          <p:spPr>
            <a:xfrm>
              <a:off x="6486525" y="2009775"/>
              <a:ext cx="3175" cy="9525"/>
            </a:xfrm>
            <a:custGeom>
              <a:avLst/>
              <a:gdLst/>
              <a:ahLst/>
              <a:cxnLst/>
              <a:rect l="l" t="t" r="r" b="b"/>
              <a:pathLst>
                <a:path w="3175" h="9525">
                  <a:moveTo>
                    <a:pt x="0" y="9525"/>
                  </a:moveTo>
                  <a:lnTo>
                    <a:pt x="0" y="0"/>
                  </a:lnTo>
                  <a:lnTo>
                    <a:pt x="0" y="9525"/>
                  </a:lnTo>
                  <a:close/>
                </a:path>
                <a:path w="3175" h="9525">
                  <a:moveTo>
                    <a:pt x="0" y="9525"/>
                  </a:moveTo>
                  <a:lnTo>
                    <a:pt x="3048" y="9525"/>
                  </a:lnTo>
                  <a:lnTo>
                    <a:pt x="3048" y="0"/>
                  </a:lnTo>
                  <a:lnTo>
                    <a:pt x="0" y="0"/>
                  </a:lnTo>
                  <a:lnTo>
                    <a:pt x="0" y="9525"/>
                  </a:lnTo>
                  <a:close/>
                </a:path>
              </a:pathLst>
            </a:custGeom>
            <a:ln w="9525">
              <a:solidFill>
                <a:srgbClr val="808080"/>
              </a:solidFill>
            </a:ln>
          </p:spPr>
          <p:txBody>
            <a:bodyPr wrap="square" lIns="0" tIns="0" rIns="0" bIns="0" rtlCol="0"/>
            <a:lstStyle/>
            <a:p>
              <a:endParaRPr sz="1588"/>
            </a:p>
          </p:txBody>
        </p:sp>
        <p:sp>
          <p:nvSpPr>
            <p:cNvPr id="478" name="object 478"/>
            <p:cNvSpPr/>
            <p:nvPr/>
          </p:nvSpPr>
          <p:spPr>
            <a:xfrm>
              <a:off x="6496050" y="2009775"/>
              <a:ext cx="0" cy="9525"/>
            </a:xfrm>
            <a:custGeom>
              <a:avLst/>
              <a:gdLst/>
              <a:ahLst/>
              <a:cxnLst/>
              <a:rect l="l" t="t" r="r" b="b"/>
              <a:pathLst>
                <a:path h="9525">
                  <a:moveTo>
                    <a:pt x="0" y="0"/>
                  </a:moveTo>
                  <a:lnTo>
                    <a:pt x="0" y="9525"/>
                  </a:lnTo>
                  <a:lnTo>
                    <a:pt x="0" y="0"/>
                  </a:lnTo>
                  <a:close/>
                </a:path>
              </a:pathLst>
            </a:custGeom>
            <a:solidFill>
              <a:srgbClr val="A0A0A0"/>
            </a:solidFill>
          </p:spPr>
          <p:txBody>
            <a:bodyPr wrap="square" lIns="0" tIns="0" rIns="0" bIns="0" rtlCol="0"/>
            <a:lstStyle/>
            <a:p>
              <a:endParaRPr sz="1588"/>
            </a:p>
          </p:txBody>
        </p:sp>
        <p:sp>
          <p:nvSpPr>
            <p:cNvPr id="479" name="object 479"/>
            <p:cNvSpPr/>
            <p:nvPr/>
          </p:nvSpPr>
          <p:spPr>
            <a:xfrm>
              <a:off x="6496050" y="2009775"/>
              <a:ext cx="0" cy="9525"/>
            </a:xfrm>
            <a:custGeom>
              <a:avLst/>
              <a:gdLst/>
              <a:ahLst/>
              <a:cxnLst/>
              <a:rect l="l" t="t" r="r" b="b"/>
              <a:pathLst>
                <a:path h="9525">
                  <a:moveTo>
                    <a:pt x="0" y="9525"/>
                  </a:moveTo>
                  <a:lnTo>
                    <a:pt x="0" y="0"/>
                  </a:lnTo>
                  <a:lnTo>
                    <a:pt x="0" y="9525"/>
                  </a:lnTo>
                  <a:close/>
                </a:path>
              </a:pathLst>
            </a:custGeom>
            <a:ln w="9525">
              <a:solidFill>
                <a:srgbClr val="808080"/>
              </a:solidFill>
            </a:ln>
          </p:spPr>
          <p:txBody>
            <a:bodyPr wrap="square" lIns="0" tIns="0" rIns="0" bIns="0" rtlCol="0"/>
            <a:lstStyle/>
            <a:p>
              <a:endParaRPr sz="1588"/>
            </a:p>
          </p:txBody>
        </p:sp>
        <p:sp>
          <p:nvSpPr>
            <p:cNvPr id="480" name="object 480"/>
            <p:cNvSpPr/>
            <p:nvPr/>
          </p:nvSpPr>
          <p:spPr>
            <a:xfrm>
              <a:off x="6534150" y="2009775"/>
              <a:ext cx="0" cy="9525"/>
            </a:xfrm>
            <a:custGeom>
              <a:avLst/>
              <a:gdLst/>
              <a:ahLst/>
              <a:cxnLst/>
              <a:rect l="l" t="t" r="r" b="b"/>
              <a:pathLst>
                <a:path h="9525">
                  <a:moveTo>
                    <a:pt x="0" y="0"/>
                  </a:moveTo>
                  <a:lnTo>
                    <a:pt x="0" y="9525"/>
                  </a:lnTo>
                  <a:lnTo>
                    <a:pt x="0" y="0"/>
                  </a:lnTo>
                  <a:close/>
                </a:path>
              </a:pathLst>
            </a:custGeom>
            <a:solidFill>
              <a:srgbClr val="DFDFDF"/>
            </a:solidFill>
          </p:spPr>
          <p:txBody>
            <a:bodyPr wrap="square" lIns="0" tIns="0" rIns="0" bIns="0" rtlCol="0"/>
            <a:lstStyle/>
            <a:p>
              <a:endParaRPr sz="1588"/>
            </a:p>
          </p:txBody>
        </p:sp>
        <p:sp>
          <p:nvSpPr>
            <p:cNvPr id="481" name="object 481"/>
            <p:cNvSpPr/>
            <p:nvPr/>
          </p:nvSpPr>
          <p:spPr>
            <a:xfrm>
              <a:off x="6534150" y="2009775"/>
              <a:ext cx="9525" cy="9525"/>
            </a:xfrm>
            <a:custGeom>
              <a:avLst/>
              <a:gdLst/>
              <a:ahLst/>
              <a:cxnLst/>
              <a:rect l="l" t="t" r="r" b="b"/>
              <a:pathLst>
                <a:path w="9525" h="9525">
                  <a:moveTo>
                    <a:pt x="0" y="9525"/>
                  </a:moveTo>
                  <a:lnTo>
                    <a:pt x="0" y="0"/>
                  </a:lnTo>
                  <a:lnTo>
                    <a:pt x="0" y="9525"/>
                  </a:lnTo>
                  <a:close/>
                </a:path>
                <a:path w="9525" h="9525">
                  <a:moveTo>
                    <a:pt x="0" y="9525"/>
                  </a:moveTo>
                  <a:lnTo>
                    <a:pt x="9525" y="9525"/>
                  </a:lnTo>
                  <a:lnTo>
                    <a:pt x="9525" y="0"/>
                  </a:lnTo>
                  <a:lnTo>
                    <a:pt x="0" y="0"/>
                  </a:lnTo>
                  <a:lnTo>
                    <a:pt x="0" y="9525"/>
                  </a:lnTo>
                  <a:close/>
                </a:path>
              </a:pathLst>
            </a:custGeom>
            <a:ln w="9525">
              <a:solidFill>
                <a:srgbClr val="808080"/>
              </a:solidFill>
            </a:ln>
          </p:spPr>
          <p:txBody>
            <a:bodyPr wrap="square" lIns="0" tIns="0" rIns="0" bIns="0" rtlCol="0"/>
            <a:lstStyle/>
            <a:p>
              <a:endParaRPr sz="1588"/>
            </a:p>
          </p:txBody>
        </p:sp>
        <p:sp>
          <p:nvSpPr>
            <p:cNvPr id="482" name="object 482"/>
            <p:cNvSpPr/>
            <p:nvPr/>
          </p:nvSpPr>
          <p:spPr>
            <a:xfrm>
              <a:off x="6543675" y="2009775"/>
              <a:ext cx="0" cy="9525"/>
            </a:xfrm>
            <a:custGeom>
              <a:avLst/>
              <a:gdLst/>
              <a:ahLst/>
              <a:cxnLst/>
              <a:rect l="l" t="t" r="r" b="b"/>
              <a:pathLst>
                <a:path h="9525">
                  <a:moveTo>
                    <a:pt x="0" y="0"/>
                  </a:moveTo>
                  <a:lnTo>
                    <a:pt x="0" y="9525"/>
                  </a:lnTo>
                  <a:lnTo>
                    <a:pt x="0" y="0"/>
                  </a:lnTo>
                  <a:close/>
                </a:path>
              </a:pathLst>
            </a:custGeom>
            <a:solidFill>
              <a:srgbClr val="A0A0A0"/>
            </a:solidFill>
          </p:spPr>
          <p:txBody>
            <a:bodyPr wrap="square" lIns="0" tIns="0" rIns="0" bIns="0" rtlCol="0"/>
            <a:lstStyle/>
            <a:p>
              <a:endParaRPr sz="1588"/>
            </a:p>
          </p:txBody>
        </p:sp>
        <p:sp>
          <p:nvSpPr>
            <p:cNvPr id="483" name="object 483"/>
            <p:cNvSpPr/>
            <p:nvPr/>
          </p:nvSpPr>
          <p:spPr>
            <a:xfrm>
              <a:off x="6543675" y="2009775"/>
              <a:ext cx="0" cy="9525"/>
            </a:xfrm>
            <a:custGeom>
              <a:avLst/>
              <a:gdLst/>
              <a:ahLst/>
              <a:cxnLst/>
              <a:rect l="l" t="t" r="r" b="b"/>
              <a:pathLst>
                <a:path h="9525">
                  <a:moveTo>
                    <a:pt x="0" y="9525"/>
                  </a:moveTo>
                  <a:lnTo>
                    <a:pt x="0" y="0"/>
                  </a:lnTo>
                  <a:lnTo>
                    <a:pt x="0" y="9525"/>
                  </a:lnTo>
                  <a:close/>
                </a:path>
              </a:pathLst>
            </a:custGeom>
            <a:ln w="9525">
              <a:solidFill>
                <a:srgbClr val="808080"/>
              </a:solidFill>
            </a:ln>
          </p:spPr>
          <p:txBody>
            <a:bodyPr wrap="square" lIns="0" tIns="0" rIns="0" bIns="0" rtlCol="0"/>
            <a:lstStyle/>
            <a:p>
              <a:endParaRPr sz="1588"/>
            </a:p>
          </p:txBody>
        </p:sp>
        <p:sp>
          <p:nvSpPr>
            <p:cNvPr id="484" name="object 484"/>
            <p:cNvSpPr/>
            <p:nvPr/>
          </p:nvSpPr>
          <p:spPr>
            <a:xfrm>
              <a:off x="6581775" y="2009775"/>
              <a:ext cx="0" cy="9525"/>
            </a:xfrm>
            <a:custGeom>
              <a:avLst/>
              <a:gdLst/>
              <a:ahLst/>
              <a:cxnLst/>
              <a:rect l="l" t="t" r="r" b="b"/>
              <a:pathLst>
                <a:path h="9525">
                  <a:moveTo>
                    <a:pt x="0" y="0"/>
                  </a:moveTo>
                  <a:lnTo>
                    <a:pt x="0" y="9525"/>
                  </a:lnTo>
                  <a:lnTo>
                    <a:pt x="0" y="0"/>
                  </a:lnTo>
                  <a:close/>
                </a:path>
              </a:pathLst>
            </a:custGeom>
            <a:solidFill>
              <a:srgbClr val="DFDFDF"/>
            </a:solidFill>
          </p:spPr>
          <p:txBody>
            <a:bodyPr wrap="square" lIns="0" tIns="0" rIns="0" bIns="0" rtlCol="0"/>
            <a:lstStyle/>
            <a:p>
              <a:endParaRPr sz="1588"/>
            </a:p>
          </p:txBody>
        </p:sp>
        <p:sp>
          <p:nvSpPr>
            <p:cNvPr id="485" name="object 485"/>
            <p:cNvSpPr/>
            <p:nvPr/>
          </p:nvSpPr>
          <p:spPr>
            <a:xfrm>
              <a:off x="6581775" y="2009775"/>
              <a:ext cx="3175" cy="9525"/>
            </a:xfrm>
            <a:custGeom>
              <a:avLst/>
              <a:gdLst/>
              <a:ahLst/>
              <a:cxnLst/>
              <a:rect l="l" t="t" r="r" b="b"/>
              <a:pathLst>
                <a:path w="3175" h="9525">
                  <a:moveTo>
                    <a:pt x="0" y="9525"/>
                  </a:moveTo>
                  <a:lnTo>
                    <a:pt x="0" y="0"/>
                  </a:lnTo>
                  <a:lnTo>
                    <a:pt x="0" y="9525"/>
                  </a:lnTo>
                  <a:close/>
                </a:path>
                <a:path w="3175" h="9525">
                  <a:moveTo>
                    <a:pt x="0" y="9525"/>
                  </a:moveTo>
                  <a:lnTo>
                    <a:pt x="3048" y="9525"/>
                  </a:lnTo>
                  <a:lnTo>
                    <a:pt x="3048" y="0"/>
                  </a:lnTo>
                  <a:lnTo>
                    <a:pt x="0" y="0"/>
                  </a:lnTo>
                  <a:lnTo>
                    <a:pt x="0" y="9525"/>
                  </a:lnTo>
                  <a:close/>
                </a:path>
              </a:pathLst>
            </a:custGeom>
            <a:ln w="9525">
              <a:solidFill>
                <a:srgbClr val="808080"/>
              </a:solidFill>
            </a:ln>
          </p:spPr>
          <p:txBody>
            <a:bodyPr wrap="square" lIns="0" tIns="0" rIns="0" bIns="0" rtlCol="0"/>
            <a:lstStyle/>
            <a:p>
              <a:endParaRPr sz="1588"/>
            </a:p>
          </p:txBody>
        </p:sp>
        <p:sp>
          <p:nvSpPr>
            <p:cNvPr id="486" name="object 486"/>
            <p:cNvSpPr/>
            <p:nvPr/>
          </p:nvSpPr>
          <p:spPr>
            <a:xfrm>
              <a:off x="6591300" y="2009775"/>
              <a:ext cx="0" cy="9525"/>
            </a:xfrm>
            <a:custGeom>
              <a:avLst/>
              <a:gdLst/>
              <a:ahLst/>
              <a:cxnLst/>
              <a:rect l="l" t="t" r="r" b="b"/>
              <a:pathLst>
                <a:path h="9525">
                  <a:moveTo>
                    <a:pt x="0" y="0"/>
                  </a:moveTo>
                  <a:lnTo>
                    <a:pt x="0" y="9525"/>
                  </a:lnTo>
                  <a:lnTo>
                    <a:pt x="0" y="0"/>
                  </a:lnTo>
                  <a:close/>
                </a:path>
              </a:pathLst>
            </a:custGeom>
            <a:solidFill>
              <a:srgbClr val="A0A0A0"/>
            </a:solidFill>
          </p:spPr>
          <p:txBody>
            <a:bodyPr wrap="square" lIns="0" tIns="0" rIns="0" bIns="0" rtlCol="0"/>
            <a:lstStyle/>
            <a:p>
              <a:endParaRPr sz="1588"/>
            </a:p>
          </p:txBody>
        </p:sp>
        <p:sp>
          <p:nvSpPr>
            <p:cNvPr id="487" name="object 487"/>
            <p:cNvSpPr/>
            <p:nvPr/>
          </p:nvSpPr>
          <p:spPr>
            <a:xfrm>
              <a:off x="6591300" y="2009775"/>
              <a:ext cx="0" cy="9525"/>
            </a:xfrm>
            <a:custGeom>
              <a:avLst/>
              <a:gdLst/>
              <a:ahLst/>
              <a:cxnLst/>
              <a:rect l="l" t="t" r="r" b="b"/>
              <a:pathLst>
                <a:path h="9525">
                  <a:moveTo>
                    <a:pt x="0" y="9525"/>
                  </a:moveTo>
                  <a:lnTo>
                    <a:pt x="0" y="0"/>
                  </a:lnTo>
                  <a:lnTo>
                    <a:pt x="0" y="9525"/>
                  </a:lnTo>
                  <a:close/>
                </a:path>
              </a:pathLst>
            </a:custGeom>
            <a:ln w="9525">
              <a:solidFill>
                <a:srgbClr val="808080"/>
              </a:solidFill>
            </a:ln>
          </p:spPr>
          <p:txBody>
            <a:bodyPr wrap="square" lIns="0" tIns="0" rIns="0" bIns="0" rtlCol="0"/>
            <a:lstStyle/>
            <a:p>
              <a:endParaRPr sz="1588"/>
            </a:p>
          </p:txBody>
        </p:sp>
        <p:sp>
          <p:nvSpPr>
            <p:cNvPr id="488" name="object 488"/>
            <p:cNvSpPr/>
            <p:nvPr/>
          </p:nvSpPr>
          <p:spPr>
            <a:xfrm>
              <a:off x="6619875" y="2009775"/>
              <a:ext cx="0" cy="0"/>
            </a:xfrm>
            <a:custGeom>
              <a:avLst/>
              <a:gdLst/>
              <a:ahLst/>
              <a:cxnLst/>
              <a:rect l="l" t="t" r="r" b="b"/>
              <a:pathLst>
                <a:path>
                  <a:moveTo>
                    <a:pt x="0" y="0"/>
                  </a:moveTo>
                  <a:close/>
                </a:path>
              </a:pathLst>
            </a:custGeom>
            <a:solidFill>
              <a:srgbClr val="DFDFDF"/>
            </a:solidFill>
          </p:spPr>
          <p:txBody>
            <a:bodyPr wrap="square" lIns="0" tIns="0" rIns="0" bIns="0" rtlCol="0"/>
            <a:lstStyle/>
            <a:p>
              <a:endParaRPr sz="1588"/>
            </a:p>
          </p:txBody>
        </p:sp>
        <p:sp>
          <p:nvSpPr>
            <p:cNvPr id="489" name="object 489"/>
            <p:cNvSpPr/>
            <p:nvPr/>
          </p:nvSpPr>
          <p:spPr>
            <a:xfrm>
              <a:off x="6619875" y="2006727"/>
              <a:ext cx="12700" cy="3175"/>
            </a:xfrm>
            <a:custGeom>
              <a:avLst/>
              <a:gdLst/>
              <a:ahLst/>
              <a:cxnLst/>
              <a:rect l="l" t="t" r="r" b="b"/>
              <a:pathLst>
                <a:path w="12700" h="3175">
                  <a:moveTo>
                    <a:pt x="0" y="3048"/>
                  </a:moveTo>
                  <a:lnTo>
                    <a:pt x="0" y="3048"/>
                  </a:lnTo>
                  <a:lnTo>
                    <a:pt x="0" y="3048"/>
                  </a:lnTo>
                  <a:close/>
                </a:path>
                <a:path w="12700" h="3175">
                  <a:moveTo>
                    <a:pt x="9525" y="3048"/>
                  </a:moveTo>
                  <a:lnTo>
                    <a:pt x="12573" y="3048"/>
                  </a:lnTo>
                  <a:lnTo>
                    <a:pt x="12573" y="0"/>
                  </a:lnTo>
                  <a:lnTo>
                    <a:pt x="9525" y="0"/>
                  </a:lnTo>
                  <a:lnTo>
                    <a:pt x="9525" y="3048"/>
                  </a:lnTo>
                  <a:close/>
                </a:path>
              </a:pathLst>
            </a:custGeom>
            <a:ln w="9525">
              <a:solidFill>
                <a:srgbClr val="808080"/>
              </a:solidFill>
            </a:ln>
          </p:spPr>
          <p:txBody>
            <a:bodyPr wrap="square" lIns="0" tIns="0" rIns="0" bIns="0" rtlCol="0"/>
            <a:lstStyle/>
            <a:p>
              <a:endParaRPr sz="1588"/>
            </a:p>
          </p:txBody>
        </p:sp>
        <p:sp>
          <p:nvSpPr>
            <p:cNvPr id="490" name="object 490"/>
            <p:cNvSpPr/>
            <p:nvPr/>
          </p:nvSpPr>
          <p:spPr>
            <a:xfrm>
              <a:off x="6629400" y="2009775"/>
              <a:ext cx="9525" cy="0"/>
            </a:xfrm>
            <a:custGeom>
              <a:avLst/>
              <a:gdLst/>
              <a:ahLst/>
              <a:cxnLst/>
              <a:rect l="l" t="t" r="r" b="b"/>
              <a:pathLst>
                <a:path w="9525">
                  <a:moveTo>
                    <a:pt x="9525" y="0"/>
                  </a:moveTo>
                  <a:lnTo>
                    <a:pt x="0" y="0"/>
                  </a:lnTo>
                  <a:lnTo>
                    <a:pt x="9525" y="0"/>
                  </a:lnTo>
                  <a:close/>
                </a:path>
              </a:pathLst>
            </a:custGeom>
            <a:solidFill>
              <a:srgbClr val="A0A0A0"/>
            </a:solidFill>
          </p:spPr>
          <p:txBody>
            <a:bodyPr wrap="square" lIns="0" tIns="0" rIns="0" bIns="0" rtlCol="0"/>
            <a:lstStyle/>
            <a:p>
              <a:endParaRPr sz="1588"/>
            </a:p>
          </p:txBody>
        </p:sp>
        <p:sp>
          <p:nvSpPr>
            <p:cNvPr id="491" name="object 491"/>
            <p:cNvSpPr/>
            <p:nvPr/>
          </p:nvSpPr>
          <p:spPr>
            <a:xfrm>
              <a:off x="6629400" y="2009775"/>
              <a:ext cx="9525" cy="0"/>
            </a:xfrm>
            <a:custGeom>
              <a:avLst/>
              <a:gdLst/>
              <a:ahLst/>
              <a:cxnLst/>
              <a:rect l="l" t="t" r="r" b="b"/>
              <a:pathLst>
                <a:path w="9525">
                  <a:moveTo>
                    <a:pt x="9525" y="0"/>
                  </a:moveTo>
                  <a:lnTo>
                    <a:pt x="0" y="0"/>
                  </a:lnTo>
                  <a:lnTo>
                    <a:pt x="9525" y="0"/>
                  </a:lnTo>
                  <a:close/>
                </a:path>
              </a:pathLst>
            </a:custGeom>
            <a:ln w="9525">
              <a:solidFill>
                <a:srgbClr val="808080"/>
              </a:solidFill>
            </a:ln>
          </p:spPr>
          <p:txBody>
            <a:bodyPr wrap="square" lIns="0" tIns="0" rIns="0" bIns="0" rtlCol="0"/>
            <a:lstStyle/>
            <a:p>
              <a:endParaRPr sz="1588"/>
            </a:p>
          </p:txBody>
        </p:sp>
        <p:sp>
          <p:nvSpPr>
            <p:cNvPr id="492" name="object 492"/>
            <p:cNvSpPr/>
            <p:nvPr/>
          </p:nvSpPr>
          <p:spPr>
            <a:xfrm>
              <a:off x="6705600" y="2000250"/>
              <a:ext cx="0" cy="9525"/>
            </a:xfrm>
            <a:custGeom>
              <a:avLst/>
              <a:gdLst/>
              <a:ahLst/>
              <a:cxnLst/>
              <a:rect l="l" t="t" r="r" b="b"/>
              <a:pathLst>
                <a:path h="9525">
                  <a:moveTo>
                    <a:pt x="0" y="0"/>
                  </a:moveTo>
                  <a:lnTo>
                    <a:pt x="0" y="9525"/>
                  </a:lnTo>
                  <a:lnTo>
                    <a:pt x="0" y="0"/>
                  </a:lnTo>
                  <a:close/>
                </a:path>
              </a:pathLst>
            </a:custGeom>
            <a:solidFill>
              <a:srgbClr val="DFDFDF"/>
            </a:solidFill>
          </p:spPr>
          <p:txBody>
            <a:bodyPr wrap="square" lIns="0" tIns="0" rIns="0" bIns="0" rtlCol="0"/>
            <a:lstStyle/>
            <a:p>
              <a:endParaRPr sz="1588"/>
            </a:p>
          </p:txBody>
        </p:sp>
        <p:sp>
          <p:nvSpPr>
            <p:cNvPr id="493" name="object 493"/>
            <p:cNvSpPr/>
            <p:nvPr/>
          </p:nvSpPr>
          <p:spPr>
            <a:xfrm>
              <a:off x="6705600" y="2000250"/>
              <a:ext cx="3175" cy="9525"/>
            </a:xfrm>
            <a:custGeom>
              <a:avLst/>
              <a:gdLst/>
              <a:ahLst/>
              <a:cxnLst/>
              <a:rect l="l" t="t" r="r" b="b"/>
              <a:pathLst>
                <a:path w="3175" h="9525">
                  <a:moveTo>
                    <a:pt x="0" y="9525"/>
                  </a:moveTo>
                  <a:lnTo>
                    <a:pt x="0" y="0"/>
                  </a:lnTo>
                  <a:lnTo>
                    <a:pt x="0" y="9525"/>
                  </a:lnTo>
                  <a:close/>
                </a:path>
                <a:path w="3175" h="9525">
                  <a:moveTo>
                    <a:pt x="0" y="9525"/>
                  </a:moveTo>
                  <a:lnTo>
                    <a:pt x="3048" y="9525"/>
                  </a:lnTo>
                  <a:lnTo>
                    <a:pt x="3048" y="0"/>
                  </a:lnTo>
                  <a:lnTo>
                    <a:pt x="0" y="0"/>
                  </a:lnTo>
                  <a:lnTo>
                    <a:pt x="0" y="9525"/>
                  </a:lnTo>
                  <a:close/>
                </a:path>
              </a:pathLst>
            </a:custGeom>
            <a:ln w="9525">
              <a:solidFill>
                <a:srgbClr val="808080"/>
              </a:solidFill>
            </a:ln>
          </p:spPr>
          <p:txBody>
            <a:bodyPr wrap="square" lIns="0" tIns="0" rIns="0" bIns="0" rtlCol="0"/>
            <a:lstStyle/>
            <a:p>
              <a:endParaRPr sz="1588"/>
            </a:p>
          </p:txBody>
        </p:sp>
        <p:sp>
          <p:nvSpPr>
            <p:cNvPr id="494" name="object 494"/>
            <p:cNvSpPr/>
            <p:nvPr/>
          </p:nvSpPr>
          <p:spPr>
            <a:xfrm>
              <a:off x="6715125" y="2000250"/>
              <a:ext cx="0" cy="9525"/>
            </a:xfrm>
            <a:custGeom>
              <a:avLst/>
              <a:gdLst/>
              <a:ahLst/>
              <a:cxnLst/>
              <a:rect l="l" t="t" r="r" b="b"/>
              <a:pathLst>
                <a:path h="9525">
                  <a:moveTo>
                    <a:pt x="0" y="0"/>
                  </a:moveTo>
                  <a:lnTo>
                    <a:pt x="0" y="9525"/>
                  </a:lnTo>
                  <a:lnTo>
                    <a:pt x="0" y="0"/>
                  </a:lnTo>
                  <a:close/>
                </a:path>
              </a:pathLst>
            </a:custGeom>
            <a:solidFill>
              <a:srgbClr val="A0A0A0"/>
            </a:solidFill>
          </p:spPr>
          <p:txBody>
            <a:bodyPr wrap="square" lIns="0" tIns="0" rIns="0" bIns="0" rtlCol="0"/>
            <a:lstStyle/>
            <a:p>
              <a:endParaRPr sz="1588"/>
            </a:p>
          </p:txBody>
        </p:sp>
        <p:sp>
          <p:nvSpPr>
            <p:cNvPr id="495" name="object 495"/>
            <p:cNvSpPr/>
            <p:nvPr/>
          </p:nvSpPr>
          <p:spPr>
            <a:xfrm>
              <a:off x="6715125" y="2000250"/>
              <a:ext cx="0" cy="9525"/>
            </a:xfrm>
            <a:custGeom>
              <a:avLst/>
              <a:gdLst/>
              <a:ahLst/>
              <a:cxnLst/>
              <a:rect l="l" t="t" r="r" b="b"/>
              <a:pathLst>
                <a:path h="9525">
                  <a:moveTo>
                    <a:pt x="0" y="9525"/>
                  </a:moveTo>
                  <a:lnTo>
                    <a:pt x="0" y="0"/>
                  </a:lnTo>
                  <a:lnTo>
                    <a:pt x="0" y="9525"/>
                  </a:lnTo>
                  <a:close/>
                </a:path>
              </a:pathLst>
            </a:custGeom>
            <a:ln w="9525">
              <a:solidFill>
                <a:srgbClr val="808080"/>
              </a:solidFill>
            </a:ln>
          </p:spPr>
          <p:txBody>
            <a:bodyPr wrap="square" lIns="0" tIns="0" rIns="0" bIns="0" rtlCol="0"/>
            <a:lstStyle/>
            <a:p>
              <a:endParaRPr sz="1588"/>
            </a:p>
          </p:txBody>
        </p:sp>
        <p:sp>
          <p:nvSpPr>
            <p:cNvPr id="496" name="object 496"/>
            <p:cNvSpPr/>
            <p:nvPr/>
          </p:nvSpPr>
          <p:spPr>
            <a:xfrm>
              <a:off x="6753225" y="2000250"/>
              <a:ext cx="0" cy="9525"/>
            </a:xfrm>
            <a:custGeom>
              <a:avLst/>
              <a:gdLst/>
              <a:ahLst/>
              <a:cxnLst/>
              <a:rect l="l" t="t" r="r" b="b"/>
              <a:pathLst>
                <a:path h="9525">
                  <a:moveTo>
                    <a:pt x="0" y="0"/>
                  </a:moveTo>
                  <a:lnTo>
                    <a:pt x="0" y="9525"/>
                  </a:lnTo>
                  <a:lnTo>
                    <a:pt x="0" y="0"/>
                  </a:lnTo>
                  <a:close/>
                </a:path>
              </a:pathLst>
            </a:custGeom>
            <a:solidFill>
              <a:srgbClr val="DFDFDF"/>
            </a:solidFill>
          </p:spPr>
          <p:txBody>
            <a:bodyPr wrap="square" lIns="0" tIns="0" rIns="0" bIns="0" rtlCol="0"/>
            <a:lstStyle/>
            <a:p>
              <a:endParaRPr sz="1588"/>
            </a:p>
          </p:txBody>
        </p:sp>
        <p:sp>
          <p:nvSpPr>
            <p:cNvPr id="497" name="object 497"/>
            <p:cNvSpPr/>
            <p:nvPr/>
          </p:nvSpPr>
          <p:spPr>
            <a:xfrm>
              <a:off x="6753225" y="2000250"/>
              <a:ext cx="12700" cy="9525"/>
            </a:xfrm>
            <a:custGeom>
              <a:avLst/>
              <a:gdLst/>
              <a:ahLst/>
              <a:cxnLst/>
              <a:rect l="l" t="t" r="r" b="b"/>
              <a:pathLst>
                <a:path w="12700" h="9525">
                  <a:moveTo>
                    <a:pt x="0" y="9525"/>
                  </a:moveTo>
                  <a:lnTo>
                    <a:pt x="0" y="0"/>
                  </a:lnTo>
                  <a:lnTo>
                    <a:pt x="0" y="9525"/>
                  </a:lnTo>
                  <a:close/>
                </a:path>
                <a:path w="12700" h="9525">
                  <a:moveTo>
                    <a:pt x="9525" y="9525"/>
                  </a:moveTo>
                  <a:lnTo>
                    <a:pt x="12573" y="9525"/>
                  </a:lnTo>
                  <a:lnTo>
                    <a:pt x="12573" y="0"/>
                  </a:lnTo>
                  <a:lnTo>
                    <a:pt x="9525" y="0"/>
                  </a:lnTo>
                  <a:lnTo>
                    <a:pt x="9525" y="9525"/>
                  </a:lnTo>
                  <a:close/>
                </a:path>
              </a:pathLst>
            </a:custGeom>
            <a:ln w="9525">
              <a:solidFill>
                <a:srgbClr val="808080"/>
              </a:solidFill>
            </a:ln>
          </p:spPr>
          <p:txBody>
            <a:bodyPr wrap="square" lIns="0" tIns="0" rIns="0" bIns="0" rtlCol="0"/>
            <a:lstStyle/>
            <a:p>
              <a:endParaRPr sz="1588"/>
            </a:p>
          </p:txBody>
        </p:sp>
        <p:sp>
          <p:nvSpPr>
            <p:cNvPr id="498" name="object 498"/>
            <p:cNvSpPr/>
            <p:nvPr/>
          </p:nvSpPr>
          <p:spPr>
            <a:xfrm>
              <a:off x="6762750" y="2000250"/>
              <a:ext cx="0" cy="9525"/>
            </a:xfrm>
            <a:custGeom>
              <a:avLst/>
              <a:gdLst/>
              <a:ahLst/>
              <a:cxnLst/>
              <a:rect l="l" t="t" r="r" b="b"/>
              <a:pathLst>
                <a:path h="9525">
                  <a:moveTo>
                    <a:pt x="0" y="0"/>
                  </a:moveTo>
                  <a:lnTo>
                    <a:pt x="0" y="9525"/>
                  </a:lnTo>
                  <a:lnTo>
                    <a:pt x="0" y="0"/>
                  </a:lnTo>
                  <a:close/>
                </a:path>
              </a:pathLst>
            </a:custGeom>
            <a:solidFill>
              <a:srgbClr val="A0A0A0"/>
            </a:solidFill>
          </p:spPr>
          <p:txBody>
            <a:bodyPr wrap="square" lIns="0" tIns="0" rIns="0" bIns="0" rtlCol="0"/>
            <a:lstStyle/>
            <a:p>
              <a:endParaRPr sz="1588"/>
            </a:p>
          </p:txBody>
        </p:sp>
        <p:sp>
          <p:nvSpPr>
            <p:cNvPr id="499" name="object 499"/>
            <p:cNvSpPr/>
            <p:nvPr/>
          </p:nvSpPr>
          <p:spPr>
            <a:xfrm>
              <a:off x="6762750" y="2000250"/>
              <a:ext cx="0" cy="9525"/>
            </a:xfrm>
            <a:custGeom>
              <a:avLst/>
              <a:gdLst/>
              <a:ahLst/>
              <a:cxnLst/>
              <a:rect l="l" t="t" r="r" b="b"/>
              <a:pathLst>
                <a:path h="9525">
                  <a:moveTo>
                    <a:pt x="0" y="9525"/>
                  </a:moveTo>
                  <a:lnTo>
                    <a:pt x="0" y="0"/>
                  </a:lnTo>
                  <a:lnTo>
                    <a:pt x="0" y="9525"/>
                  </a:lnTo>
                  <a:close/>
                </a:path>
              </a:pathLst>
            </a:custGeom>
            <a:ln w="9525">
              <a:solidFill>
                <a:srgbClr val="808080"/>
              </a:solidFill>
            </a:ln>
          </p:spPr>
          <p:txBody>
            <a:bodyPr wrap="square" lIns="0" tIns="0" rIns="0" bIns="0" rtlCol="0"/>
            <a:lstStyle/>
            <a:p>
              <a:endParaRPr sz="1588"/>
            </a:p>
          </p:txBody>
        </p:sp>
        <p:sp>
          <p:nvSpPr>
            <p:cNvPr id="500" name="object 500"/>
            <p:cNvSpPr/>
            <p:nvPr/>
          </p:nvSpPr>
          <p:spPr>
            <a:xfrm>
              <a:off x="6810375" y="2000250"/>
              <a:ext cx="0" cy="9525"/>
            </a:xfrm>
            <a:custGeom>
              <a:avLst/>
              <a:gdLst/>
              <a:ahLst/>
              <a:cxnLst/>
              <a:rect l="l" t="t" r="r" b="b"/>
              <a:pathLst>
                <a:path h="9525">
                  <a:moveTo>
                    <a:pt x="0" y="0"/>
                  </a:moveTo>
                  <a:lnTo>
                    <a:pt x="0" y="9525"/>
                  </a:lnTo>
                  <a:lnTo>
                    <a:pt x="0" y="0"/>
                  </a:lnTo>
                  <a:close/>
                </a:path>
              </a:pathLst>
            </a:custGeom>
            <a:solidFill>
              <a:srgbClr val="DFDFDF"/>
            </a:solidFill>
          </p:spPr>
          <p:txBody>
            <a:bodyPr wrap="square" lIns="0" tIns="0" rIns="0" bIns="0" rtlCol="0"/>
            <a:lstStyle/>
            <a:p>
              <a:endParaRPr sz="1588"/>
            </a:p>
          </p:txBody>
        </p:sp>
        <p:sp>
          <p:nvSpPr>
            <p:cNvPr id="501" name="object 501"/>
            <p:cNvSpPr/>
            <p:nvPr/>
          </p:nvSpPr>
          <p:spPr>
            <a:xfrm>
              <a:off x="6810375" y="2000250"/>
              <a:ext cx="3175" cy="9525"/>
            </a:xfrm>
            <a:custGeom>
              <a:avLst/>
              <a:gdLst/>
              <a:ahLst/>
              <a:cxnLst/>
              <a:rect l="l" t="t" r="r" b="b"/>
              <a:pathLst>
                <a:path w="3175" h="9525">
                  <a:moveTo>
                    <a:pt x="0" y="9525"/>
                  </a:moveTo>
                  <a:lnTo>
                    <a:pt x="0" y="0"/>
                  </a:lnTo>
                  <a:lnTo>
                    <a:pt x="0" y="9525"/>
                  </a:lnTo>
                  <a:close/>
                </a:path>
                <a:path w="3175" h="9525">
                  <a:moveTo>
                    <a:pt x="0" y="9525"/>
                  </a:moveTo>
                  <a:lnTo>
                    <a:pt x="3048" y="9525"/>
                  </a:lnTo>
                  <a:lnTo>
                    <a:pt x="3048" y="0"/>
                  </a:lnTo>
                  <a:lnTo>
                    <a:pt x="0" y="0"/>
                  </a:lnTo>
                  <a:lnTo>
                    <a:pt x="0" y="9525"/>
                  </a:lnTo>
                  <a:close/>
                </a:path>
              </a:pathLst>
            </a:custGeom>
            <a:ln w="9525">
              <a:solidFill>
                <a:srgbClr val="808080"/>
              </a:solidFill>
            </a:ln>
          </p:spPr>
          <p:txBody>
            <a:bodyPr wrap="square" lIns="0" tIns="0" rIns="0" bIns="0" rtlCol="0"/>
            <a:lstStyle/>
            <a:p>
              <a:endParaRPr sz="1588"/>
            </a:p>
          </p:txBody>
        </p:sp>
        <p:sp>
          <p:nvSpPr>
            <p:cNvPr id="502" name="object 502"/>
            <p:cNvSpPr/>
            <p:nvPr/>
          </p:nvSpPr>
          <p:spPr>
            <a:xfrm>
              <a:off x="6819900" y="2000250"/>
              <a:ext cx="0" cy="9525"/>
            </a:xfrm>
            <a:custGeom>
              <a:avLst/>
              <a:gdLst/>
              <a:ahLst/>
              <a:cxnLst/>
              <a:rect l="l" t="t" r="r" b="b"/>
              <a:pathLst>
                <a:path h="9525">
                  <a:moveTo>
                    <a:pt x="0" y="0"/>
                  </a:moveTo>
                  <a:lnTo>
                    <a:pt x="0" y="9525"/>
                  </a:lnTo>
                  <a:lnTo>
                    <a:pt x="0" y="0"/>
                  </a:lnTo>
                  <a:close/>
                </a:path>
              </a:pathLst>
            </a:custGeom>
            <a:solidFill>
              <a:srgbClr val="A0A0A0"/>
            </a:solidFill>
          </p:spPr>
          <p:txBody>
            <a:bodyPr wrap="square" lIns="0" tIns="0" rIns="0" bIns="0" rtlCol="0"/>
            <a:lstStyle/>
            <a:p>
              <a:endParaRPr sz="1588"/>
            </a:p>
          </p:txBody>
        </p:sp>
        <p:sp>
          <p:nvSpPr>
            <p:cNvPr id="503" name="object 503"/>
            <p:cNvSpPr/>
            <p:nvPr/>
          </p:nvSpPr>
          <p:spPr>
            <a:xfrm>
              <a:off x="6819900" y="2000250"/>
              <a:ext cx="0" cy="9525"/>
            </a:xfrm>
            <a:custGeom>
              <a:avLst/>
              <a:gdLst/>
              <a:ahLst/>
              <a:cxnLst/>
              <a:rect l="l" t="t" r="r" b="b"/>
              <a:pathLst>
                <a:path h="9525">
                  <a:moveTo>
                    <a:pt x="0" y="9525"/>
                  </a:moveTo>
                  <a:lnTo>
                    <a:pt x="0" y="0"/>
                  </a:lnTo>
                  <a:lnTo>
                    <a:pt x="0" y="9525"/>
                  </a:lnTo>
                  <a:close/>
                </a:path>
              </a:pathLst>
            </a:custGeom>
            <a:ln w="9525">
              <a:solidFill>
                <a:srgbClr val="808080"/>
              </a:solidFill>
            </a:ln>
          </p:spPr>
          <p:txBody>
            <a:bodyPr wrap="square" lIns="0" tIns="0" rIns="0" bIns="0" rtlCol="0"/>
            <a:lstStyle/>
            <a:p>
              <a:endParaRPr sz="1588"/>
            </a:p>
          </p:txBody>
        </p:sp>
        <p:sp>
          <p:nvSpPr>
            <p:cNvPr id="504" name="object 504"/>
            <p:cNvSpPr/>
            <p:nvPr/>
          </p:nvSpPr>
          <p:spPr>
            <a:xfrm>
              <a:off x="6858000" y="2000250"/>
              <a:ext cx="0" cy="9525"/>
            </a:xfrm>
            <a:custGeom>
              <a:avLst/>
              <a:gdLst/>
              <a:ahLst/>
              <a:cxnLst/>
              <a:rect l="l" t="t" r="r" b="b"/>
              <a:pathLst>
                <a:path h="9525">
                  <a:moveTo>
                    <a:pt x="0" y="0"/>
                  </a:moveTo>
                  <a:lnTo>
                    <a:pt x="0" y="9525"/>
                  </a:lnTo>
                  <a:lnTo>
                    <a:pt x="0" y="0"/>
                  </a:lnTo>
                  <a:close/>
                </a:path>
              </a:pathLst>
            </a:custGeom>
            <a:solidFill>
              <a:srgbClr val="DFDFDF"/>
            </a:solidFill>
          </p:spPr>
          <p:txBody>
            <a:bodyPr wrap="square" lIns="0" tIns="0" rIns="0" bIns="0" rtlCol="0"/>
            <a:lstStyle/>
            <a:p>
              <a:endParaRPr sz="1588"/>
            </a:p>
          </p:txBody>
        </p:sp>
        <p:sp>
          <p:nvSpPr>
            <p:cNvPr id="505" name="object 505"/>
            <p:cNvSpPr/>
            <p:nvPr/>
          </p:nvSpPr>
          <p:spPr>
            <a:xfrm>
              <a:off x="6858000" y="2000250"/>
              <a:ext cx="12700" cy="9525"/>
            </a:xfrm>
            <a:custGeom>
              <a:avLst/>
              <a:gdLst/>
              <a:ahLst/>
              <a:cxnLst/>
              <a:rect l="l" t="t" r="r" b="b"/>
              <a:pathLst>
                <a:path w="12700" h="9525">
                  <a:moveTo>
                    <a:pt x="0" y="9525"/>
                  </a:moveTo>
                  <a:lnTo>
                    <a:pt x="0" y="0"/>
                  </a:lnTo>
                  <a:lnTo>
                    <a:pt x="0" y="9525"/>
                  </a:lnTo>
                  <a:close/>
                </a:path>
                <a:path w="12700" h="9525">
                  <a:moveTo>
                    <a:pt x="9525" y="9525"/>
                  </a:moveTo>
                  <a:lnTo>
                    <a:pt x="12573" y="9525"/>
                  </a:lnTo>
                  <a:lnTo>
                    <a:pt x="12573" y="0"/>
                  </a:lnTo>
                  <a:lnTo>
                    <a:pt x="9525" y="0"/>
                  </a:lnTo>
                  <a:lnTo>
                    <a:pt x="9525" y="9525"/>
                  </a:lnTo>
                  <a:close/>
                </a:path>
              </a:pathLst>
            </a:custGeom>
            <a:ln w="9525">
              <a:solidFill>
                <a:srgbClr val="808080"/>
              </a:solidFill>
            </a:ln>
          </p:spPr>
          <p:txBody>
            <a:bodyPr wrap="square" lIns="0" tIns="0" rIns="0" bIns="0" rtlCol="0"/>
            <a:lstStyle/>
            <a:p>
              <a:endParaRPr sz="1588"/>
            </a:p>
          </p:txBody>
        </p:sp>
        <p:sp>
          <p:nvSpPr>
            <p:cNvPr id="506" name="object 506"/>
            <p:cNvSpPr/>
            <p:nvPr/>
          </p:nvSpPr>
          <p:spPr>
            <a:xfrm>
              <a:off x="6867525" y="2000250"/>
              <a:ext cx="0" cy="9525"/>
            </a:xfrm>
            <a:custGeom>
              <a:avLst/>
              <a:gdLst/>
              <a:ahLst/>
              <a:cxnLst/>
              <a:rect l="l" t="t" r="r" b="b"/>
              <a:pathLst>
                <a:path h="9525">
                  <a:moveTo>
                    <a:pt x="0" y="0"/>
                  </a:moveTo>
                  <a:lnTo>
                    <a:pt x="0" y="9525"/>
                  </a:lnTo>
                  <a:lnTo>
                    <a:pt x="0" y="0"/>
                  </a:lnTo>
                  <a:close/>
                </a:path>
              </a:pathLst>
            </a:custGeom>
            <a:solidFill>
              <a:srgbClr val="A0A0A0"/>
            </a:solidFill>
          </p:spPr>
          <p:txBody>
            <a:bodyPr wrap="square" lIns="0" tIns="0" rIns="0" bIns="0" rtlCol="0"/>
            <a:lstStyle/>
            <a:p>
              <a:endParaRPr sz="1588"/>
            </a:p>
          </p:txBody>
        </p:sp>
        <p:sp>
          <p:nvSpPr>
            <p:cNvPr id="507" name="object 507"/>
            <p:cNvSpPr/>
            <p:nvPr/>
          </p:nvSpPr>
          <p:spPr>
            <a:xfrm>
              <a:off x="6867525" y="2000250"/>
              <a:ext cx="0" cy="9525"/>
            </a:xfrm>
            <a:custGeom>
              <a:avLst/>
              <a:gdLst/>
              <a:ahLst/>
              <a:cxnLst/>
              <a:rect l="l" t="t" r="r" b="b"/>
              <a:pathLst>
                <a:path h="9525">
                  <a:moveTo>
                    <a:pt x="0" y="9525"/>
                  </a:moveTo>
                  <a:lnTo>
                    <a:pt x="0" y="0"/>
                  </a:lnTo>
                  <a:lnTo>
                    <a:pt x="0" y="9525"/>
                  </a:lnTo>
                  <a:close/>
                </a:path>
              </a:pathLst>
            </a:custGeom>
            <a:ln w="9525">
              <a:solidFill>
                <a:srgbClr val="808080"/>
              </a:solidFill>
            </a:ln>
          </p:spPr>
          <p:txBody>
            <a:bodyPr wrap="square" lIns="0" tIns="0" rIns="0" bIns="0" rtlCol="0"/>
            <a:lstStyle/>
            <a:p>
              <a:endParaRPr sz="1588"/>
            </a:p>
          </p:txBody>
        </p:sp>
        <p:sp>
          <p:nvSpPr>
            <p:cNvPr id="508" name="object 508"/>
            <p:cNvSpPr/>
            <p:nvPr/>
          </p:nvSpPr>
          <p:spPr>
            <a:xfrm>
              <a:off x="6667500" y="1990725"/>
              <a:ext cx="28575" cy="38100"/>
            </a:xfrm>
            <a:custGeom>
              <a:avLst/>
              <a:gdLst/>
              <a:ahLst/>
              <a:cxnLst/>
              <a:rect l="l" t="t" r="r" b="b"/>
              <a:pathLst>
                <a:path w="28575" h="38100">
                  <a:moveTo>
                    <a:pt x="28575" y="0"/>
                  </a:moveTo>
                  <a:lnTo>
                    <a:pt x="0" y="0"/>
                  </a:lnTo>
                  <a:lnTo>
                    <a:pt x="0" y="38100"/>
                  </a:lnTo>
                  <a:lnTo>
                    <a:pt x="28575" y="38100"/>
                  </a:lnTo>
                  <a:lnTo>
                    <a:pt x="28575" y="0"/>
                  </a:lnTo>
                  <a:close/>
                </a:path>
              </a:pathLst>
            </a:custGeom>
            <a:solidFill>
              <a:srgbClr val="BFBFBF"/>
            </a:solidFill>
          </p:spPr>
          <p:txBody>
            <a:bodyPr wrap="square" lIns="0" tIns="0" rIns="0" bIns="0" rtlCol="0"/>
            <a:lstStyle/>
            <a:p>
              <a:endParaRPr sz="1588"/>
            </a:p>
          </p:txBody>
        </p:sp>
        <p:sp>
          <p:nvSpPr>
            <p:cNvPr id="509" name="object 509"/>
            <p:cNvSpPr/>
            <p:nvPr/>
          </p:nvSpPr>
          <p:spPr>
            <a:xfrm>
              <a:off x="6667500" y="1990725"/>
              <a:ext cx="28575" cy="38100"/>
            </a:xfrm>
            <a:custGeom>
              <a:avLst/>
              <a:gdLst/>
              <a:ahLst/>
              <a:cxnLst/>
              <a:rect l="l" t="t" r="r" b="b"/>
              <a:pathLst>
                <a:path w="28575" h="38100">
                  <a:moveTo>
                    <a:pt x="0" y="38100"/>
                  </a:moveTo>
                  <a:lnTo>
                    <a:pt x="0" y="0"/>
                  </a:lnTo>
                  <a:lnTo>
                    <a:pt x="28575" y="0"/>
                  </a:lnTo>
                  <a:lnTo>
                    <a:pt x="28575" y="38100"/>
                  </a:lnTo>
                  <a:lnTo>
                    <a:pt x="0" y="38100"/>
                  </a:lnTo>
                  <a:close/>
                </a:path>
              </a:pathLst>
            </a:custGeom>
            <a:ln w="9525">
              <a:solidFill>
                <a:srgbClr val="808080"/>
              </a:solidFill>
            </a:ln>
          </p:spPr>
          <p:txBody>
            <a:bodyPr wrap="square" lIns="0" tIns="0" rIns="0" bIns="0" rtlCol="0"/>
            <a:lstStyle/>
            <a:p>
              <a:endParaRPr sz="1588"/>
            </a:p>
          </p:txBody>
        </p:sp>
        <p:sp>
          <p:nvSpPr>
            <p:cNvPr id="510" name="object 510"/>
            <p:cNvSpPr/>
            <p:nvPr/>
          </p:nvSpPr>
          <p:spPr>
            <a:xfrm>
              <a:off x="6219825" y="2714625"/>
              <a:ext cx="0" cy="9525"/>
            </a:xfrm>
            <a:custGeom>
              <a:avLst/>
              <a:gdLst/>
              <a:ahLst/>
              <a:cxnLst/>
              <a:rect l="l" t="t" r="r" b="b"/>
              <a:pathLst>
                <a:path h="9525">
                  <a:moveTo>
                    <a:pt x="0" y="0"/>
                  </a:moveTo>
                  <a:lnTo>
                    <a:pt x="0" y="9525"/>
                  </a:lnTo>
                  <a:lnTo>
                    <a:pt x="0" y="0"/>
                  </a:lnTo>
                  <a:close/>
                </a:path>
              </a:pathLst>
            </a:custGeom>
            <a:solidFill>
              <a:srgbClr val="DFDFDF"/>
            </a:solidFill>
          </p:spPr>
          <p:txBody>
            <a:bodyPr wrap="square" lIns="0" tIns="0" rIns="0" bIns="0" rtlCol="0"/>
            <a:lstStyle/>
            <a:p>
              <a:endParaRPr sz="1588"/>
            </a:p>
          </p:txBody>
        </p:sp>
        <p:sp>
          <p:nvSpPr>
            <p:cNvPr id="511" name="object 511"/>
            <p:cNvSpPr/>
            <p:nvPr/>
          </p:nvSpPr>
          <p:spPr>
            <a:xfrm>
              <a:off x="6219825" y="2714625"/>
              <a:ext cx="3175" cy="9525"/>
            </a:xfrm>
            <a:custGeom>
              <a:avLst/>
              <a:gdLst/>
              <a:ahLst/>
              <a:cxnLst/>
              <a:rect l="l" t="t" r="r" b="b"/>
              <a:pathLst>
                <a:path w="3175" h="9525">
                  <a:moveTo>
                    <a:pt x="0" y="9525"/>
                  </a:moveTo>
                  <a:lnTo>
                    <a:pt x="0" y="0"/>
                  </a:lnTo>
                  <a:lnTo>
                    <a:pt x="0" y="9525"/>
                  </a:lnTo>
                  <a:close/>
                </a:path>
                <a:path w="3175" h="9525">
                  <a:moveTo>
                    <a:pt x="0" y="9525"/>
                  </a:moveTo>
                  <a:lnTo>
                    <a:pt x="3048" y="9525"/>
                  </a:lnTo>
                  <a:lnTo>
                    <a:pt x="3048" y="0"/>
                  </a:lnTo>
                  <a:lnTo>
                    <a:pt x="0" y="0"/>
                  </a:lnTo>
                  <a:lnTo>
                    <a:pt x="0" y="9525"/>
                  </a:lnTo>
                  <a:close/>
                </a:path>
              </a:pathLst>
            </a:custGeom>
            <a:ln w="9525">
              <a:solidFill>
                <a:srgbClr val="808080"/>
              </a:solidFill>
            </a:ln>
          </p:spPr>
          <p:txBody>
            <a:bodyPr wrap="square" lIns="0" tIns="0" rIns="0" bIns="0" rtlCol="0"/>
            <a:lstStyle/>
            <a:p>
              <a:endParaRPr sz="1588"/>
            </a:p>
          </p:txBody>
        </p:sp>
        <p:sp>
          <p:nvSpPr>
            <p:cNvPr id="512" name="object 512"/>
            <p:cNvSpPr/>
            <p:nvPr/>
          </p:nvSpPr>
          <p:spPr>
            <a:xfrm>
              <a:off x="6229350" y="2714625"/>
              <a:ext cx="0" cy="9525"/>
            </a:xfrm>
            <a:custGeom>
              <a:avLst/>
              <a:gdLst/>
              <a:ahLst/>
              <a:cxnLst/>
              <a:rect l="l" t="t" r="r" b="b"/>
              <a:pathLst>
                <a:path h="9525">
                  <a:moveTo>
                    <a:pt x="0" y="0"/>
                  </a:moveTo>
                  <a:lnTo>
                    <a:pt x="0" y="9525"/>
                  </a:lnTo>
                  <a:lnTo>
                    <a:pt x="0" y="0"/>
                  </a:lnTo>
                  <a:close/>
                </a:path>
              </a:pathLst>
            </a:custGeom>
            <a:solidFill>
              <a:srgbClr val="A0A0A0"/>
            </a:solidFill>
          </p:spPr>
          <p:txBody>
            <a:bodyPr wrap="square" lIns="0" tIns="0" rIns="0" bIns="0" rtlCol="0"/>
            <a:lstStyle/>
            <a:p>
              <a:endParaRPr sz="1588"/>
            </a:p>
          </p:txBody>
        </p:sp>
        <p:sp>
          <p:nvSpPr>
            <p:cNvPr id="513" name="object 513"/>
            <p:cNvSpPr/>
            <p:nvPr/>
          </p:nvSpPr>
          <p:spPr>
            <a:xfrm>
              <a:off x="6229350" y="2714625"/>
              <a:ext cx="0" cy="9525"/>
            </a:xfrm>
            <a:custGeom>
              <a:avLst/>
              <a:gdLst/>
              <a:ahLst/>
              <a:cxnLst/>
              <a:rect l="l" t="t" r="r" b="b"/>
              <a:pathLst>
                <a:path h="9525">
                  <a:moveTo>
                    <a:pt x="0" y="9525"/>
                  </a:moveTo>
                  <a:lnTo>
                    <a:pt x="0" y="0"/>
                  </a:lnTo>
                  <a:lnTo>
                    <a:pt x="0" y="9525"/>
                  </a:lnTo>
                  <a:close/>
                </a:path>
              </a:pathLst>
            </a:custGeom>
            <a:ln w="9525">
              <a:solidFill>
                <a:srgbClr val="808080"/>
              </a:solidFill>
            </a:ln>
          </p:spPr>
          <p:txBody>
            <a:bodyPr wrap="square" lIns="0" tIns="0" rIns="0" bIns="0" rtlCol="0"/>
            <a:lstStyle/>
            <a:p>
              <a:endParaRPr sz="1588"/>
            </a:p>
          </p:txBody>
        </p:sp>
        <p:sp>
          <p:nvSpPr>
            <p:cNvPr id="514" name="object 514"/>
            <p:cNvSpPr/>
            <p:nvPr/>
          </p:nvSpPr>
          <p:spPr>
            <a:xfrm>
              <a:off x="6267450" y="2705100"/>
              <a:ext cx="0" cy="9525"/>
            </a:xfrm>
            <a:custGeom>
              <a:avLst/>
              <a:gdLst/>
              <a:ahLst/>
              <a:cxnLst/>
              <a:rect l="l" t="t" r="r" b="b"/>
              <a:pathLst>
                <a:path h="9525">
                  <a:moveTo>
                    <a:pt x="0" y="0"/>
                  </a:moveTo>
                  <a:lnTo>
                    <a:pt x="0" y="9525"/>
                  </a:lnTo>
                  <a:lnTo>
                    <a:pt x="0" y="0"/>
                  </a:lnTo>
                  <a:close/>
                </a:path>
              </a:pathLst>
            </a:custGeom>
            <a:solidFill>
              <a:srgbClr val="DFDFDF"/>
            </a:solidFill>
          </p:spPr>
          <p:txBody>
            <a:bodyPr wrap="square" lIns="0" tIns="0" rIns="0" bIns="0" rtlCol="0"/>
            <a:lstStyle/>
            <a:p>
              <a:endParaRPr sz="1588"/>
            </a:p>
          </p:txBody>
        </p:sp>
        <p:sp>
          <p:nvSpPr>
            <p:cNvPr id="515" name="object 515"/>
            <p:cNvSpPr/>
            <p:nvPr/>
          </p:nvSpPr>
          <p:spPr>
            <a:xfrm>
              <a:off x="6267450" y="2705100"/>
              <a:ext cx="9525" cy="9525"/>
            </a:xfrm>
            <a:custGeom>
              <a:avLst/>
              <a:gdLst/>
              <a:ahLst/>
              <a:cxnLst/>
              <a:rect l="l" t="t" r="r" b="b"/>
              <a:pathLst>
                <a:path w="9525" h="9525">
                  <a:moveTo>
                    <a:pt x="0" y="9525"/>
                  </a:moveTo>
                  <a:lnTo>
                    <a:pt x="0" y="0"/>
                  </a:lnTo>
                  <a:lnTo>
                    <a:pt x="0" y="9525"/>
                  </a:lnTo>
                  <a:close/>
                </a:path>
                <a:path w="9525" h="9525">
                  <a:moveTo>
                    <a:pt x="0" y="9525"/>
                  </a:moveTo>
                  <a:lnTo>
                    <a:pt x="9525" y="9525"/>
                  </a:lnTo>
                  <a:lnTo>
                    <a:pt x="9525" y="0"/>
                  </a:lnTo>
                  <a:lnTo>
                    <a:pt x="0" y="0"/>
                  </a:lnTo>
                  <a:lnTo>
                    <a:pt x="0" y="9525"/>
                  </a:lnTo>
                  <a:close/>
                </a:path>
              </a:pathLst>
            </a:custGeom>
            <a:ln w="9525">
              <a:solidFill>
                <a:srgbClr val="808080"/>
              </a:solidFill>
            </a:ln>
          </p:spPr>
          <p:txBody>
            <a:bodyPr wrap="square" lIns="0" tIns="0" rIns="0" bIns="0" rtlCol="0"/>
            <a:lstStyle/>
            <a:p>
              <a:endParaRPr sz="1588"/>
            </a:p>
          </p:txBody>
        </p:sp>
        <p:sp>
          <p:nvSpPr>
            <p:cNvPr id="516" name="object 516"/>
            <p:cNvSpPr/>
            <p:nvPr/>
          </p:nvSpPr>
          <p:spPr>
            <a:xfrm>
              <a:off x="6276975" y="2705100"/>
              <a:ext cx="0" cy="9525"/>
            </a:xfrm>
            <a:custGeom>
              <a:avLst/>
              <a:gdLst/>
              <a:ahLst/>
              <a:cxnLst/>
              <a:rect l="l" t="t" r="r" b="b"/>
              <a:pathLst>
                <a:path h="9525">
                  <a:moveTo>
                    <a:pt x="0" y="0"/>
                  </a:moveTo>
                  <a:lnTo>
                    <a:pt x="0" y="9525"/>
                  </a:lnTo>
                  <a:lnTo>
                    <a:pt x="0" y="0"/>
                  </a:lnTo>
                  <a:close/>
                </a:path>
              </a:pathLst>
            </a:custGeom>
            <a:solidFill>
              <a:srgbClr val="A0A0A0"/>
            </a:solidFill>
          </p:spPr>
          <p:txBody>
            <a:bodyPr wrap="square" lIns="0" tIns="0" rIns="0" bIns="0" rtlCol="0"/>
            <a:lstStyle/>
            <a:p>
              <a:endParaRPr sz="1588"/>
            </a:p>
          </p:txBody>
        </p:sp>
        <p:sp>
          <p:nvSpPr>
            <p:cNvPr id="517" name="object 517"/>
            <p:cNvSpPr/>
            <p:nvPr/>
          </p:nvSpPr>
          <p:spPr>
            <a:xfrm>
              <a:off x="6276975" y="2705100"/>
              <a:ext cx="0" cy="9525"/>
            </a:xfrm>
            <a:custGeom>
              <a:avLst/>
              <a:gdLst/>
              <a:ahLst/>
              <a:cxnLst/>
              <a:rect l="l" t="t" r="r" b="b"/>
              <a:pathLst>
                <a:path h="9525">
                  <a:moveTo>
                    <a:pt x="0" y="9525"/>
                  </a:moveTo>
                  <a:lnTo>
                    <a:pt x="0" y="0"/>
                  </a:lnTo>
                  <a:lnTo>
                    <a:pt x="0" y="9525"/>
                  </a:lnTo>
                  <a:close/>
                </a:path>
              </a:pathLst>
            </a:custGeom>
            <a:ln w="9525">
              <a:solidFill>
                <a:srgbClr val="808080"/>
              </a:solidFill>
            </a:ln>
          </p:spPr>
          <p:txBody>
            <a:bodyPr wrap="square" lIns="0" tIns="0" rIns="0" bIns="0" rtlCol="0"/>
            <a:lstStyle/>
            <a:p>
              <a:endParaRPr sz="1588"/>
            </a:p>
          </p:txBody>
        </p:sp>
        <p:sp>
          <p:nvSpPr>
            <p:cNvPr id="518" name="object 518"/>
            <p:cNvSpPr/>
            <p:nvPr/>
          </p:nvSpPr>
          <p:spPr>
            <a:xfrm>
              <a:off x="6324600" y="2695575"/>
              <a:ext cx="0" cy="9525"/>
            </a:xfrm>
            <a:custGeom>
              <a:avLst/>
              <a:gdLst/>
              <a:ahLst/>
              <a:cxnLst/>
              <a:rect l="l" t="t" r="r" b="b"/>
              <a:pathLst>
                <a:path h="9525">
                  <a:moveTo>
                    <a:pt x="0" y="0"/>
                  </a:moveTo>
                  <a:lnTo>
                    <a:pt x="0" y="9525"/>
                  </a:lnTo>
                  <a:lnTo>
                    <a:pt x="0" y="0"/>
                  </a:lnTo>
                  <a:close/>
                </a:path>
              </a:pathLst>
            </a:custGeom>
            <a:solidFill>
              <a:srgbClr val="DFDFDF"/>
            </a:solidFill>
          </p:spPr>
          <p:txBody>
            <a:bodyPr wrap="square" lIns="0" tIns="0" rIns="0" bIns="0" rtlCol="0"/>
            <a:lstStyle/>
            <a:p>
              <a:endParaRPr sz="1588"/>
            </a:p>
          </p:txBody>
        </p:sp>
        <p:sp>
          <p:nvSpPr>
            <p:cNvPr id="519" name="object 519"/>
            <p:cNvSpPr/>
            <p:nvPr/>
          </p:nvSpPr>
          <p:spPr>
            <a:xfrm>
              <a:off x="6324600" y="2695575"/>
              <a:ext cx="3175" cy="9525"/>
            </a:xfrm>
            <a:custGeom>
              <a:avLst/>
              <a:gdLst/>
              <a:ahLst/>
              <a:cxnLst/>
              <a:rect l="l" t="t" r="r" b="b"/>
              <a:pathLst>
                <a:path w="3175" h="9525">
                  <a:moveTo>
                    <a:pt x="0" y="9525"/>
                  </a:moveTo>
                  <a:lnTo>
                    <a:pt x="0" y="0"/>
                  </a:lnTo>
                  <a:lnTo>
                    <a:pt x="0" y="9525"/>
                  </a:lnTo>
                  <a:close/>
                </a:path>
                <a:path w="3175" h="9525">
                  <a:moveTo>
                    <a:pt x="0" y="9525"/>
                  </a:moveTo>
                  <a:lnTo>
                    <a:pt x="3048" y="9525"/>
                  </a:lnTo>
                  <a:lnTo>
                    <a:pt x="3048" y="0"/>
                  </a:lnTo>
                  <a:lnTo>
                    <a:pt x="0" y="0"/>
                  </a:lnTo>
                  <a:lnTo>
                    <a:pt x="0" y="9525"/>
                  </a:lnTo>
                  <a:close/>
                </a:path>
              </a:pathLst>
            </a:custGeom>
            <a:ln w="9525">
              <a:solidFill>
                <a:srgbClr val="808080"/>
              </a:solidFill>
            </a:ln>
          </p:spPr>
          <p:txBody>
            <a:bodyPr wrap="square" lIns="0" tIns="0" rIns="0" bIns="0" rtlCol="0"/>
            <a:lstStyle/>
            <a:p>
              <a:endParaRPr sz="1588"/>
            </a:p>
          </p:txBody>
        </p:sp>
        <p:sp>
          <p:nvSpPr>
            <p:cNvPr id="520" name="object 520"/>
            <p:cNvSpPr/>
            <p:nvPr/>
          </p:nvSpPr>
          <p:spPr>
            <a:xfrm>
              <a:off x="6334125" y="2695575"/>
              <a:ext cx="0" cy="9525"/>
            </a:xfrm>
            <a:custGeom>
              <a:avLst/>
              <a:gdLst/>
              <a:ahLst/>
              <a:cxnLst/>
              <a:rect l="l" t="t" r="r" b="b"/>
              <a:pathLst>
                <a:path h="9525">
                  <a:moveTo>
                    <a:pt x="0" y="0"/>
                  </a:moveTo>
                  <a:lnTo>
                    <a:pt x="0" y="9525"/>
                  </a:lnTo>
                  <a:lnTo>
                    <a:pt x="0" y="0"/>
                  </a:lnTo>
                  <a:close/>
                </a:path>
              </a:pathLst>
            </a:custGeom>
            <a:solidFill>
              <a:srgbClr val="A0A0A0"/>
            </a:solidFill>
          </p:spPr>
          <p:txBody>
            <a:bodyPr wrap="square" lIns="0" tIns="0" rIns="0" bIns="0" rtlCol="0"/>
            <a:lstStyle/>
            <a:p>
              <a:endParaRPr sz="1588"/>
            </a:p>
          </p:txBody>
        </p:sp>
        <p:sp>
          <p:nvSpPr>
            <p:cNvPr id="521" name="object 521"/>
            <p:cNvSpPr/>
            <p:nvPr/>
          </p:nvSpPr>
          <p:spPr>
            <a:xfrm>
              <a:off x="6334125" y="2695575"/>
              <a:ext cx="0" cy="9525"/>
            </a:xfrm>
            <a:custGeom>
              <a:avLst/>
              <a:gdLst/>
              <a:ahLst/>
              <a:cxnLst/>
              <a:rect l="l" t="t" r="r" b="b"/>
              <a:pathLst>
                <a:path h="9525">
                  <a:moveTo>
                    <a:pt x="0" y="9525"/>
                  </a:moveTo>
                  <a:lnTo>
                    <a:pt x="0" y="0"/>
                  </a:lnTo>
                  <a:lnTo>
                    <a:pt x="0" y="9525"/>
                  </a:lnTo>
                  <a:close/>
                </a:path>
              </a:pathLst>
            </a:custGeom>
            <a:ln w="9525">
              <a:solidFill>
                <a:srgbClr val="808080"/>
              </a:solidFill>
            </a:ln>
          </p:spPr>
          <p:txBody>
            <a:bodyPr wrap="square" lIns="0" tIns="0" rIns="0" bIns="0" rtlCol="0"/>
            <a:lstStyle/>
            <a:p>
              <a:endParaRPr sz="1588"/>
            </a:p>
          </p:txBody>
        </p:sp>
        <p:sp>
          <p:nvSpPr>
            <p:cNvPr id="522" name="object 522"/>
            <p:cNvSpPr/>
            <p:nvPr/>
          </p:nvSpPr>
          <p:spPr>
            <a:xfrm>
              <a:off x="6372225" y="2686050"/>
              <a:ext cx="0" cy="9525"/>
            </a:xfrm>
            <a:custGeom>
              <a:avLst/>
              <a:gdLst/>
              <a:ahLst/>
              <a:cxnLst/>
              <a:rect l="l" t="t" r="r" b="b"/>
              <a:pathLst>
                <a:path h="9525">
                  <a:moveTo>
                    <a:pt x="0" y="0"/>
                  </a:moveTo>
                  <a:lnTo>
                    <a:pt x="0" y="9525"/>
                  </a:lnTo>
                  <a:lnTo>
                    <a:pt x="0" y="0"/>
                  </a:lnTo>
                  <a:close/>
                </a:path>
              </a:pathLst>
            </a:custGeom>
            <a:solidFill>
              <a:srgbClr val="DFDFDF"/>
            </a:solidFill>
          </p:spPr>
          <p:txBody>
            <a:bodyPr wrap="square" lIns="0" tIns="0" rIns="0" bIns="0" rtlCol="0"/>
            <a:lstStyle/>
            <a:p>
              <a:endParaRPr sz="1588"/>
            </a:p>
          </p:txBody>
        </p:sp>
        <p:sp>
          <p:nvSpPr>
            <p:cNvPr id="523" name="object 523"/>
            <p:cNvSpPr/>
            <p:nvPr/>
          </p:nvSpPr>
          <p:spPr>
            <a:xfrm>
              <a:off x="6372225" y="2686050"/>
              <a:ext cx="9525" cy="9525"/>
            </a:xfrm>
            <a:custGeom>
              <a:avLst/>
              <a:gdLst/>
              <a:ahLst/>
              <a:cxnLst/>
              <a:rect l="l" t="t" r="r" b="b"/>
              <a:pathLst>
                <a:path w="9525" h="9525">
                  <a:moveTo>
                    <a:pt x="0" y="9525"/>
                  </a:moveTo>
                  <a:lnTo>
                    <a:pt x="0" y="0"/>
                  </a:lnTo>
                  <a:lnTo>
                    <a:pt x="0" y="9525"/>
                  </a:lnTo>
                  <a:close/>
                </a:path>
                <a:path w="9525" h="9525">
                  <a:moveTo>
                    <a:pt x="0" y="9525"/>
                  </a:moveTo>
                  <a:lnTo>
                    <a:pt x="9525" y="9525"/>
                  </a:lnTo>
                  <a:lnTo>
                    <a:pt x="9525" y="0"/>
                  </a:lnTo>
                  <a:lnTo>
                    <a:pt x="0" y="0"/>
                  </a:lnTo>
                  <a:lnTo>
                    <a:pt x="0" y="9525"/>
                  </a:lnTo>
                  <a:close/>
                </a:path>
              </a:pathLst>
            </a:custGeom>
            <a:ln w="9525">
              <a:solidFill>
                <a:srgbClr val="808080"/>
              </a:solidFill>
            </a:ln>
          </p:spPr>
          <p:txBody>
            <a:bodyPr wrap="square" lIns="0" tIns="0" rIns="0" bIns="0" rtlCol="0"/>
            <a:lstStyle/>
            <a:p>
              <a:endParaRPr sz="1588"/>
            </a:p>
          </p:txBody>
        </p:sp>
        <p:sp>
          <p:nvSpPr>
            <p:cNvPr id="524" name="object 524"/>
            <p:cNvSpPr/>
            <p:nvPr/>
          </p:nvSpPr>
          <p:spPr>
            <a:xfrm>
              <a:off x="6381750" y="2686050"/>
              <a:ext cx="0" cy="9525"/>
            </a:xfrm>
            <a:custGeom>
              <a:avLst/>
              <a:gdLst/>
              <a:ahLst/>
              <a:cxnLst/>
              <a:rect l="l" t="t" r="r" b="b"/>
              <a:pathLst>
                <a:path h="9525">
                  <a:moveTo>
                    <a:pt x="0" y="0"/>
                  </a:moveTo>
                  <a:lnTo>
                    <a:pt x="0" y="9525"/>
                  </a:lnTo>
                  <a:lnTo>
                    <a:pt x="0" y="0"/>
                  </a:lnTo>
                  <a:close/>
                </a:path>
              </a:pathLst>
            </a:custGeom>
            <a:solidFill>
              <a:srgbClr val="A0A0A0"/>
            </a:solidFill>
          </p:spPr>
          <p:txBody>
            <a:bodyPr wrap="square" lIns="0" tIns="0" rIns="0" bIns="0" rtlCol="0"/>
            <a:lstStyle/>
            <a:p>
              <a:endParaRPr sz="1588"/>
            </a:p>
          </p:txBody>
        </p:sp>
        <p:sp>
          <p:nvSpPr>
            <p:cNvPr id="525" name="object 525"/>
            <p:cNvSpPr/>
            <p:nvPr/>
          </p:nvSpPr>
          <p:spPr>
            <a:xfrm>
              <a:off x="6381750" y="2686050"/>
              <a:ext cx="0" cy="9525"/>
            </a:xfrm>
            <a:custGeom>
              <a:avLst/>
              <a:gdLst/>
              <a:ahLst/>
              <a:cxnLst/>
              <a:rect l="l" t="t" r="r" b="b"/>
              <a:pathLst>
                <a:path h="9525">
                  <a:moveTo>
                    <a:pt x="0" y="9525"/>
                  </a:moveTo>
                  <a:lnTo>
                    <a:pt x="0" y="0"/>
                  </a:lnTo>
                  <a:lnTo>
                    <a:pt x="0" y="9525"/>
                  </a:lnTo>
                  <a:close/>
                </a:path>
              </a:pathLst>
            </a:custGeom>
            <a:ln w="9525">
              <a:solidFill>
                <a:srgbClr val="808080"/>
              </a:solidFill>
            </a:ln>
          </p:spPr>
          <p:txBody>
            <a:bodyPr wrap="square" lIns="0" tIns="0" rIns="0" bIns="0" rtlCol="0"/>
            <a:lstStyle/>
            <a:p>
              <a:endParaRPr sz="1588"/>
            </a:p>
          </p:txBody>
        </p:sp>
        <p:sp>
          <p:nvSpPr>
            <p:cNvPr id="526" name="object 526"/>
            <p:cNvSpPr/>
            <p:nvPr/>
          </p:nvSpPr>
          <p:spPr>
            <a:xfrm>
              <a:off x="6419850" y="2686050"/>
              <a:ext cx="9525" cy="9525"/>
            </a:xfrm>
            <a:custGeom>
              <a:avLst/>
              <a:gdLst/>
              <a:ahLst/>
              <a:cxnLst/>
              <a:rect l="l" t="t" r="r" b="b"/>
              <a:pathLst>
                <a:path w="9525" h="9525">
                  <a:moveTo>
                    <a:pt x="9525" y="9525"/>
                  </a:moveTo>
                  <a:lnTo>
                    <a:pt x="9525" y="0"/>
                  </a:lnTo>
                  <a:lnTo>
                    <a:pt x="0" y="0"/>
                  </a:lnTo>
                  <a:lnTo>
                    <a:pt x="0" y="9525"/>
                  </a:lnTo>
                  <a:lnTo>
                    <a:pt x="9525" y="9525"/>
                  </a:lnTo>
                  <a:close/>
                </a:path>
              </a:pathLst>
            </a:custGeom>
            <a:solidFill>
              <a:srgbClr val="DFDFDF"/>
            </a:solidFill>
          </p:spPr>
          <p:txBody>
            <a:bodyPr wrap="square" lIns="0" tIns="0" rIns="0" bIns="0" rtlCol="0"/>
            <a:lstStyle/>
            <a:p>
              <a:endParaRPr sz="1588"/>
            </a:p>
          </p:txBody>
        </p:sp>
        <p:sp>
          <p:nvSpPr>
            <p:cNvPr id="527" name="object 527"/>
            <p:cNvSpPr/>
            <p:nvPr/>
          </p:nvSpPr>
          <p:spPr>
            <a:xfrm>
              <a:off x="6419850" y="2686050"/>
              <a:ext cx="12700" cy="9525"/>
            </a:xfrm>
            <a:custGeom>
              <a:avLst/>
              <a:gdLst/>
              <a:ahLst/>
              <a:cxnLst/>
              <a:rect l="l" t="t" r="r" b="b"/>
              <a:pathLst>
                <a:path w="12700" h="9525">
                  <a:moveTo>
                    <a:pt x="9525" y="9525"/>
                  </a:moveTo>
                  <a:lnTo>
                    <a:pt x="9525" y="0"/>
                  </a:lnTo>
                  <a:lnTo>
                    <a:pt x="0" y="0"/>
                  </a:lnTo>
                  <a:lnTo>
                    <a:pt x="0" y="9525"/>
                  </a:lnTo>
                  <a:lnTo>
                    <a:pt x="9525" y="9525"/>
                  </a:lnTo>
                  <a:close/>
                </a:path>
                <a:path w="12700" h="9525">
                  <a:moveTo>
                    <a:pt x="9525" y="9525"/>
                  </a:moveTo>
                  <a:lnTo>
                    <a:pt x="12573" y="9525"/>
                  </a:lnTo>
                  <a:lnTo>
                    <a:pt x="12573" y="0"/>
                  </a:lnTo>
                  <a:lnTo>
                    <a:pt x="9525" y="0"/>
                  </a:lnTo>
                  <a:lnTo>
                    <a:pt x="9525" y="9525"/>
                  </a:lnTo>
                  <a:close/>
                </a:path>
              </a:pathLst>
            </a:custGeom>
            <a:ln w="9525">
              <a:solidFill>
                <a:srgbClr val="808080"/>
              </a:solidFill>
            </a:ln>
          </p:spPr>
          <p:txBody>
            <a:bodyPr wrap="square" lIns="0" tIns="0" rIns="0" bIns="0" rtlCol="0"/>
            <a:lstStyle/>
            <a:p>
              <a:endParaRPr sz="1588"/>
            </a:p>
          </p:txBody>
        </p:sp>
        <p:sp>
          <p:nvSpPr>
            <p:cNvPr id="528" name="object 528"/>
            <p:cNvSpPr/>
            <p:nvPr/>
          </p:nvSpPr>
          <p:spPr>
            <a:xfrm>
              <a:off x="6429375" y="2686050"/>
              <a:ext cx="9525" cy="9525"/>
            </a:xfrm>
            <a:custGeom>
              <a:avLst/>
              <a:gdLst/>
              <a:ahLst/>
              <a:cxnLst/>
              <a:rect l="l" t="t" r="r" b="b"/>
              <a:pathLst>
                <a:path w="9525" h="9525">
                  <a:moveTo>
                    <a:pt x="9525" y="9525"/>
                  </a:moveTo>
                  <a:lnTo>
                    <a:pt x="9525" y="0"/>
                  </a:lnTo>
                  <a:lnTo>
                    <a:pt x="0" y="0"/>
                  </a:lnTo>
                  <a:lnTo>
                    <a:pt x="0" y="9525"/>
                  </a:lnTo>
                  <a:lnTo>
                    <a:pt x="9525" y="9525"/>
                  </a:lnTo>
                  <a:close/>
                </a:path>
              </a:pathLst>
            </a:custGeom>
            <a:solidFill>
              <a:srgbClr val="A0A0A0"/>
            </a:solidFill>
          </p:spPr>
          <p:txBody>
            <a:bodyPr wrap="square" lIns="0" tIns="0" rIns="0" bIns="0" rtlCol="0"/>
            <a:lstStyle/>
            <a:p>
              <a:endParaRPr sz="1588"/>
            </a:p>
          </p:txBody>
        </p:sp>
        <p:sp>
          <p:nvSpPr>
            <p:cNvPr id="529" name="object 529"/>
            <p:cNvSpPr/>
            <p:nvPr/>
          </p:nvSpPr>
          <p:spPr>
            <a:xfrm>
              <a:off x="6429375" y="2686050"/>
              <a:ext cx="9525" cy="9525"/>
            </a:xfrm>
            <a:custGeom>
              <a:avLst/>
              <a:gdLst/>
              <a:ahLst/>
              <a:cxnLst/>
              <a:rect l="l" t="t" r="r" b="b"/>
              <a:pathLst>
                <a:path w="9525" h="9525">
                  <a:moveTo>
                    <a:pt x="9525" y="9525"/>
                  </a:moveTo>
                  <a:lnTo>
                    <a:pt x="9525" y="0"/>
                  </a:lnTo>
                  <a:lnTo>
                    <a:pt x="0" y="0"/>
                  </a:lnTo>
                  <a:lnTo>
                    <a:pt x="0" y="9525"/>
                  </a:lnTo>
                  <a:lnTo>
                    <a:pt x="9525" y="9525"/>
                  </a:lnTo>
                  <a:close/>
                </a:path>
              </a:pathLst>
            </a:custGeom>
            <a:ln w="9525">
              <a:solidFill>
                <a:srgbClr val="808080"/>
              </a:solidFill>
            </a:ln>
          </p:spPr>
          <p:txBody>
            <a:bodyPr wrap="square" lIns="0" tIns="0" rIns="0" bIns="0" rtlCol="0"/>
            <a:lstStyle/>
            <a:p>
              <a:endParaRPr sz="1588"/>
            </a:p>
          </p:txBody>
        </p:sp>
        <p:sp>
          <p:nvSpPr>
            <p:cNvPr id="530" name="object 530"/>
            <p:cNvSpPr/>
            <p:nvPr/>
          </p:nvSpPr>
          <p:spPr>
            <a:xfrm>
              <a:off x="6477000" y="2676525"/>
              <a:ext cx="0" cy="9525"/>
            </a:xfrm>
            <a:custGeom>
              <a:avLst/>
              <a:gdLst/>
              <a:ahLst/>
              <a:cxnLst/>
              <a:rect l="l" t="t" r="r" b="b"/>
              <a:pathLst>
                <a:path h="9525">
                  <a:moveTo>
                    <a:pt x="0" y="0"/>
                  </a:moveTo>
                  <a:lnTo>
                    <a:pt x="0" y="9525"/>
                  </a:lnTo>
                  <a:lnTo>
                    <a:pt x="0" y="0"/>
                  </a:lnTo>
                  <a:close/>
                </a:path>
              </a:pathLst>
            </a:custGeom>
            <a:solidFill>
              <a:srgbClr val="DFDFDF"/>
            </a:solidFill>
          </p:spPr>
          <p:txBody>
            <a:bodyPr wrap="square" lIns="0" tIns="0" rIns="0" bIns="0" rtlCol="0"/>
            <a:lstStyle/>
            <a:p>
              <a:endParaRPr sz="1588"/>
            </a:p>
          </p:txBody>
        </p:sp>
        <p:sp>
          <p:nvSpPr>
            <p:cNvPr id="531" name="object 531"/>
            <p:cNvSpPr/>
            <p:nvPr/>
          </p:nvSpPr>
          <p:spPr>
            <a:xfrm>
              <a:off x="6477000" y="2676525"/>
              <a:ext cx="9525" cy="9525"/>
            </a:xfrm>
            <a:custGeom>
              <a:avLst/>
              <a:gdLst/>
              <a:ahLst/>
              <a:cxnLst/>
              <a:rect l="l" t="t" r="r" b="b"/>
              <a:pathLst>
                <a:path w="9525" h="9525">
                  <a:moveTo>
                    <a:pt x="0" y="9525"/>
                  </a:moveTo>
                  <a:lnTo>
                    <a:pt x="0" y="0"/>
                  </a:lnTo>
                  <a:lnTo>
                    <a:pt x="0" y="9525"/>
                  </a:lnTo>
                  <a:close/>
                </a:path>
                <a:path w="9525" h="9525">
                  <a:moveTo>
                    <a:pt x="0" y="9525"/>
                  </a:moveTo>
                  <a:lnTo>
                    <a:pt x="9525" y="9525"/>
                  </a:lnTo>
                  <a:lnTo>
                    <a:pt x="9525" y="0"/>
                  </a:lnTo>
                  <a:lnTo>
                    <a:pt x="0" y="0"/>
                  </a:lnTo>
                  <a:lnTo>
                    <a:pt x="0" y="9525"/>
                  </a:lnTo>
                  <a:close/>
                </a:path>
              </a:pathLst>
            </a:custGeom>
            <a:ln w="9525">
              <a:solidFill>
                <a:srgbClr val="808080"/>
              </a:solidFill>
            </a:ln>
          </p:spPr>
          <p:txBody>
            <a:bodyPr wrap="square" lIns="0" tIns="0" rIns="0" bIns="0" rtlCol="0"/>
            <a:lstStyle/>
            <a:p>
              <a:endParaRPr sz="1588"/>
            </a:p>
          </p:txBody>
        </p:sp>
        <p:sp>
          <p:nvSpPr>
            <p:cNvPr id="532" name="object 532"/>
            <p:cNvSpPr/>
            <p:nvPr/>
          </p:nvSpPr>
          <p:spPr>
            <a:xfrm>
              <a:off x="6486525" y="2676525"/>
              <a:ext cx="0" cy="9525"/>
            </a:xfrm>
            <a:custGeom>
              <a:avLst/>
              <a:gdLst/>
              <a:ahLst/>
              <a:cxnLst/>
              <a:rect l="l" t="t" r="r" b="b"/>
              <a:pathLst>
                <a:path h="9525">
                  <a:moveTo>
                    <a:pt x="0" y="0"/>
                  </a:moveTo>
                  <a:lnTo>
                    <a:pt x="0" y="9525"/>
                  </a:lnTo>
                  <a:lnTo>
                    <a:pt x="0" y="0"/>
                  </a:lnTo>
                  <a:close/>
                </a:path>
              </a:pathLst>
            </a:custGeom>
            <a:solidFill>
              <a:srgbClr val="A0A0A0"/>
            </a:solidFill>
          </p:spPr>
          <p:txBody>
            <a:bodyPr wrap="square" lIns="0" tIns="0" rIns="0" bIns="0" rtlCol="0"/>
            <a:lstStyle/>
            <a:p>
              <a:endParaRPr sz="1588"/>
            </a:p>
          </p:txBody>
        </p:sp>
        <p:sp>
          <p:nvSpPr>
            <p:cNvPr id="533" name="object 533"/>
            <p:cNvSpPr/>
            <p:nvPr/>
          </p:nvSpPr>
          <p:spPr>
            <a:xfrm>
              <a:off x="6486525" y="2676525"/>
              <a:ext cx="0" cy="9525"/>
            </a:xfrm>
            <a:custGeom>
              <a:avLst/>
              <a:gdLst/>
              <a:ahLst/>
              <a:cxnLst/>
              <a:rect l="l" t="t" r="r" b="b"/>
              <a:pathLst>
                <a:path h="9525">
                  <a:moveTo>
                    <a:pt x="0" y="9525"/>
                  </a:moveTo>
                  <a:lnTo>
                    <a:pt x="0" y="0"/>
                  </a:lnTo>
                  <a:lnTo>
                    <a:pt x="0" y="9525"/>
                  </a:lnTo>
                  <a:close/>
                </a:path>
              </a:pathLst>
            </a:custGeom>
            <a:ln w="9525">
              <a:solidFill>
                <a:srgbClr val="808080"/>
              </a:solidFill>
            </a:ln>
          </p:spPr>
          <p:txBody>
            <a:bodyPr wrap="square" lIns="0" tIns="0" rIns="0" bIns="0" rtlCol="0"/>
            <a:lstStyle/>
            <a:p>
              <a:endParaRPr sz="1588"/>
            </a:p>
          </p:txBody>
        </p:sp>
        <p:sp>
          <p:nvSpPr>
            <p:cNvPr id="534" name="object 534"/>
            <p:cNvSpPr/>
            <p:nvPr/>
          </p:nvSpPr>
          <p:spPr>
            <a:xfrm>
              <a:off x="6524625" y="2667000"/>
              <a:ext cx="0" cy="9525"/>
            </a:xfrm>
            <a:custGeom>
              <a:avLst/>
              <a:gdLst/>
              <a:ahLst/>
              <a:cxnLst/>
              <a:rect l="l" t="t" r="r" b="b"/>
              <a:pathLst>
                <a:path h="9525">
                  <a:moveTo>
                    <a:pt x="0" y="0"/>
                  </a:moveTo>
                  <a:lnTo>
                    <a:pt x="0" y="9525"/>
                  </a:lnTo>
                  <a:lnTo>
                    <a:pt x="0" y="0"/>
                  </a:lnTo>
                  <a:close/>
                </a:path>
              </a:pathLst>
            </a:custGeom>
            <a:solidFill>
              <a:srgbClr val="DFDFDF"/>
            </a:solidFill>
          </p:spPr>
          <p:txBody>
            <a:bodyPr wrap="square" lIns="0" tIns="0" rIns="0" bIns="0" rtlCol="0"/>
            <a:lstStyle/>
            <a:p>
              <a:endParaRPr sz="1588"/>
            </a:p>
          </p:txBody>
        </p:sp>
        <p:sp>
          <p:nvSpPr>
            <p:cNvPr id="535" name="object 535"/>
            <p:cNvSpPr/>
            <p:nvPr/>
          </p:nvSpPr>
          <p:spPr>
            <a:xfrm>
              <a:off x="6524625" y="2667000"/>
              <a:ext cx="12700" cy="9525"/>
            </a:xfrm>
            <a:custGeom>
              <a:avLst/>
              <a:gdLst/>
              <a:ahLst/>
              <a:cxnLst/>
              <a:rect l="l" t="t" r="r" b="b"/>
              <a:pathLst>
                <a:path w="12700" h="9525">
                  <a:moveTo>
                    <a:pt x="0" y="9525"/>
                  </a:moveTo>
                  <a:lnTo>
                    <a:pt x="0" y="0"/>
                  </a:lnTo>
                  <a:lnTo>
                    <a:pt x="0" y="9525"/>
                  </a:lnTo>
                  <a:close/>
                </a:path>
                <a:path w="12700" h="9525">
                  <a:moveTo>
                    <a:pt x="9525" y="9525"/>
                  </a:moveTo>
                  <a:lnTo>
                    <a:pt x="12573" y="9525"/>
                  </a:lnTo>
                  <a:lnTo>
                    <a:pt x="12573" y="0"/>
                  </a:lnTo>
                  <a:lnTo>
                    <a:pt x="9525" y="0"/>
                  </a:lnTo>
                  <a:lnTo>
                    <a:pt x="9525" y="9525"/>
                  </a:lnTo>
                  <a:close/>
                </a:path>
              </a:pathLst>
            </a:custGeom>
            <a:ln w="9525">
              <a:solidFill>
                <a:srgbClr val="808080"/>
              </a:solidFill>
            </a:ln>
          </p:spPr>
          <p:txBody>
            <a:bodyPr wrap="square" lIns="0" tIns="0" rIns="0" bIns="0" rtlCol="0"/>
            <a:lstStyle/>
            <a:p>
              <a:endParaRPr sz="1588"/>
            </a:p>
          </p:txBody>
        </p:sp>
        <p:sp>
          <p:nvSpPr>
            <p:cNvPr id="536" name="object 536"/>
            <p:cNvSpPr/>
            <p:nvPr/>
          </p:nvSpPr>
          <p:spPr>
            <a:xfrm>
              <a:off x="6534150" y="2667000"/>
              <a:ext cx="0" cy="9525"/>
            </a:xfrm>
            <a:custGeom>
              <a:avLst/>
              <a:gdLst/>
              <a:ahLst/>
              <a:cxnLst/>
              <a:rect l="l" t="t" r="r" b="b"/>
              <a:pathLst>
                <a:path h="9525">
                  <a:moveTo>
                    <a:pt x="0" y="0"/>
                  </a:moveTo>
                  <a:lnTo>
                    <a:pt x="0" y="9525"/>
                  </a:lnTo>
                  <a:lnTo>
                    <a:pt x="0" y="0"/>
                  </a:lnTo>
                  <a:close/>
                </a:path>
              </a:pathLst>
            </a:custGeom>
            <a:solidFill>
              <a:srgbClr val="A0A0A0"/>
            </a:solidFill>
          </p:spPr>
          <p:txBody>
            <a:bodyPr wrap="square" lIns="0" tIns="0" rIns="0" bIns="0" rtlCol="0"/>
            <a:lstStyle/>
            <a:p>
              <a:endParaRPr sz="1588"/>
            </a:p>
          </p:txBody>
        </p:sp>
        <p:sp>
          <p:nvSpPr>
            <p:cNvPr id="537" name="object 537"/>
            <p:cNvSpPr/>
            <p:nvPr/>
          </p:nvSpPr>
          <p:spPr>
            <a:xfrm>
              <a:off x="6534150" y="2667000"/>
              <a:ext cx="0" cy="9525"/>
            </a:xfrm>
            <a:custGeom>
              <a:avLst/>
              <a:gdLst/>
              <a:ahLst/>
              <a:cxnLst/>
              <a:rect l="l" t="t" r="r" b="b"/>
              <a:pathLst>
                <a:path h="9525">
                  <a:moveTo>
                    <a:pt x="0" y="9525"/>
                  </a:moveTo>
                  <a:lnTo>
                    <a:pt x="0" y="0"/>
                  </a:lnTo>
                  <a:lnTo>
                    <a:pt x="0" y="9525"/>
                  </a:lnTo>
                  <a:close/>
                </a:path>
              </a:pathLst>
            </a:custGeom>
            <a:ln w="9525">
              <a:solidFill>
                <a:srgbClr val="808080"/>
              </a:solidFill>
            </a:ln>
          </p:spPr>
          <p:txBody>
            <a:bodyPr wrap="square" lIns="0" tIns="0" rIns="0" bIns="0" rtlCol="0"/>
            <a:lstStyle/>
            <a:p>
              <a:endParaRPr sz="1588"/>
            </a:p>
          </p:txBody>
        </p:sp>
        <p:sp>
          <p:nvSpPr>
            <p:cNvPr id="538" name="object 538"/>
            <p:cNvSpPr/>
            <p:nvPr/>
          </p:nvSpPr>
          <p:spPr>
            <a:xfrm>
              <a:off x="6572250" y="2657475"/>
              <a:ext cx="0" cy="9525"/>
            </a:xfrm>
            <a:custGeom>
              <a:avLst/>
              <a:gdLst/>
              <a:ahLst/>
              <a:cxnLst/>
              <a:rect l="l" t="t" r="r" b="b"/>
              <a:pathLst>
                <a:path h="9525">
                  <a:moveTo>
                    <a:pt x="0" y="0"/>
                  </a:moveTo>
                  <a:lnTo>
                    <a:pt x="0" y="9525"/>
                  </a:lnTo>
                  <a:lnTo>
                    <a:pt x="0" y="0"/>
                  </a:lnTo>
                  <a:close/>
                </a:path>
              </a:pathLst>
            </a:custGeom>
            <a:solidFill>
              <a:srgbClr val="DFDFDF"/>
            </a:solidFill>
          </p:spPr>
          <p:txBody>
            <a:bodyPr wrap="square" lIns="0" tIns="0" rIns="0" bIns="0" rtlCol="0"/>
            <a:lstStyle/>
            <a:p>
              <a:endParaRPr sz="1588"/>
            </a:p>
          </p:txBody>
        </p:sp>
        <p:sp>
          <p:nvSpPr>
            <p:cNvPr id="539" name="object 539"/>
            <p:cNvSpPr/>
            <p:nvPr/>
          </p:nvSpPr>
          <p:spPr>
            <a:xfrm>
              <a:off x="6572250" y="2657475"/>
              <a:ext cx="12700" cy="9525"/>
            </a:xfrm>
            <a:custGeom>
              <a:avLst/>
              <a:gdLst/>
              <a:ahLst/>
              <a:cxnLst/>
              <a:rect l="l" t="t" r="r" b="b"/>
              <a:pathLst>
                <a:path w="12700" h="9525">
                  <a:moveTo>
                    <a:pt x="0" y="9525"/>
                  </a:moveTo>
                  <a:lnTo>
                    <a:pt x="0" y="0"/>
                  </a:lnTo>
                  <a:lnTo>
                    <a:pt x="0" y="9525"/>
                  </a:lnTo>
                  <a:close/>
                </a:path>
                <a:path w="12700" h="9525">
                  <a:moveTo>
                    <a:pt x="9525" y="9525"/>
                  </a:moveTo>
                  <a:lnTo>
                    <a:pt x="12573" y="9525"/>
                  </a:lnTo>
                  <a:lnTo>
                    <a:pt x="12573" y="0"/>
                  </a:lnTo>
                  <a:lnTo>
                    <a:pt x="9525" y="0"/>
                  </a:lnTo>
                  <a:lnTo>
                    <a:pt x="9525" y="9525"/>
                  </a:lnTo>
                  <a:close/>
                </a:path>
              </a:pathLst>
            </a:custGeom>
            <a:ln w="9525">
              <a:solidFill>
                <a:srgbClr val="808080"/>
              </a:solidFill>
            </a:ln>
          </p:spPr>
          <p:txBody>
            <a:bodyPr wrap="square" lIns="0" tIns="0" rIns="0" bIns="0" rtlCol="0"/>
            <a:lstStyle/>
            <a:p>
              <a:endParaRPr sz="1588"/>
            </a:p>
          </p:txBody>
        </p:sp>
        <p:sp>
          <p:nvSpPr>
            <p:cNvPr id="540" name="object 540"/>
            <p:cNvSpPr/>
            <p:nvPr/>
          </p:nvSpPr>
          <p:spPr>
            <a:xfrm>
              <a:off x="6581775" y="2657475"/>
              <a:ext cx="0" cy="9525"/>
            </a:xfrm>
            <a:custGeom>
              <a:avLst/>
              <a:gdLst/>
              <a:ahLst/>
              <a:cxnLst/>
              <a:rect l="l" t="t" r="r" b="b"/>
              <a:pathLst>
                <a:path h="9525">
                  <a:moveTo>
                    <a:pt x="0" y="0"/>
                  </a:moveTo>
                  <a:lnTo>
                    <a:pt x="0" y="9525"/>
                  </a:lnTo>
                  <a:lnTo>
                    <a:pt x="0" y="0"/>
                  </a:lnTo>
                  <a:close/>
                </a:path>
              </a:pathLst>
            </a:custGeom>
            <a:solidFill>
              <a:srgbClr val="A0A0A0"/>
            </a:solidFill>
          </p:spPr>
          <p:txBody>
            <a:bodyPr wrap="square" lIns="0" tIns="0" rIns="0" bIns="0" rtlCol="0"/>
            <a:lstStyle/>
            <a:p>
              <a:endParaRPr sz="1588"/>
            </a:p>
          </p:txBody>
        </p:sp>
        <p:sp>
          <p:nvSpPr>
            <p:cNvPr id="541" name="object 541"/>
            <p:cNvSpPr/>
            <p:nvPr/>
          </p:nvSpPr>
          <p:spPr>
            <a:xfrm>
              <a:off x="6581775" y="2657475"/>
              <a:ext cx="0" cy="9525"/>
            </a:xfrm>
            <a:custGeom>
              <a:avLst/>
              <a:gdLst/>
              <a:ahLst/>
              <a:cxnLst/>
              <a:rect l="l" t="t" r="r" b="b"/>
              <a:pathLst>
                <a:path h="9525">
                  <a:moveTo>
                    <a:pt x="0" y="9525"/>
                  </a:moveTo>
                  <a:lnTo>
                    <a:pt x="0" y="0"/>
                  </a:lnTo>
                  <a:lnTo>
                    <a:pt x="0" y="9525"/>
                  </a:lnTo>
                  <a:close/>
                </a:path>
              </a:pathLst>
            </a:custGeom>
            <a:ln w="9525">
              <a:solidFill>
                <a:srgbClr val="808080"/>
              </a:solidFill>
            </a:ln>
          </p:spPr>
          <p:txBody>
            <a:bodyPr wrap="square" lIns="0" tIns="0" rIns="0" bIns="0" rtlCol="0"/>
            <a:lstStyle/>
            <a:p>
              <a:endParaRPr sz="1588"/>
            </a:p>
          </p:txBody>
        </p:sp>
        <p:sp>
          <p:nvSpPr>
            <p:cNvPr id="542" name="object 542"/>
            <p:cNvSpPr/>
            <p:nvPr/>
          </p:nvSpPr>
          <p:spPr>
            <a:xfrm>
              <a:off x="6619875" y="2657475"/>
              <a:ext cx="0" cy="0"/>
            </a:xfrm>
            <a:custGeom>
              <a:avLst/>
              <a:gdLst/>
              <a:ahLst/>
              <a:cxnLst/>
              <a:rect l="l" t="t" r="r" b="b"/>
              <a:pathLst>
                <a:path>
                  <a:moveTo>
                    <a:pt x="0" y="0"/>
                  </a:moveTo>
                  <a:close/>
                </a:path>
              </a:pathLst>
            </a:custGeom>
            <a:solidFill>
              <a:srgbClr val="DFDFDF"/>
            </a:solidFill>
          </p:spPr>
          <p:txBody>
            <a:bodyPr wrap="square" lIns="0" tIns="0" rIns="0" bIns="0" rtlCol="0"/>
            <a:lstStyle/>
            <a:p>
              <a:endParaRPr sz="1588"/>
            </a:p>
          </p:txBody>
        </p:sp>
        <p:sp>
          <p:nvSpPr>
            <p:cNvPr id="543" name="object 543"/>
            <p:cNvSpPr/>
            <p:nvPr/>
          </p:nvSpPr>
          <p:spPr>
            <a:xfrm>
              <a:off x="6619875" y="2654426"/>
              <a:ext cx="12700" cy="3175"/>
            </a:xfrm>
            <a:custGeom>
              <a:avLst/>
              <a:gdLst/>
              <a:ahLst/>
              <a:cxnLst/>
              <a:rect l="l" t="t" r="r" b="b"/>
              <a:pathLst>
                <a:path w="12700" h="3175">
                  <a:moveTo>
                    <a:pt x="0" y="3048"/>
                  </a:moveTo>
                  <a:lnTo>
                    <a:pt x="0" y="3048"/>
                  </a:lnTo>
                  <a:lnTo>
                    <a:pt x="0" y="3048"/>
                  </a:lnTo>
                  <a:close/>
                </a:path>
                <a:path w="12700" h="3175">
                  <a:moveTo>
                    <a:pt x="9525" y="3048"/>
                  </a:moveTo>
                  <a:lnTo>
                    <a:pt x="12573" y="3048"/>
                  </a:lnTo>
                  <a:lnTo>
                    <a:pt x="12573" y="0"/>
                  </a:lnTo>
                  <a:lnTo>
                    <a:pt x="9525" y="0"/>
                  </a:lnTo>
                  <a:lnTo>
                    <a:pt x="9525" y="3048"/>
                  </a:lnTo>
                  <a:close/>
                </a:path>
              </a:pathLst>
            </a:custGeom>
            <a:ln w="9525">
              <a:solidFill>
                <a:srgbClr val="808080"/>
              </a:solidFill>
            </a:ln>
          </p:spPr>
          <p:txBody>
            <a:bodyPr wrap="square" lIns="0" tIns="0" rIns="0" bIns="0" rtlCol="0"/>
            <a:lstStyle/>
            <a:p>
              <a:endParaRPr sz="1588"/>
            </a:p>
          </p:txBody>
        </p:sp>
        <p:sp>
          <p:nvSpPr>
            <p:cNvPr id="544" name="object 544"/>
            <p:cNvSpPr/>
            <p:nvPr/>
          </p:nvSpPr>
          <p:spPr>
            <a:xfrm>
              <a:off x="6629400" y="2657475"/>
              <a:ext cx="0" cy="0"/>
            </a:xfrm>
            <a:custGeom>
              <a:avLst/>
              <a:gdLst/>
              <a:ahLst/>
              <a:cxnLst/>
              <a:rect l="l" t="t" r="r" b="b"/>
              <a:pathLst>
                <a:path>
                  <a:moveTo>
                    <a:pt x="0" y="0"/>
                  </a:moveTo>
                  <a:close/>
                </a:path>
              </a:pathLst>
            </a:custGeom>
            <a:solidFill>
              <a:srgbClr val="A0A0A0"/>
            </a:solidFill>
          </p:spPr>
          <p:txBody>
            <a:bodyPr wrap="square" lIns="0" tIns="0" rIns="0" bIns="0" rtlCol="0"/>
            <a:lstStyle/>
            <a:p>
              <a:endParaRPr sz="1588"/>
            </a:p>
          </p:txBody>
        </p:sp>
        <p:sp>
          <p:nvSpPr>
            <p:cNvPr id="545" name="object 545"/>
            <p:cNvSpPr/>
            <p:nvPr/>
          </p:nvSpPr>
          <p:spPr>
            <a:xfrm>
              <a:off x="6629400" y="2657475"/>
              <a:ext cx="0" cy="0"/>
            </a:xfrm>
            <a:custGeom>
              <a:avLst/>
              <a:gdLst/>
              <a:ahLst/>
              <a:cxnLst/>
              <a:rect l="l" t="t" r="r" b="b"/>
              <a:pathLst>
                <a:path>
                  <a:moveTo>
                    <a:pt x="0" y="0"/>
                  </a:moveTo>
                  <a:lnTo>
                    <a:pt x="0" y="0"/>
                  </a:lnTo>
                  <a:lnTo>
                    <a:pt x="0" y="0"/>
                  </a:lnTo>
                  <a:close/>
                </a:path>
              </a:pathLst>
            </a:custGeom>
            <a:ln w="9525">
              <a:solidFill>
                <a:srgbClr val="808080"/>
              </a:solidFill>
            </a:ln>
          </p:spPr>
          <p:txBody>
            <a:bodyPr wrap="square" lIns="0" tIns="0" rIns="0" bIns="0" rtlCol="0"/>
            <a:lstStyle/>
            <a:p>
              <a:endParaRPr sz="1588"/>
            </a:p>
          </p:txBody>
        </p:sp>
        <p:sp>
          <p:nvSpPr>
            <p:cNvPr id="546" name="object 546"/>
            <p:cNvSpPr/>
            <p:nvPr/>
          </p:nvSpPr>
          <p:spPr>
            <a:xfrm>
              <a:off x="6696075" y="2647950"/>
              <a:ext cx="0" cy="0"/>
            </a:xfrm>
            <a:custGeom>
              <a:avLst/>
              <a:gdLst/>
              <a:ahLst/>
              <a:cxnLst/>
              <a:rect l="l" t="t" r="r" b="b"/>
              <a:pathLst>
                <a:path>
                  <a:moveTo>
                    <a:pt x="0" y="0"/>
                  </a:moveTo>
                  <a:close/>
                </a:path>
              </a:pathLst>
            </a:custGeom>
            <a:solidFill>
              <a:srgbClr val="DFDFDF"/>
            </a:solidFill>
          </p:spPr>
          <p:txBody>
            <a:bodyPr wrap="square" lIns="0" tIns="0" rIns="0" bIns="0" rtlCol="0"/>
            <a:lstStyle/>
            <a:p>
              <a:endParaRPr sz="1588"/>
            </a:p>
          </p:txBody>
        </p:sp>
        <p:sp>
          <p:nvSpPr>
            <p:cNvPr id="547" name="object 547"/>
            <p:cNvSpPr/>
            <p:nvPr/>
          </p:nvSpPr>
          <p:spPr>
            <a:xfrm>
              <a:off x="6696075" y="2644901"/>
              <a:ext cx="12700" cy="3175"/>
            </a:xfrm>
            <a:custGeom>
              <a:avLst/>
              <a:gdLst/>
              <a:ahLst/>
              <a:cxnLst/>
              <a:rect l="l" t="t" r="r" b="b"/>
              <a:pathLst>
                <a:path w="12700" h="3175">
                  <a:moveTo>
                    <a:pt x="0" y="3048"/>
                  </a:moveTo>
                  <a:lnTo>
                    <a:pt x="0" y="3048"/>
                  </a:lnTo>
                  <a:lnTo>
                    <a:pt x="0" y="3048"/>
                  </a:lnTo>
                  <a:close/>
                </a:path>
                <a:path w="12700" h="3175">
                  <a:moveTo>
                    <a:pt x="9525" y="3048"/>
                  </a:moveTo>
                  <a:lnTo>
                    <a:pt x="12573" y="3048"/>
                  </a:lnTo>
                  <a:lnTo>
                    <a:pt x="12573" y="0"/>
                  </a:lnTo>
                  <a:lnTo>
                    <a:pt x="9525" y="0"/>
                  </a:lnTo>
                  <a:lnTo>
                    <a:pt x="9525" y="3048"/>
                  </a:lnTo>
                  <a:close/>
                </a:path>
              </a:pathLst>
            </a:custGeom>
            <a:ln w="9525">
              <a:solidFill>
                <a:srgbClr val="808080"/>
              </a:solidFill>
            </a:ln>
          </p:spPr>
          <p:txBody>
            <a:bodyPr wrap="square" lIns="0" tIns="0" rIns="0" bIns="0" rtlCol="0"/>
            <a:lstStyle/>
            <a:p>
              <a:endParaRPr sz="1588"/>
            </a:p>
          </p:txBody>
        </p:sp>
        <p:sp>
          <p:nvSpPr>
            <p:cNvPr id="548" name="object 548"/>
            <p:cNvSpPr/>
            <p:nvPr/>
          </p:nvSpPr>
          <p:spPr>
            <a:xfrm>
              <a:off x="6705600" y="2647950"/>
              <a:ext cx="9525" cy="0"/>
            </a:xfrm>
            <a:custGeom>
              <a:avLst/>
              <a:gdLst/>
              <a:ahLst/>
              <a:cxnLst/>
              <a:rect l="l" t="t" r="r" b="b"/>
              <a:pathLst>
                <a:path w="9525">
                  <a:moveTo>
                    <a:pt x="9525" y="0"/>
                  </a:moveTo>
                  <a:lnTo>
                    <a:pt x="0" y="0"/>
                  </a:lnTo>
                  <a:lnTo>
                    <a:pt x="9525" y="0"/>
                  </a:lnTo>
                  <a:close/>
                </a:path>
              </a:pathLst>
            </a:custGeom>
            <a:solidFill>
              <a:srgbClr val="A0A0A0"/>
            </a:solidFill>
          </p:spPr>
          <p:txBody>
            <a:bodyPr wrap="square" lIns="0" tIns="0" rIns="0" bIns="0" rtlCol="0"/>
            <a:lstStyle/>
            <a:p>
              <a:endParaRPr sz="1588"/>
            </a:p>
          </p:txBody>
        </p:sp>
        <p:sp>
          <p:nvSpPr>
            <p:cNvPr id="549" name="object 549"/>
            <p:cNvSpPr/>
            <p:nvPr/>
          </p:nvSpPr>
          <p:spPr>
            <a:xfrm>
              <a:off x="6705600" y="2647950"/>
              <a:ext cx="9525" cy="0"/>
            </a:xfrm>
            <a:custGeom>
              <a:avLst/>
              <a:gdLst/>
              <a:ahLst/>
              <a:cxnLst/>
              <a:rect l="l" t="t" r="r" b="b"/>
              <a:pathLst>
                <a:path w="9525">
                  <a:moveTo>
                    <a:pt x="9525" y="0"/>
                  </a:moveTo>
                  <a:lnTo>
                    <a:pt x="0" y="0"/>
                  </a:lnTo>
                  <a:lnTo>
                    <a:pt x="9525" y="0"/>
                  </a:lnTo>
                  <a:close/>
                </a:path>
              </a:pathLst>
            </a:custGeom>
            <a:ln w="9525">
              <a:solidFill>
                <a:srgbClr val="808080"/>
              </a:solidFill>
            </a:ln>
          </p:spPr>
          <p:txBody>
            <a:bodyPr wrap="square" lIns="0" tIns="0" rIns="0" bIns="0" rtlCol="0"/>
            <a:lstStyle/>
            <a:p>
              <a:endParaRPr sz="1588"/>
            </a:p>
          </p:txBody>
        </p:sp>
        <p:sp>
          <p:nvSpPr>
            <p:cNvPr id="550" name="object 550"/>
            <p:cNvSpPr/>
            <p:nvPr/>
          </p:nvSpPr>
          <p:spPr>
            <a:xfrm>
              <a:off x="6743700" y="2638425"/>
              <a:ext cx="0" cy="0"/>
            </a:xfrm>
            <a:custGeom>
              <a:avLst/>
              <a:gdLst/>
              <a:ahLst/>
              <a:cxnLst/>
              <a:rect l="l" t="t" r="r" b="b"/>
              <a:pathLst>
                <a:path>
                  <a:moveTo>
                    <a:pt x="0" y="0"/>
                  </a:moveTo>
                  <a:close/>
                </a:path>
              </a:pathLst>
            </a:custGeom>
            <a:solidFill>
              <a:srgbClr val="DFDFDF"/>
            </a:solidFill>
          </p:spPr>
          <p:txBody>
            <a:bodyPr wrap="square" lIns="0" tIns="0" rIns="0" bIns="0" rtlCol="0"/>
            <a:lstStyle/>
            <a:p>
              <a:endParaRPr sz="1588"/>
            </a:p>
          </p:txBody>
        </p:sp>
        <p:sp>
          <p:nvSpPr>
            <p:cNvPr id="551" name="object 551"/>
            <p:cNvSpPr/>
            <p:nvPr/>
          </p:nvSpPr>
          <p:spPr>
            <a:xfrm>
              <a:off x="6743700" y="2635376"/>
              <a:ext cx="9525" cy="3175"/>
            </a:xfrm>
            <a:custGeom>
              <a:avLst/>
              <a:gdLst/>
              <a:ahLst/>
              <a:cxnLst/>
              <a:rect l="l" t="t" r="r" b="b"/>
              <a:pathLst>
                <a:path w="9525" h="3175">
                  <a:moveTo>
                    <a:pt x="0" y="3048"/>
                  </a:moveTo>
                  <a:lnTo>
                    <a:pt x="0" y="3048"/>
                  </a:lnTo>
                  <a:lnTo>
                    <a:pt x="0" y="3048"/>
                  </a:lnTo>
                  <a:close/>
                </a:path>
                <a:path w="9525" h="3175">
                  <a:moveTo>
                    <a:pt x="0" y="3048"/>
                  </a:moveTo>
                  <a:lnTo>
                    <a:pt x="9525" y="3048"/>
                  </a:lnTo>
                  <a:lnTo>
                    <a:pt x="9525" y="0"/>
                  </a:lnTo>
                  <a:lnTo>
                    <a:pt x="0" y="0"/>
                  </a:lnTo>
                  <a:lnTo>
                    <a:pt x="0" y="3048"/>
                  </a:lnTo>
                  <a:close/>
                </a:path>
              </a:pathLst>
            </a:custGeom>
            <a:ln w="9525">
              <a:solidFill>
                <a:srgbClr val="808080"/>
              </a:solidFill>
            </a:ln>
          </p:spPr>
          <p:txBody>
            <a:bodyPr wrap="square" lIns="0" tIns="0" rIns="0" bIns="0" rtlCol="0"/>
            <a:lstStyle/>
            <a:p>
              <a:endParaRPr sz="1588"/>
            </a:p>
          </p:txBody>
        </p:sp>
        <p:sp>
          <p:nvSpPr>
            <p:cNvPr id="552" name="object 552"/>
            <p:cNvSpPr/>
            <p:nvPr/>
          </p:nvSpPr>
          <p:spPr>
            <a:xfrm>
              <a:off x="6753225" y="2638425"/>
              <a:ext cx="0" cy="0"/>
            </a:xfrm>
            <a:custGeom>
              <a:avLst/>
              <a:gdLst/>
              <a:ahLst/>
              <a:cxnLst/>
              <a:rect l="l" t="t" r="r" b="b"/>
              <a:pathLst>
                <a:path>
                  <a:moveTo>
                    <a:pt x="0" y="0"/>
                  </a:moveTo>
                  <a:close/>
                </a:path>
              </a:pathLst>
            </a:custGeom>
            <a:solidFill>
              <a:srgbClr val="A0A0A0"/>
            </a:solidFill>
          </p:spPr>
          <p:txBody>
            <a:bodyPr wrap="square" lIns="0" tIns="0" rIns="0" bIns="0" rtlCol="0"/>
            <a:lstStyle/>
            <a:p>
              <a:endParaRPr sz="1588"/>
            </a:p>
          </p:txBody>
        </p:sp>
        <p:sp>
          <p:nvSpPr>
            <p:cNvPr id="553" name="object 553"/>
            <p:cNvSpPr/>
            <p:nvPr/>
          </p:nvSpPr>
          <p:spPr>
            <a:xfrm>
              <a:off x="6753225" y="2638425"/>
              <a:ext cx="0" cy="0"/>
            </a:xfrm>
            <a:custGeom>
              <a:avLst/>
              <a:gdLst/>
              <a:ahLst/>
              <a:cxnLst/>
              <a:rect l="l" t="t" r="r" b="b"/>
              <a:pathLst>
                <a:path>
                  <a:moveTo>
                    <a:pt x="0" y="0"/>
                  </a:moveTo>
                  <a:lnTo>
                    <a:pt x="0" y="0"/>
                  </a:lnTo>
                  <a:lnTo>
                    <a:pt x="0" y="0"/>
                  </a:lnTo>
                  <a:close/>
                </a:path>
              </a:pathLst>
            </a:custGeom>
            <a:ln w="9525">
              <a:solidFill>
                <a:srgbClr val="808080"/>
              </a:solidFill>
            </a:ln>
          </p:spPr>
          <p:txBody>
            <a:bodyPr wrap="square" lIns="0" tIns="0" rIns="0" bIns="0" rtlCol="0"/>
            <a:lstStyle/>
            <a:p>
              <a:endParaRPr sz="1588"/>
            </a:p>
          </p:txBody>
        </p:sp>
        <p:sp>
          <p:nvSpPr>
            <p:cNvPr id="554" name="object 554"/>
            <p:cNvSpPr/>
            <p:nvPr/>
          </p:nvSpPr>
          <p:spPr>
            <a:xfrm>
              <a:off x="6800850" y="2628900"/>
              <a:ext cx="9525" cy="0"/>
            </a:xfrm>
            <a:custGeom>
              <a:avLst/>
              <a:gdLst/>
              <a:ahLst/>
              <a:cxnLst/>
              <a:rect l="l" t="t" r="r" b="b"/>
              <a:pathLst>
                <a:path w="9525">
                  <a:moveTo>
                    <a:pt x="9525" y="0"/>
                  </a:moveTo>
                  <a:lnTo>
                    <a:pt x="0" y="0"/>
                  </a:lnTo>
                  <a:lnTo>
                    <a:pt x="9525" y="0"/>
                  </a:lnTo>
                  <a:close/>
                </a:path>
              </a:pathLst>
            </a:custGeom>
            <a:solidFill>
              <a:srgbClr val="DFDFDF"/>
            </a:solidFill>
          </p:spPr>
          <p:txBody>
            <a:bodyPr wrap="square" lIns="0" tIns="0" rIns="0" bIns="0" rtlCol="0"/>
            <a:lstStyle/>
            <a:p>
              <a:endParaRPr sz="1588"/>
            </a:p>
          </p:txBody>
        </p:sp>
        <p:sp>
          <p:nvSpPr>
            <p:cNvPr id="555" name="object 555"/>
            <p:cNvSpPr/>
            <p:nvPr/>
          </p:nvSpPr>
          <p:spPr>
            <a:xfrm>
              <a:off x="6800850" y="2625851"/>
              <a:ext cx="12700" cy="3175"/>
            </a:xfrm>
            <a:custGeom>
              <a:avLst/>
              <a:gdLst/>
              <a:ahLst/>
              <a:cxnLst/>
              <a:rect l="l" t="t" r="r" b="b"/>
              <a:pathLst>
                <a:path w="12700" h="3175">
                  <a:moveTo>
                    <a:pt x="9525" y="3048"/>
                  </a:moveTo>
                  <a:lnTo>
                    <a:pt x="0" y="3048"/>
                  </a:lnTo>
                  <a:lnTo>
                    <a:pt x="9525" y="3048"/>
                  </a:lnTo>
                  <a:close/>
                </a:path>
                <a:path w="12700" h="3175">
                  <a:moveTo>
                    <a:pt x="9525" y="3048"/>
                  </a:moveTo>
                  <a:lnTo>
                    <a:pt x="12573" y="3048"/>
                  </a:lnTo>
                  <a:lnTo>
                    <a:pt x="12573" y="0"/>
                  </a:lnTo>
                  <a:lnTo>
                    <a:pt x="9525" y="0"/>
                  </a:lnTo>
                  <a:lnTo>
                    <a:pt x="9525" y="3048"/>
                  </a:lnTo>
                  <a:close/>
                </a:path>
              </a:pathLst>
            </a:custGeom>
            <a:ln w="9525">
              <a:solidFill>
                <a:srgbClr val="808080"/>
              </a:solidFill>
            </a:ln>
          </p:spPr>
          <p:txBody>
            <a:bodyPr wrap="square" lIns="0" tIns="0" rIns="0" bIns="0" rtlCol="0"/>
            <a:lstStyle/>
            <a:p>
              <a:endParaRPr sz="1588"/>
            </a:p>
          </p:txBody>
        </p:sp>
        <p:sp>
          <p:nvSpPr>
            <p:cNvPr id="556" name="object 556"/>
            <p:cNvSpPr/>
            <p:nvPr/>
          </p:nvSpPr>
          <p:spPr>
            <a:xfrm>
              <a:off x="6819900" y="2628900"/>
              <a:ext cx="0" cy="0"/>
            </a:xfrm>
            <a:custGeom>
              <a:avLst/>
              <a:gdLst/>
              <a:ahLst/>
              <a:cxnLst/>
              <a:rect l="l" t="t" r="r" b="b"/>
              <a:pathLst>
                <a:path>
                  <a:moveTo>
                    <a:pt x="0" y="0"/>
                  </a:moveTo>
                  <a:close/>
                </a:path>
              </a:pathLst>
            </a:custGeom>
            <a:solidFill>
              <a:srgbClr val="A0A0A0"/>
            </a:solidFill>
          </p:spPr>
          <p:txBody>
            <a:bodyPr wrap="square" lIns="0" tIns="0" rIns="0" bIns="0" rtlCol="0"/>
            <a:lstStyle/>
            <a:p>
              <a:endParaRPr sz="1588"/>
            </a:p>
          </p:txBody>
        </p:sp>
        <p:sp>
          <p:nvSpPr>
            <p:cNvPr id="557" name="object 557"/>
            <p:cNvSpPr/>
            <p:nvPr/>
          </p:nvSpPr>
          <p:spPr>
            <a:xfrm>
              <a:off x="6819900" y="2628900"/>
              <a:ext cx="0" cy="0"/>
            </a:xfrm>
            <a:custGeom>
              <a:avLst/>
              <a:gdLst/>
              <a:ahLst/>
              <a:cxnLst/>
              <a:rect l="l" t="t" r="r" b="b"/>
              <a:pathLst>
                <a:path>
                  <a:moveTo>
                    <a:pt x="0" y="0"/>
                  </a:moveTo>
                  <a:lnTo>
                    <a:pt x="0" y="0"/>
                  </a:lnTo>
                  <a:lnTo>
                    <a:pt x="0" y="0"/>
                  </a:lnTo>
                  <a:close/>
                </a:path>
              </a:pathLst>
            </a:custGeom>
            <a:ln w="9525">
              <a:solidFill>
                <a:srgbClr val="808080"/>
              </a:solidFill>
            </a:ln>
          </p:spPr>
          <p:txBody>
            <a:bodyPr wrap="square" lIns="0" tIns="0" rIns="0" bIns="0" rtlCol="0"/>
            <a:lstStyle/>
            <a:p>
              <a:endParaRPr sz="1588"/>
            </a:p>
          </p:txBody>
        </p:sp>
        <p:sp>
          <p:nvSpPr>
            <p:cNvPr id="558" name="object 558"/>
            <p:cNvSpPr/>
            <p:nvPr/>
          </p:nvSpPr>
          <p:spPr>
            <a:xfrm>
              <a:off x="6858000" y="2619375"/>
              <a:ext cx="0" cy="9525"/>
            </a:xfrm>
            <a:custGeom>
              <a:avLst/>
              <a:gdLst/>
              <a:ahLst/>
              <a:cxnLst/>
              <a:rect l="l" t="t" r="r" b="b"/>
              <a:pathLst>
                <a:path h="9525">
                  <a:moveTo>
                    <a:pt x="0" y="0"/>
                  </a:moveTo>
                  <a:lnTo>
                    <a:pt x="0" y="9525"/>
                  </a:lnTo>
                  <a:lnTo>
                    <a:pt x="0" y="0"/>
                  </a:lnTo>
                  <a:close/>
                </a:path>
              </a:pathLst>
            </a:custGeom>
            <a:solidFill>
              <a:srgbClr val="DFDFDF"/>
            </a:solidFill>
          </p:spPr>
          <p:txBody>
            <a:bodyPr wrap="square" lIns="0" tIns="0" rIns="0" bIns="0" rtlCol="0"/>
            <a:lstStyle/>
            <a:p>
              <a:endParaRPr sz="1588"/>
            </a:p>
          </p:txBody>
        </p:sp>
        <p:sp>
          <p:nvSpPr>
            <p:cNvPr id="559" name="object 559"/>
            <p:cNvSpPr/>
            <p:nvPr/>
          </p:nvSpPr>
          <p:spPr>
            <a:xfrm>
              <a:off x="6858000" y="2619375"/>
              <a:ext cx="12700" cy="9525"/>
            </a:xfrm>
            <a:custGeom>
              <a:avLst/>
              <a:gdLst/>
              <a:ahLst/>
              <a:cxnLst/>
              <a:rect l="l" t="t" r="r" b="b"/>
              <a:pathLst>
                <a:path w="12700" h="9525">
                  <a:moveTo>
                    <a:pt x="0" y="9525"/>
                  </a:moveTo>
                  <a:lnTo>
                    <a:pt x="0" y="0"/>
                  </a:lnTo>
                  <a:lnTo>
                    <a:pt x="0" y="9525"/>
                  </a:lnTo>
                  <a:close/>
                </a:path>
                <a:path w="12700" h="9525">
                  <a:moveTo>
                    <a:pt x="9525" y="9525"/>
                  </a:moveTo>
                  <a:lnTo>
                    <a:pt x="12573" y="9525"/>
                  </a:lnTo>
                  <a:lnTo>
                    <a:pt x="12573" y="0"/>
                  </a:lnTo>
                  <a:lnTo>
                    <a:pt x="9525" y="0"/>
                  </a:lnTo>
                  <a:lnTo>
                    <a:pt x="9525" y="9525"/>
                  </a:lnTo>
                  <a:close/>
                </a:path>
              </a:pathLst>
            </a:custGeom>
            <a:ln w="9525">
              <a:solidFill>
                <a:srgbClr val="808080"/>
              </a:solidFill>
            </a:ln>
          </p:spPr>
          <p:txBody>
            <a:bodyPr wrap="square" lIns="0" tIns="0" rIns="0" bIns="0" rtlCol="0"/>
            <a:lstStyle/>
            <a:p>
              <a:endParaRPr sz="1588"/>
            </a:p>
          </p:txBody>
        </p:sp>
        <p:sp>
          <p:nvSpPr>
            <p:cNvPr id="560" name="object 560"/>
            <p:cNvSpPr/>
            <p:nvPr/>
          </p:nvSpPr>
          <p:spPr>
            <a:xfrm>
              <a:off x="6867525" y="2619375"/>
              <a:ext cx="0" cy="9525"/>
            </a:xfrm>
            <a:custGeom>
              <a:avLst/>
              <a:gdLst/>
              <a:ahLst/>
              <a:cxnLst/>
              <a:rect l="l" t="t" r="r" b="b"/>
              <a:pathLst>
                <a:path h="9525">
                  <a:moveTo>
                    <a:pt x="0" y="0"/>
                  </a:moveTo>
                  <a:lnTo>
                    <a:pt x="0" y="9525"/>
                  </a:lnTo>
                  <a:lnTo>
                    <a:pt x="0" y="0"/>
                  </a:lnTo>
                  <a:close/>
                </a:path>
              </a:pathLst>
            </a:custGeom>
            <a:solidFill>
              <a:srgbClr val="A0A0A0"/>
            </a:solidFill>
          </p:spPr>
          <p:txBody>
            <a:bodyPr wrap="square" lIns="0" tIns="0" rIns="0" bIns="0" rtlCol="0"/>
            <a:lstStyle/>
            <a:p>
              <a:endParaRPr sz="1588"/>
            </a:p>
          </p:txBody>
        </p:sp>
        <p:sp>
          <p:nvSpPr>
            <p:cNvPr id="561" name="object 561"/>
            <p:cNvSpPr/>
            <p:nvPr/>
          </p:nvSpPr>
          <p:spPr>
            <a:xfrm>
              <a:off x="6867525" y="2619375"/>
              <a:ext cx="0" cy="9525"/>
            </a:xfrm>
            <a:custGeom>
              <a:avLst/>
              <a:gdLst/>
              <a:ahLst/>
              <a:cxnLst/>
              <a:rect l="l" t="t" r="r" b="b"/>
              <a:pathLst>
                <a:path h="9525">
                  <a:moveTo>
                    <a:pt x="0" y="9525"/>
                  </a:moveTo>
                  <a:lnTo>
                    <a:pt x="0" y="0"/>
                  </a:lnTo>
                  <a:lnTo>
                    <a:pt x="0" y="9525"/>
                  </a:lnTo>
                  <a:close/>
                </a:path>
              </a:pathLst>
            </a:custGeom>
            <a:ln w="9525">
              <a:solidFill>
                <a:srgbClr val="808080"/>
              </a:solidFill>
            </a:ln>
          </p:spPr>
          <p:txBody>
            <a:bodyPr wrap="square" lIns="0" tIns="0" rIns="0" bIns="0" rtlCol="0"/>
            <a:lstStyle/>
            <a:p>
              <a:endParaRPr sz="1588"/>
            </a:p>
          </p:txBody>
        </p:sp>
      </p:grpSp>
      <p:sp>
        <p:nvSpPr>
          <p:cNvPr id="562" name="object 562"/>
          <p:cNvSpPr txBox="1"/>
          <p:nvPr/>
        </p:nvSpPr>
        <p:spPr>
          <a:xfrm>
            <a:off x="2832287" y="1728507"/>
            <a:ext cx="1308287" cy="235351"/>
          </a:xfrm>
          <a:prstGeom prst="rect">
            <a:avLst/>
          </a:prstGeom>
        </p:spPr>
        <p:txBody>
          <a:bodyPr vert="horz" wrap="square" lIns="0" tIns="11206" rIns="0" bIns="0" rtlCol="0">
            <a:spAutoFit/>
          </a:bodyPr>
          <a:lstStyle/>
          <a:p>
            <a:pPr marL="11206">
              <a:spcBef>
                <a:spcPts val="88"/>
              </a:spcBef>
            </a:pPr>
            <a:r>
              <a:rPr sz="1456" spc="-4" dirty="0">
                <a:latin typeface="Arial"/>
                <a:cs typeface="Arial"/>
              </a:rPr>
              <a:t>mobile</a:t>
            </a:r>
            <a:r>
              <a:rPr sz="1456" spc="31" dirty="0">
                <a:latin typeface="Arial"/>
                <a:cs typeface="Arial"/>
              </a:rPr>
              <a:t> </a:t>
            </a:r>
            <a:r>
              <a:rPr sz="1456" spc="18" dirty="0">
                <a:latin typeface="Arial"/>
                <a:cs typeface="Arial"/>
              </a:rPr>
              <a:t>terminal</a:t>
            </a:r>
            <a:endParaRPr sz="1456">
              <a:latin typeface="Arial"/>
              <a:cs typeface="Arial"/>
            </a:endParaRPr>
          </a:p>
        </p:txBody>
      </p:sp>
      <p:sp>
        <p:nvSpPr>
          <p:cNvPr id="563" name="object 563"/>
          <p:cNvSpPr txBox="1"/>
          <p:nvPr/>
        </p:nvSpPr>
        <p:spPr>
          <a:xfrm>
            <a:off x="9177618" y="1325096"/>
            <a:ext cx="703169" cy="463271"/>
          </a:xfrm>
          <a:prstGeom prst="rect">
            <a:avLst/>
          </a:prstGeom>
        </p:spPr>
        <p:txBody>
          <a:bodyPr vert="horz" wrap="square" lIns="0" tIns="6163" rIns="0" bIns="0" rtlCol="0">
            <a:spAutoFit/>
          </a:bodyPr>
          <a:lstStyle/>
          <a:p>
            <a:pPr marL="11206" marR="4483">
              <a:lnSpc>
                <a:spcPct val="102299"/>
              </a:lnSpc>
              <a:spcBef>
                <a:spcPts val="49"/>
              </a:spcBef>
            </a:pPr>
            <a:r>
              <a:rPr sz="1456" spc="-13" dirty="0">
                <a:latin typeface="Arial"/>
                <a:cs typeface="Arial"/>
              </a:rPr>
              <a:t>fixed  </a:t>
            </a:r>
            <a:r>
              <a:rPr sz="1456" spc="18" dirty="0">
                <a:latin typeface="Arial"/>
                <a:cs typeface="Arial"/>
              </a:rPr>
              <a:t>terminal</a:t>
            </a:r>
            <a:endParaRPr sz="1456">
              <a:latin typeface="Arial"/>
              <a:cs typeface="Arial"/>
            </a:endParaRPr>
          </a:p>
        </p:txBody>
      </p:sp>
      <p:sp>
        <p:nvSpPr>
          <p:cNvPr id="564" name="object 564"/>
          <p:cNvSpPr txBox="1"/>
          <p:nvPr/>
        </p:nvSpPr>
        <p:spPr>
          <a:xfrm>
            <a:off x="2568248" y="3426199"/>
            <a:ext cx="1554816" cy="286270"/>
          </a:xfrm>
          <a:prstGeom prst="rect">
            <a:avLst/>
          </a:prstGeom>
          <a:ln w="9525">
            <a:solidFill>
              <a:srgbClr val="000000"/>
            </a:solidFill>
          </a:ln>
        </p:spPr>
        <p:txBody>
          <a:bodyPr vert="horz" wrap="square" lIns="0" tIns="61632" rIns="0" bIns="0" rtlCol="0">
            <a:spAutoFit/>
          </a:bodyPr>
          <a:lstStyle/>
          <a:p>
            <a:pPr marL="325548">
              <a:spcBef>
                <a:spcPts val="485"/>
              </a:spcBef>
            </a:pPr>
            <a:r>
              <a:rPr sz="1456" spc="18" dirty="0">
                <a:latin typeface="Arial"/>
                <a:cs typeface="Arial"/>
              </a:rPr>
              <a:t>application</a:t>
            </a:r>
            <a:endParaRPr sz="1456">
              <a:latin typeface="Arial"/>
              <a:cs typeface="Arial"/>
            </a:endParaRPr>
          </a:p>
        </p:txBody>
      </p:sp>
      <p:sp>
        <p:nvSpPr>
          <p:cNvPr id="565" name="object 565"/>
          <p:cNvSpPr txBox="1"/>
          <p:nvPr/>
        </p:nvSpPr>
        <p:spPr>
          <a:xfrm>
            <a:off x="2568248" y="3779184"/>
            <a:ext cx="1554816" cy="286270"/>
          </a:xfrm>
          <a:prstGeom prst="rect">
            <a:avLst/>
          </a:prstGeom>
          <a:ln w="9525">
            <a:solidFill>
              <a:srgbClr val="000000"/>
            </a:solidFill>
          </a:ln>
        </p:spPr>
        <p:txBody>
          <a:bodyPr vert="horz" wrap="square" lIns="0" tIns="61632" rIns="0" bIns="0" rtlCol="0">
            <a:spAutoFit/>
          </a:bodyPr>
          <a:lstStyle/>
          <a:p>
            <a:pPr algn="ctr">
              <a:spcBef>
                <a:spcPts val="485"/>
              </a:spcBef>
            </a:pPr>
            <a:r>
              <a:rPr sz="1456" spc="22" dirty="0">
                <a:latin typeface="Arial"/>
                <a:cs typeface="Arial"/>
              </a:rPr>
              <a:t>TCP</a:t>
            </a:r>
            <a:endParaRPr sz="1456">
              <a:latin typeface="Arial"/>
              <a:cs typeface="Arial"/>
            </a:endParaRPr>
          </a:p>
        </p:txBody>
      </p:sp>
      <p:sp>
        <p:nvSpPr>
          <p:cNvPr id="566" name="object 566"/>
          <p:cNvSpPr txBox="1"/>
          <p:nvPr/>
        </p:nvSpPr>
        <p:spPr>
          <a:xfrm>
            <a:off x="2568248" y="5191125"/>
            <a:ext cx="1554816" cy="294757"/>
          </a:xfrm>
          <a:prstGeom prst="rect">
            <a:avLst/>
          </a:prstGeom>
          <a:solidFill>
            <a:srgbClr val="D9D9F5"/>
          </a:solidFill>
          <a:ln w="9525">
            <a:solidFill>
              <a:srgbClr val="000000"/>
            </a:solidFill>
          </a:ln>
        </p:spPr>
        <p:txBody>
          <a:bodyPr vert="horz" wrap="square" lIns="0" tIns="70037" rIns="0" bIns="0" rtlCol="0">
            <a:spAutoFit/>
          </a:bodyPr>
          <a:lstStyle/>
          <a:p>
            <a:pPr marL="266714">
              <a:spcBef>
                <a:spcPts val="552"/>
              </a:spcBef>
            </a:pPr>
            <a:r>
              <a:rPr sz="1456" spc="18" dirty="0">
                <a:latin typeface="Arial"/>
                <a:cs typeface="Arial"/>
              </a:rPr>
              <a:t>802.11</a:t>
            </a:r>
            <a:r>
              <a:rPr sz="1456" dirty="0">
                <a:latin typeface="Arial"/>
                <a:cs typeface="Arial"/>
              </a:rPr>
              <a:t> </a:t>
            </a:r>
            <a:r>
              <a:rPr sz="1456" spc="22" dirty="0">
                <a:latin typeface="Arial"/>
                <a:cs typeface="Arial"/>
              </a:rPr>
              <a:t>PHY</a:t>
            </a:r>
            <a:endParaRPr sz="1456">
              <a:latin typeface="Arial"/>
              <a:cs typeface="Arial"/>
            </a:endParaRPr>
          </a:p>
        </p:txBody>
      </p:sp>
      <p:sp>
        <p:nvSpPr>
          <p:cNvPr id="567" name="object 567"/>
          <p:cNvSpPr txBox="1"/>
          <p:nvPr/>
        </p:nvSpPr>
        <p:spPr>
          <a:xfrm>
            <a:off x="2568248" y="4838140"/>
            <a:ext cx="1554816" cy="294757"/>
          </a:xfrm>
          <a:prstGeom prst="rect">
            <a:avLst/>
          </a:prstGeom>
          <a:solidFill>
            <a:srgbClr val="D9D9F5"/>
          </a:solidFill>
          <a:ln w="9525">
            <a:solidFill>
              <a:srgbClr val="000000"/>
            </a:solidFill>
          </a:ln>
        </p:spPr>
        <p:txBody>
          <a:bodyPr vert="horz" wrap="square" lIns="0" tIns="70037" rIns="0" bIns="0" rtlCol="0">
            <a:spAutoFit/>
          </a:bodyPr>
          <a:lstStyle/>
          <a:p>
            <a:pPr marL="241500">
              <a:spcBef>
                <a:spcPts val="552"/>
              </a:spcBef>
            </a:pPr>
            <a:r>
              <a:rPr sz="1456" spc="9" dirty="0">
                <a:latin typeface="Arial"/>
                <a:cs typeface="Arial"/>
              </a:rPr>
              <a:t>802.11</a:t>
            </a:r>
            <a:r>
              <a:rPr sz="1456" spc="-9" dirty="0">
                <a:latin typeface="Arial"/>
                <a:cs typeface="Arial"/>
              </a:rPr>
              <a:t> </a:t>
            </a:r>
            <a:r>
              <a:rPr sz="1456" spc="13" dirty="0">
                <a:latin typeface="Arial"/>
                <a:cs typeface="Arial"/>
              </a:rPr>
              <a:t>MAC</a:t>
            </a:r>
            <a:endParaRPr sz="1456">
              <a:latin typeface="Arial"/>
              <a:cs typeface="Arial"/>
            </a:endParaRPr>
          </a:p>
        </p:txBody>
      </p:sp>
      <p:sp>
        <p:nvSpPr>
          <p:cNvPr id="568" name="object 568"/>
          <p:cNvSpPr txBox="1"/>
          <p:nvPr/>
        </p:nvSpPr>
        <p:spPr>
          <a:xfrm>
            <a:off x="2568248" y="4132169"/>
            <a:ext cx="1554816" cy="286270"/>
          </a:xfrm>
          <a:prstGeom prst="rect">
            <a:avLst/>
          </a:prstGeom>
          <a:ln w="9525">
            <a:solidFill>
              <a:srgbClr val="000000"/>
            </a:solidFill>
          </a:ln>
        </p:spPr>
        <p:txBody>
          <a:bodyPr vert="horz" wrap="square" lIns="0" tIns="61632" rIns="0" bIns="0" rtlCol="0">
            <a:spAutoFit/>
          </a:bodyPr>
          <a:lstStyle/>
          <a:p>
            <a:pPr algn="ctr">
              <a:spcBef>
                <a:spcPts val="485"/>
              </a:spcBef>
            </a:pPr>
            <a:r>
              <a:rPr sz="1456" spc="4" dirty="0">
                <a:latin typeface="Arial"/>
                <a:cs typeface="Arial"/>
              </a:rPr>
              <a:t>IP</a:t>
            </a:r>
            <a:endParaRPr sz="1456">
              <a:latin typeface="Arial"/>
              <a:cs typeface="Arial"/>
            </a:endParaRPr>
          </a:p>
        </p:txBody>
      </p:sp>
      <p:sp>
        <p:nvSpPr>
          <p:cNvPr id="569" name="object 569"/>
          <p:cNvSpPr txBox="1"/>
          <p:nvPr/>
        </p:nvSpPr>
        <p:spPr>
          <a:xfrm>
            <a:off x="6098101" y="4838140"/>
            <a:ext cx="1201831" cy="294757"/>
          </a:xfrm>
          <a:prstGeom prst="rect">
            <a:avLst/>
          </a:prstGeom>
          <a:ln w="9525">
            <a:solidFill>
              <a:srgbClr val="000000"/>
            </a:solidFill>
          </a:ln>
        </p:spPr>
        <p:txBody>
          <a:bodyPr vert="horz" wrap="square" lIns="0" tIns="70037" rIns="0" bIns="0" rtlCol="0">
            <a:spAutoFit/>
          </a:bodyPr>
          <a:lstStyle/>
          <a:p>
            <a:pPr marL="132236">
              <a:spcBef>
                <a:spcPts val="552"/>
              </a:spcBef>
            </a:pPr>
            <a:r>
              <a:rPr sz="1456" spc="4" dirty="0">
                <a:latin typeface="Arial"/>
                <a:cs typeface="Arial"/>
              </a:rPr>
              <a:t>802.3</a:t>
            </a:r>
            <a:r>
              <a:rPr sz="1456" spc="-22" dirty="0">
                <a:latin typeface="Arial"/>
                <a:cs typeface="Arial"/>
              </a:rPr>
              <a:t> </a:t>
            </a:r>
            <a:r>
              <a:rPr sz="1456" spc="9" dirty="0">
                <a:latin typeface="Arial"/>
                <a:cs typeface="Arial"/>
              </a:rPr>
              <a:t>MAC</a:t>
            </a:r>
            <a:endParaRPr sz="1456">
              <a:latin typeface="Arial"/>
              <a:cs typeface="Arial"/>
            </a:endParaRPr>
          </a:p>
        </p:txBody>
      </p:sp>
      <p:sp>
        <p:nvSpPr>
          <p:cNvPr id="570" name="object 570"/>
          <p:cNvSpPr txBox="1"/>
          <p:nvPr/>
        </p:nvSpPr>
        <p:spPr>
          <a:xfrm>
            <a:off x="6098101" y="5191125"/>
            <a:ext cx="1201831" cy="294757"/>
          </a:xfrm>
          <a:prstGeom prst="rect">
            <a:avLst/>
          </a:prstGeom>
          <a:ln w="9525">
            <a:solidFill>
              <a:srgbClr val="000000"/>
            </a:solidFill>
          </a:ln>
        </p:spPr>
        <p:txBody>
          <a:bodyPr vert="horz" wrap="square" lIns="0" tIns="70037" rIns="0" bIns="0" rtlCol="0">
            <a:spAutoFit/>
          </a:bodyPr>
          <a:lstStyle/>
          <a:p>
            <a:pPr marL="149046">
              <a:spcBef>
                <a:spcPts val="552"/>
              </a:spcBef>
            </a:pPr>
            <a:r>
              <a:rPr sz="1456" spc="13" dirty="0">
                <a:latin typeface="Arial"/>
                <a:cs typeface="Arial"/>
              </a:rPr>
              <a:t>802.3</a:t>
            </a:r>
            <a:r>
              <a:rPr sz="1456" spc="-9" dirty="0">
                <a:latin typeface="Arial"/>
                <a:cs typeface="Arial"/>
              </a:rPr>
              <a:t> </a:t>
            </a:r>
            <a:r>
              <a:rPr sz="1456" spc="22" dirty="0">
                <a:latin typeface="Arial"/>
                <a:cs typeface="Arial"/>
              </a:rPr>
              <a:t>PHY</a:t>
            </a:r>
            <a:endParaRPr sz="1456">
              <a:latin typeface="Arial"/>
              <a:cs typeface="Arial"/>
            </a:endParaRPr>
          </a:p>
        </p:txBody>
      </p:sp>
      <p:sp>
        <p:nvSpPr>
          <p:cNvPr id="571" name="object 571"/>
          <p:cNvSpPr txBox="1"/>
          <p:nvPr/>
        </p:nvSpPr>
        <p:spPr>
          <a:xfrm>
            <a:off x="7938668" y="3426199"/>
            <a:ext cx="1554816" cy="286270"/>
          </a:xfrm>
          <a:prstGeom prst="rect">
            <a:avLst/>
          </a:prstGeom>
          <a:ln w="9525">
            <a:solidFill>
              <a:srgbClr val="000000"/>
            </a:solidFill>
          </a:ln>
        </p:spPr>
        <p:txBody>
          <a:bodyPr vert="horz" wrap="square" lIns="0" tIns="61632" rIns="0" bIns="0" rtlCol="0">
            <a:spAutoFit/>
          </a:bodyPr>
          <a:lstStyle/>
          <a:p>
            <a:pPr marL="325548">
              <a:spcBef>
                <a:spcPts val="485"/>
              </a:spcBef>
            </a:pPr>
            <a:r>
              <a:rPr sz="1456" spc="18" dirty="0">
                <a:latin typeface="Arial"/>
                <a:cs typeface="Arial"/>
              </a:rPr>
              <a:t>application</a:t>
            </a:r>
            <a:endParaRPr sz="1456">
              <a:latin typeface="Arial"/>
              <a:cs typeface="Arial"/>
            </a:endParaRPr>
          </a:p>
        </p:txBody>
      </p:sp>
      <p:sp>
        <p:nvSpPr>
          <p:cNvPr id="572" name="object 572"/>
          <p:cNvSpPr txBox="1"/>
          <p:nvPr/>
        </p:nvSpPr>
        <p:spPr>
          <a:xfrm>
            <a:off x="7938668" y="3779184"/>
            <a:ext cx="1554816" cy="286270"/>
          </a:xfrm>
          <a:prstGeom prst="rect">
            <a:avLst/>
          </a:prstGeom>
          <a:ln w="9525">
            <a:solidFill>
              <a:srgbClr val="000000"/>
            </a:solidFill>
          </a:ln>
        </p:spPr>
        <p:txBody>
          <a:bodyPr vert="horz" wrap="square" lIns="0" tIns="61632" rIns="0" bIns="0" rtlCol="0">
            <a:spAutoFit/>
          </a:bodyPr>
          <a:lstStyle/>
          <a:p>
            <a:pPr algn="ctr">
              <a:spcBef>
                <a:spcPts val="485"/>
              </a:spcBef>
            </a:pPr>
            <a:r>
              <a:rPr sz="1456" spc="22" dirty="0">
                <a:latin typeface="Arial"/>
                <a:cs typeface="Arial"/>
              </a:rPr>
              <a:t>TCP</a:t>
            </a:r>
            <a:endParaRPr sz="1456">
              <a:latin typeface="Arial"/>
              <a:cs typeface="Arial"/>
            </a:endParaRPr>
          </a:p>
        </p:txBody>
      </p:sp>
      <p:sp>
        <p:nvSpPr>
          <p:cNvPr id="573" name="object 573"/>
          <p:cNvSpPr/>
          <p:nvPr/>
        </p:nvSpPr>
        <p:spPr>
          <a:xfrm>
            <a:off x="7938668" y="5191125"/>
            <a:ext cx="1554816" cy="352985"/>
          </a:xfrm>
          <a:custGeom>
            <a:avLst/>
            <a:gdLst/>
            <a:ahLst/>
            <a:cxnLst/>
            <a:rect l="l" t="t" r="r" b="b"/>
            <a:pathLst>
              <a:path w="1762125" h="400050">
                <a:moveTo>
                  <a:pt x="0" y="400050"/>
                </a:moveTo>
                <a:lnTo>
                  <a:pt x="1762125" y="400050"/>
                </a:lnTo>
                <a:lnTo>
                  <a:pt x="1762125" y="0"/>
                </a:lnTo>
                <a:lnTo>
                  <a:pt x="0" y="0"/>
                </a:lnTo>
                <a:lnTo>
                  <a:pt x="0" y="400050"/>
                </a:lnTo>
                <a:close/>
              </a:path>
            </a:pathLst>
          </a:custGeom>
          <a:ln w="9525">
            <a:solidFill>
              <a:srgbClr val="000000"/>
            </a:solidFill>
          </a:ln>
        </p:spPr>
        <p:txBody>
          <a:bodyPr wrap="square" lIns="0" tIns="0" rIns="0" bIns="0" rtlCol="0"/>
          <a:lstStyle/>
          <a:p>
            <a:endParaRPr sz="1588"/>
          </a:p>
        </p:txBody>
      </p:sp>
      <p:sp>
        <p:nvSpPr>
          <p:cNvPr id="574" name="object 574"/>
          <p:cNvSpPr txBox="1"/>
          <p:nvPr/>
        </p:nvSpPr>
        <p:spPr>
          <a:xfrm>
            <a:off x="7938668" y="5191125"/>
            <a:ext cx="1554816" cy="294757"/>
          </a:xfrm>
          <a:prstGeom prst="rect">
            <a:avLst/>
          </a:prstGeom>
          <a:ln w="9525">
            <a:solidFill>
              <a:srgbClr val="000000"/>
            </a:solidFill>
          </a:ln>
        </p:spPr>
        <p:txBody>
          <a:bodyPr vert="horz" wrap="square" lIns="0" tIns="70037" rIns="0" bIns="0" rtlCol="0">
            <a:spAutoFit/>
          </a:bodyPr>
          <a:lstStyle/>
          <a:p>
            <a:pPr marL="317143">
              <a:spcBef>
                <a:spcPts val="552"/>
              </a:spcBef>
            </a:pPr>
            <a:r>
              <a:rPr sz="1456" spc="13" dirty="0">
                <a:latin typeface="Arial"/>
                <a:cs typeface="Arial"/>
              </a:rPr>
              <a:t>802.3</a:t>
            </a:r>
            <a:r>
              <a:rPr sz="1456" dirty="0">
                <a:latin typeface="Arial"/>
                <a:cs typeface="Arial"/>
              </a:rPr>
              <a:t> </a:t>
            </a:r>
            <a:r>
              <a:rPr sz="1456" spc="22" dirty="0">
                <a:latin typeface="Arial"/>
                <a:cs typeface="Arial"/>
              </a:rPr>
              <a:t>PHY</a:t>
            </a:r>
            <a:endParaRPr sz="1456">
              <a:latin typeface="Arial"/>
              <a:cs typeface="Arial"/>
            </a:endParaRPr>
          </a:p>
        </p:txBody>
      </p:sp>
      <p:sp>
        <p:nvSpPr>
          <p:cNvPr id="575" name="object 575"/>
          <p:cNvSpPr txBox="1"/>
          <p:nvPr/>
        </p:nvSpPr>
        <p:spPr>
          <a:xfrm>
            <a:off x="7938668" y="4838140"/>
            <a:ext cx="1554816" cy="294757"/>
          </a:xfrm>
          <a:prstGeom prst="rect">
            <a:avLst/>
          </a:prstGeom>
          <a:ln w="9525">
            <a:solidFill>
              <a:srgbClr val="000000"/>
            </a:solidFill>
          </a:ln>
        </p:spPr>
        <p:txBody>
          <a:bodyPr vert="horz" wrap="square" lIns="0" tIns="70037" rIns="0" bIns="0" rtlCol="0">
            <a:spAutoFit/>
          </a:bodyPr>
          <a:lstStyle/>
          <a:p>
            <a:pPr marL="300334">
              <a:spcBef>
                <a:spcPts val="552"/>
              </a:spcBef>
            </a:pPr>
            <a:r>
              <a:rPr sz="1456" spc="4" dirty="0">
                <a:latin typeface="Arial"/>
                <a:cs typeface="Arial"/>
              </a:rPr>
              <a:t>802.3</a:t>
            </a:r>
            <a:r>
              <a:rPr sz="1456" spc="-13" dirty="0">
                <a:latin typeface="Arial"/>
                <a:cs typeface="Arial"/>
              </a:rPr>
              <a:t> </a:t>
            </a:r>
            <a:r>
              <a:rPr sz="1456" spc="9" dirty="0">
                <a:latin typeface="Arial"/>
                <a:cs typeface="Arial"/>
              </a:rPr>
              <a:t>MAC</a:t>
            </a:r>
            <a:endParaRPr sz="1456">
              <a:latin typeface="Arial"/>
              <a:cs typeface="Arial"/>
            </a:endParaRPr>
          </a:p>
        </p:txBody>
      </p:sp>
      <p:sp>
        <p:nvSpPr>
          <p:cNvPr id="576" name="object 576"/>
          <p:cNvSpPr txBox="1"/>
          <p:nvPr/>
        </p:nvSpPr>
        <p:spPr>
          <a:xfrm>
            <a:off x="7938668" y="4132169"/>
            <a:ext cx="1554816" cy="286270"/>
          </a:xfrm>
          <a:prstGeom prst="rect">
            <a:avLst/>
          </a:prstGeom>
          <a:ln w="9525">
            <a:solidFill>
              <a:srgbClr val="000000"/>
            </a:solidFill>
          </a:ln>
        </p:spPr>
        <p:txBody>
          <a:bodyPr vert="horz" wrap="square" lIns="0" tIns="61632" rIns="0" bIns="0" rtlCol="0">
            <a:spAutoFit/>
          </a:bodyPr>
          <a:lstStyle/>
          <a:p>
            <a:pPr marR="14008" algn="ctr">
              <a:spcBef>
                <a:spcPts val="485"/>
              </a:spcBef>
            </a:pPr>
            <a:r>
              <a:rPr sz="1456" spc="4" dirty="0">
                <a:latin typeface="Arial"/>
                <a:cs typeface="Arial"/>
              </a:rPr>
              <a:t>IP</a:t>
            </a:r>
            <a:endParaRPr sz="1456">
              <a:latin typeface="Arial"/>
              <a:cs typeface="Arial"/>
            </a:endParaRPr>
          </a:p>
        </p:txBody>
      </p:sp>
      <p:sp>
        <p:nvSpPr>
          <p:cNvPr id="577" name="object 577"/>
          <p:cNvSpPr txBox="1"/>
          <p:nvPr/>
        </p:nvSpPr>
        <p:spPr>
          <a:xfrm>
            <a:off x="4896270" y="4838140"/>
            <a:ext cx="1201831" cy="294757"/>
          </a:xfrm>
          <a:prstGeom prst="rect">
            <a:avLst/>
          </a:prstGeom>
          <a:solidFill>
            <a:srgbClr val="D9D9F5"/>
          </a:solidFill>
          <a:ln w="9525">
            <a:solidFill>
              <a:srgbClr val="000000"/>
            </a:solidFill>
          </a:ln>
        </p:spPr>
        <p:txBody>
          <a:bodyPr vert="horz" wrap="square" lIns="0" tIns="70037" rIns="0" bIns="0" rtlCol="0">
            <a:spAutoFit/>
          </a:bodyPr>
          <a:lstStyle/>
          <a:p>
            <a:pPr marL="73402">
              <a:spcBef>
                <a:spcPts val="552"/>
              </a:spcBef>
            </a:pPr>
            <a:r>
              <a:rPr sz="1456" spc="9" dirty="0">
                <a:latin typeface="Arial"/>
                <a:cs typeface="Arial"/>
              </a:rPr>
              <a:t>802.11</a:t>
            </a:r>
            <a:r>
              <a:rPr sz="1456" spc="-26" dirty="0">
                <a:latin typeface="Arial"/>
                <a:cs typeface="Arial"/>
              </a:rPr>
              <a:t> </a:t>
            </a:r>
            <a:r>
              <a:rPr sz="1456" spc="13" dirty="0">
                <a:latin typeface="Arial"/>
                <a:cs typeface="Arial"/>
              </a:rPr>
              <a:t>MAC</a:t>
            </a:r>
            <a:endParaRPr sz="1456">
              <a:latin typeface="Arial"/>
              <a:cs typeface="Arial"/>
            </a:endParaRPr>
          </a:p>
        </p:txBody>
      </p:sp>
      <p:sp>
        <p:nvSpPr>
          <p:cNvPr id="578" name="object 578"/>
          <p:cNvSpPr txBox="1"/>
          <p:nvPr/>
        </p:nvSpPr>
        <p:spPr>
          <a:xfrm>
            <a:off x="4896270" y="5191125"/>
            <a:ext cx="1201831" cy="294757"/>
          </a:xfrm>
          <a:prstGeom prst="rect">
            <a:avLst/>
          </a:prstGeom>
          <a:solidFill>
            <a:srgbClr val="D9D9F5"/>
          </a:solidFill>
          <a:ln w="9525">
            <a:solidFill>
              <a:srgbClr val="000000"/>
            </a:solidFill>
          </a:ln>
        </p:spPr>
        <p:txBody>
          <a:bodyPr vert="horz" wrap="square" lIns="0" tIns="70037" rIns="0" bIns="0" rtlCol="0">
            <a:spAutoFit/>
          </a:bodyPr>
          <a:lstStyle/>
          <a:p>
            <a:pPr marL="90212">
              <a:spcBef>
                <a:spcPts val="552"/>
              </a:spcBef>
            </a:pPr>
            <a:r>
              <a:rPr sz="1456" spc="18" dirty="0">
                <a:latin typeface="Arial"/>
                <a:cs typeface="Arial"/>
              </a:rPr>
              <a:t>802.11</a:t>
            </a:r>
            <a:r>
              <a:rPr sz="1456" spc="-18" dirty="0">
                <a:latin typeface="Arial"/>
                <a:cs typeface="Arial"/>
              </a:rPr>
              <a:t> </a:t>
            </a:r>
            <a:r>
              <a:rPr sz="1456" spc="22" dirty="0">
                <a:latin typeface="Arial"/>
                <a:cs typeface="Arial"/>
              </a:rPr>
              <a:t>PHY</a:t>
            </a:r>
            <a:endParaRPr sz="1456">
              <a:latin typeface="Arial"/>
              <a:cs typeface="Arial"/>
            </a:endParaRPr>
          </a:p>
        </p:txBody>
      </p:sp>
      <p:sp>
        <p:nvSpPr>
          <p:cNvPr id="579" name="object 579"/>
          <p:cNvSpPr txBox="1"/>
          <p:nvPr/>
        </p:nvSpPr>
        <p:spPr>
          <a:xfrm>
            <a:off x="4896270" y="4485155"/>
            <a:ext cx="2403662" cy="294757"/>
          </a:xfrm>
          <a:prstGeom prst="rect">
            <a:avLst/>
          </a:prstGeom>
          <a:ln w="9525">
            <a:solidFill>
              <a:srgbClr val="000000"/>
            </a:solidFill>
          </a:ln>
        </p:spPr>
        <p:txBody>
          <a:bodyPr vert="horz" wrap="square" lIns="0" tIns="70037" rIns="0" bIns="0" rtlCol="0">
            <a:spAutoFit/>
          </a:bodyPr>
          <a:lstStyle/>
          <a:p>
            <a:pPr algn="ctr">
              <a:spcBef>
                <a:spcPts val="552"/>
              </a:spcBef>
            </a:pPr>
            <a:r>
              <a:rPr sz="1456" spc="-13" dirty="0">
                <a:latin typeface="Arial"/>
                <a:cs typeface="Arial"/>
              </a:rPr>
              <a:t>LLC</a:t>
            </a:r>
            <a:endParaRPr sz="1456">
              <a:latin typeface="Arial"/>
              <a:cs typeface="Arial"/>
            </a:endParaRPr>
          </a:p>
        </p:txBody>
      </p:sp>
      <p:sp>
        <p:nvSpPr>
          <p:cNvPr id="580" name="object 580"/>
          <p:cNvSpPr/>
          <p:nvPr/>
        </p:nvSpPr>
        <p:spPr>
          <a:xfrm>
            <a:off x="3341454" y="5544111"/>
            <a:ext cx="5446059" cy="210110"/>
          </a:xfrm>
          <a:custGeom>
            <a:avLst/>
            <a:gdLst/>
            <a:ahLst/>
            <a:cxnLst/>
            <a:rect l="l" t="t" r="r" b="b"/>
            <a:pathLst>
              <a:path w="6172200" h="238125">
                <a:moveTo>
                  <a:pt x="0" y="0"/>
                </a:moveTo>
                <a:lnTo>
                  <a:pt x="0" y="238125"/>
                </a:lnTo>
              </a:path>
              <a:path w="6172200" h="238125">
                <a:moveTo>
                  <a:pt x="0" y="238125"/>
                </a:moveTo>
                <a:lnTo>
                  <a:pt x="2562225" y="238125"/>
                </a:lnTo>
              </a:path>
              <a:path w="6172200" h="238125">
                <a:moveTo>
                  <a:pt x="2562225" y="238125"/>
                </a:moveTo>
                <a:lnTo>
                  <a:pt x="2562225" y="0"/>
                </a:lnTo>
              </a:path>
              <a:path w="6172200" h="238125">
                <a:moveTo>
                  <a:pt x="3609975" y="0"/>
                </a:moveTo>
                <a:lnTo>
                  <a:pt x="3609975" y="238125"/>
                </a:lnTo>
              </a:path>
              <a:path w="6172200" h="238125">
                <a:moveTo>
                  <a:pt x="3609975" y="238125"/>
                </a:moveTo>
                <a:lnTo>
                  <a:pt x="6172200" y="238125"/>
                </a:lnTo>
              </a:path>
              <a:path w="6172200" h="238125">
                <a:moveTo>
                  <a:pt x="6172200" y="238125"/>
                </a:moveTo>
                <a:lnTo>
                  <a:pt x="6172200" y="0"/>
                </a:lnTo>
              </a:path>
            </a:pathLst>
          </a:custGeom>
          <a:ln w="9525">
            <a:solidFill>
              <a:srgbClr val="000000"/>
            </a:solidFill>
          </a:ln>
        </p:spPr>
        <p:txBody>
          <a:bodyPr wrap="square" lIns="0" tIns="0" rIns="0" bIns="0" rtlCol="0"/>
          <a:lstStyle/>
          <a:p>
            <a:endParaRPr sz="1588"/>
          </a:p>
        </p:txBody>
      </p:sp>
      <p:sp>
        <p:nvSpPr>
          <p:cNvPr id="581" name="object 581"/>
          <p:cNvSpPr txBox="1"/>
          <p:nvPr/>
        </p:nvSpPr>
        <p:spPr>
          <a:xfrm>
            <a:off x="5319993" y="2540097"/>
            <a:ext cx="3115235" cy="918139"/>
          </a:xfrm>
          <a:prstGeom prst="rect">
            <a:avLst/>
          </a:prstGeom>
        </p:spPr>
        <p:txBody>
          <a:bodyPr vert="horz" wrap="square" lIns="0" tIns="6163" rIns="0" bIns="0" rtlCol="0">
            <a:spAutoFit/>
          </a:bodyPr>
          <a:lstStyle/>
          <a:p>
            <a:pPr marL="2011563" marR="4483" algn="l" rtl="0">
              <a:lnSpc>
                <a:spcPct val="102299"/>
              </a:lnSpc>
              <a:spcBef>
                <a:spcPts val="49"/>
              </a:spcBef>
            </a:pPr>
            <a:r>
              <a:rPr sz="1456" dirty="0">
                <a:latin typeface="Arial"/>
                <a:cs typeface="Arial"/>
              </a:rPr>
              <a:t>infrastructure  </a:t>
            </a:r>
            <a:r>
              <a:rPr sz="1456" spc="13" dirty="0">
                <a:latin typeface="Arial"/>
                <a:cs typeface="Arial"/>
              </a:rPr>
              <a:t>network</a:t>
            </a:r>
            <a:endParaRPr sz="1456" dirty="0">
              <a:latin typeface="Arial"/>
              <a:cs typeface="Arial"/>
            </a:endParaRPr>
          </a:p>
          <a:p>
            <a:pPr algn="l" rtl="0">
              <a:spcBef>
                <a:spcPts val="31"/>
              </a:spcBef>
            </a:pPr>
            <a:endParaRPr sz="1500" dirty="0">
              <a:latin typeface="Arial"/>
              <a:cs typeface="Arial"/>
            </a:endParaRPr>
          </a:p>
          <a:p>
            <a:pPr marL="11206" algn="l" rtl="0">
              <a:spcBef>
                <a:spcPts val="4"/>
              </a:spcBef>
            </a:pPr>
            <a:r>
              <a:rPr sz="1456" dirty="0">
                <a:latin typeface="Arial"/>
                <a:cs typeface="Arial"/>
              </a:rPr>
              <a:t>access</a:t>
            </a:r>
            <a:r>
              <a:rPr sz="1456" spc="57" dirty="0">
                <a:latin typeface="Arial"/>
                <a:cs typeface="Arial"/>
              </a:rPr>
              <a:t> </a:t>
            </a:r>
            <a:r>
              <a:rPr sz="1456" dirty="0">
                <a:latin typeface="Arial"/>
                <a:cs typeface="Arial"/>
              </a:rPr>
              <a:t>point</a:t>
            </a:r>
          </a:p>
        </p:txBody>
      </p:sp>
      <p:sp>
        <p:nvSpPr>
          <p:cNvPr id="582" name="object 582"/>
          <p:cNvSpPr txBox="1"/>
          <p:nvPr/>
        </p:nvSpPr>
        <p:spPr>
          <a:xfrm>
            <a:off x="2568248" y="4485155"/>
            <a:ext cx="1554816" cy="294757"/>
          </a:xfrm>
          <a:prstGeom prst="rect">
            <a:avLst/>
          </a:prstGeom>
          <a:ln w="9525">
            <a:solidFill>
              <a:srgbClr val="000000"/>
            </a:solidFill>
          </a:ln>
        </p:spPr>
        <p:txBody>
          <a:bodyPr vert="horz" wrap="square" lIns="0" tIns="70037" rIns="0" bIns="0" rtlCol="0">
            <a:spAutoFit/>
          </a:bodyPr>
          <a:lstStyle/>
          <a:p>
            <a:pPr marR="5603" algn="ctr">
              <a:spcBef>
                <a:spcPts val="552"/>
              </a:spcBef>
            </a:pPr>
            <a:r>
              <a:rPr sz="1456" spc="-13" dirty="0">
                <a:latin typeface="Arial"/>
                <a:cs typeface="Arial"/>
              </a:rPr>
              <a:t>LLC</a:t>
            </a:r>
            <a:endParaRPr sz="1456">
              <a:latin typeface="Arial"/>
              <a:cs typeface="Arial"/>
            </a:endParaRPr>
          </a:p>
        </p:txBody>
      </p:sp>
      <p:sp>
        <p:nvSpPr>
          <p:cNvPr id="583" name="object 583"/>
          <p:cNvSpPr txBox="1"/>
          <p:nvPr/>
        </p:nvSpPr>
        <p:spPr>
          <a:xfrm>
            <a:off x="7938668" y="4485155"/>
            <a:ext cx="1554816" cy="294757"/>
          </a:xfrm>
          <a:prstGeom prst="rect">
            <a:avLst/>
          </a:prstGeom>
          <a:ln w="9525">
            <a:solidFill>
              <a:srgbClr val="000000"/>
            </a:solidFill>
          </a:ln>
        </p:spPr>
        <p:txBody>
          <a:bodyPr vert="horz" wrap="square" lIns="0" tIns="70037" rIns="0" bIns="0" rtlCol="0">
            <a:spAutoFit/>
          </a:bodyPr>
          <a:lstStyle/>
          <a:p>
            <a:pPr marR="5603" algn="ctr">
              <a:spcBef>
                <a:spcPts val="552"/>
              </a:spcBef>
            </a:pPr>
            <a:r>
              <a:rPr sz="1456" spc="-13" dirty="0">
                <a:latin typeface="Arial"/>
                <a:cs typeface="Arial"/>
              </a:rPr>
              <a:t>LLC</a:t>
            </a:r>
            <a:endParaRPr sz="1456">
              <a:latin typeface="Arial"/>
              <a:cs typeface="Arial"/>
            </a:endParaRPr>
          </a:p>
        </p:txBody>
      </p:sp>
      <p:grpSp>
        <p:nvGrpSpPr>
          <p:cNvPr id="584" name="object 584"/>
          <p:cNvGrpSpPr/>
          <p:nvPr/>
        </p:nvGrpSpPr>
        <p:grpSpPr>
          <a:xfrm>
            <a:off x="1855974" y="247930"/>
            <a:ext cx="8471647" cy="6353735"/>
            <a:chOff x="223837" y="280987"/>
            <a:chExt cx="9601200" cy="7200900"/>
          </a:xfrm>
        </p:grpSpPr>
        <p:sp>
          <p:nvSpPr>
            <p:cNvPr id="585" name="object 585"/>
            <p:cNvSpPr/>
            <p:nvPr/>
          </p:nvSpPr>
          <p:spPr>
            <a:xfrm>
              <a:off x="6931818" y="1314450"/>
              <a:ext cx="1733550" cy="1363662"/>
            </a:xfrm>
            <a:prstGeom prst="rect">
              <a:avLst/>
            </a:prstGeom>
            <a:blipFill>
              <a:blip r:embed="rId5" cstate="print"/>
              <a:stretch>
                <a:fillRect/>
              </a:stretch>
            </a:blipFill>
          </p:spPr>
          <p:txBody>
            <a:bodyPr wrap="square" lIns="0" tIns="0" rIns="0" bIns="0" rtlCol="0"/>
            <a:lstStyle/>
            <a:p>
              <a:endParaRPr sz="1588"/>
            </a:p>
          </p:txBody>
        </p:sp>
        <p:sp>
          <p:nvSpPr>
            <p:cNvPr id="586" name="object 586"/>
            <p:cNvSpPr/>
            <p:nvPr/>
          </p:nvSpPr>
          <p:spPr>
            <a:xfrm>
              <a:off x="4907756" y="1616075"/>
              <a:ext cx="1571625" cy="1543050"/>
            </a:xfrm>
            <a:custGeom>
              <a:avLst/>
              <a:gdLst/>
              <a:ahLst/>
              <a:cxnLst/>
              <a:rect l="l" t="t" r="r" b="b"/>
              <a:pathLst>
                <a:path w="1571625" h="1543050">
                  <a:moveTo>
                    <a:pt x="1104900" y="781050"/>
                  </a:moveTo>
                  <a:lnTo>
                    <a:pt x="0" y="1543050"/>
                  </a:lnTo>
                </a:path>
                <a:path w="1571625" h="1543050">
                  <a:moveTo>
                    <a:pt x="1571625" y="304800"/>
                  </a:moveTo>
                  <a:lnTo>
                    <a:pt x="885825" y="0"/>
                  </a:lnTo>
                </a:path>
              </a:pathLst>
            </a:custGeom>
            <a:ln w="9525">
              <a:solidFill>
                <a:srgbClr val="000000"/>
              </a:solidFill>
            </a:ln>
          </p:spPr>
          <p:txBody>
            <a:bodyPr wrap="square" lIns="0" tIns="0" rIns="0" bIns="0" rtlCol="0"/>
            <a:lstStyle/>
            <a:p>
              <a:endParaRPr sz="1588"/>
            </a:p>
          </p:txBody>
        </p:sp>
        <p:sp>
          <p:nvSpPr>
            <p:cNvPr id="587" name="object 587"/>
            <p:cNvSpPr/>
            <p:nvPr/>
          </p:nvSpPr>
          <p:spPr>
            <a:xfrm>
              <a:off x="228600" y="285750"/>
              <a:ext cx="9591675" cy="7191375"/>
            </a:xfrm>
            <a:custGeom>
              <a:avLst/>
              <a:gdLst/>
              <a:ahLst/>
              <a:cxnLst/>
              <a:rect l="l" t="t" r="r" b="b"/>
              <a:pathLst>
                <a:path w="9591675" h="7191375">
                  <a:moveTo>
                    <a:pt x="0" y="7191375"/>
                  </a:moveTo>
                  <a:lnTo>
                    <a:pt x="9591675" y="7191375"/>
                  </a:lnTo>
                  <a:lnTo>
                    <a:pt x="9591675" y="0"/>
                  </a:lnTo>
                  <a:lnTo>
                    <a:pt x="0" y="0"/>
                  </a:lnTo>
                  <a:lnTo>
                    <a:pt x="0" y="7191375"/>
                  </a:lnTo>
                  <a:close/>
                </a:path>
              </a:pathLst>
            </a:custGeom>
            <a:ln w="9525">
              <a:solidFill>
                <a:srgbClr val="000000"/>
              </a:solidFill>
            </a:ln>
          </p:spPr>
          <p:txBody>
            <a:bodyPr wrap="square" lIns="0" tIns="0" rIns="0" bIns="0" rtlCol="0"/>
            <a:lstStyle/>
            <a:p>
              <a:endParaRPr sz="1588"/>
            </a:p>
          </p:txBody>
        </p:sp>
      </p:grpSp>
      <p:sp>
        <p:nvSpPr>
          <p:cNvPr id="588" name="Rectangle 587"/>
          <p:cNvSpPr/>
          <p:nvPr/>
        </p:nvSpPr>
        <p:spPr>
          <a:xfrm>
            <a:off x="2439943" y="6292766"/>
            <a:ext cx="4983929" cy="400110"/>
          </a:xfrm>
          <a:prstGeom prst="rect">
            <a:avLst/>
          </a:prstGeom>
        </p:spPr>
        <p:txBody>
          <a:bodyPr wrap="none">
            <a:spAutoFit/>
          </a:bodyPr>
          <a:lstStyle/>
          <a:p>
            <a:r>
              <a:rPr lang="en-US" sz="2000" b="1" dirty="0">
                <a:latin typeface="Times-Bold"/>
              </a:rPr>
              <a:t>Fig10</a:t>
            </a:r>
            <a:r>
              <a:rPr lang="en-US" altLang="en-US" sz="2000" dirty="0"/>
              <a:t>TCP/IP layer  of a wireless LAN network</a:t>
            </a:r>
            <a:endParaRPr lang="en-US" dirty="0"/>
          </a:p>
        </p:txBody>
      </p:sp>
    </p:spTree>
    <p:extLst>
      <p:ext uri="{BB962C8B-B14F-4D97-AF65-F5344CB8AC3E}">
        <p14:creationId xmlns:p14="http://schemas.microsoft.com/office/powerpoint/2010/main" val="1522587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07437"/>
          <a:ext cx="9144000" cy="6665387"/>
          <a:chOff x="0" y="207437"/>
          <a:chExt cx="9144000" cy="6665387"/>
        </a:xfrm>
      </p:grpSpPr>
      <p:pic>
        <p:nvPicPr>
          <p:cNvPr id="2" name="Slide"/>
          <p:cNvPicPr>
            <a:picLocks noChangeAspect="1"/>
          </p:cNvPicPr>
          <p:nvPr/>
        </p:nvPicPr>
        <p:blipFill>
          <a:blip r:embed="rId2"/>
          <a:stretch>
            <a:fillRect/>
          </a:stretch>
        </p:blipFill>
        <p:spPr>
          <a:xfrm>
            <a:off x="1524000" y="207437"/>
            <a:ext cx="9144000" cy="6457950"/>
          </a:xfrm>
          <a:prstGeom prst="rect">
            <a:avLst/>
          </a:prstGeom>
        </p:spPr>
      </p:pic>
      <p:sp>
        <p:nvSpPr>
          <p:cNvPr id="3" name="Rectangle 2"/>
          <p:cNvSpPr/>
          <p:nvPr/>
        </p:nvSpPr>
        <p:spPr>
          <a:xfrm>
            <a:off x="2769126" y="6457890"/>
            <a:ext cx="4668394" cy="400110"/>
          </a:xfrm>
          <a:prstGeom prst="rect">
            <a:avLst/>
          </a:prstGeom>
        </p:spPr>
        <p:txBody>
          <a:bodyPr wrap="none">
            <a:spAutoFit/>
          </a:bodyPr>
          <a:lstStyle/>
          <a:p>
            <a:r>
              <a:rPr lang="en-US" sz="2000" b="1" dirty="0">
                <a:latin typeface="Times-Bold"/>
              </a:rPr>
              <a:t>Fig11 </a:t>
            </a:r>
            <a:r>
              <a:rPr lang="en-US" altLang="en-US" sz="2000" dirty="0"/>
              <a:t>Elements of a wireless LAN network</a:t>
            </a:r>
            <a:endParaRPr lang="en-US" dirty="0"/>
          </a:p>
        </p:txBody>
      </p:sp>
    </p:spTree>
    <p:extLst>
      <p:ext uri="{BB962C8B-B14F-4D97-AF65-F5344CB8AC3E}">
        <p14:creationId xmlns:p14="http://schemas.microsoft.com/office/powerpoint/2010/main" val="246891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84338" y="0"/>
            <a:ext cx="10515600" cy="627797"/>
          </a:xfrm>
        </p:spPr>
        <p:txBody>
          <a:bodyPr>
            <a:normAutofit fontScale="90000"/>
          </a:bodyPr>
          <a:lstStyle/>
          <a:p>
            <a:pPr algn="l"/>
            <a:br>
              <a:rPr lang="en-US" dirty="0"/>
            </a:br>
            <a:r>
              <a:rPr lang="en-US" dirty="0"/>
              <a:t>Introduction </a:t>
            </a:r>
          </a:p>
        </p:txBody>
      </p:sp>
      <p:sp>
        <p:nvSpPr>
          <p:cNvPr id="3" name="عنصر نائب للمحتوى 2"/>
          <p:cNvSpPr>
            <a:spLocks noGrp="1"/>
          </p:cNvSpPr>
          <p:nvPr>
            <p:ph idx="1"/>
          </p:nvPr>
        </p:nvSpPr>
        <p:spPr>
          <a:xfrm>
            <a:off x="653380" y="878930"/>
            <a:ext cx="11177516" cy="3016155"/>
          </a:xfrm>
        </p:spPr>
        <p:txBody>
          <a:bodyPr>
            <a:normAutofit/>
          </a:bodyPr>
          <a:lstStyle/>
          <a:p>
            <a:pPr algn="justLow" rtl="0">
              <a:buFont typeface="Wingdings" panose="05000000000000000000" pitchFamily="2" charset="2"/>
              <a:buChar char="q"/>
            </a:pPr>
            <a:r>
              <a:rPr lang="en-US" sz="2000" dirty="0">
                <a:latin typeface="Arial" panose="020B0604020202020204" pitchFamily="34" charset="0"/>
                <a:cs typeface="Arial" panose="020B0604020202020204" pitchFamily="34" charset="0"/>
              </a:rPr>
              <a:t>A wireless LAN (WLAN) is a wireless computer network that links two or more devices using wireless communication to form a local area network (LAN) within a limited area.</a:t>
            </a:r>
          </a:p>
          <a:p>
            <a:pPr algn="justLow" rtl="0">
              <a:buFont typeface="Wingdings" panose="05000000000000000000" pitchFamily="2" charset="2"/>
              <a:buChar char="q"/>
            </a:pPr>
            <a:r>
              <a:rPr lang="en-US" sz="2000" dirty="0">
                <a:latin typeface="Arial" panose="020B0604020202020204" pitchFamily="34" charset="0"/>
                <a:cs typeface="Arial" panose="020B0604020202020204" pitchFamily="34" charset="0"/>
              </a:rPr>
              <a:t> Most modern WLANs are based on IEEE 802.11 standards and are marketed under the Wi-Fi brand name(</a:t>
            </a:r>
            <a:r>
              <a:rPr lang="en-US" sz="2000" dirty="0"/>
              <a:t>Wi-Fi</a:t>
            </a:r>
            <a:r>
              <a:rPr lang="en-US" sz="2000" dirty="0">
                <a:latin typeface="Arial" panose="020B0604020202020204" pitchFamily="34" charset="0"/>
                <a:cs typeface="Arial" panose="020B0604020202020204" pitchFamily="34" charset="0"/>
              </a:rPr>
              <a:t>).</a:t>
            </a:r>
          </a:p>
          <a:p>
            <a:pPr algn="justLow" rtl="0">
              <a:buFont typeface="Wingdings" panose="05000000000000000000" pitchFamily="2" charset="2"/>
              <a:buChar char="q"/>
            </a:pPr>
            <a:r>
              <a:rPr lang="en-US" sz="2000" dirty="0">
                <a:latin typeface="Arial" panose="020B0604020202020204" pitchFamily="34" charset="0"/>
                <a:cs typeface="Arial" panose="020B0604020202020204" pitchFamily="34" charset="0"/>
              </a:rPr>
              <a:t>The Wi-Fi Alliance is a non-profit organization that owns the </a:t>
            </a:r>
            <a:r>
              <a:rPr lang="en-US" sz="2000" dirty="0">
                <a:latin typeface="Arial" panose="020B0604020202020204" pitchFamily="34" charset="0"/>
                <a:cs typeface="Arial" panose="020B0604020202020204" pitchFamily="34" charset="0"/>
                <a:hlinkClick r:id="rId2" tooltip="Wi-Fi"/>
              </a:rPr>
              <a:t>Wi-Fi</a:t>
            </a:r>
            <a:r>
              <a:rPr lang="en-US" sz="2000" dirty="0">
                <a:latin typeface="Arial" panose="020B0604020202020204" pitchFamily="34" charset="0"/>
                <a:cs typeface="Arial" panose="020B0604020202020204" pitchFamily="34" charset="0"/>
              </a:rPr>
              <a:t> trademark</a:t>
            </a:r>
          </a:p>
          <a:p>
            <a:pPr algn="justLow" rtl="0">
              <a:buFont typeface="Wingdings" panose="05000000000000000000" pitchFamily="2" charset="2"/>
              <a:buChar char="q"/>
            </a:pPr>
            <a:r>
              <a:rPr lang="en-US" sz="2400" dirty="0"/>
              <a:t>IEEE 802.11 supports two modes of network topology: </a:t>
            </a:r>
            <a:r>
              <a:rPr lang="en-US" sz="2400" dirty="0">
                <a:solidFill>
                  <a:srgbClr val="FF0000"/>
                </a:solidFill>
              </a:rPr>
              <a:t>infrastructure and ad hoc, also called independent (IBSS) mode</a:t>
            </a:r>
            <a:r>
              <a:rPr lang="en-US" sz="2400" dirty="0"/>
              <a:t>., In infrastructure mode all 802.11 transceivers are in the direct range of an access </a:t>
            </a:r>
            <a:r>
              <a:rPr lang="en-US" sz="2400"/>
              <a:t>point.that</a:t>
            </a:r>
            <a:r>
              <a:rPr lang="en-US" sz="2400" dirty="0"/>
              <a:t> handles all nodes within its range.</a:t>
            </a:r>
            <a:endParaRPr lang="ar-SA" sz="2400" dirty="0"/>
          </a:p>
          <a:p>
            <a:pPr algn="l" rtl="0">
              <a:buFont typeface="Wingdings" panose="05000000000000000000" pitchFamily="2" charset="2"/>
              <a:buChar char="q"/>
            </a:pPr>
            <a:endParaRPr lang="en-US"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1402281" y="3655037"/>
            <a:ext cx="10007234" cy="2734155"/>
          </a:xfrm>
          <a:prstGeom prst="rect">
            <a:avLst/>
          </a:prstGeom>
        </p:spPr>
      </p:pic>
      <p:sp>
        <p:nvSpPr>
          <p:cNvPr id="5" name="Rectangle 4"/>
          <p:cNvSpPr/>
          <p:nvPr/>
        </p:nvSpPr>
        <p:spPr>
          <a:xfrm>
            <a:off x="4085971" y="6292766"/>
            <a:ext cx="3337901" cy="400110"/>
          </a:xfrm>
          <a:prstGeom prst="rect">
            <a:avLst/>
          </a:prstGeom>
        </p:spPr>
        <p:txBody>
          <a:bodyPr wrap="none">
            <a:spAutoFit/>
          </a:bodyPr>
          <a:lstStyle/>
          <a:p>
            <a:r>
              <a:rPr lang="en-US" sz="2000" b="1" dirty="0">
                <a:latin typeface="Times-Bold"/>
              </a:rPr>
              <a:t>Fig 1 WLAN Architecture </a:t>
            </a:r>
            <a:endParaRPr lang="en-US" dirty="0"/>
          </a:p>
        </p:txBody>
      </p:sp>
    </p:spTree>
    <p:extLst>
      <p:ext uri="{BB962C8B-B14F-4D97-AF65-F5344CB8AC3E}">
        <p14:creationId xmlns:p14="http://schemas.microsoft.com/office/powerpoint/2010/main" val="2845526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838200" y="242296"/>
            <a:ext cx="10515600" cy="1325563"/>
          </a:xfrm>
        </p:spPr>
        <p:txBody>
          <a:bodyPr>
            <a:normAutofit/>
          </a:bodyPr>
          <a:lstStyle/>
          <a:p>
            <a:pPr algn="l" rtl="0"/>
            <a:r>
              <a:rPr lang="en-US" sz="3600" dirty="0">
                <a:latin typeface="Arial" panose="020B0604020202020204" pitchFamily="34" charset="0"/>
                <a:cs typeface="Arial" panose="020B0604020202020204" pitchFamily="34" charset="0"/>
              </a:rPr>
              <a:t>Station Types</a:t>
            </a:r>
            <a:endParaRPr lang="en-US" sz="3600" dirty="0">
              <a:solidFill>
                <a:srgbClr val="C00000"/>
              </a:solidFill>
              <a:latin typeface="Arial" panose="020B0604020202020204" pitchFamily="34" charset="0"/>
              <a:cs typeface="Arial" panose="020B0604020202020204" pitchFamily="34" charset="0"/>
            </a:endParaRPr>
          </a:p>
        </p:txBody>
      </p:sp>
      <p:sp>
        <p:nvSpPr>
          <p:cNvPr id="4" name="عنصر نائب للمحتوى 3"/>
          <p:cNvSpPr>
            <a:spLocks noGrp="1"/>
          </p:cNvSpPr>
          <p:nvPr>
            <p:ph idx="1"/>
          </p:nvPr>
        </p:nvSpPr>
        <p:spPr>
          <a:xfrm>
            <a:off x="491319" y="1567859"/>
            <a:ext cx="10862481" cy="4672157"/>
          </a:xfrm>
        </p:spPr>
        <p:txBody>
          <a:bodyPr>
            <a:normAutofit/>
          </a:bodyPr>
          <a:lstStyle/>
          <a:p>
            <a:pPr algn="l" rtl="0"/>
            <a:endParaRPr lang="en-US" dirty="0"/>
          </a:p>
          <a:p>
            <a:pPr algn="l" rtl="0"/>
            <a:r>
              <a:rPr lang="en-US" dirty="0">
                <a:latin typeface="Arial" panose="020B0604020202020204" pitchFamily="34" charset="0"/>
                <a:cs typeface="Arial" panose="020B0604020202020204" pitchFamily="34" charset="0"/>
              </a:rPr>
              <a:t>Station with </a:t>
            </a:r>
            <a:r>
              <a:rPr lang="en-US" b="1" dirty="0">
                <a:latin typeface="Arial" panose="020B0604020202020204" pitchFamily="34" charset="0"/>
                <a:cs typeface="Arial" panose="020B0604020202020204" pitchFamily="34" charset="0"/>
              </a:rPr>
              <a:t>no-transition mobility </a:t>
            </a:r>
            <a:r>
              <a:rPr lang="en-US" dirty="0">
                <a:latin typeface="Arial" panose="020B0604020202020204" pitchFamily="34" charset="0"/>
                <a:cs typeface="Arial" panose="020B0604020202020204" pitchFamily="34" charset="0"/>
              </a:rPr>
              <a:t>is either stationary (not moving) or moving only inside a BSS.</a:t>
            </a:r>
          </a:p>
          <a:p>
            <a:pPr algn="l" rtl="0"/>
            <a:r>
              <a:rPr lang="en-US" dirty="0"/>
              <a:t>Station with </a:t>
            </a:r>
            <a:r>
              <a:rPr lang="en-US" b="1" dirty="0"/>
              <a:t>BSS-transition mobility </a:t>
            </a:r>
            <a:r>
              <a:rPr lang="en-US" dirty="0"/>
              <a:t>can move from one BSS to another, but the movement is confined inside one ESS.</a:t>
            </a:r>
          </a:p>
          <a:p>
            <a:pPr algn="l" rtl="0"/>
            <a:r>
              <a:rPr lang="en-US" dirty="0"/>
              <a:t>A station with </a:t>
            </a:r>
            <a:r>
              <a:rPr lang="en-US" b="1" dirty="0"/>
              <a:t>ESS-transition mobility </a:t>
            </a:r>
            <a:r>
              <a:rPr lang="en-US" dirty="0"/>
              <a:t>can move from one ESS to another.</a:t>
            </a:r>
          </a:p>
          <a:p>
            <a:pPr algn="l" rtl="0"/>
            <a:r>
              <a:rPr lang="en-US" dirty="0"/>
              <a:t>IEEE 802.11 does not guarantee that communication is continuous</a:t>
            </a:r>
          </a:p>
          <a:p>
            <a:pPr marL="0" indent="0" algn="l" rtl="0">
              <a:buNone/>
            </a:pPr>
            <a:r>
              <a:rPr lang="en-US" dirty="0"/>
              <a:t>during the move.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9179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727"/>
            <a:ext cx="10515600" cy="1062606"/>
          </a:xfrm>
        </p:spPr>
        <p:txBody>
          <a:bodyPr>
            <a:normAutofit/>
          </a:bodyPr>
          <a:lstStyle/>
          <a:p>
            <a:pPr algn="l" rtl="0"/>
            <a:r>
              <a:rPr lang="en-US" sz="3200" b="1" dirty="0"/>
              <a:t>IEEE802.11 - Architecture of an ad-hoc network</a:t>
            </a:r>
            <a:endParaRPr lang="en-US" sz="3200" dirty="0"/>
          </a:p>
        </p:txBody>
      </p:sp>
      <p:sp>
        <p:nvSpPr>
          <p:cNvPr id="3" name="Content Placeholder 2"/>
          <p:cNvSpPr>
            <a:spLocks noGrp="1"/>
          </p:cNvSpPr>
          <p:nvPr>
            <p:ph idx="1"/>
          </p:nvPr>
        </p:nvSpPr>
        <p:spPr>
          <a:xfrm>
            <a:off x="838200" y="1105471"/>
            <a:ext cx="10515600" cy="2480243"/>
          </a:xfrm>
        </p:spPr>
        <p:txBody>
          <a:bodyPr>
            <a:normAutofit lnSpcReduction="10000"/>
          </a:bodyPr>
          <a:lstStyle/>
          <a:p>
            <a:pPr algn="l" rtl="0"/>
            <a:r>
              <a:rPr lang="en-US" sz="3200" dirty="0">
                <a:latin typeface="Times New Roman" panose="02020603050405020304" pitchFamily="18" charset="0"/>
                <a:cs typeface="Times New Roman" panose="02020603050405020304" pitchFamily="18" charset="0"/>
              </a:rPr>
              <a:t>Direct communication within a limited range</a:t>
            </a:r>
          </a:p>
          <a:p>
            <a:pPr algn="l" rtl="0">
              <a:buFont typeface="Wingdings" panose="05000000000000000000" pitchFamily="2" charset="2"/>
              <a:buChar char="q"/>
            </a:pPr>
            <a:r>
              <a:rPr lang="en-US" b="1" dirty="0"/>
              <a:t>Station (STA):</a:t>
            </a:r>
          </a:p>
          <a:p>
            <a:pPr algn="l" rtl="0">
              <a:buFont typeface="Wingdings" panose="05000000000000000000" pitchFamily="2" charset="2"/>
              <a:buChar char="v"/>
            </a:pPr>
            <a:r>
              <a:rPr lang="en-US" dirty="0"/>
              <a:t>Terminal with access mechanisms to the wireless medium.</a:t>
            </a:r>
          </a:p>
          <a:p>
            <a:pPr algn="l" rtl="0">
              <a:buFont typeface="Wingdings" panose="05000000000000000000" pitchFamily="2" charset="2"/>
              <a:buChar char="q"/>
            </a:pPr>
            <a:r>
              <a:rPr lang="en-US" b="1" dirty="0"/>
              <a:t> Independent Basic Service Set(IBSS).  </a:t>
            </a:r>
          </a:p>
          <a:p>
            <a:pPr algn="l" rtl="0">
              <a:buFont typeface="Wingdings" panose="05000000000000000000" pitchFamily="2" charset="2"/>
              <a:buChar char="v"/>
            </a:pPr>
            <a:r>
              <a:rPr lang="en-US" dirty="0"/>
              <a:t> Group of stations using the same radio frequency.</a:t>
            </a:r>
          </a:p>
        </p:txBody>
      </p:sp>
      <p:pic>
        <p:nvPicPr>
          <p:cNvPr id="4" name="Picture 3"/>
          <p:cNvPicPr>
            <a:picLocks noChangeAspect="1"/>
          </p:cNvPicPr>
          <p:nvPr/>
        </p:nvPicPr>
        <p:blipFill>
          <a:blip r:embed="rId2"/>
          <a:stretch>
            <a:fillRect/>
          </a:stretch>
        </p:blipFill>
        <p:spPr>
          <a:xfrm>
            <a:off x="3428702" y="4026091"/>
            <a:ext cx="4761389" cy="2399685"/>
          </a:xfrm>
          <a:prstGeom prst="rect">
            <a:avLst/>
          </a:prstGeom>
        </p:spPr>
      </p:pic>
      <p:sp>
        <p:nvSpPr>
          <p:cNvPr id="5" name="Rectangle 4"/>
          <p:cNvSpPr/>
          <p:nvPr/>
        </p:nvSpPr>
        <p:spPr>
          <a:xfrm>
            <a:off x="2353967" y="6292766"/>
            <a:ext cx="5069914" cy="400110"/>
          </a:xfrm>
          <a:prstGeom prst="rect">
            <a:avLst/>
          </a:prstGeom>
        </p:spPr>
        <p:txBody>
          <a:bodyPr wrap="none">
            <a:spAutoFit/>
          </a:bodyPr>
          <a:lstStyle/>
          <a:p>
            <a:r>
              <a:rPr lang="en-US" sz="2000" b="1" dirty="0">
                <a:latin typeface="Times-Bold"/>
              </a:rPr>
              <a:t>Fig12 </a:t>
            </a:r>
            <a:r>
              <a:rPr lang="en-US" altLang="en-US" sz="2000" dirty="0"/>
              <a:t>Ad-hoc mode in a wireless LAN network</a:t>
            </a:r>
            <a:endParaRPr lang="en-US" dirty="0"/>
          </a:p>
        </p:txBody>
      </p:sp>
    </p:spTree>
    <p:extLst>
      <p:ext uri="{BB962C8B-B14F-4D97-AF65-F5344CB8AC3E}">
        <p14:creationId xmlns:p14="http://schemas.microsoft.com/office/powerpoint/2010/main" val="1726440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rtl="0"/>
            <a:r>
              <a:rPr lang="en-US" sz="2800" dirty="0">
                <a:latin typeface="Arial" panose="020B0604020202020204" pitchFamily="34" charset="0"/>
                <a:cs typeface="Arial" panose="020B0604020202020204" pitchFamily="34" charset="0"/>
              </a:rPr>
              <a:t>Logical Link Control (LLC)</a:t>
            </a:r>
          </a:p>
        </p:txBody>
      </p:sp>
      <p:sp>
        <p:nvSpPr>
          <p:cNvPr id="3" name="Content Placeholder 2"/>
          <p:cNvSpPr>
            <a:spLocks noGrp="1"/>
          </p:cNvSpPr>
          <p:nvPr>
            <p:ph idx="1"/>
          </p:nvPr>
        </p:nvSpPr>
        <p:spPr/>
        <p:txBody>
          <a:bodyPr/>
          <a:lstStyle/>
          <a:p>
            <a:pPr algn="l" rtl="0"/>
            <a:r>
              <a:rPr lang="en-US" dirty="0"/>
              <a:t>The functions of </a:t>
            </a:r>
            <a:r>
              <a:rPr lang="en-US" dirty="0">
                <a:latin typeface="Arial" panose="020B0604020202020204" pitchFamily="34" charset="0"/>
                <a:cs typeface="Arial" panose="020B0604020202020204" pitchFamily="34" charset="0"/>
              </a:rPr>
              <a:t>Logical Link Control (LLC) are</a:t>
            </a:r>
            <a:r>
              <a:rPr lang="en-US" dirty="0"/>
              <a:t>:-</a:t>
            </a:r>
          </a:p>
          <a:p>
            <a:pPr algn="l" rtl="0">
              <a:buFont typeface="Wingdings" panose="05000000000000000000" pitchFamily="2" charset="2"/>
              <a:buChar char="q"/>
            </a:pPr>
            <a:r>
              <a:rPr lang="en-US" dirty="0"/>
              <a:t>Flow control</a:t>
            </a:r>
          </a:p>
          <a:p>
            <a:pPr algn="l" rtl="0">
              <a:buFont typeface="Wingdings" panose="05000000000000000000" pitchFamily="2" charset="2"/>
              <a:buChar char="q"/>
            </a:pPr>
            <a:r>
              <a:rPr lang="en-US" dirty="0"/>
              <a:t> Error control</a:t>
            </a:r>
          </a:p>
          <a:p>
            <a:pPr marL="0" indent="0" algn="l" rtl="0">
              <a:buNone/>
            </a:pPr>
            <a:endParaRPr lang="en-US" dirty="0"/>
          </a:p>
        </p:txBody>
      </p:sp>
    </p:spTree>
    <p:extLst>
      <p:ext uri="{BB962C8B-B14F-4D97-AF65-F5344CB8AC3E}">
        <p14:creationId xmlns:p14="http://schemas.microsoft.com/office/powerpoint/2010/main" val="504240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b="1" dirty="0"/>
              <a:t>MAC Sub-layer</a:t>
            </a:r>
            <a:endParaRPr lang="en-US" dirty="0"/>
          </a:p>
        </p:txBody>
      </p:sp>
      <p:sp>
        <p:nvSpPr>
          <p:cNvPr id="3" name="Content Placeholder 2"/>
          <p:cNvSpPr>
            <a:spLocks noGrp="1"/>
          </p:cNvSpPr>
          <p:nvPr>
            <p:ph idx="1"/>
          </p:nvPr>
        </p:nvSpPr>
        <p:spPr/>
        <p:txBody>
          <a:bodyPr/>
          <a:lstStyle/>
          <a:p>
            <a:pPr marL="0" indent="0" algn="l" rtl="0">
              <a:buNone/>
            </a:pPr>
            <a:r>
              <a:rPr lang="en-US" dirty="0"/>
              <a:t>IEEE 802.11 defines two MAC sub layers:</a:t>
            </a:r>
          </a:p>
          <a:p>
            <a:pPr algn="l" rtl="0"/>
            <a:r>
              <a:rPr lang="en-US" dirty="0"/>
              <a:t> Distributed coordination function(DCF).</a:t>
            </a:r>
          </a:p>
          <a:p>
            <a:pPr algn="l" rtl="0"/>
            <a:r>
              <a:rPr lang="en-US" dirty="0"/>
              <a:t> Point coordination function (PCF).</a:t>
            </a:r>
          </a:p>
        </p:txBody>
      </p:sp>
    </p:spTree>
    <p:extLst>
      <p:ext uri="{BB962C8B-B14F-4D97-AF65-F5344CB8AC3E}">
        <p14:creationId xmlns:p14="http://schemas.microsoft.com/office/powerpoint/2010/main" val="2593982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89091" name="Picture 3"/>
          <p:cNvPicPr>
            <a:picLocks noGrp="1" noChangeAspect="1" noChangeArrowheads="1"/>
          </p:cNvPicPr>
          <p:nvPr>
            <p:ph idx="1"/>
          </p:nvPr>
        </p:nvPicPr>
        <p:blipFill>
          <a:blip r:embed="rId2" cstate="print"/>
          <a:srcRect/>
          <a:stretch>
            <a:fillRect/>
          </a:stretch>
        </p:blipFill>
        <p:spPr bwMode="auto">
          <a:xfrm>
            <a:off x="2200275" y="1200150"/>
            <a:ext cx="7700963" cy="5000625"/>
          </a:xfrm>
          <a:prstGeom prst="rect">
            <a:avLst/>
          </a:prstGeom>
          <a:noFill/>
          <a:ln w="9525">
            <a:noFill/>
            <a:miter lim="800000"/>
            <a:headEnd/>
            <a:tailEnd/>
          </a:ln>
          <a:effectLst/>
        </p:spPr>
      </p:pic>
      <p:sp>
        <p:nvSpPr>
          <p:cNvPr id="7" name="TextBox 6"/>
          <p:cNvSpPr txBox="1"/>
          <p:nvPr/>
        </p:nvSpPr>
        <p:spPr>
          <a:xfrm>
            <a:off x="3671887" y="6315075"/>
            <a:ext cx="4371975" cy="400110"/>
          </a:xfrm>
          <a:prstGeom prst="rect">
            <a:avLst/>
          </a:prstGeom>
          <a:noFill/>
        </p:spPr>
        <p:txBody>
          <a:bodyPr wrap="square" rtlCol="0">
            <a:spAutoFit/>
          </a:bodyPr>
          <a:lstStyle/>
          <a:p>
            <a:pPr algn="l" rtl="0"/>
            <a:r>
              <a:rPr lang="en-US" sz="2000" b="1" dirty="0">
                <a:latin typeface="Times-Bold"/>
              </a:rPr>
              <a:t>Fig13</a:t>
            </a:r>
            <a:r>
              <a:rPr lang="en-US" sz="2000" b="1" dirty="0"/>
              <a:t> IEEE802.11 Protocol Architecture</a:t>
            </a:r>
            <a:r>
              <a:rPr lang="en-US" sz="2000" b="1" dirty="0">
                <a:latin typeface="Times-Bold"/>
              </a:rPr>
              <a:t> </a:t>
            </a:r>
            <a:endParaRPr lang="en-US" sz="20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94622"/>
            <a:ext cx="10515600" cy="749783"/>
          </a:xfrm>
        </p:spPr>
        <p:txBody>
          <a:bodyPr>
            <a:normAutofit fontScale="90000"/>
          </a:bodyPr>
          <a:lstStyle/>
          <a:p>
            <a:pPr algn="l" rtl="0"/>
            <a:br>
              <a:rPr lang="en-US" sz="3200" b="1" dirty="0"/>
            </a:br>
            <a:r>
              <a:rPr lang="en-US" sz="3200" b="1" dirty="0"/>
              <a:t>Distributed Coordination Function(DCF)</a:t>
            </a:r>
            <a:endParaRPr lang="en-US" sz="3200" dirty="0"/>
          </a:p>
        </p:txBody>
      </p:sp>
      <p:sp>
        <p:nvSpPr>
          <p:cNvPr id="3" name="Content Placeholder 2"/>
          <p:cNvSpPr>
            <a:spLocks noGrp="1"/>
          </p:cNvSpPr>
          <p:nvPr>
            <p:ph idx="1"/>
          </p:nvPr>
        </p:nvSpPr>
        <p:spPr/>
        <p:txBody>
          <a:bodyPr>
            <a:normAutofit/>
          </a:bodyPr>
          <a:lstStyle/>
          <a:p>
            <a:pPr algn="l" rtl="0"/>
            <a:r>
              <a:rPr lang="en-US" dirty="0"/>
              <a:t>DCF uses CSMA/CA as the access method, the following step will describe it:</a:t>
            </a:r>
          </a:p>
          <a:p>
            <a:pPr marL="514350" indent="-514350" algn="l" rtl="0">
              <a:buFont typeface="+mj-lt"/>
              <a:buAutoNum type="arabicPeriod"/>
            </a:pPr>
            <a:r>
              <a:rPr lang="en-US" dirty="0"/>
              <a:t>Before sending a frame, the source station senses the medium by checking the energy level at the carrier frequency.</a:t>
            </a:r>
          </a:p>
          <a:p>
            <a:pPr algn="l" rtl="0"/>
            <a:r>
              <a:rPr lang="en-US" b="1" dirty="0"/>
              <a:t>a. </a:t>
            </a:r>
            <a:r>
              <a:rPr lang="en-US" dirty="0"/>
              <a:t>The  station uses a </a:t>
            </a:r>
            <a:r>
              <a:rPr lang="en-US" dirty="0">
                <a:solidFill>
                  <a:srgbClr val="FF0000"/>
                </a:solidFill>
              </a:rPr>
              <a:t>persistence strategy with back off </a:t>
            </a:r>
            <a:r>
              <a:rPr lang="en-US" dirty="0"/>
              <a:t>until the channel is idle.</a:t>
            </a:r>
          </a:p>
          <a:p>
            <a:pPr algn="l" rtl="0"/>
            <a:r>
              <a:rPr lang="en-US" b="1" dirty="0"/>
              <a:t>b. </a:t>
            </a:r>
            <a:r>
              <a:rPr lang="en-US" dirty="0"/>
              <a:t>After the station is found to be idle, the station waits for a period of time called the </a:t>
            </a:r>
            <a:r>
              <a:rPr lang="en-US" b="1" i="1" dirty="0"/>
              <a:t>distributed </a:t>
            </a:r>
            <a:r>
              <a:rPr lang="en-US" b="1" i="1" dirty="0" err="1"/>
              <a:t>interframe</a:t>
            </a:r>
            <a:r>
              <a:rPr lang="en-US" b="1" i="1" dirty="0"/>
              <a:t> space (DIFS); </a:t>
            </a:r>
            <a:r>
              <a:rPr lang="en-US" dirty="0"/>
              <a:t>then the station sends a control frame called the </a:t>
            </a:r>
            <a:r>
              <a:rPr lang="en-US" i="1" dirty="0"/>
              <a:t>request to send (RTS)</a:t>
            </a:r>
            <a:r>
              <a:rPr lang="en-US" dirty="0"/>
              <a:t>.</a:t>
            </a:r>
          </a:p>
        </p:txBody>
      </p:sp>
      <p:sp>
        <p:nvSpPr>
          <p:cNvPr id="4" name="Title 2">
            <a:extLst>
              <a:ext uri="{FF2B5EF4-FFF2-40B4-BE49-F238E27FC236}">
                <a16:creationId xmlns:a16="http://schemas.microsoft.com/office/drawing/2014/main" id="{631FB7CC-D2A5-C749-8D9F-01B9FA12978B}"/>
              </a:ext>
            </a:extLst>
          </p:cNvPr>
          <p:cNvSpPr txBox="1">
            <a:spLocks/>
          </p:cNvSpPr>
          <p:nvPr/>
        </p:nvSpPr>
        <p:spPr>
          <a:xfrm>
            <a:off x="838200" y="0"/>
            <a:ext cx="10515600" cy="894622"/>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kern="0" dirty="0">
                <a:solidFill>
                  <a:srgbClr val="000099"/>
                </a:solidFill>
                <a:latin typeface="+mn-lt"/>
                <a:ea typeface="ＭＳ Ｐゴシック" charset="0"/>
              </a:rPr>
              <a:t>IEEE 802.11: multiple access</a:t>
            </a:r>
            <a:endParaRPr lang="en-US" dirty="0">
              <a:latin typeface="+mn-lt"/>
            </a:endParaRPr>
          </a:p>
        </p:txBody>
      </p:sp>
    </p:spTree>
    <p:extLst>
      <p:ext uri="{BB962C8B-B14F-4D97-AF65-F5344CB8AC3E}">
        <p14:creationId xmlns:p14="http://schemas.microsoft.com/office/powerpoint/2010/main" val="28004228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21729"/>
          </a:xfrm>
        </p:spPr>
        <p:txBody>
          <a:bodyPr>
            <a:normAutofit fontScale="90000"/>
          </a:bodyPr>
          <a:lstStyle/>
          <a:p>
            <a:pPr algn="l" rtl="0"/>
            <a:endParaRPr lang="en-US" dirty="0"/>
          </a:p>
        </p:txBody>
      </p:sp>
      <p:sp>
        <p:nvSpPr>
          <p:cNvPr id="3" name="Content Placeholder 2"/>
          <p:cNvSpPr>
            <a:spLocks noGrp="1"/>
          </p:cNvSpPr>
          <p:nvPr>
            <p:ph idx="1"/>
          </p:nvPr>
        </p:nvSpPr>
        <p:spPr>
          <a:xfrm>
            <a:off x="838200" y="696036"/>
            <a:ext cx="10515600" cy="5480927"/>
          </a:xfrm>
        </p:spPr>
        <p:txBody>
          <a:bodyPr>
            <a:normAutofit/>
          </a:bodyPr>
          <a:lstStyle/>
          <a:p>
            <a:pPr marL="0" indent="0" algn="just" rtl="0">
              <a:buNone/>
            </a:pPr>
            <a:r>
              <a:rPr lang="en-US" dirty="0"/>
              <a:t>2-After receiving the RTS and waiting a period of time called the </a:t>
            </a:r>
            <a:r>
              <a:rPr lang="en-US" b="1" i="1" dirty="0"/>
              <a:t>short </a:t>
            </a:r>
            <a:r>
              <a:rPr lang="en-US" b="1" i="1" dirty="0" err="1"/>
              <a:t>interframe</a:t>
            </a:r>
            <a:r>
              <a:rPr lang="en-US" b="1" i="1" dirty="0"/>
              <a:t> space (SIFS), </a:t>
            </a:r>
            <a:r>
              <a:rPr lang="en-US" dirty="0"/>
              <a:t>the destination station sends a control frame, called the </a:t>
            </a:r>
            <a:r>
              <a:rPr lang="en-US" i="1" dirty="0"/>
              <a:t>clear to send (CTS), </a:t>
            </a:r>
            <a:r>
              <a:rPr lang="en-US" dirty="0"/>
              <a:t>to the source station. This control frame indicates that the destination station is ready to receive data.</a:t>
            </a:r>
          </a:p>
          <a:p>
            <a:pPr marL="0" indent="0" algn="just" rtl="0">
              <a:buNone/>
            </a:pPr>
            <a:r>
              <a:rPr lang="en-US" dirty="0"/>
              <a:t>3-The source station sends data after waiting an amount of time equal to SIFS.</a:t>
            </a:r>
          </a:p>
          <a:p>
            <a:pPr marL="0" indent="0" algn="just" rtl="0">
              <a:buNone/>
            </a:pPr>
            <a:r>
              <a:rPr lang="en-US" dirty="0"/>
              <a:t>4-The destination station, after waiting an amount of time equal to SIFS, sends an acknowledgment to show that the frame has been received. Acknowledgment is needed in this protocol because the station does not have any means to check for the successful arrival of its data at the destination.</a:t>
            </a:r>
          </a:p>
        </p:txBody>
      </p:sp>
    </p:spTree>
    <p:extLst>
      <p:ext uri="{BB962C8B-B14F-4D97-AF65-F5344CB8AC3E}">
        <p14:creationId xmlns:p14="http://schemas.microsoft.com/office/powerpoint/2010/main" val="1935461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6571"/>
          </a:xfrm>
        </p:spPr>
        <p:txBody>
          <a:bodyPr>
            <a:normAutofit fontScale="90000"/>
          </a:bodyPr>
          <a:lstStyle/>
          <a:p>
            <a:pPr algn="l" rtl="0"/>
            <a:r>
              <a:rPr lang="en-US" b="1" i="1" dirty="0"/>
              <a:t>Network Allocation Vector</a:t>
            </a:r>
            <a:endParaRPr lang="en-US" dirty="0"/>
          </a:p>
        </p:txBody>
      </p:sp>
      <p:sp>
        <p:nvSpPr>
          <p:cNvPr id="3" name="Content Placeholder 2"/>
          <p:cNvSpPr>
            <a:spLocks noGrp="1"/>
          </p:cNvSpPr>
          <p:nvPr>
            <p:ph idx="1"/>
          </p:nvPr>
        </p:nvSpPr>
        <p:spPr>
          <a:xfrm>
            <a:off x="838200" y="1282890"/>
            <a:ext cx="10515600" cy="5349922"/>
          </a:xfrm>
        </p:spPr>
        <p:txBody>
          <a:bodyPr>
            <a:noAutofit/>
          </a:bodyPr>
          <a:lstStyle/>
          <a:p>
            <a:pPr algn="l" rtl="0"/>
            <a:r>
              <a:rPr lang="en-US" i="1" dirty="0"/>
              <a:t>How do other stations defer sending their data if one station acquires access?</a:t>
            </a:r>
          </a:p>
          <a:p>
            <a:pPr algn="l" rtl="0"/>
            <a:r>
              <a:rPr lang="en-US" i="1" dirty="0">
                <a:solidFill>
                  <a:srgbClr val="FF0000"/>
                </a:solidFill>
              </a:rPr>
              <a:t>The key is a feature called NAV.</a:t>
            </a:r>
          </a:p>
          <a:p>
            <a:pPr marL="0" indent="0" algn="just" rtl="0">
              <a:buNone/>
            </a:pPr>
            <a:r>
              <a:rPr lang="en-US" sz="2400" dirty="0">
                <a:latin typeface="Segoe UI Symbol" panose="020B0502040204020203" pitchFamily="34" charset="0"/>
                <a:ea typeface="Segoe UI Symbol" panose="020B0502040204020203" pitchFamily="34" charset="0"/>
              </a:rPr>
              <a:t>When a station sends an RTS frame, it includes the duration of time that it needs to occupy the channel. The stations that are affected by this transmission create a timer called a </a:t>
            </a:r>
            <a:r>
              <a:rPr lang="en-US" sz="2400" dirty="0">
                <a:solidFill>
                  <a:srgbClr val="FF0000"/>
                </a:solidFill>
                <a:latin typeface="Segoe UI Symbol" panose="020B0502040204020203" pitchFamily="34" charset="0"/>
                <a:ea typeface="Segoe UI Symbol" panose="020B0502040204020203" pitchFamily="34" charset="0"/>
              </a:rPr>
              <a:t>network allocation vector</a:t>
            </a:r>
            <a:r>
              <a:rPr lang="en-US" sz="2400" dirty="0">
                <a:latin typeface="Segoe UI Symbol" panose="020B0502040204020203" pitchFamily="34" charset="0"/>
                <a:ea typeface="Segoe UI Symbol" panose="020B0502040204020203" pitchFamily="34" charset="0"/>
              </a:rPr>
              <a:t> (NAV) that shows how much time must pass before these stations are allowed to check the channel for idleness. </a:t>
            </a:r>
          </a:p>
          <a:p>
            <a:pPr marL="0" indent="0" algn="just" rtl="0">
              <a:buNone/>
            </a:pPr>
            <a:r>
              <a:rPr lang="en-US" sz="2400" dirty="0">
                <a:latin typeface="Segoe UI Symbol" panose="020B0502040204020203" pitchFamily="34" charset="0"/>
                <a:ea typeface="Segoe UI Symbol" panose="020B0502040204020203" pitchFamily="34" charset="0"/>
              </a:rPr>
              <a:t>Each time a station accesses the system and sends an RTS frame, other stations start their NAV. In other words, each station, before sensing the physical medium to see if it is idle, first checks, its NAV to see if it has expired. Figure 14 shows the idea of NAV.</a:t>
            </a:r>
          </a:p>
        </p:txBody>
      </p:sp>
    </p:spTree>
    <p:extLst>
      <p:ext uri="{BB962C8B-B14F-4D97-AF65-F5344CB8AC3E}">
        <p14:creationId xmlns:p14="http://schemas.microsoft.com/office/powerpoint/2010/main" val="17919399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l" rtl="0">
              <a:buNone/>
            </a:pPr>
            <a:endParaRPr lang="en-US" dirty="0"/>
          </a:p>
        </p:txBody>
      </p:sp>
      <p:pic>
        <p:nvPicPr>
          <p:cNvPr id="4" name="Picture 3"/>
          <p:cNvPicPr>
            <a:picLocks noChangeAspect="1"/>
          </p:cNvPicPr>
          <p:nvPr/>
        </p:nvPicPr>
        <p:blipFill>
          <a:blip r:embed="rId2"/>
          <a:stretch>
            <a:fillRect/>
          </a:stretch>
        </p:blipFill>
        <p:spPr>
          <a:xfrm>
            <a:off x="2033516" y="1690688"/>
            <a:ext cx="8720920" cy="4140520"/>
          </a:xfrm>
          <a:prstGeom prst="rect">
            <a:avLst/>
          </a:prstGeom>
        </p:spPr>
      </p:pic>
      <p:sp>
        <p:nvSpPr>
          <p:cNvPr id="5" name="Rectangle 4"/>
          <p:cNvSpPr/>
          <p:nvPr/>
        </p:nvSpPr>
        <p:spPr>
          <a:xfrm>
            <a:off x="4034667" y="6311900"/>
            <a:ext cx="3160289" cy="400110"/>
          </a:xfrm>
          <a:prstGeom prst="rect">
            <a:avLst/>
          </a:prstGeom>
        </p:spPr>
        <p:txBody>
          <a:bodyPr wrap="none">
            <a:spAutoFit/>
          </a:bodyPr>
          <a:lstStyle/>
          <a:p>
            <a:r>
              <a:rPr lang="en-US" sz="2000" b="1" dirty="0">
                <a:latin typeface="Times-Bold"/>
              </a:rPr>
              <a:t>Fig14 </a:t>
            </a:r>
            <a:r>
              <a:rPr lang="en-US" sz="2000" dirty="0">
                <a:latin typeface="Times-Bold"/>
              </a:rPr>
              <a:t>CSMA/CA and NAV</a:t>
            </a:r>
          </a:p>
        </p:txBody>
      </p:sp>
    </p:spTree>
    <p:extLst>
      <p:ext uri="{BB962C8B-B14F-4D97-AF65-F5344CB8AC3E}">
        <p14:creationId xmlns:p14="http://schemas.microsoft.com/office/powerpoint/2010/main" val="23624980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99400"/>
          </a:xfrm>
        </p:spPr>
        <p:txBody>
          <a:bodyPr>
            <a:normAutofit/>
          </a:bodyPr>
          <a:lstStyle/>
          <a:p>
            <a:pPr algn="l" rtl="0"/>
            <a:r>
              <a:rPr lang="en-US" sz="3200" b="1" i="1" dirty="0"/>
              <a:t>Point Coordination Function (PCF)</a:t>
            </a:r>
            <a:endParaRPr lang="en-US" sz="3200" dirty="0"/>
          </a:p>
        </p:txBody>
      </p:sp>
      <p:sp>
        <p:nvSpPr>
          <p:cNvPr id="3" name="Content Placeholder 2"/>
          <p:cNvSpPr>
            <a:spLocks noGrp="1"/>
          </p:cNvSpPr>
          <p:nvPr>
            <p:ph idx="1"/>
          </p:nvPr>
        </p:nvSpPr>
        <p:spPr>
          <a:xfrm>
            <a:off x="504967" y="1187355"/>
            <a:ext cx="10848833" cy="4989608"/>
          </a:xfrm>
        </p:spPr>
        <p:txBody>
          <a:bodyPr>
            <a:normAutofit fontScale="92500" lnSpcReduction="20000"/>
          </a:bodyPr>
          <a:lstStyle/>
          <a:p>
            <a:pPr algn="l" rtl="0">
              <a:buFont typeface="Wingdings" panose="05000000000000000000" pitchFamily="2" charset="2"/>
              <a:buChar char="Ø"/>
            </a:pPr>
            <a:r>
              <a:rPr lang="en-US" dirty="0"/>
              <a:t>The </a:t>
            </a:r>
            <a:r>
              <a:rPr lang="en-US" b="1" dirty="0"/>
              <a:t>point coordination function (PCF) </a:t>
            </a:r>
            <a:r>
              <a:rPr lang="en-US" dirty="0"/>
              <a:t>is an optional access method that can be implemented in an infrastructure network (not in an ad hoc network). </a:t>
            </a:r>
          </a:p>
          <a:p>
            <a:pPr algn="l" rtl="0">
              <a:buFont typeface="Wingdings" panose="05000000000000000000" pitchFamily="2" charset="2"/>
              <a:buChar char="Ø"/>
            </a:pPr>
            <a:r>
              <a:rPr lang="en-US" dirty="0"/>
              <a:t> This mode is optional, and only very few APs or Wi-Fi adapters actually implement it.</a:t>
            </a:r>
          </a:p>
          <a:p>
            <a:pPr algn="l" rtl="0">
              <a:buFont typeface="Wingdings" panose="05000000000000000000" pitchFamily="2" charset="2"/>
              <a:buChar char="Ø"/>
            </a:pPr>
            <a:r>
              <a:rPr lang="en-US" dirty="0"/>
              <a:t>It is implemented on top of the DCF and is used mostly for time-sensitive transmission.</a:t>
            </a:r>
          </a:p>
          <a:p>
            <a:pPr algn="l" rtl="0">
              <a:buFont typeface="Wingdings" panose="05000000000000000000" pitchFamily="2" charset="2"/>
              <a:buChar char="Ø"/>
            </a:pPr>
            <a:r>
              <a:rPr lang="en-US" dirty="0"/>
              <a:t>PCF has a centralized, contention-free polling access method.</a:t>
            </a:r>
          </a:p>
          <a:p>
            <a:pPr algn="l" rtl="0">
              <a:buFont typeface="Wingdings" panose="05000000000000000000" pitchFamily="2" charset="2"/>
              <a:buChar char="Ø"/>
            </a:pPr>
            <a:r>
              <a:rPr lang="en-US" dirty="0"/>
              <a:t> APs send "beacon" frames at regular intervals (usually every 0.1 second).</a:t>
            </a:r>
          </a:p>
          <a:p>
            <a:pPr algn="l" rtl="0">
              <a:buFont typeface="Wingdings" panose="05000000000000000000" pitchFamily="2" charset="2"/>
              <a:buChar char="Ø"/>
            </a:pPr>
            <a:r>
              <a:rPr lang="en-US" dirty="0"/>
              <a:t>The AP sends Contention Free-Poll (CF-Poll) packets to each station, one at a time, to give them the right to send a packet. The AP is the coordinator. </a:t>
            </a:r>
          </a:p>
          <a:p>
            <a:pPr algn="l" rtl="0">
              <a:buFont typeface="Wingdings" panose="05000000000000000000" pitchFamily="2" charset="2"/>
              <a:buChar char="Ø"/>
            </a:pPr>
            <a:endParaRPr lang="en-US" dirty="0"/>
          </a:p>
          <a:p>
            <a:pPr algn="l" rtl="0">
              <a:buFont typeface="Wingdings" panose="05000000000000000000" pitchFamily="2" charset="2"/>
              <a:buChar char="Ø"/>
            </a:pPr>
            <a:r>
              <a:rPr lang="en-US" dirty="0"/>
              <a:t>To give priority to PCF over DCF, another </a:t>
            </a:r>
            <a:r>
              <a:rPr lang="en-US" dirty="0" err="1"/>
              <a:t>interframe</a:t>
            </a:r>
            <a:r>
              <a:rPr lang="en-US" dirty="0"/>
              <a:t> space, PIFS, has been defined. </a:t>
            </a:r>
          </a:p>
        </p:txBody>
      </p:sp>
    </p:spTree>
    <p:extLst>
      <p:ext uri="{BB962C8B-B14F-4D97-AF65-F5344CB8AC3E}">
        <p14:creationId xmlns:p14="http://schemas.microsoft.com/office/powerpoint/2010/main" val="3910966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58457"/>
          </a:xfrm>
        </p:spPr>
        <p:txBody>
          <a:bodyPr>
            <a:normAutofit fontScale="90000"/>
          </a:bodyPr>
          <a:lstStyle/>
          <a:p>
            <a:pPr algn="l" rtl="0"/>
            <a:r>
              <a:rPr lang="en-US" dirty="0" err="1"/>
              <a:t>Cont</a:t>
            </a:r>
            <a:r>
              <a:rPr lang="en-US" dirty="0"/>
              <a:t> ..</a:t>
            </a:r>
          </a:p>
        </p:txBody>
      </p:sp>
      <p:sp>
        <p:nvSpPr>
          <p:cNvPr id="3" name="Content Placeholder 2"/>
          <p:cNvSpPr>
            <a:spLocks noGrp="1"/>
          </p:cNvSpPr>
          <p:nvPr>
            <p:ph idx="1"/>
          </p:nvPr>
        </p:nvSpPr>
        <p:spPr>
          <a:xfrm>
            <a:off x="838200" y="1337480"/>
            <a:ext cx="10515600" cy="5281683"/>
          </a:xfrm>
        </p:spPr>
        <p:txBody>
          <a:bodyPr>
            <a:normAutofit/>
          </a:bodyPr>
          <a:lstStyle/>
          <a:p>
            <a:pPr algn="l" rtl="0"/>
            <a:r>
              <a:rPr lang="en-US" dirty="0"/>
              <a:t>In ad hoc mode, 802.11 transceivers can </a:t>
            </a:r>
            <a:r>
              <a:rPr lang="en-US" dirty="0">
                <a:solidFill>
                  <a:srgbClr val="FF0000"/>
                </a:solidFill>
              </a:rPr>
              <a:t>communicate directly with each other, without the need for an access point in range</a:t>
            </a:r>
            <a:r>
              <a:rPr lang="en-US" dirty="0"/>
              <a:t>. Although most 802.11 transceivers support the ad hoc mode or Independent BSS (also referred to as IBSS), infrastructure mode is mostly used.</a:t>
            </a:r>
          </a:p>
          <a:p>
            <a:pPr algn="l" rtl="0"/>
            <a:r>
              <a:rPr lang="en-US" dirty="0"/>
              <a:t>Every 802.11 transceiver is associated with one of the access points. Communication between nodes goes through the access points or directly over the radio medium. If nodes are in range of each other, they directly communicate with each other.</a:t>
            </a:r>
          </a:p>
          <a:p>
            <a:pPr algn="l" rtl="0"/>
            <a:r>
              <a:rPr lang="en-US" dirty="0"/>
              <a:t>Otherwise, they communicate by sending their packets to the access point to which they are associated. Communication with outside networks always goes through the access point.</a:t>
            </a:r>
          </a:p>
        </p:txBody>
      </p:sp>
    </p:spTree>
    <p:extLst>
      <p:ext uri="{BB962C8B-B14F-4D97-AF65-F5344CB8AC3E}">
        <p14:creationId xmlns:p14="http://schemas.microsoft.com/office/powerpoint/2010/main" val="10914677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399150"/>
          </a:xfrm>
        </p:spPr>
        <p:txBody>
          <a:bodyPr>
            <a:normAutofit fontScale="90000"/>
          </a:bodyPr>
          <a:lstStyle/>
          <a:p>
            <a:pPr algn="l" rtl="0"/>
            <a:endParaRPr lang="en-US" dirty="0"/>
          </a:p>
        </p:txBody>
      </p:sp>
      <p:sp>
        <p:nvSpPr>
          <p:cNvPr id="3" name="Content Placeholder 2"/>
          <p:cNvSpPr>
            <a:spLocks noGrp="1"/>
          </p:cNvSpPr>
          <p:nvPr>
            <p:ph idx="1"/>
          </p:nvPr>
        </p:nvSpPr>
        <p:spPr>
          <a:xfrm>
            <a:off x="586854" y="1064525"/>
            <a:ext cx="10766946" cy="5112438"/>
          </a:xfrm>
        </p:spPr>
        <p:txBody>
          <a:bodyPr>
            <a:normAutofit/>
          </a:bodyPr>
          <a:lstStyle/>
          <a:p>
            <a:pPr algn="l" rtl="0">
              <a:buFont typeface="Wingdings" panose="05000000000000000000" pitchFamily="2" charset="2"/>
              <a:buChar char="Ø"/>
            </a:pPr>
            <a:r>
              <a:rPr lang="en-US" dirty="0"/>
              <a:t>PIFS (PCF IFS) is shorter than DIFS. This means that if, at the same time, a station wants to use only DCF and an AP wants to use PCF, Due to the priority of PCF over DCF, stations that only use DCF may not gain access to the medium. </a:t>
            </a:r>
          </a:p>
          <a:p>
            <a:pPr algn="l" rtl="0">
              <a:buFont typeface="Wingdings" panose="05000000000000000000" pitchFamily="2" charset="2"/>
              <a:buChar char="Ø"/>
            </a:pPr>
            <a:r>
              <a:rPr lang="en-US" dirty="0"/>
              <a:t>To prevent this, a repetition interval has been designed to cover</a:t>
            </a:r>
          </a:p>
          <a:p>
            <a:pPr marL="0" indent="0" algn="l" rtl="0">
              <a:buNone/>
            </a:pPr>
            <a:r>
              <a:rPr lang="en-US" dirty="0"/>
              <a:t> both contention-free PCF and contention-based DCF traffic.</a:t>
            </a:r>
          </a:p>
          <a:p>
            <a:pPr algn="l" rtl="0">
              <a:buFont typeface="Wingdings" panose="05000000000000000000" pitchFamily="2" charset="2"/>
              <a:buChar char="Ø"/>
            </a:pPr>
            <a:r>
              <a:rPr lang="en-US" dirty="0"/>
              <a:t> The </a:t>
            </a:r>
            <a:r>
              <a:rPr lang="en-US" i="1" dirty="0"/>
              <a:t>repetition interval, </a:t>
            </a:r>
            <a:r>
              <a:rPr lang="en-US" dirty="0"/>
              <a:t>which is repeated continuously, starts with a special control frame, called a </a:t>
            </a:r>
            <a:r>
              <a:rPr lang="en-US" b="1" i="1" dirty="0"/>
              <a:t>beacon frame</a:t>
            </a:r>
            <a:r>
              <a:rPr lang="en-US" b="1" dirty="0"/>
              <a:t>. </a:t>
            </a:r>
          </a:p>
          <a:p>
            <a:pPr algn="l" rtl="0">
              <a:buFont typeface="Wingdings" panose="05000000000000000000" pitchFamily="2" charset="2"/>
              <a:buChar char="Ø"/>
            </a:pPr>
            <a:r>
              <a:rPr lang="en-US" dirty="0"/>
              <a:t>When the stations hear the beacon frame, they start their NAV for the duration of the contention-free period of the repetition interval.</a:t>
            </a:r>
          </a:p>
        </p:txBody>
      </p:sp>
    </p:spTree>
    <p:extLst>
      <p:ext uri="{BB962C8B-B14F-4D97-AF65-F5344CB8AC3E}">
        <p14:creationId xmlns:p14="http://schemas.microsoft.com/office/powerpoint/2010/main" val="26911817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1319" y="1825625"/>
            <a:ext cx="11122926" cy="4351338"/>
          </a:xfrm>
        </p:spPr>
        <p:txBody>
          <a:bodyPr/>
          <a:lstStyle/>
          <a:p>
            <a:pPr algn="just" rtl="0">
              <a:buFont typeface="Wingdings" panose="05000000000000000000" pitchFamily="2" charset="2"/>
              <a:buChar char="Ø"/>
            </a:pPr>
            <a:r>
              <a:rPr lang="en-US" dirty="0"/>
              <a:t>During the repetition interval, the PC (point controller or Access point) can send a poll frame, receive data, send an ACK, receive an ACK, or do any combination of these (802.11 uses piggybacking). </a:t>
            </a:r>
          </a:p>
          <a:p>
            <a:pPr algn="just" rtl="0">
              <a:buFont typeface="Wingdings" panose="05000000000000000000" pitchFamily="2" charset="2"/>
              <a:buChar char="Ø"/>
            </a:pPr>
            <a:r>
              <a:rPr lang="en-US" dirty="0"/>
              <a:t>At the end of the contention-free period, the PC sends a CF end (contention-free end) frame to allow the contention-based stations to use the medium.</a:t>
            </a:r>
          </a:p>
        </p:txBody>
      </p:sp>
    </p:spTree>
    <p:extLst>
      <p:ext uri="{BB962C8B-B14F-4D97-AF65-F5344CB8AC3E}">
        <p14:creationId xmlns:p14="http://schemas.microsoft.com/office/powerpoint/2010/main" val="42354947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825625"/>
            <a:ext cx="10515600" cy="890279"/>
          </a:xfrm>
        </p:spPr>
        <p:txBody>
          <a:bodyPr/>
          <a:lstStyle/>
          <a:p>
            <a:endParaRPr lang="en-US" dirty="0"/>
          </a:p>
        </p:txBody>
      </p:sp>
      <p:pic>
        <p:nvPicPr>
          <p:cNvPr id="4" name="Picture 3"/>
          <p:cNvPicPr>
            <a:picLocks noChangeAspect="1"/>
          </p:cNvPicPr>
          <p:nvPr/>
        </p:nvPicPr>
        <p:blipFill>
          <a:blip r:embed="rId2"/>
          <a:stretch>
            <a:fillRect/>
          </a:stretch>
        </p:blipFill>
        <p:spPr>
          <a:xfrm>
            <a:off x="1192725" y="1978925"/>
            <a:ext cx="9806549" cy="3742467"/>
          </a:xfrm>
          <a:prstGeom prst="rect">
            <a:avLst/>
          </a:prstGeom>
        </p:spPr>
      </p:pic>
      <p:sp>
        <p:nvSpPr>
          <p:cNvPr id="5" name="Rectangle 4"/>
          <p:cNvSpPr/>
          <p:nvPr/>
        </p:nvSpPr>
        <p:spPr>
          <a:xfrm>
            <a:off x="3945996" y="6292766"/>
            <a:ext cx="3477876" cy="400110"/>
          </a:xfrm>
          <a:prstGeom prst="rect">
            <a:avLst/>
          </a:prstGeom>
        </p:spPr>
        <p:txBody>
          <a:bodyPr wrap="none">
            <a:spAutoFit/>
          </a:bodyPr>
          <a:lstStyle/>
          <a:p>
            <a:r>
              <a:rPr lang="en-US" sz="2000" b="1" dirty="0">
                <a:latin typeface="Times-Bold"/>
              </a:rPr>
              <a:t>Fig15 </a:t>
            </a:r>
            <a:r>
              <a:rPr lang="en-US" sz="2000" dirty="0"/>
              <a:t>MAC  protocols in WLAN</a:t>
            </a:r>
            <a:endParaRPr lang="en-US" dirty="0"/>
          </a:p>
        </p:txBody>
      </p:sp>
    </p:spTree>
    <p:extLst>
      <p:ext uri="{BB962C8B-B14F-4D97-AF65-F5344CB8AC3E}">
        <p14:creationId xmlns:p14="http://schemas.microsoft.com/office/powerpoint/2010/main" val="13235776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6" name="Rectangle 2"/>
          <p:cNvSpPr>
            <a:spLocks noGrp="1" noChangeArrowheads="1"/>
          </p:cNvSpPr>
          <p:nvPr>
            <p:ph type="title"/>
          </p:nvPr>
        </p:nvSpPr>
        <p:spPr>
          <a:xfrm>
            <a:off x="1793876" y="67847"/>
            <a:ext cx="7772400" cy="1143000"/>
          </a:xfrm>
        </p:spPr>
        <p:txBody>
          <a:bodyPr/>
          <a:lstStyle/>
          <a:p>
            <a:r>
              <a:rPr lang="en-US" sz="3600" i="1" dirty="0"/>
              <a:t>Hidden and Exposed Station Problems</a:t>
            </a:r>
            <a:endParaRPr lang="en-US" altLang="en-US" sz="3600" dirty="0"/>
          </a:p>
        </p:txBody>
      </p:sp>
      <p:sp>
        <p:nvSpPr>
          <p:cNvPr id="51217" name="Rectangle 3"/>
          <p:cNvSpPr>
            <a:spLocks noGrp="1" noChangeArrowheads="1"/>
          </p:cNvSpPr>
          <p:nvPr>
            <p:ph type="body" idx="1"/>
          </p:nvPr>
        </p:nvSpPr>
        <p:spPr>
          <a:xfrm>
            <a:off x="2025472" y="1020347"/>
            <a:ext cx="7772400" cy="1117600"/>
          </a:xfrm>
        </p:spPr>
        <p:txBody>
          <a:bodyPr/>
          <a:lstStyle/>
          <a:p>
            <a:pPr algn="l">
              <a:buFont typeface="ZapfDingbats" pitchFamily="82" charset="2"/>
              <a:buNone/>
            </a:pPr>
            <a:r>
              <a:rPr lang="en-US" altLang="en-US" sz="2400" dirty="0"/>
              <a:t>Multiple wireless senders and receivers create additional problems (beyond multiple access):</a:t>
            </a:r>
          </a:p>
        </p:txBody>
      </p:sp>
      <p:grpSp>
        <p:nvGrpSpPr>
          <p:cNvPr id="51218" name="Group 33"/>
          <p:cNvGrpSpPr>
            <a:grpSpLocks/>
          </p:cNvGrpSpPr>
          <p:nvPr/>
        </p:nvGrpSpPr>
        <p:grpSpPr bwMode="auto">
          <a:xfrm>
            <a:off x="2222500" y="2413001"/>
            <a:ext cx="3194050" cy="1616075"/>
            <a:chOff x="759" y="2008"/>
            <a:chExt cx="2012" cy="1018"/>
          </a:xfrm>
        </p:grpSpPr>
        <p:grpSp>
          <p:nvGrpSpPr>
            <p:cNvPr id="51239" name="Group 23"/>
            <p:cNvGrpSpPr>
              <a:grpSpLocks/>
            </p:cNvGrpSpPr>
            <p:nvPr/>
          </p:nvGrpSpPr>
          <p:grpSpPr bwMode="auto">
            <a:xfrm>
              <a:off x="1529" y="2018"/>
              <a:ext cx="535" cy="466"/>
              <a:chOff x="2870" y="1518"/>
              <a:chExt cx="292" cy="320"/>
            </a:xfrm>
          </p:grpSpPr>
          <p:graphicFrame>
            <p:nvGraphicFramePr>
              <p:cNvPr id="51212" name="Object 1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3" imgW="826829" imgH="840406" progId="">
                      <p:embed/>
                    </p:oleObj>
                  </mc:Choice>
                  <mc:Fallback>
                    <p:oleObj name="Clip" r:id="rId3" imgW="826829" imgH="840406" progId="">
                      <p:embed/>
                      <p:pic>
                        <p:nvPicPr>
                          <p:cNvPr id="51212"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13" name="Object 1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5" imgW="1268295" imgH="1199426" progId="">
                      <p:embed/>
                    </p:oleObj>
                  </mc:Choice>
                  <mc:Fallback>
                    <p:oleObj name="Clip" r:id="rId5" imgW="1268295" imgH="1199426" progId="">
                      <p:embed/>
                      <p:pic>
                        <p:nvPicPr>
                          <p:cNvPr id="51213"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1240" name="Freeform 7"/>
            <p:cNvSpPr>
              <a:spLocks/>
            </p:cNvSpPr>
            <p:nvPr/>
          </p:nvSpPr>
          <p:spPr bwMode="auto">
            <a:xfrm>
              <a:off x="759" y="2008"/>
              <a:ext cx="1273" cy="684"/>
            </a:xfrm>
            <a:custGeom>
              <a:avLst/>
              <a:gdLst>
                <a:gd name="T0" fmla="*/ 9 w 1273"/>
                <a:gd name="T1" fmla="*/ 675 h 684"/>
                <a:gd name="T2" fmla="*/ 316 w 1273"/>
                <a:gd name="T3" fmla="*/ 0 h 684"/>
                <a:gd name="T4" fmla="*/ 461 w 1273"/>
                <a:gd name="T5" fmla="*/ 228 h 684"/>
                <a:gd name="T6" fmla="*/ 510 w 1273"/>
                <a:gd name="T7" fmla="*/ 119 h 684"/>
                <a:gd name="T8" fmla="*/ 631 w 1273"/>
                <a:gd name="T9" fmla="*/ 467 h 684"/>
                <a:gd name="T10" fmla="*/ 667 w 1273"/>
                <a:gd name="T11" fmla="*/ 391 h 684"/>
                <a:gd name="T12" fmla="*/ 739 w 1273"/>
                <a:gd name="T13" fmla="*/ 464 h 684"/>
                <a:gd name="T14" fmla="*/ 1058 w 1273"/>
                <a:gd name="T15" fmla="*/ 57 h 684"/>
                <a:gd name="T16" fmla="*/ 1273 w 1273"/>
                <a:gd name="T17" fmla="*/ 684 h 684"/>
                <a:gd name="T18" fmla="*/ 0 w 1273"/>
                <a:gd name="T19" fmla="*/ 674 h 6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73"/>
                <a:gd name="T31" fmla="*/ 0 h 684"/>
                <a:gd name="T32" fmla="*/ 1273 w 1273"/>
                <a:gd name="T33" fmla="*/ 684 h 6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73" h="684">
                  <a:moveTo>
                    <a:pt x="9" y="675"/>
                  </a:moveTo>
                  <a:lnTo>
                    <a:pt x="316" y="0"/>
                  </a:lnTo>
                  <a:lnTo>
                    <a:pt x="461" y="228"/>
                  </a:lnTo>
                  <a:lnTo>
                    <a:pt x="510" y="119"/>
                  </a:lnTo>
                  <a:lnTo>
                    <a:pt x="631" y="467"/>
                  </a:lnTo>
                  <a:lnTo>
                    <a:pt x="667" y="391"/>
                  </a:lnTo>
                  <a:lnTo>
                    <a:pt x="739" y="464"/>
                  </a:lnTo>
                  <a:lnTo>
                    <a:pt x="1058" y="57"/>
                  </a:lnTo>
                  <a:lnTo>
                    <a:pt x="1273" y="684"/>
                  </a:lnTo>
                  <a:lnTo>
                    <a:pt x="0" y="674"/>
                  </a:lnTo>
                </a:path>
              </a:pathLst>
            </a:custGeom>
            <a:gradFill rotWithShape="1">
              <a:gsLst>
                <a:gs pos="0">
                  <a:srgbClr val="FFFFFF"/>
                </a:gs>
                <a:gs pos="100000">
                  <a:srgbClr val="00CC66"/>
                </a:gs>
              </a:gsLst>
              <a:lin ang="5400000" scaled="1"/>
            </a:gradFill>
            <a:ln w="9525">
              <a:solidFill>
                <a:schemeClr val="tx1"/>
              </a:solidFill>
              <a:round/>
              <a:headEnd/>
              <a:tailEnd/>
            </a:ln>
          </p:spPr>
          <p:txBody>
            <a:bodyPr wrap="none"/>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endParaRPr lang="en-US" altLang="en-US" sz="1800">
                <a:solidFill>
                  <a:srgbClr val="000000"/>
                </a:solidFill>
              </a:endParaRPr>
            </a:p>
          </p:txBody>
        </p:sp>
        <p:grpSp>
          <p:nvGrpSpPr>
            <p:cNvPr id="51241" name="Group 17"/>
            <p:cNvGrpSpPr>
              <a:grpSpLocks/>
            </p:cNvGrpSpPr>
            <p:nvPr/>
          </p:nvGrpSpPr>
          <p:grpSpPr bwMode="auto">
            <a:xfrm>
              <a:off x="1053" y="2587"/>
              <a:ext cx="482" cy="439"/>
              <a:chOff x="2870" y="1518"/>
              <a:chExt cx="292" cy="320"/>
            </a:xfrm>
          </p:grpSpPr>
          <p:graphicFrame>
            <p:nvGraphicFramePr>
              <p:cNvPr id="51210" name="Object 1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7" imgW="826829" imgH="840406" progId="">
                      <p:embed/>
                    </p:oleObj>
                  </mc:Choice>
                  <mc:Fallback>
                    <p:oleObj name="Clip" r:id="rId7" imgW="826829" imgH="840406" progId="">
                      <p:embed/>
                      <p:pic>
                        <p:nvPicPr>
                          <p:cNvPr id="5121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11" name="Object 1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8" imgW="1268295" imgH="1199426" progId="">
                      <p:embed/>
                    </p:oleObj>
                  </mc:Choice>
                  <mc:Fallback>
                    <p:oleObj name="Clip" r:id="rId8" imgW="1268295" imgH="1199426" progId="">
                      <p:embed/>
                      <p:pic>
                        <p:nvPicPr>
                          <p:cNvPr id="51211"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1242" name="Group 20"/>
            <p:cNvGrpSpPr>
              <a:grpSpLocks/>
            </p:cNvGrpSpPr>
            <p:nvPr/>
          </p:nvGrpSpPr>
          <p:grpSpPr bwMode="auto">
            <a:xfrm>
              <a:off x="2124" y="2391"/>
              <a:ext cx="482" cy="439"/>
              <a:chOff x="2870" y="1518"/>
              <a:chExt cx="292" cy="320"/>
            </a:xfrm>
          </p:grpSpPr>
          <p:graphicFrame>
            <p:nvGraphicFramePr>
              <p:cNvPr id="51208" name="Object 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9" imgW="826829" imgH="840406" progId="">
                      <p:embed/>
                    </p:oleObj>
                  </mc:Choice>
                  <mc:Fallback>
                    <p:oleObj name="Clip" r:id="rId9" imgW="826829" imgH="840406" progId="">
                      <p:embed/>
                      <p:pic>
                        <p:nvPicPr>
                          <p:cNvPr id="51208"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09" name="Object 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10" imgW="1268295" imgH="1199426" progId="">
                      <p:embed/>
                    </p:oleObj>
                  </mc:Choice>
                  <mc:Fallback>
                    <p:oleObj name="Clip" r:id="rId10" imgW="1268295" imgH="1199426" progId="">
                      <p:embed/>
                      <p:pic>
                        <p:nvPicPr>
                          <p:cNvPr id="51209"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1243" name="Line 26"/>
            <p:cNvSpPr>
              <a:spLocks noChangeShapeType="1"/>
            </p:cNvSpPr>
            <p:nvPr/>
          </p:nvSpPr>
          <p:spPr bwMode="auto">
            <a:xfrm flipV="1">
              <a:off x="1561" y="2773"/>
              <a:ext cx="629" cy="107"/>
            </a:xfrm>
            <a:prstGeom prst="line">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pPr algn="l" rtl="0" eaLnBrk="0" fontAlgn="base" hangingPunct="0">
                <a:spcBef>
                  <a:spcPct val="0"/>
                </a:spcBef>
                <a:spcAft>
                  <a:spcPct val="0"/>
                </a:spcAft>
              </a:pPr>
              <a:endParaRPr lang="en-US">
                <a:solidFill>
                  <a:srgbClr val="000000"/>
                </a:solidFill>
                <a:latin typeface="Comic Sans MS" panose="030F0702030302020204" pitchFamily="66" charset="0"/>
                <a:ea typeface="ＭＳ Ｐゴシック" panose="020B0600070205080204" pitchFamily="34" charset="-128"/>
              </a:endParaRPr>
            </a:p>
          </p:txBody>
        </p:sp>
        <p:sp>
          <p:nvSpPr>
            <p:cNvPr id="51244" name="Line 27"/>
            <p:cNvSpPr>
              <a:spLocks noChangeShapeType="1"/>
            </p:cNvSpPr>
            <p:nvPr/>
          </p:nvSpPr>
          <p:spPr bwMode="auto">
            <a:xfrm>
              <a:off x="1985" y="2471"/>
              <a:ext cx="257" cy="203"/>
            </a:xfrm>
            <a:prstGeom prst="line">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lstStyle/>
            <a:p>
              <a:pPr algn="l" rtl="0" eaLnBrk="0" fontAlgn="base" hangingPunct="0">
                <a:spcBef>
                  <a:spcPct val="0"/>
                </a:spcBef>
                <a:spcAft>
                  <a:spcPct val="0"/>
                </a:spcAft>
              </a:pPr>
              <a:endParaRPr lang="en-US">
                <a:solidFill>
                  <a:srgbClr val="000000"/>
                </a:solidFill>
                <a:latin typeface="Comic Sans MS" panose="030F0702030302020204" pitchFamily="66" charset="0"/>
                <a:ea typeface="ＭＳ Ｐゴシック" panose="020B0600070205080204" pitchFamily="34" charset="-128"/>
              </a:endParaRPr>
            </a:p>
          </p:txBody>
        </p:sp>
        <p:sp>
          <p:nvSpPr>
            <p:cNvPr id="51245" name="Text Box 28"/>
            <p:cNvSpPr txBox="1">
              <a:spLocks noChangeArrowheads="1"/>
            </p:cNvSpPr>
            <p:nvPr/>
          </p:nvSpPr>
          <p:spPr bwMode="auto">
            <a:xfrm>
              <a:off x="1006" y="2705"/>
              <a:ext cx="22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r>
                <a:rPr lang="en-US" altLang="en-US" sz="1800">
                  <a:solidFill>
                    <a:srgbClr val="000000"/>
                  </a:solidFill>
                </a:rPr>
                <a:t>A</a:t>
              </a:r>
            </a:p>
          </p:txBody>
        </p:sp>
        <p:sp>
          <p:nvSpPr>
            <p:cNvPr id="51246" name="Text Box 29"/>
            <p:cNvSpPr txBox="1">
              <a:spLocks noChangeArrowheads="1"/>
            </p:cNvSpPr>
            <p:nvPr/>
          </p:nvSpPr>
          <p:spPr bwMode="auto">
            <a:xfrm>
              <a:off x="2564" y="2562"/>
              <a:ext cx="20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r>
                <a:rPr lang="en-US" altLang="en-US" sz="1800">
                  <a:solidFill>
                    <a:srgbClr val="000000"/>
                  </a:solidFill>
                </a:rPr>
                <a:t>B</a:t>
              </a:r>
            </a:p>
          </p:txBody>
        </p:sp>
        <p:sp>
          <p:nvSpPr>
            <p:cNvPr id="51247" name="Text Box 30"/>
            <p:cNvSpPr txBox="1">
              <a:spLocks noChangeArrowheads="1"/>
            </p:cNvSpPr>
            <p:nvPr/>
          </p:nvSpPr>
          <p:spPr bwMode="auto">
            <a:xfrm>
              <a:off x="2014" y="2118"/>
              <a:ext cx="20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r>
                <a:rPr lang="en-US" altLang="en-US" sz="1800">
                  <a:solidFill>
                    <a:srgbClr val="000000"/>
                  </a:solidFill>
                </a:rPr>
                <a:t>C</a:t>
              </a:r>
            </a:p>
          </p:txBody>
        </p:sp>
      </p:grpSp>
      <p:sp>
        <p:nvSpPr>
          <p:cNvPr id="51219" name="Rectangle 32"/>
          <p:cNvSpPr>
            <a:spLocks noChangeArrowheads="1"/>
          </p:cNvSpPr>
          <p:nvPr/>
        </p:nvSpPr>
        <p:spPr bwMode="auto">
          <a:xfrm>
            <a:off x="1995489" y="4175125"/>
            <a:ext cx="4148137"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lnSpc>
                <a:spcPct val="90000"/>
              </a:lnSpc>
              <a:spcBef>
                <a:spcPct val="20000"/>
              </a:spcBef>
              <a:spcAft>
                <a:spcPct val="0"/>
              </a:spcAft>
              <a:buClr>
                <a:srgbClr val="3333CC"/>
              </a:buClr>
              <a:buSzPct val="85000"/>
            </a:pPr>
            <a:r>
              <a:rPr lang="en-US" altLang="en-US" dirty="0">
                <a:solidFill>
                  <a:srgbClr val="000000"/>
                </a:solidFill>
              </a:rPr>
              <a:t>Hidden terminal problem</a:t>
            </a:r>
          </a:p>
          <a:p>
            <a:pPr algn="l" rtl="0" eaLnBrk="0" fontAlgn="base" hangingPunct="0">
              <a:lnSpc>
                <a:spcPct val="90000"/>
              </a:lnSpc>
              <a:spcBef>
                <a:spcPct val="20000"/>
              </a:spcBef>
              <a:spcAft>
                <a:spcPct val="0"/>
              </a:spcAft>
              <a:buClr>
                <a:srgbClr val="3333CC"/>
              </a:buClr>
              <a:buSzPct val="85000"/>
              <a:buFont typeface="ZapfDingbats" pitchFamily="82" charset="2"/>
              <a:buChar char="r"/>
            </a:pPr>
            <a:r>
              <a:rPr lang="en-US" altLang="en-US" sz="2000" dirty="0">
                <a:solidFill>
                  <a:srgbClr val="000000"/>
                </a:solidFill>
              </a:rPr>
              <a:t>B, A hear each other</a:t>
            </a:r>
          </a:p>
          <a:p>
            <a:pPr algn="l" rtl="0" eaLnBrk="0" fontAlgn="base" hangingPunct="0">
              <a:lnSpc>
                <a:spcPct val="90000"/>
              </a:lnSpc>
              <a:spcBef>
                <a:spcPct val="20000"/>
              </a:spcBef>
              <a:spcAft>
                <a:spcPct val="0"/>
              </a:spcAft>
              <a:buClr>
                <a:srgbClr val="3333CC"/>
              </a:buClr>
              <a:buSzPct val="85000"/>
              <a:buFont typeface="ZapfDingbats" pitchFamily="82" charset="2"/>
              <a:buChar char="r"/>
            </a:pPr>
            <a:r>
              <a:rPr lang="en-US" altLang="en-US" sz="2000" dirty="0">
                <a:solidFill>
                  <a:srgbClr val="000000"/>
                </a:solidFill>
              </a:rPr>
              <a:t>B, C hear each other</a:t>
            </a:r>
          </a:p>
          <a:p>
            <a:pPr algn="l" rtl="0" eaLnBrk="0" fontAlgn="base" hangingPunct="0">
              <a:lnSpc>
                <a:spcPct val="90000"/>
              </a:lnSpc>
              <a:spcBef>
                <a:spcPct val="20000"/>
              </a:spcBef>
              <a:spcAft>
                <a:spcPct val="0"/>
              </a:spcAft>
              <a:buClr>
                <a:srgbClr val="3333CC"/>
              </a:buClr>
              <a:buSzPct val="85000"/>
              <a:buFont typeface="ZapfDingbats" pitchFamily="82" charset="2"/>
              <a:buChar char="r"/>
            </a:pPr>
            <a:r>
              <a:rPr lang="en-US" altLang="en-US" sz="2000" dirty="0">
                <a:solidFill>
                  <a:srgbClr val="000000"/>
                </a:solidFill>
              </a:rPr>
              <a:t>A, C can not hear each other</a:t>
            </a:r>
          </a:p>
          <a:p>
            <a:pPr algn="l" rtl="0" eaLnBrk="0" fontAlgn="base" hangingPunct="0">
              <a:lnSpc>
                <a:spcPct val="90000"/>
              </a:lnSpc>
              <a:spcBef>
                <a:spcPct val="20000"/>
              </a:spcBef>
              <a:spcAft>
                <a:spcPct val="0"/>
              </a:spcAft>
              <a:buClr>
                <a:srgbClr val="3333CC"/>
              </a:buClr>
              <a:buSzPct val="85000"/>
            </a:pPr>
            <a:r>
              <a:rPr lang="en-US" altLang="en-US" sz="2000" dirty="0">
                <a:solidFill>
                  <a:srgbClr val="000000"/>
                </a:solidFill>
              </a:rPr>
              <a:t>means A, C unaware of their interference at B</a:t>
            </a:r>
          </a:p>
          <a:p>
            <a:pPr algn="l" rtl="0" eaLnBrk="0" fontAlgn="base" hangingPunct="0">
              <a:lnSpc>
                <a:spcPct val="90000"/>
              </a:lnSpc>
              <a:spcBef>
                <a:spcPct val="20000"/>
              </a:spcBef>
              <a:spcAft>
                <a:spcPct val="0"/>
              </a:spcAft>
              <a:buClr>
                <a:srgbClr val="3333CC"/>
              </a:buClr>
              <a:buSzPct val="85000"/>
              <a:buFont typeface="ZapfDingbats" pitchFamily="82" charset="2"/>
              <a:buChar char="r"/>
            </a:pPr>
            <a:endParaRPr lang="en-US" altLang="en-US" sz="2000" dirty="0">
              <a:solidFill>
                <a:srgbClr val="000000"/>
              </a:solidFill>
            </a:endParaRPr>
          </a:p>
        </p:txBody>
      </p:sp>
      <p:grpSp>
        <p:nvGrpSpPr>
          <p:cNvPr id="51220" name="Group 72"/>
          <p:cNvGrpSpPr>
            <a:grpSpLocks/>
          </p:cNvGrpSpPr>
          <p:nvPr/>
        </p:nvGrpSpPr>
        <p:grpSpPr bwMode="auto">
          <a:xfrm>
            <a:off x="6467476" y="2105025"/>
            <a:ext cx="3633788" cy="2281238"/>
            <a:chOff x="3264" y="1698"/>
            <a:chExt cx="2289" cy="1437"/>
          </a:xfrm>
        </p:grpSpPr>
        <p:grpSp>
          <p:nvGrpSpPr>
            <p:cNvPr id="51222" name="Group 54"/>
            <p:cNvGrpSpPr>
              <a:grpSpLocks/>
            </p:cNvGrpSpPr>
            <p:nvPr/>
          </p:nvGrpSpPr>
          <p:grpSpPr bwMode="auto">
            <a:xfrm>
              <a:off x="3264" y="1698"/>
              <a:ext cx="2150" cy="455"/>
              <a:chOff x="3256" y="1911"/>
              <a:chExt cx="2150" cy="455"/>
            </a:xfrm>
          </p:grpSpPr>
          <p:grpSp>
            <p:nvGrpSpPr>
              <p:cNvPr id="51233" name="Group 39"/>
              <p:cNvGrpSpPr>
                <a:grpSpLocks/>
              </p:cNvGrpSpPr>
              <p:nvPr/>
            </p:nvGrpSpPr>
            <p:grpSpPr bwMode="auto">
              <a:xfrm>
                <a:off x="3303" y="1911"/>
                <a:ext cx="482" cy="439"/>
                <a:chOff x="2870" y="1518"/>
                <a:chExt cx="292" cy="320"/>
              </a:xfrm>
            </p:grpSpPr>
            <p:graphicFrame>
              <p:nvGraphicFramePr>
                <p:cNvPr id="51206" name="Object 6"/>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11" imgW="826829" imgH="840406" progId="">
                        <p:embed/>
                      </p:oleObj>
                    </mc:Choice>
                    <mc:Fallback>
                      <p:oleObj name="Clip" r:id="rId11" imgW="826829" imgH="840406" progId="">
                        <p:embed/>
                        <p:pic>
                          <p:nvPicPr>
                            <p:cNvPr id="51206"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07" name="Object 7"/>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12" imgW="1268295" imgH="1199426" progId="">
                        <p:embed/>
                      </p:oleObj>
                    </mc:Choice>
                    <mc:Fallback>
                      <p:oleObj name="Clip" r:id="rId12" imgW="1268295" imgH="1199426" progId="">
                        <p:embed/>
                        <p:pic>
                          <p:nvPicPr>
                            <p:cNvPr id="51207"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1234" name="Group 42"/>
              <p:cNvGrpSpPr>
                <a:grpSpLocks/>
              </p:cNvGrpSpPr>
              <p:nvPr/>
            </p:nvGrpSpPr>
            <p:grpSpPr bwMode="auto">
              <a:xfrm>
                <a:off x="4037" y="1919"/>
                <a:ext cx="482" cy="439"/>
                <a:chOff x="2870" y="1518"/>
                <a:chExt cx="292" cy="320"/>
              </a:xfrm>
            </p:grpSpPr>
            <p:graphicFrame>
              <p:nvGraphicFramePr>
                <p:cNvPr id="51204" name="Object 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13" imgW="826829" imgH="840406" progId="">
                        <p:embed/>
                      </p:oleObj>
                    </mc:Choice>
                    <mc:Fallback>
                      <p:oleObj name="Clip" r:id="rId13" imgW="826829" imgH="840406" progId="">
                        <p:embed/>
                        <p:pic>
                          <p:nvPicPr>
                            <p:cNvPr id="5120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05" name="Object 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14" imgW="1268295" imgH="1199426" progId="">
                        <p:embed/>
                      </p:oleObj>
                    </mc:Choice>
                    <mc:Fallback>
                      <p:oleObj name="Clip" r:id="rId14" imgW="1268295" imgH="1199426" progId="">
                        <p:embed/>
                        <p:pic>
                          <p:nvPicPr>
                            <p:cNvPr id="51205"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1235" name="Text Box 47"/>
              <p:cNvSpPr txBox="1">
                <a:spLocks noChangeArrowheads="1"/>
              </p:cNvSpPr>
              <p:nvPr/>
            </p:nvSpPr>
            <p:spPr bwMode="auto">
              <a:xfrm>
                <a:off x="3256" y="2029"/>
                <a:ext cx="22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r>
                  <a:rPr lang="en-US" altLang="en-US" sz="1800">
                    <a:solidFill>
                      <a:srgbClr val="FF0000"/>
                    </a:solidFill>
                  </a:rPr>
                  <a:t>A</a:t>
                </a:r>
              </a:p>
            </p:txBody>
          </p:sp>
          <p:sp>
            <p:nvSpPr>
              <p:cNvPr id="51236" name="Text Box 48"/>
              <p:cNvSpPr txBox="1">
                <a:spLocks noChangeArrowheads="1"/>
              </p:cNvSpPr>
              <p:nvPr/>
            </p:nvSpPr>
            <p:spPr bwMode="auto">
              <a:xfrm>
                <a:off x="4459" y="2027"/>
                <a:ext cx="20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r>
                  <a:rPr lang="en-US" altLang="en-US" sz="1800">
                    <a:solidFill>
                      <a:srgbClr val="000000"/>
                    </a:solidFill>
                  </a:rPr>
                  <a:t>B</a:t>
                </a:r>
              </a:p>
            </p:txBody>
          </p:sp>
          <p:sp>
            <p:nvSpPr>
              <p:cNvPr id="51237" name="Text Box 49"/>
              <p:cNvSpPr txBox="1">
                <a:spLocks noChangeArrowheads="1"/>
              </p:cNvSpPr>
              <p:nvPr/>
            </p:nvSpPr>
            <p:spPr bwMode="auto">
              <a:xfrm>
                <a:off x="5203" y="2054"/>
                <a:ext cx="20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r>
                  <a:rPr lang="en-US" altLang="en-US" sz="1800">
                    <a:solidFill>
                      <a:srgbClr val="000000"/>
                    </a:solidFill>
                  </a:rPr>
                  <a:t>C</a:t>
                </a:r>
              </a:p>
            </p:txBody>
          </p:sp>
          <p:grpSp>
            <p:nvGrpSpPr>
              <p:cNvPr id="51238" name="Group 51"/>
              <p:cNvGrpSpPr>
                <a:grpSpLocks/>
              </p:cNvGrpSpPr>
              <p:nvPr/>
            </p:nvGrpSpPr>
            <p:grpSpPr bwMode="auto">
              <a:xfrm>
                <a:off x="4726" y="1927"/>
                <a:ext cx="482" cy="439"/>
                <a:chOff x="2870" y="1518"/>
                <a:chExt cx="292" cy="320"/>
              </a:xfrm>
            </p:grpSpPr>
            <p:graphicFrame>
              <p:nvGraphicFramePr>
                <p:cNvPr id="51202" name="Object 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15" imgW="826829" imgH="840406" progId="">
                        <p:embed/>
                      </p:oleObj>
                    </mc:Choice>
                    <mc:Fallback>
                      <p:oleObj name="Clip" r:id="rId15" imgW="826829" imgH="840406" progId="">
                        <p:embed/>
                        <p:pic>
                          <p:nvPicPr>
                            <p:cNvPr id="5120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03" name="Object 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16" imgW="1268295" imgH="1199426" progId="">
                        <p:embed/>
                      </p:oleObj>
                    </mc:Choice>
                    <mc:Fallback>
                      <p:oleObj name="Clip" r:id="rId16" imgW="1268295" imgH="1199426" progId="">
                        <p:embed/>
                        <p:pic>
                          <p:nvPicPr>
                            <p:cNvPr id="51203"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51223" name="Text Box 55"/>
            <p:cNvSpPr txBox="1">
              <a:spLocks noChangeArrowheads="1"/>
            </p:cNvSpPr>
            <p:nvPr/>
          </p:nvSpPr>
          <p:spPr bwMode="auto">
            <a:xfrm>
              <a:off x="3310" y="2337"/>
              <a:ext cx="603"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r>
                <a:rPr lang="en-US" altLang="en-US" sz="1400">
                  <a:solidFill>
                    <a:srgbClr val="FF0000"/>
                  </a:solidFill>
                </a:rPr>
                <a:t>A’s signal</a:t>
              </a:r>
            </a:p>
            <a:p>
              <a:pPr algn="l" rtl="0" eaLnBrk="0" fontAlgn="base" hangingPunct="0">
                <a:spcBef>
                  <a:spcPct val="0"/>
                </a:spcBef>
                <a:spcAft>
                  <a:spcPct val="0"/>
                </a:spcAft>
              </a:pPr>
              <a:r>
                <a:rPr lang="en-US" altLang="en-US" sz="1400">
                  <a:solidFill>
                    <a:srgbClr val="FF0000"/>
                  </a:solidFill>
                </a:rPr>
                <a:t>strength</a:t>
              </a:r>
            </a:p>
          </p:txBody>
        </p:sp>
        <p:sp>
          <p:nvSpPr>
            <p:cNvPr id="51224" name="Line 60"/>
            <p:cNvSpPr>
              <a:spLocks noChangeShapeType="1"/>
            </p:cNvSpPr>
            <p:nvPr/>
          </p:nvSpPr>
          <p:spPr bwMode="auto">
            <a:xfrm>
              <a:off x="3349" y="2985"/>
              <a:ext cx="205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pPr algn="l" rtl="0" eaLnBrk="0" fontAlgn="base" hangingPunct="0">
                <a:spcBef>
                  <a:spcPct val="0"/>
                </a:spcBef>
                <a:spcAft>
                  <a:spcPct val="0"/>
                </a:spcAft>
              </a:pPr>
              <a:endParaRPr lang="en-US">
                <a:solidFill>
                  <a:srgbClr val="000000"/>
                </a:solidFill>
                <a:latin typeface="Comic Sans MS" panose="030F0702030302020204" pitchFamily="66" charset="0"/>
                <a:ea typeface="ＭＳ Ｐゴシック" panose="020B0600070205080204" pitchFamily="34" charset="-128"/>
              </a:endParaRPr>
            </a:p>
          </p:txBody>
        </p:sp>
        <p:sp>
          <p:nvSpPr>
            <p:cNvPr id="51225" name="Line 61"/>
            <p:cNvSpPr>
              <a:spLocks noChangeShapeType="1"/>
            </p:cNvSpPr>
            <p:nvPr/>
          </p:nvSpPr>
          <p:spPr bwMode="auto">
            <a:xfrm>
              <a:off x="3315" y="2242"/>
              <a:ext cx="0" cy="71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pPr algn="l" rtl="0" eaLnBrk="0" fontAlgn="base" hangingPunct="0">
                <a:spcBef>
                  <a:spcPct val="0"/>
                </a:spcBef>
                <a:spcAft>
                  <a:spcPct val="0"/>
                </a:spcAft>
              </a:pPr>
              <a:endParaRPr lang="en-US">
                <a:solidFill>
                  <a:srgbClr val="000000"/>
                </a:solidFill>
                <a:latin typeface="Comic Sans MS" panose="030F0702030302020204" pitchFamily="66" charset="0"/>
                <a:ea typeface="ＭＳ Ｐゴシック" panose="020B0600070205080204" pitchFamily="34" charset="-128"/>
              </a:endParaRPr>
            </a:p>
          </p:txBody>
        </p:sp>
        <p:sp>
          <p:nvSpPr>
            <p:cNvPr id="51226" name="Freeform 62"/>
            <p:cNvSpPr>
              <a:spLocks/>
            </p:cNvSpPr>
            <p:nvPr/>
          </p:nvSpPr>
          <p:spPr bwMode="auto">
            <a:xfrm>
              <a:off x="3367" y="2277"/>
              <a:ext cx="1887" cy="681"/>
            </a:xfrm>
            <a:custGeom>
              <a:avLst/>
              <a:gdLst>
                <a:gd name="T0" fmla="*/ 0 w 1887"/>
                <a:gd name="T1" fmla="*/ 0 h 681"/>
                <a:gd name="T2" fmla="*/ 966 w 1887"/>
                <a:gd name="T3" fmla="*/ 151 h 681"/>
                <a:gd name="T4" fmla="*/ 1373 w 1887"/>
                <a:gd name="T5" fmla="*/ 594 h 681"/>
                <a:gd name="T6" fmla="*/ 1887 w 1887"/>
                <a:gd name="T7" fmla="*/ 673 h 681"/>
                <a:gd name="T8" fmla="*/ 0 60000 65536"/>
                <a:gd name="T9" fmla="*/ 0 60000 65536"/>
                <a:gd name="T10" fmla="*/ 0 60000 65536"/>
                <a:gd name="T11" fmla="*/ 0 60000 65536"/>
                <a:gd name="T12" fmla="*/ 0 w 1887"/>
                <a:gd name="T13" fmla="*/ 0 h 681"/>
                <a:gd name="T14" fmla="*/ 1887 w 1887"/>
                <a:gd name="T15" fmla="*/ 681 h 681"/>
              </a:gdLst>
              <a:ahLst/>
              <a:cxnLst>
                <a:cxn ang="T8">
                  <a:pos x="T0" y="T1"/>
                </a:cxn>
                <a:cxn ang="T9">
                  <a:pos x="T2" y="T3"/>
                </a:cxn>
                <a:cxn ang="T10">
                  <a:pos x="T4" y="T5"/>
                </a:cxn>
                <a:cxn ang="T11">
                  <a:pos x="T6" y="T7"/>
                </a:cxn>
              </a:cxnLst>
              <a:rect l="T12" t="T13" r="T14" b="T15"/>
              <a:pathLst>
                <a:path w="1887" h="681">
                  <a:moveTo>
                    <a:pt x="0" y="0"/>
                  </a:moveTo>
                  <a:cubicBezTo>
                    <a:pt x="161" y="25"/>
                    <a:pt x="737" y="52"/>
                    <a:pt x="966" y="151"/>
                  </a:cubicBezTo>
                  <a:cubicBezTo>
                    <a:pt x="1195" y="250"/>
                    <a:pt x="1220" y="507"/>
                    <a:pt x="1373" y="594"/>
                  </a:cubicBezTo>
                  <a:cubicBezTo>
                    <a:pt x="1526" y="681"/>
                    <a:pt x="1780" y="657"/>
                    <a:pt x="1887" y="673"/>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endParaRPr lang="en-US" altLang="en-US" sz="1800">
                <a:solidFill>
                  <a:srgbClr val="000000"/>
                </a:solidFill>
              </a:endParaRPr>
            </a:p>
          </p:txBody>
        </p:sp>
        <p:sp>
          <p:nvSpPr>
            <p:cNvPr id="51227" name="Text Box 63"/>
            <p:cNvSpPr txBox="1">
              <a:spLocks noChangeArrowheads="1"/>
            </p:cNvSpPr>
            <p:nvPr/>
          </p:nvSpPr>
          <p:spPr bwMode="auto">
            <a:xfrm>
              <a:off x="4158" y="2962"/>
              <a:ext cx="36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r>
                <a:rPr lang="en-US" altLang="en-US" sz="1200">
                  <a:solidFill>
                    <a:srgbClr val="000000"/>
                  </a:solidFill>
                </a:rPr>
                <a:t>space</a:t>
              </a:r>
            </a:p>
          </p:txBody>
        </p:sp>
        <p:sp>
          <p:nvSpPr>
            <p:cNvPr id="51228" name="Freeform 65"/>
            <p:cNvSpPr>
              <a:spLocks/>
            </p:cNvSpPr>
            <p:nvPr/>
          </p:nvSpPr>
          <p:spPr bwMode="auto">
            <a:xfrm flipH="1">
              <a:off x="3427" y="2258"/>
              <a:ext cx="1887" cy="681"/>
            </a:xfrm>
            <a:custGeom>
              <a:avLst/>
              <a:gdLst>
                <a:gd name="T0" fmla="*/ 0 w 1887"/>
                <a:gd name="T1" fmla="*/ 0 h 681"/>
                <a:gd name="T2" fmla="*/ 966 w 1887"/>
                <a:gd name="T3" fmla="*/ 151 h 681"/>
                <a:gd name="T4" fmla="*/ 1373 w 1887"/>
                <a:gd name="T5" fmla="*/ 594 h 681"/>
                <a:gd name="T6" fmla="*/ 1887 w 1887"/>
                <a:gd name="T7" fmla="*/ 673 h 681"/>
                <a:gd name="T8" fmla="*/ 0 60000 65536"/>
                <a:gd name="T9" fmla="*/ 0 60000 65536"/>
                <a:gd name="T10" fmla="*/ 0 60000 65536"/>
                <a:gd name="T11" fmla="*/ 0 60000 65536"/>
                <a:gd name="T12" fmla="*/ 0 w 1887"/>
                <a:gd name="T13" fmla="*/ 0 h 681"/>
                <a:gd name="T14" fmla="*/ 1887 w 1887"/>
                <a:gd name="T15" fmla="*/ 681 h 681"/>
              </a:gdLst>
              <a:ahLst/>
              <a:cxnLst>
                <a:cxn ang="T8">
                  <a:pos x="T0" y="T1"/>
                </a:cxn>
                <a:cxn ang="T9">
                  <a:pos x="T2" y="T3"/>
                </a:cxn>
                <a:cxn ang="T10">
                  <a:pos x="T4" y="T5"/>
                </a:cxn>
                <a:cxn ang="T11">
                  <a:pos x="T6" y="T7"/>
                </a:cxn>
              </a:cxnLst>
              <a:rect l="T12" t="T13" r="T14" b="T15"/>
              <a:pathLst>
                <a:path w="1887" h="681">
                  <a:moveTo>
                    <a:pt x="0" y="0"/>
                  </a:moveTo>
                  <a:cubicBezTo>
                    <a:pt x="161" y="25"/>
                    <a:pt x="737" y="52"/>
                    <a:pt x="966" y="151"/>
                  </a:cubicBezTo>
                  <a:cubicBezTo>
                    <a:pt x="1195" y="250"/>
                    <a:pt x="1220" y="507"/>
                    <a:pt x="1373" y="594"/>
                  </a:cubicBezTo>
                  <a:cubicBezTo>
                    <a:pt x="1526" y="681"/>
                    <a:pt x="1780" y="657"/>
                    <a:pt x="1887" y="673"/>
                  </a:cubicBezTo>
                </a:path>
              </a:pathLst>
            </a:cu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endParaRPr lang="en-US" altLang="en-US" sz="1800">
                <a:solidFill>
                  <a:srgbClr val="000000"/>
                </a:solidFill>
              </a:endParaRPr>
            </a:p>
          </p:txBody>
        </p:sp>
        <p:sp>
          <p:nvSpPr>
            <p:cNvPr id="51229" name="Text Box 66"/>
            <p:cNvSpPr txBox="1">
              <a:spLocks noChangeArrowheads="1"/>
            </p:cNvSpPr>
            <p:nvPr/>
          </p:nvSpPr>
          <p:spPr bwMode="auto">
            <a:xfrm>
              <a:off x="4965" y="2292"/>
              <a:ext cx="58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r>
                <a:rPr lang="en-US" altLang="en-US" sz="1400">
                  <a:solidFill>
                    <a:srgbClr val="3333CC"/>
                  </a:solidFill>
                </a:rPr>
                <a:t>C’s signal</a:t>
              </a:r>
            </a:p>
            <a:p>
              <a:pPr algn="l" rtl="0" eaLnBrk="0" fontAlgn="base" hangingPunct="0">
                <a:spcBef>
                  <a:spcPct val="0"/>
                </a:spcBef>
                <a:spcAft>
                  <a:spcPct val="0"/>
                </a:spcAft>
              </a:pPr>
              <a:r>
                <a:rPr lang="en-US" altLang="en-US" sz="1400">
                  <a:solidFill>
                    <a:srgbClr val="3333CC"/>
                  </a:solidFill>
                </a:rPr>
                <a:t>strength</a:t>
              </a:r>
            </a:p>
          </p:txBody>
        </p:sp>
        <p:sp>
          <p:nvSpPr>
            <p:cNvPr id="51230" name="Line 67"/>
            <p:cNvSpPr>
              <a:spLocks noChangeShapeType="1"/>
            </p:cNvSpPr>
            <p:nvPr/>
          </p:nvSpPr>
          <p:spPr bwMode="auto">
            <a:xfrm flipH="1">
              <a:off x="3554" y="2171"/>
              <a:ext cx="17" cy="796"/>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a:lstStyle/>
            <a:p>
              <a:pPr algn="l" rtl="0" eaLnBrk="0" fontAlgn="base" hangingPunct="0">
                <a:spcBef>
                  <a:spcPct val="0"/>
                </a:spcBef>
                <a:spcAft>
                  <a:spcPct val="0"/>
                </a:spcAft>
              </a:pPr>
              <a:endParaRPr lang="en-US">
                <a:solidFill>
                  <a:srgbClr val="000000"/>
                </a:solidFill>
                <a:latin typeface="Comic Sans MS" panose="030F0702030302020204" pitchFamily="66" charset="0"/>
                <a:ea typeface="ＭＳ Ｐゴシック" panose="020B0600070205080204" pitchFamily="34" charset="-128"/>
              </a:endParaRPr>
            </a:p>
          </p:txBody>
        </p:sp>
        <p:sp>
          <p:nvSpPr>
            <p:cNvPr id="51231" name="Line 68"/>
            <p:cNvSpPr>
              <a:spLocks noChangeShapeType="1"/>
            </p:cNvSpPr>
            <p:nvPr/>
          </p:nvSpPr>
          <p:spPr bwMode="auto">
            <a:xfrm>
              <a:off x="4323" y="2214"/>
              <a:ext cx="0" cy="761"/>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a:lstStyle/>
            <a:p>
              <a:pPr algn="l" rtl="0" eaLnBrk="0" fontAlgn="base" hangingPunct="0">
                <a:spcBef>
                  <a:spcPct val="0"/>
                </a:spcBef>
                <a:spcAft>
                  <a:spcPct val="0"/>
                </a:spcAft>
              </a:pPr>
              <a:endParaRPr lang="en-US">
                <a:solidFill>
                  <a:srgbClr val="000000"/>
                </a:solidFill>
                <a:latin typeface="Comic Sans MS" panose="030F0702030302020204" pitchFamily="66" charset="0"/>
                <a:ea typeface="ＭＳ Ｐゴシック" panose="020B0600070205080204" pitchFamily="34" charset="-128"/>
              </a:endParaRPr>
            </a:p>
          </p:txBody>
        </p:sp>
        <p:sp>
          <p:nvSpPr>
            <p:cNvPr id="51232" name="Line 69"/>
            <p:cNvSpPr>
              <a:spLocks noChangeShapeType="1"/>
            </p:cNvSpPr>
            <p:nvPr/>
          </p:nvSpPr>
          <p:spPr bwMode="auto">
            <a:xfrm>
              <a:off x="5004" y="2204"/>
              <a:ext cx="0" cy="744"/>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a:lstStyle/>
            <a:p>
              <a:pPr algn="l" rtl="0" eaLnBrk="0" fontAlgn="base" hangingPunct="0">
                <a:spcBef>
                  <a:spcPct val="0"/>
                </a:spcBef>
                <a:spcAft>
                  <a:spcPct val="0"/>
                </a:spcAft>
              </a:pPr>
              <a:endParaRPr lang="en-US">
                <a:solidFill>
                  <a:srgbClr val="000000"/>
                </a:solidFill>
                <a:latin typeface="Comic Sans MS" panose="030F0702030302020204" pitchFamily="66" charset="0"/>
                <a:ea typeface="ＭＳ Ｐゴシック" panose="020B0600070205080204" pitchFamily="34" charset="-128"/>
              </a:endParaRPr>
            </a:p>
          </p:txBody>
        </p:sp>
      </p:grpSp>
      <p:sp>
        <p:nvSpPr>
          <p:cNvPr id="51221" name="Rectangle 70"/>
          <p:cNvSpPr>
            <a:spLocks noChangeArrowheads="1"/>
          </p:cNvSpPr>
          <p:nvPr/>
        </p:nvSpPr>
        <p:spPr bwMode="auto">
          <a:xfrm>
            <a:off x="6519864" y="4432300"/>
            <a:ext cx="4148137"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lnSpc>
                <a:spcPct val="90000"/>
              </a:lnSpc>
              <a:spcBef>
                <a:spcPct val="20000"/>
              </a:spcBef>
              <a:spcAft>
                <a:spcPct val="0"/>
              </a:spcAft>
              <a:buClr>
                <a:srgbClr val="3333CC"/>
              </a:buClr>
              <a:buSzPct val="85000"/>
            </a:pPr>
            <a:r>
              <a:rPr lang="en-US" altLang="en-US" dirty="0">
                <a:solidFill>
                  <a:srgbClr val="000000"/>
                </a:solidFill>
              </a:rPr>
              <a:t>Signal attenuation:</a:t>
            </a:r>
          </a:p>
          <a:p>
            <a:pPr algn="l" rtl="0" eaLnBrk="0" fontAlgn="base" hangingPunct="0">
              <a:lnSpc>
                <a:spcPct val="90000"/>
              </a:lnSpc>
              <a:spcBef>
                <a:spcPct val="20000"/>
              </a:spcBef>
              <a:spcAft>
                <a:spcPct val="0"/>
              </a:spcAft>
              <a:buClr>
                <a:srgbClr val="3333CC"/>
              </a:buClr>
              <a:buSzPct val="85000"/>
              <a:buFont typeface="ZapfDingbats" pitchFamily="82" charset="2"/>
              <a:buChar char="r"/>
            </a:pPr>
            <a:r>
              <a:rPr lang="en-US" altLang="en-US" sz="2000" dirty="0">
                <a:solidFill>
                  <a:srgbClr val="000000"/>
                </a:solidFill>
              </a:rPr>
              <a:t>B, A hear each other</a:t>
            </a:r>
          </a:p>
          <a:p>
            <a:pPr algn="l" rtl="0" eaLnBrk="0" fontAlgn="base" hangingPunct="0">
              <a:lnSpc>
                <a:spcPct val="90000"/>
              </a:lnSpc>
              <a:spcBef>
                <a:spcPct val="20000"/>
              </a:spcBef>
              <a:spcAft>
                <a:spcPct val="0"/>
              </a:spcAft>
              <a:buClr>
                <a:srgbClr val="3333CC"/>
              </a:buClr>
              <a:buSzPct val="85000"/>
              <a:buFont typeface="ZapfDingbats" pitchFamily="82" charset="2"/>
              <a:buChar char="r"/>
            </a:pPr>
            <a:r>
              <a:rPr lang="en-US" altLang="en-US" sz="2000" dirty="0">
                <a:solidFill>
                  <a:srgbClr val="000000"/>
                </a:solidFill>
              </a:rPr>
              <a:t>B, C hear each other</a:t>
            </a:r>
          </a:p>
          <a:p>
            <a:pPr algn="l" rtl="0" eaLnBrk="0" fontAlgn="base" hangingPunct="0">
              <a:lnSpc>
                <a:spcPct val="90000"/>
              </a:lnSpc>
              <a:spcBef>
                <a:spcPct val="20000"/>
              </a:spcBef>
              <a:spcAft>
                <a:spcPct val="0"/>
              </a:spcAft>
              <a:buClr>
                <a:srgbClr val="3333CC"/>
              </a:buClr>
              <a:buSzPct val="85000"/>
              <a:buFont typeface="ZapfDingbats" pitchFamily="82" charset="2"/>
              <a:buChar char="r"/>
            </a:pPr>
            <a:r>
              <a:rPr lang="en-US" altLang="en-US" sz="2000" dirty="0">
                <a:solidFill>
                  <a:srgbClr val="000000"/>
                </a:solidFill>
              </a:rPr>
              <a:t>A, C can not hear each other interfering at B</a:t>
            </a:r>
          </a:p>
        </p:txBody>
      </p:sp>
    </p:spTree>
    <p:extLst>
      <p:ext uri="{BB962C8B-B14F-4D97-AF65-F5344CB8AC3E}">
        <p14:creationId xmlns:p14="http://schemas.microsoft.com/office/powerpoint/2010/main" val="16164852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6696"/>
          </a:xfrm>
        </p:spPr>
        <p:txBody>
          <a:bodyPr>
            <a:normAutofit fontScale="90000"/>
          </a:bodyPr>
          <a:lstStyle/>
          <a:p>
            <a:pPr algn="l" rtl="0"/>
            <a:r>
              <a:rPr lang="en-US" sz="3200" b="1" i="1" dirty="0">
                <a:latin typeface="Century Gothic" panose="020B0502020202020204" pitchFamily="34" charset="0"/>
              </a:rPr>
              <a:t>Hidden-Station Problem</a:t>
            </a:r>
            <a:br>
              <a:rPr lang="en-US" sz="3200" dirty="0">
                <a:latin typeface="Century Gothic" panose="020B0502020202020204" pitchFamily="34" charset="0"/>
              </a:rPr>
            </a:br>
            <a:endParaRPr lang="en-US" sz="3200" dirty="0">
              <a:latin typeface="Century Gothic" panose="020B0502020202020204" pitchFamily="34" charset="0"/>
            </a:endParaRPr>
          </a:p>
        </p:txBody>
      </p:sp>
      <p:sp>
        <p:nvSpPr>
          <p:cNvPr id="3" name="Content Placeholder 2"/>
          <p:cNvSpPr>
            <a:spLocks noGrp="1"/>
          </p:cNvSpPr>
          <p:nvPr>
            <p:ph idx="1"/>
          </p:nvPr>
        </p:nvSpPr>
        <p:spPr>
          <a:xfrm>
            <a:off x="504967" y="1228299"/>
            <a:ext cx="11273051" cy="4948664"/>
          </a:xfrm>
        </p:spPr>
        <p:txBody>
          <a:bodyPr/>
          <a:lstStyle/>
          <a:p>
            <a:pPr marL="0" indent="0" algn="just" rtl="0">
              <a:buNone/>
            </a:pPr>
            <a:r>
              <a:rPr lang="en-US" dirty="0"/>
              <a:t>The solution to the hidden station problem is the use of the handshake frames (RTS and CTS). Figure 16 also shows that the RTS message from B reaches A, but not C. However, because both B and C are within the range of A, the CTS message, which contains the duration of data transmission from B to A, reaches C. Station C knows that some hidden  station is using the channel and refrains from transmitting until that duration is over.</a:t>
            </a:r>
          </a:p>
        </p:txBody>
      </p:sp>
    </p:spTree>
    <p:extLst>
      <p:ext uri="{BB962C8B-B14F-4D97-AF65-F5344CB8AC3E}">
        <p14:creationId xmlns:p14="http://schemas.microsoft.com/office/powerpoint/2010/main" val="39200271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98021" y="1031840"/>
            <a:ext cx="4379870" cy="346464"/>
          </a:xfrm>
          <a:prstGeom prst="rect">
            <a:avLst/>
          </a:prstGeom>
        </p:spPr>
        <p:txBody>
          <a:bodyPr vert="horz" wrap="square" lIns="0" tIns="11516" rIns="0" bIns="0" rtlCol="0" anchor="ctr">
            <a:spAutoFit/>
          </a:bodyPr>
          <a:lstStyle/>
          <a:p>
            <a:pPr marL="11516" algn="l" rtl="0">
              <a:lnSpc>
                <a:spcPct val="100000"/>
              </a:lnSpc>
              <a:spcBef>
                <a:spcPts val="91"/>
              </a:spcBef>
              <a:tabLst>
                <a:tab pos="1616321" algn="l"/>
              </a:tabLst>
            </a:pPr>
            <a:r>
              <a:rPr sz="2176" spc="-5" dirty="0">
                <a:solidFill>
                  <a:srgbClr val="3333CC"/>
                </a:solidFill>
              </a:rPr>
              <a:t>	</a:t>
            </a:r>
            <a:r>
              <a:rPr sz="1814" i="1" spc="-5" dirty="0"/>
              <a:t>Hidden station</a:t>
            </a:r>
            <a:r>
              <a:rPr sz="1814" i="1" spc="-50" dirty="0"/>
              <a:t> </a:t>
            </a:r>
            <a:r>
              <a:rPr sz="1814" i="1" spc="-5" dirty="0"/>
              <a:t>problem</a:t>
            </a:r>
            <a:endParaRPr sz="1814" dirty="0"/>
          </a:p>
        </p:txBody>
      </p:sp>
      <p:sp>
        <p:nvSpPr>
          <p:cNvPr id="3" name="object 3"/>
          <p:cNvSpPr/>
          <p:nvPr/>
        </p:nvSpPr>
        <p:spPr>
          <a:xfrm>
            <a:off x="2798758" y="2265731"/>
            <a:ext cx="6614083" cy="2749419"/>
          </a:xfrm>
          <a:prstGeom prst="rect">
            <a:avLst/>
          </a:prstGeom>
          <a:blipFill>
            <a:blip r:embed="rId2" cstate="print"/>
            <a:stretch>
              <a:fillRect/>
            </a:stretch>
          </a:blipFill>
        </p:spPr>
        <p:txBody>
          <a:bodyPr wrap="square" lIns="0" tIns="0" rIns="0" bIns="0" rtlCol="0"/>
          <a:lstStyle/>
          <a:p>
            <a:endParaRPr sz="1632"/>
          </a:p>
        </p:txBody>
      </p:sp>
      <p:sp>
        <p:nvSpPr>
          <p:cNvPr id="4" name="object 4"/>
          <p:cNvSpPr/>
          <p:nvPr/>
        </p:nvSpPr>
        <p:spPr>
          <a:xfrm>
            <a:off x="2088428" y="5947975"/>
            <a:ext cx="7946297" cy="69098"/>
          </a:xfrm>
          <a:custGeom>
            <a:avLst/>
            <a:gdLst/>
            <a:ahLst/>
            <a:cxnLst/>
            <a:rect l="l" t="t" r="r" b="b"/>
            <a:pathLst>
              <a:path w="8763000" h="76200">
                <a:moveTo>
                  <a:pt x="8763000" y="76200"/>
                </a:moveTo>
                <a:lnTo>
                  <a:pt x="8763000" y="0"/>
                </a:lnTo>
                <a:lnTo>
                  <a:pt x="0" y="0"/>
                </a:lnTo>
                <a:lnTo>
                  <a:pt x="0" y="76200"/>
                </a:lnTo>
                <a:lnTo>
                  <a:pt x="8763000" y="76200"/>
                </a:lnTo>
                <a:close/>
              </a:path>
            </a:pathLst>
          </a:custGeom>
          <a:solidFill>
            <a:srgbClr val="FF0000"/>
          </a:solidFill>
        </p:spPr>
        <p:txBody>
          <a:bodyPr wrap="square" lIns="0" tIns="0" rIns="0" bIns="0" rtlCol="0"/>
          <a:lstStyle/>
          <a:p>
            <a:endParaRPr sz="1632"/>
          </a:p>
        </p:txBody>
      </p:sp>
      <p:sp>
        <p:nvSpPr>
          <p:cNvPr id="5" name="Rectangle 4"/>
          <p:cNvSpPr/>
          <p:nvPr/>
        </p:nvSpPr>
        <p:spPr>
          <a:xfrm>
            <a:off x="3336203" y="6311900"/>
            <a:ext cx="3858750" cy="400110"/>
          </a:xfrm>
          <a:prstGeom prst="rect">
            <a:avLst/>
          </a:prstGeom>
        </p:spPr>
        <p:txBody>
          <a:bodyPr wrap="none">
            <a:spAutoFit/>
          </a:bodyPr>
          <a:lstStyle/>
          <a:p>
            <a:r>
              <a:rPr lang="en-US" sz="2000" b="1" dirty="0">
                <a:latin typeface="Times-Bold"/>
              </a:rPr>
              <a:t>Fig16 Hidden station problem</a:t>
            </a:r>
          </a:p>
        </p:txBody>
      </p:sp>
    </p:spTree>
    <p:extLst>
      <p:ext uri="{BB962C8B-B14F-4D97-AF65-F5344CB8AC3E}">
        <p14:creationId xmlns:p14="http://schemas.microsoft.com/office/powerpoint/2010/main" val="19961343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p:txBody>
          <a:bodyPr/>
          <a:lstStyle/>
          <a:p>
            <a:pPr algn="l"/>
            <a:r>
              <a:rPr lang="en-US" dirty="0"/>
              <a:t> </a:t>
            </a:r>
            <a:r>
              <a:rPr lang="en-US" i="1" spc="-5" dirty="0"/>
              <a:t>Exposed station</a:t>
            </a:r>
            <a:r>
              <a:rPr lang="en-US" i="1" spc="-41" dirty="0"/>
              <a:t> </a:t>
            </a:r>
            <a:r>
              <a:rPr lang="en-US" i="1" spc="-5" dirty="0"/>
              <a:t>problem</a:t>
            </a:r>
            <a:r>
              <a:rPr lang="en-US" dirty="0"/>
              <a:t> </a:t>
            </a:r>
          </a:p>
        </p:txBody>
      </p:sp>
      <p:sp>
        <p:nvSpPr>
          <p:cNvPr id="4" name="عنصر نائب للمحتوى 3"/>
          <p:cNvSpPr>
            <a:spLocks noGrp="1"/>
          </p:cNvSpPr>
          <p:nvPr>
            <p:ph idx="1"/>
          </p:nvPr>
        </p:nvSpPr>
        <p:spPr>
          <a:xfrm>
            <a:off x="457200" y="1825625"/>
            <a:ext cx="10896600" cy="4351338"/>
          </a:xfrm>
        </p:spPr>
        <p:txBody>
          <a:bodyPr/>
          <a:lstStyle/>
          <a:p>
            <a:pPr algn="just" rtl="0"/>
            <a:r>
              <a:rPr lang="en-US" dirty="0"/>
              <a:t>Station A is transmitting to station B.</a:t>
            </a:r>
          </a:p>
          <a:p>
            <a:pPr algn="just" rtl="0"/>
            <a:r>
              <a:rPr lang="en-US" dirty="0"/>
              <a:t>Station C has some data to send to station D, which can be sent without interfering with the transmission from A to B. </a:t>
            </a:r>
          </a:p>
          <a:p>
            <a:pPr algn="just" rtl="0"/>
            <a:r>
              <a:rPr lang="en-US" dirty="0"/>
              <a:t>However, station C is exposed to transmission from A; it hears what A is sending and thus refrains from sending. </a:t>
            </a:r>
          </a:p>
          <a:p>
            <a:pPr algn="just" rtl="0"/>
            <a:r>
              <a:rPr lang="en-US" dirty="0"/>
              <a:t>In other words, C is too conservative and wastes the capacity of the channel.</a:t>
            </a:r>
          </a:p>
        </p:txBody>
      </p:sp>
    </p:spTree>
    <p:extLst>
      <p:ext uri="{BB962C8B-B14F-4D97-AF65-F5344CB8AC3E}">
        <p14:creationId xmlns:p14="http://schemas.microsoft.com/office/powerpoint/2010/main" val="32904071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57558" y="1157318"/>
            <a:ext cx="4604018" cy="346464"/>
          </a:xfrm>
          <a:prstGeom prst="rect">
            <a:avLst/>
          </a:prstGeom>
        </p:spPr>
        <p:txBody>
          <a:bodyPr vert="horz" wrap="square" lIns="0" tIns="11516" rIns="0" bIns="0" rtlCol="0" anchor="ctr">
            <a:spAutoFit/>
          </a:bodyPr>
          <a:lstStyle/>
          <a:p>
            <a:pPr marL="11516" algn="l" rtl="0">
              <a:lnSpc>
                <a:spcPct val="100000"/>
              </a:lnSpc>
              <a:spcBef>
                <a:spcPts val="91"/>
              </a:spcBef>
              <a:tabLst>
                <a:tab pos="1616321" algn="l"/>
              </a:tabLst>
            </a:pPr>
            <a:r>
              <a:rPr sz="2176" spc="-5" dirty="0">
                <a:solidFill>
                  <a:srgbClr val="3333CC"/>
                </a:solidFill>
              </a:rPr>
              <a:t>	</a:t>
            </a:r>
            <a:r>
              <a:rPr sz="1814" spc="-5" dirty="0"/>
              <a:t>Exposed station</a:t>
            </a:r>
            <a:r>
              <a:rPr sz="1814" spc="-41" dirty="0"/>
              <a:t> </a:t>
            </a:r>
            <a:r>
              <a:rPr sz="1814" spc="-5" dirty="0"/>
              <a:t>problem</a:t>
            </a:r>
            <a:endParaRPr sz="1814" dirty="0"/>
          </a:p>
        </p:txBody>
      </p:sp>
      <p:sp>
        <p:nvSpPr>
          <p:cNvPr id="3" name="object 3"/>
          <p:cNvSpPr/>
          <p:nvPr/>
        </p:nvSpPr>
        <p:spPr>
          <a:xfrm>
            <a:off x="2848509" y="2039779"/>
            <a:ext cx="6010165" cy="3182665"/>
          </a:xfrm>
          <a:prstGeom prst="rect">
            <a:avLst/>
          </a:prstGeom>
          <a:blipFill>
            <a:blip r:embed="rId2" cstate="print"/>
            <a:stretch>
              <a:fillRect/>
            </a:stretch>
          </a:blipFill>
        </p:spPr>
        <p:txBody>
          <a:bodyPr wrap="square" lIns="0" tIns="0" rIns="0" bIns="0" rtlCol="0"/>
          <a:lstStyle/>
          <a:p>
            <a:endParaRPr sz="1632"/>
          </a:p>
        </p:txBody>
      </p:sp>
      <p:sp>
        <p:nvSpPr>
          <p:cNvPr id="4" name="object 4"/>
          <p:cNvSpPr/>
          <p:nvPr/>
        </p:nvSpPr>
        <p:spPr>
          <a:xfrm>
            <a:off x="2088428" y="5947975"/>
            <a:ext cx="7946297" cy="69098"/>
          </a:xfrm>
          <a:custGeom>
            <a:avLst/>
            <a:gdLst/>
            <a:ahLst/>
            <a:cxnLst/>
            <a:rect l="l" t="t" r="r" b="b"/>
            <a:pathLst>
              <a:path w="8763000" h="76200">
                <a:moveTo>
                  <a:pt x="8763000" y="76200"/>
                </a:moveTo>
                <a:lnTo>
                  <a:pt x="8763000" y="0"/>
                </a:lnTo>
                <a:lnTo>
                  <a:pt x="0" y="0"/>
                </a:lnTo>
                <a:lnTo>
                  <a:pt x="0" y="76200"/>
                </a:lnTo>
                <a:lnTo>
                  <a:pt x="8763000" y="76200"/>
                </a:lnTo>
                <a:close/>
              </a:path>
            </a:pathLst>
          </a:custGeom>
          <a:solidFill>
            <a:srgbClr val="FF0000"/>
          </a:solidFill>
        </p:spPr>
        <p:txBody>
          <a:bodyPr wrap="square" lIns="0" tIns="0" rIns="0" bIns="0" rtlCol="0"/>
          <a:lstStyle/>
          <a:p>
            <a:endParaRPr sz="1632"/>
          </a:p>
        </p:txBody>
      </p:sp>
      <p:sp>
        <p:nvSpPr>
          <p:cNvPr id="5" name="Rectangle 4"/>
          <p:cNvSpPr/>
          <p:nvPr/>
        </p:nvSpPr>
        <p:spPr>
          <a:xfrm>
            <a:off x="3704703" y="6311900"/>
            <a:ext cx="3490251" cy="400110"/>
          </a:xfrm>
          <a:prstGeom prst="rect">
            <a:avLst/>
          </a:prstGeom>
        </p:spPr>
        <p:txBody>
          <a:bodyPr wrap="none">
            <a:spAutoFit/>
          </a:bodyPr>
          <a:lstStyle/>
          <a:p>
            <a:r>
              <a:rPr lang="en-US" sz="2000" b="1" dirty="0">
                <a:latin typeface="Times-Bold"/>
              </a:rPr>
              <a:t>Fig17 </a:t>
            </a:r>
            <a:r>
              <a:rPr lang="en-US" sz="2000" spc="-5" dirty="0"/>
              <a:t>Exposed station</a:t>
            </a:r>
            <a:r>
              <a:rPr lang="en-US" sz="2000" spc="-41" dirty="0"/>
              <a:t> </a:t>
            </a:r>
            <a:r>
              <a:rPr lang="en-US" sz="2000" spc="-5" dirty="0"/>
              <a:t>problem</a:t>
            </a:r>
            <a:endParaRPr lang="en-US" sz="2000" dirty="0">
              <a:latin typeface="Times-Bold"/>
            </a:endParaRPr>
          </a:p>
        </p:txBody>
      </p:sp>
    </p:spTree>
    <p:extLst>
      <p:ext uri="{BB962C8B-B14F-4D97-AF65-F5344CB8AC3E}">
        <p14:creationId xmlns:p14="http://schemas.microsoft.com/office/powerpoint/2010/main" val="15760975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a:r>
              <a:rPr lang="en-US" dirty="0"/>
              <a:t>Fragmentation</a:t>
            </a:r>
          </a:p>
        </p:txBody>
      </p:sp>
      <p:sp>
        <p:nvSpPr>
          <p:cNvPr id="3" name="عنصر نائب للمحتوى 2"/>
          <p:cNvSpPr>
            <a:spLocks noGrp="1"/>
          </p:cNvSpPr>
          <p:nvPr>
            <p:ph idx="1"/>
          </p:nvPr>
        </p:nvSpPr>
        <p:spPr/>
        <p:txBody>
          <a:bodyPr/>
          <a:lstStyle/>
          <a:p>
            <a:pPr algn="just" rtl="0"/>
            <a:r>
              <a:rPr lang="en-US" dirty="0"/>
              <a:t>The wireless environment is very noisy; a corrupt frame has to be retransmitted. The protocol, therefore, recommends fragmentation.</a:t>
            </a:r>
          </a:p>
          <a:p>
            <a:pPr algn="just" rtl="0"/>
            <a:r>
              <a:rPr lang="en-US" dirty="0"/>
              <a:t>It is division of a large frame into smaller ones. It is more efficient to resend a small frame than a large one.</a:t>
            </a:r>
          </a:p>
          <a:p>
            <a:pPr algn="just" rtl="0"/>
            <a:endParaRPr lang="en-US" dirty="0"/>
          </a:p>
        </p:txBody>
      </p:sp>
    </p:spTree>
    <p:extLst>
      <p:ext uri="{BB962C8B-B14F-4D97-AF65-F5344CB8AC3E}">
        <p14:creationId xmlns:p14="http://schemas.microsoft.com/office/powerpoint/2010/main" val="19074086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1FB7CC-D2A5-C749-8D9F-01B9FA12978B}"/>
              </a:ext>
            </a:extLst>
          </p:cNvPr>
          <p:cNvSpPr>
            <a:spLocks noGrp="1"/>
          </p:cNvSpPr>
          <p:nvPr>
            <p:ph type="title"/>
          </p:nvPr>
        </p:nvSpPr>
        <p:spPr>
          <a:xfrm>
            <a:off x="787400" y="235921"/>
            <a:ext cx="10515600" cy="894622"/>
          </a:xfrm>
        </p:spPr>
        <p:txBody>
          <a:bodyPr>
            <a:normAutofit/>
          </a:bodyPr>
          <a:lstStyle/>
          <a:p>
            <a:r>
              <a:rPr lang="en-US" b="0" kern="0" dirty="0">
                <a:solidFill>
                  <a:srgbClr val="000099"/>
                </a:solidFill>
                <a:latin typeface="+mn-lt"/>
                <a:ea typeface="ＭＳ Ｐゴシック" charset="0"/>
              </a:rPr>
              <a:t>802.11 frame: addressing</a:t>
            </a:r>
            <a:endParaRPr lang="en-US" dirty="0">
              <a:latin typeface="+mn-lt"/>
            </a:endParaRPr>
          </a:p>
        </p:txBody>
      </p:sp>
      <p:sp>
        <p:nvSpPr>
          <p:cNvPr id="124" name="Text Box 12">
            <a:extLst>
              <a:ext uri="{FF2B5EF4-FFF2-40B4-BE49-F238E27FC236}">
                <a16:creationId xmlns:a16="http://schemas.microsoft.com/office/drawing/2014/main" id="{EB802AA9-5C9F-1F41-8DAA-4DADB50C3144}"/>
              </a:ext>
            </a:extLst>
          </p:cNvPr>
          <p:cNvSpPr txBox="1">
            <a:spLocks noChangeArrowheads="1"/>
          </p:cNvSpPr>
          <p:nvPr/>
        </p:nvSpPr>
        <p:spPr bwMode="auto">
          <a:xfrm>
            <a:off x="2290908" y="1240482"/>
            <a:ext cx="31451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mn-lt"/>
                <a:ea typeface="ＭＳ Ｐゴシック" charset="0"/>
              </a:rPr>
              <a:t>2</a:t>
            </a:r>
          </a:p>
        </p:txBody>
      </p:sp>
      <p:sp>
        <p:nvSpPr>
          <p:cNvPr id="125" name="Text Box 13">
            <a:extLst>
              <a:ext uri="{FF2B5EF4-FFF2-40B4-BE49-F238E27FC236}">
                <a16:creationId xmlns:a16="http://schemas.microsoft.com/office/drawing/2014/main" id="{976031FD-0DE5-5B4A-80BD-BD79CEF9AEDE}"/>
              </a:ext>
            </a:extLst>
          </p:cNvPr>
          <p:cNvSpPr txBox="1">
            <a:spLocks noChangeArrowheads="1"/>
          </p:cNvSpPr>
          <p:nvPr/>
        </p:nvSpPr>
        <p:spPr bwMode="auto">
          <a:xfrm>
            <a:off x="3052908" y="1240482"/>
            <a:ext cx="31451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mn-lt"/>
                <a:ea typeface="ＭＳ Ｐゴシック" charset="0"/>
              </a:rPr>
              <a:t>2</a:t>
            </a:r>
          </a:p>
        </p:txBody>
      </p:sp>
      <p:sp>
        <p:nvSpPr>
          <p:cNvPr id="126" name="Text Box 14">
            <a:extLst>
              <a:ext uri="{FF2B5EF4-FFF2-40B4-BE49-F238E27FC236}">
                <a16:creationId xmlns:a16="http://schemas.microsoft.com/office/drawing/2014/main" id="{FC24CF30-0DB1-DC4B-A5A5-09191098D416}"/>
              </a:ext>
            </a:extLst>
          </p:cNvPr>
          <p:cNvSpPr txBox="1">
            <a:spLocks noChangeArrowheads="1"/>
          </p:cNvSpPr>
          <p:nvPr/>
        </p:nvSpPr>
        <p:spPr bwMode="auto">
          <a:xfrm>
            <a:off x="3967308" y="1240482"/>
            <a:ext cx="31451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mn-lt"/>
                <a:ea typeface="ＭＳ Ｐゴシック" charset="0"/>
              </a:rPr>
              <a:t>6</a:t>
            </a:r>
          </a:p>
        </p:txBody>
      </p:sp>
      <p:sp>
        <p:nvSpPr>
          <p:cNvPr id="127" name="Text Box 15">
            <a:extLst>
              <a:ext uri="{FF2B5EF4-FFF2-40B4-BE49-F238E27FC236}">
                <a16:creationId xmlns:a16="http://schemas.microsoft.com/office/drawing/2014/main" id="{061DB4A9-0D08-7F4F-A90E-91ADB310D424}"/>
              </a:ext>
            </a:extLst>
          </p:cNvPr>
          <p:cNvSpPr txBox="1">
            <a:spLocks noChangeArrowheads="1"/>
          </p:cNvSpPr>
          <p:nvPr/>
        </p:nvSpPr>
        <p:spPr bwMode="auto">
          <a:xfrm>
            <a:off x="4729308" y="1240482"/>
            <a:ext cx="31451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mn-lt"/>
                <a:ea typeface="ＭＳ Ｐゴシック" charset="0"/>
              </a:rPr>
              <a:t>6</a:t>
            </a:r>
          </a:p>
        </p:txBody>
      </p:sp>
      <p:sp>
        <p:nvSpPr>
          <p:cNvPr id="128" name="Text Box 16">
            <a:extLst>
              <a:ext uri="{FF2B5EF4-FFF2-40B4-BE49-F238E27FC236}">
                <a16:creationId xmlns:a16="http://schemas.microsoft.com/office/drawing/2014/main" id="{2D692E38-D5F5-884C-8D26-3DC54A22772C}"/>
              </a:ext>
            </a:extLst>
          </p:cNvPr>
          <p:cNvSpPr txBox="1">
            <a:spLocks noChangeArrowheads="1"/>
          </p:cNvSpPr>
          <p:nvPr/>
        </p:nvSpPr>
        <p:spPr bwMode="auto">
          <a:xfrm>
            <a:off x="5567508" y="1240482"/>
            <a:ext cx="31451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mn-lt"/>
                <a:ea typeface="ＭＳ Ｐゴシック" charset="0"/>
              </a:rPr>
              <a:t>6</a:t>
            </a:r>
          </a:p>
        </p:txBody>
      </p:sp>
      <p:sp>
        <p:nvSpPr>
          <p:cNvPr id="129" name="Text Box 17">
            <a:extLst>
              <a:ext uri="{FF2B5EF4-FFF2-40B4-BE49-F238E27FC236}">
                <a16:creationId xmlns:a16="http://schemas.microsoft.com/office/drawing/2014/main" id="{2E76FE38-B6C0-E94A-A8BE-2F6C0BAB018E}"/>
              </a:ext>
            </a:extLst>
          </p:cNvPr>
          <p:cNvSpPr txBox="1">
            <a:spLocks noChangeArrowheads="1"/>
          </p:cNvSpPr>
          <p:nvPr/>
        </p:nvSpPr>
        <p:spPr bwMode="auto">
          <a:xfrm>
            <a:off x="6405708" y="1240482"/>
            <a:ext cx="31451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mn-lt"/>
                <a:ea typeface="ＭＳ Ｐゴシック" charset="0"/>
              </a:rPr>
              <a:t>2</a:t>
            </a:r>
          </a:p>
        </p:txBody>
      </p:sp>
      <p:sp>
        <p:nvSpPr>
          <p:cNvPr id="130" name="Text Box 18">
            <a:extLst>
              <a:ext uri="{FF2B5EF4-FFF2-40B4-BE49-F238E27FC236}">
                <a16:creationId xmlns:a16="http://schemas.microsoft.com/office/drawing/2014/main" id="{32F7DF4E-4B6B-D24E-83B6-A37375234857}"/>
              </a:ext>
            </a:extLst>
          </p:cNvPr>
          <p:cNvSpPr txBox="1">
            <a:spLocks noChangeArrowheads="1"/>
          </p:cNvSpPr>
          <p:nvPr/>
        </p:nvSpPr>
        <p:spPr bwMode="auto">
          <a:xfrm>
            <a:off x="7251796" y="1243396"/>
            <a:ext cx="31451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mn-lt"/>
                <a:ea typeface="ＭＳ Ｐゴシック" charset="0"/>
              </a:rPr>
              <a:t>6</a:t>
            </a:r>
          </a:p>
        </p:txBody>
      </p:sp>
      <p:sp>
        <p:nvSpPr>
          <p:cNvPr id="131" name="Text Box 19">
            <a:extLst>
              <a:ext uri="{FF2B5EF4-FFF2-40B4-BE49-F238E27FC236}">
                <a16:creationId xmlns:a16="http://schemas.microsoft.com/office/drawing/2014/main" id="{388E12FB-1C38-A247-889D-979C81640400}"/>
              </a:ext>
            </a:extLst>
          </p:cNvPr>
          <p:cNvSpPr txBox="1">
            <a:spLocks noChangeArrowheads="1"/>
          </p:cNvSpPr>
          <p:nvPr/>
        </p:nvSpPr>
        <p:spPr bwMode="auto">
          <a:xfrm>
            <a:off x="7929708" y="1240482"/>
            <a:ext cx="1027845"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mn-lt"/>
                <a:ea typeface="ＭＳ Ｐゴシック" charset="0"/>
              </a:rPr>
              <a:t>0 - 2312</a:t>
            </a:r>
          </a:p>
        </p:txBody>
      </p:sp>
      <p:sp>
        <p:nvSpPr>
          <p:cNvPr id="132" name="Text Box 20">
            <a:extLst>
              <a:ext uri="{FF2B5EF4-FFF2-40B4-BE49-F238E27FC236}">
                <a16:creationId xmlns:a16="http://schemas.microsoft.com/office/drawing/2014/main" id="{18BB5749-AEFF-2549-A25A-F61CA6314E56}"/>
              </a:ext>
            </a:extLst>
          </p:cNvPr>
          <p:cNvSpPr txBox="1">
            <a:spLocks noChangeArrowheads="1"/>
          </p:cNvSpPr>
          <p:nvPr/>
        </p:nvSpPr>
        <p:spPr bwMode="auto">
          <a:xfrm>
            <a:off x="9457496" y="1240118"/>
            <a:ext cx="31451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mn-lt"/>
                <a:ea typeface="ＭＳ Ｐゴシック" charset="0"/>
              </a:rPr>
              <a:t>4</a:t>
            </a:r>
          </a:p>
        </p:txBody>
      </p:sp>
      <p:sp>
        <p:nvSpPr>
          <p:cNvPr id="137" name="Text Box 55">
            <a:extLst>
              <a:ext uri="{FF2B5EF4-FFF2-40B4-BE49-F238E27FC236}">
                <a16:creationId xmlns:a16="http://schemas.microsoft.com/office/drawing/2014/main" id="{8AFA0209-7D36-5C40-9653-C3B23F499E94}"/>
              </a:ext>
            </a:extLst>
          </p:cNvPr>
          <p:cNvSpPr txBox="1">
            <a:spLocks noChangeArrowheads="1"/>
          </p:cNvSpPr>
          <p:nvPr/>
        </p:nvSpPr>
        <p:spPr bwMode="auto">
          <a:xfrm>
            <a:off x="775850" y="3375310"/>
            <a:ext cx="3390721" cy="10895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r" eaLnBrk="0" fontAlgn="base" hangingPunct="0">
              <a:lnSpc>
                <a:spcPct val="90000"/>
              </a:lnSpc>
              <a:spcBef>
                <a:spcPct val="0"/>
              </a:spcBef>
              <a:spcAft>
                <a:spcPct val="0"/>
              </a:spcAft>
              <a:defRPr/>
            </a:pPr>
            <a:r>
              <a:rPr lang="en-US" sz="2400" dirty="0">
                <a:solidFill>
                  <a:srgbClr val="C00000"/>
                </a:solidFill>
                <a:latin typeface="+mn-lt"/>
              </a:rPr>
              <a:t>Address 1: </a:t>
            </a:r>
            <a:r>
              <a:rPr lang="en-US" sz="2400" dirty="0">
                <a:solidFill>
                  <a:srgbClr val="000000"/>
                </a:solidFill>
                <a:latin typeface="+mn-lt"/>
              </a:rPr>
              <a:t>MAC address of wireless host or AP  to receive this frame</a:t>
            </a:r>
          </a:p>
        </p:txBody>
      </p:sp>
      <p:sp>
        <p:nvSpPr>
          <p:cNvPr id="140" name="Text Box 58">
            <a:extLst>
              <a:ext uri="{FF2B5EF4-FFF2-40B4-BE49-F238E27FC236}">
                <a16:creationId xmlns:a16="http://schemas.microsoft.com/office/drawing/2014/main" id="{1149C5E4-EC40-194B-B404-ED6C93E0F34E}"/>
              </a:ext>
            </a:extLst>
          </p:cNvPr>
          <p:cNvSpPr txBox="1">
            <a:spLocks noChangeArrowheads="1"/>
          </p:cNvSpPr>
          <p:nvPr/>
        </p:nvSpPr>
        <p:spPr bwMode="auto">
          <a:xfrm>
            <a:off x="7265841" y="3388845"/>
            <a:ext cx="3235902" cy="7571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0" fontAlgn="base" hangingPunct="0">
              <a:lnSpc>
                <a:spcPct val="90000"/>
              </a:lnSpc>
              <a:spcBef>
                <a:spcPct val="0"/>
              </a:spcBef>
              <a:spcAft>
                <a:spcPct val="0"/>
              </a:spcAft>
              <a:defRPr/>
            </a:pPr>
            <a:r>
              <a:rPr lang="en-US" sz="2400" dirty="0">
                <a:solidFill>
                  <a:srgbClr val="C00000"/>
                </a:solidFill>
                <a:latin typeface="+mn-lt"/>
              </a:rPr>
              <a:t>Address 4: </a:t>
            </a:r>
            <a:r>
              <a:rPr lang="en-US" sz="2400" dirty="0">
                <a:solidFill>
                  <a:srgbClr val="000000"/>
                </a:solidFill>
                <a:latin typeface="+mn-lt"/>
              </a:rPr>
              <a:t>used only in ad hoc mode</a:t>
            </a:r>
          </a:p>
        </p:txBody>
      </p:sp>
      <p:grpSp>
        <p:nvGrpSpPr>
          <p:cNvPr id="8" name="Group 7">
            <a:extLst>
              <a:ext uri="{FF2B5EF4-FFF2-40B4-BE49-F238E27FC236}">
                <a16:creationId xmlns:a16="http://schemas.microsoft.com/office/drawing/2014/main" id="{4AF74D66-AC0A-4948-956A-137D269B89FE}"/>
              </a:ext>
            </a:extLst>
          </p:cNvPr>
          <p:cNvGrpSpPr/>
          <p:nvPr/>
        </p:nvGrpSpPr>
        <p:grpSpPr>
          <a:xfrm>
            <a:off x="1939636" y="1546513"/>
            <a:ext cx="8091055" cy="854364"/>
            <a:chOff x="1981199" y="2322368"/>
            <a:chExt cx="8091055" cy="854364"/>
          </a:xfrm>
        </p:grpSpPr>
        <p:sp>
          <p:nvSpPr>
            <p:cNvPr id="2" name="Rectangle 1">
              <a:extLst>
                <a:ext uri="{FF2B5EF4-FFF2-40B4-BE49-F238E27FC236}">
                  <a16:creationId xmlns:a16="http://schemas.microsoft.com/office/drawing/2014/main" id="{25229BFC-8C9D-5341-AFF9-493C1C33ECA0}"/>
                </a:ext>
              </a:extLst>
            </p:cNvPr>
            <p:cNvSpPr/>
            <p:nvPr/>
          </p:nvSpPr>
          <p:spPr>
            <a:xfrm>
              <a:off x="1981199" y="2369127"/>
              <a:ext cx="8091055" cy="748146"/>
            </a:xfrm>
            <a:prstGeom prst="rect">
              <a:avLst/>
            </a:prstGeom>
            <a:solidFill>
              <a:srgbClr val="37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8767F13F-1490-C040-9619-96164A9D583F}"/>
                </a:ext>
              </a:extLst>
            </p:cNvPr>
            <p:cNvCxnSpPr/>
            <p:nvPr/>
          </p:nvCxnSpPr>
          <p:spPr>
            <a:xfrm>
              <a:off x="2826327" y="2341418"/>
              <a:ext cx="0" cy="80356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6AA45C04-3EEC-A54A-B447-129E48EA93A7}"/>
                </a:ext>
              </a:extLst>
            </p:cNvPr>
            <p:cNvCxnSpPr/>
            <p:nvPr/>
          </p:nvCxnSpPr>
          <p:spPr>
            <a:xfrm>
              <a:off x="3674052" y="2369993"/>
              <a:ext cx="0" cy="80356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30F2417-8AA1-B34D-BAED-58697FAA172F}"/>
                </a:ext>
              </a:extLst>
            </p:cNvPr>
            <p:cNvCxnSpPr/>
            <p:nvPr/>
          </p:nvCxnSpPr>
          <p:spPr>
            <a:xfrm>
              <a:off x="4515427" y="2373168"/>
              <a:ext cx="0" cy="80356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68036314-22EF-A546-8B34-64A33BD2787D}"/>
                </a:ext>
              </a:extLst>
            </p:cNvPr>
            <p:cNvCxnSpPr/>
            <p:nvPr/>
          </p:nvCxnSpPr>
          <p:spPr>
            <a:xfrm>
              <a:off x="5347277" y="2360468"/>
              <a:ext cx="0" cy="80356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E34173DD-F5BD-B547-999E-4FA4E0302BE7}"/>
                </a:ext>
              </a:extLst>
            </p:cNvPr>
            <p:cNvCxnSpPr/>
            <p:nvPr/>
          </p:nvCxnSpPr>
          <p:spPr>
            <a:xfrm>
              <a:off x="6185477" y="2347768"/>
              <a:ext cx="0" cy="80356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2CC004E3-DD67-494B-96F9-992882A2BB95}"/>
                </a:ext>
              </a:extLst>
            </p:cNvPr>
            <p:cNvCxnSpPr/>
            <p:nvPr/>
          </p:nvCxnSpPr>
          <p:spPr>
            <a:xfrm>
              <a:off x="7023677" y="2335068"/>
              <a:ext cx="0" cy="80356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BEC4A59E-2798-E14B-8864-897D2A4077AB}"/>
                </a:ext>
              </a:extLst>
            </p:cNvPr>
            <p:cNvCxnSpPr/>
            <p:nvPr/>
          </p:nvCxnSpPr>
          <p:spPr>
            <a:xfrm>
              <a:off x="7861877" y="2322368"/>
              <a:ext cx="0" cy="80356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55D32E6D-CD0F-B947-BECB-0BB4432C2069}"/>
                </a:ext>
              </a:extLst>
            </p:cNvPr>
            <p:cNvCxnSpPr/>
            <p:nvPr/>
          </p:nvCxnSpPr>
          <p:spPr>
            <a:xfrm>
              <a:off x="9236652" y="2369993"/>
              <a:ext cx="0" cy="80356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5" name="Rectangle 3">
            <a:extLst>
              <a:ext uri="{FF2B5EF4-FFF2-40B4-BE49-F238E27FC236}">
                <a16:creationId xmlns:a16="http://schemas.microsoft.com/office/drawing/2014/main" id="{19FB91BB-3917-6C4C-A950-F94A76A4FC00}"/>
              </a:ext>
            </a:extLst>
          </p:cNvPr>
          <p:cNvSpPr>
            <a:spLocks noChangeArrowheads="1"/>
          </p:cNvSpPr>
          <p:nvPr/>
        </p:nvSpPr>
        <p:spPr bwMode="auto">
          <a:xfrm>
            <a:off x="1953485" y="1672504"/>
            <a:ext cx="838200" cy="609600"/>
          </a:xfrm>
          <a:prstGeom prst="rect">
            <a:avLst/>
          </a:prstGeom>
          <a:noFill/>
          <a:ln w="9525">
            <a:no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base" latinLnBrk="0" hangingPunct="1">
              <a:lnSpc>
                <a:spcPct val="80000"/>
              </a:lnSpc>
              <a:spcBef>
                <a:spcPct val="0"/>
              </a:spcBef>
              <a:spcAft>
                <a:spcPct val="0"/>
              </a:spcAft>
              <a:buClrTx/>
              <a:buSzTx/>
              <a:buFontTx/>
              <a:buNone/>
              <a:tabLst/>
              <a:defRPr/>
            </a:pPr>
            <a:r>
              <a:rPr kumimoji="0" lang="en-US" b="0" i="0" u="none" strike="noStrike" kern="0" cap="none" spc="0" normalizeH="0" baseline="0" noProof="0" dirty="0">
                <a:ln>
                  <a:noFill/>
                </a:ln>
                <a:effectLst/>
                <a:uLnTx/>
                <a:uFillTx/>
                <a:ea typeface="ＭＳ Ｐゴシック" charset="0"/>
              </a:rPr>
              <a:t>frame</a:t>
            </a:r>
          </a:p>
          <a:p>
            <a:pPr marL="0" marR="0" lvl="0" indent="0" algn="ctr" defTabSz="914400" eaLnBrk="1" fontAlgn="base" latinLnBrk="0" hangingPunct="1">
              <a:lnSpc>
                <a:spcPct val="80000"/>
              </a:lnSpc>
              <a:spcBef>
                <a:spcPct val="0"/>
              </a:spcBef>
              <a:spcAft>
                <a:spcPct val="0"/>
              </a:spcAft>
              <a:buClrTx/>
              <a:buSzTx/>
              <a:buFontTx/>
              <a:buNone/>
              <a:tabLst/>
              <a:defRPr/>
            </a:pPr>
            <a:r>
              <a:rPr kumimoji="0" lang="en-US" b="0" i="0" u="none" strike="noStrike" kern="0" cap="none" spc="0" normalizeH="0" baseline="0" noProof="0" dirty="0">
                <a:ln>
                  <a:noFill/>
                </a:ln>
                <a:effectLst/>
                <a:uLnTx/>
                <a:uFillTx/>
                <a:ea typeface="ＭＳ Ｐゴシック" charset="0"/>
              </a:rPr>
              <a:t>control</a:t>
            </a:r>
          </a:p>
        </p:txBody>
      </p:sp>
      <p:sp>
        <p:nvSpPr>
          <p:cNvPr id="116" name="Rectangle 4">
            <a:extLst>
              <a:ext uri="{FF2B5EF4-FFF2-40B4-BE49-F238E27FC236}">
                <a16:creationId xmlns:a16="http://schemas.microsoft.com/office/drawing/2014/main" id="{F3F7D97F-8B3D-E248-8ED4-6A7E4027C84B}"/>
              </a:ext>
            </a:extLst>
          </p:cNvPr>
          <p:cNvSpPr>
            <a:spLocks noChangeArrowheads="1"/>
          </p:cNvSpPr>
          <p:nvPr/>
        </p:nvSpPr>
        <p:spPr bwMode="auto">
          <a:xfrm>
            <a:off x="2803520" y="1672504"/>
            <a:ext cx="838200" cy="609600"/>
          </a:xfrm>
          <a:prstGeom prst="rect">
            <a:avLst/>
          </a:prstGeom>
          <a:noFill/>
          <a:ln w="9525">
            <a:no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base" latinLnBrk="0" hangingPunct="1">
              <a:lnSpc>
                <a:spcPct val="80000"/>
              </a:lnSpc>
              <a:spcBef>
                <a:spcPct val="0"/>
              </a:spcBef>
              <a:spcAft>
                <a:spcPct val="0"/>
              </a:spcAft>
              <a:buClrTx/>
              <a:buSzTx/>
              <a:buFontTx/>
              <a:buNone/>
              <a:tabLst/>
              <a:defRPr/>
            </a:pPr>
            <a:r>
              <a:rPr kumimoji="0" lang="en-US" b="0" i="0" u="none" strike="noStrike" kern="0" cap="none" spc="0" normalizeH="0" baseline="0" noProof="0" dirty="0">
                <a:ln>
                  <a:noFill/>
                </a:ln>
                <a:effectLst/>
                <a:uLnTx/>
                <a:uFillTx/>
                <a:ea typeface="ＭＳ Ｐゴシック" charset="0"/>
              </a:rPr>
              <a:t>duration</a:t>
            </a:r>
          </a:p>
        </p:txBody>
      </p:sp>
      <p:sp>
        <p:nvSpPr>
          <p:cNvPr id="117" name="Rectangle 5">
            <a:extLst>
              <a:ext uri="{FF2B5EF4-FFF2-40B4-BE49-F238E27FC236}">
                <a16:creationId xmlns:a16="http://schemas.microsoft.com/office/drawing/2014/main" id="{91218FF9-7C58-A646-B5C2-DE83E6B627E9}"/>
              </a:ext>
            </a:extLst>
          </p:cNvPr>
          <p:cNvSpPr>
            <a:spLocks noChangeArrowheads="1"/>
          </p:cNvSpPr>
          <p:nvPr/>
        </p:nvSpPr>
        <p:spPr bwMode="auto">
          <a:xfrm>
            <a:off x="3669430" y="1672504"/>
            <a:ext cx="838200" cy="609600"/>
          </a:xfrm>
          <a:prstGeom prst="rect">
            <a:avLst/>
          </a:prstGeom>
          <a:noFill/>
          <a:ln w="9525">
            <a:no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base" latinLnBrk="0" hangingPunct="1">
              <a:lnSpc>
                <a:spcPct val="80000"/>
              </a:lnSpc>
              <a:spcBef>
                <a:spcPct val="0"/>
              </a:spcBef>
              <a:spcAft>
                <a:spcPct val="0"/>
              </a:spcAft>
              <a:buClrTx/>
              <a:buSzTx/>
              <a:buFontTx/>
              <a:buNone/>
              <a:tabLst/>
              <a:defRPr/>
            </a:pPr>
            <a:r>
              <a:rPr kumimoji="0" lang="en-US" b="0" i="0" u="none" strike="noStrike" kern="0" cap="none" spc="0" normalizeH="0" baseline="0" noProof="0" dirty="0">
                <a:ln>
                  <a:noFill/>
                </a:ln>
                <a:effectLst/>
                <a:uLnTx/>
                <a:uFillTx/>
                <a:ea typeface="ＭＳ Ｐゴシック" charset="0"/>
              </a:rPr>
              <a:t>address</a:t>
            </a:r>
          </a:p>
          <a:p>
            <a:pPr marL="0" marR="0" lvl="0" indent="0" algn="ctr" defTabSz="914400" eaLnBrk="1" fontAlgn="base" latinLnBrk="0" hangingPunct="1">
              <a:lnSpc>
                <a:spcPct val="80000"/>
              </a:lnSpc>
              <a:spcBef>
                <a:spcPct val="0"/>
              </a:spcBef>
              <a:spcAft>
                <a:spcPct val="0"/>
              </a:spcAft>
              <a:buClrTx/>
              <a:buSzTx/>
              <a:buFontTx/>
              <a:buNone/>
              <a:tabLst/>
              <a:defRPr/>
            </a:pPr>
            <a:r>
              <a:rPr kumimoji="0" lang="en-US" b="0" i="0" u="none" strike="noStrike" kern="0" cap="none" spc="0" normalizeH="0" baseline="0" noProof="0" dirty="0">
                <a:ln>
                  <a:noFill/>
                </a:ln>
                <a:effectLst/>
                <a:uLnTx/>
                <a:uFillTx/>
                <a:ea typeface="ＭＳ Ｐゴシック" charset="0"/>
              </a:rPr>
              <a:t>1</a:t>
            </a:r>
          </a:p>
        </p:txBody>
      </p:sp>
      <p:sp>
        <p:nvSpPr>
          <p:cNvPr id="118" name="Rectangle 6">
            <a:extLst>
              <a:ext uri="{FF2B5EF4-FFF2-40B4-BE49-F238E27FC236}">
                <a16:creationId xmlns:a16="http://schemas.microsoft.com/office/drawing/2014/main" id="{D7D7633B-DBB6-0847-9C11-53C1398BA7D0}"/>
              </a:ext>
            </a:extLst>
          </p:cNvPr>
          <p:cNvSpPr>
            <a:spLocks noChangeArrowheads="1"/>
          </p:cNvSpPr>
          <p:nvPr/>
        </p:nvSpPr>
        <p:spPr bwMode="auto">
          <a:xfrm>
            <a:off x="4507630" y="1672504"/>
            <a:ext cx="838200" cy="609600"/>
          </a:xfrm>
          <a:prstGeom prst="rect">
            <a:avLst/>
          </a:prstGeom>
          <a:noFill/>
          <a:ln w="9525">
            <a:no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base" latinLnBrk="0" hangingPunct="1">
              <a:lnSpc>
                <a:spcPct val="80000"/>
              </a:lnSpc>
              <a:spcBef>
                <a:spcPct val="0"/>
              </a:spcBef>
              <a:spcAft>
                <a:spcPct val="0"/>
              </a:spcAft>
              <a:buClrTx/>
              <a:buSzTx/>
              <a:buFontTx/>
              <a:buNone/>
              <a:tabLst/>
              <a:defRPr/>
            </a:pPr>
            <a:r>
              <a:rPr kumimoji="0" lang="en-US" b="0" i="0" u="none" strike="noStrike" kern="0" cap="none" spc="0" normalizeH="0" baseline="0" noProof="0" dirty="0">
                <a:ln>
                  <a:noFill/>
                </a:ln>
                <a:effectLst/>
                <a:uLnTx/>
                <a:uFillTx/>
                <a:ea typeface="ＭＳ Ｐゴシック" charset="0"/>
              </a:rPr>
              <a:t>address</a:t>
            </a:r>
          </a:p>
          <a:p>
            <a:pPr marL="0" marR="0" lvl="0" indent="0" algn="ctr" defTabSz="914400" eaLnBrk="1" fontAlgn="base" latinLnBrk="0" hangingPunct="1">
              <a:lnSpc>
                <a:spcPct val="80000"/>
              </a:lnSpc>
              <a:spcBef>
                <a:spcPct val="0"/>
              </a:spcBef>
              <a:spcAft>
                <a:spcPct val="0"/>
              </a:spcAft>
              <a:buClrTx/>
              <a:buSzTx/>
              <a:buFontTx/>
              <a:buNone/>
              <a:tabLst/>
              <a:defRPr/>
            </a:pPr>
            <a:r>
              <a:rPr kumimoji="0" lang="en-US" b="0" i="0" u="none" strike="noStrike" kern="0" cap="none" spc="0" normalizeH="0" baseline="0" noProof="0" dirty="0">
                <a:ln>
                  <a:noFill/>
                </a:ln>
                <a:effectLst/>
                <a:uLnTx/>
                <a:uFillTx/>
                <a:ea typeface="ＭＳ Ｐゴシック" charset="0"/>
              </a:rPr>
              <a:t>2</a:t>
            </a:r>
          </a:p>
        </p:txBody>
      </p:sp>
      <p:sp>
        <p:nvSpPr>
          <p:cNvPr id="119" name="Rectangle 7">
            <a:extLst>
              <a:ext uri="{FF2B5EF4-FFF2-40B4-BE49-F238E27FC236}">
                <a16:creationId xmlns:a16="http://schemas.microsoft.com/office/drawing/2014/main" id="{E39443BA-2E24-114F-85CB-5CA6A7DF1829}"/>
              </a:ext>
            </a:extLst>
          </p:cNvPr>
          <p:cNvSpPr>
            <a:spLocks noChangeArrowheads="1"/>
          </p:cNvSpPr>
          <p:nvPr/>
        </p:nvSpPr>
        <p:spPr bwMode="auto">
          <a:xfrm>
            <a:off x="7022230" y="1672504"/>
            <a:ext cx="838200" cy="609600"/>
          </a:xfrm>
          <a:prstGeom prst="rect">
            <a:avLst/>
          </a:prstGeom>
          <a:noFill/>
          <a:ln w="9525">
            <a:no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base" latinLnBrk="0" hangingPunct="1">
              <a:lnSpc>
                <a:spcPct val="80000"/>
              </a:lnSpc>
              <a:spcBef>
                <a:spcPct val="0"/>
              </a:spcBef>
              <a:spcAft>
                <a:spcPct val="0"/>
              </a:spcAft>
              <a:buClrTx/>
              <a:buSzTx/>
              <a:buFontTx/>
              <a:buNone/>
              <a:tabLst/>
              <a:defRPr/>
            </a:pPr>
            <a:r>
              <a:rPr kumimoji="0" lang="en-US" b="0" i="0" u="none" strike="noStrike" kern="0" cap="none" spc="0" normalizeH="0" baseline="0" noProof="0" dirty="0">
                <a:ln>
                  <a:noFill/>
                </a:ln>
                <a:effectLst/>
                <a:uLnTx/>
                <a:uFillTx/>
                <a:ea typeface="ＭＳ Ｐゴシック" charset="0"/>
              </a:rPr>
              <a:t>address</a:t>
            </a:r>
          </a:p>
          <a:p>
            <a:pPr marL="0" marR="0" lvl="0" indent="0" algn="ctr" defTabSz="914400" eaLnBrk="1" fontAlgn="base" latinLnBrk="0" hangingPunct="1">
              <a:lnSpc>
                <a:spcPct val="80000"/>
              </a:lnSpc>
              <a:spcBef>
                <a:spcPct val="0"/>
              </a:spcBef>
              <a:spcAft>
                <a:spcPct val="0"/>
              </a:spcAft>
              <a:buClrTx/>
              <a:buSzTx/>
              <a:buFontTx/>
              <a:buNone/>
              <a:tabLst/>
              <a:defRPr/>
            </a:pPr>
            <a:r>
              <a:rPr kumimoji="0" lang="en-US" b="0" i="0" u="none" strike="noStrike" kern="0" cap="none" spc="0" normalizeH="0" baseline="0" noProof="0" dirty="0">
                <a:ln>
                  <a:noFill/>
                </a:ln>
                <a:effectLst/>
                <a:uLnTx/>
                <a:uFillTx/>
                <a:ea typeface="ＭＳ Ｐゴシック" charset="0"/>
              </a:rPr>
              <a:t>4</a:t>
            </a:r>
          </a:p>
        </p:txBody>
      </p:sp>
      <p:sp>
        <p:nvSpPr>
          <p:cNvPr id="120" name="Rectangle 8">
            <a:extLst>
              <a:ext uri="{FF2B5EF4-FFF2-40B4-BE49-F238E27FC236}">
                <a16:creationId xmlns:a16="http://schemas.microsoft.com/office/drawing/2014/main" id="{5B42CCAD-488D-4840-9DA3-9D221E25AEA4}"/>
              </a:ext>
            </a:extLst>
          </p:cNvPr>
          <p:cNvSpPr>
            <a:spLocks noChangeArrowheads="1"/>
          </p:cNvSpPr>
          <p:nvPr/>
        </p:nvSpPr>
        <p:spPr bwMode="auto">
          <a:xfrm>
            <a:off x="5345830" y="1672504"/>
            <a:ext cx="838200" cy="609600"/>
          </a:xfrm>
          <a:prstGeom prst="rect">
            <a:avLst/>
          </a:prstGeom>
          <a:noFill/>
          <a:ln w="9525">
            <a:no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base" latinLnBrk="0" hangingPunct="1">
              <a:lnSpc>
                <a:spcPct val="80000"/>
              </a:lnSpc>
              <a:spcBef>
                <a:spcPct val="0"/>
              </a:spcBef>
              <a:spcAft>
                <a:spcPct val="0"/>
              </a:spcAft>
              <a:buClrTx/>
              <a:buSzTx/>
              <a:buFontTx/>
              <a:buNone/>
              <a:tabLst/>
              <a:defRPr/>
            </a:pPr>
            <a:r>
              <a:rPr kumimoji="0" lang="en-US" b="0" i="0" u="none" strike="noStrike" kern="0" cap="none" spc="0" normalizeH="0" baseline="0" noProof="0" dirty="0">
                <a:ln>
                  <a:noFill/>
                </a:ln>
                <a:effectLst/>
                <a:uLnTx/>
                <a:uFillTx/>
                <a:ea typeface="ＭＳ Ｐゴシック" charset="0"/>
              </a:rPr>
              <a:t>address</a:t>
            </a:r>
          </a:p>
          <a:p>
            <a:pPr marL="0" marR="0" lvl="0" indent="0" algn="ctr" defTabSz="914400" eaLnBrk="1" fontAlgn="base" latinLnBrk="0" hangingPunct="1">
              <a:lnSpc>
                <a:spcPct val="80000"/>
              </a:lnSpc>
              <a:spcBef>
                <a:spcPct val="0"/>
              </a:spcBef>
              <a:spcAft>
                <a:spcPct val="0"/>
              </a:spcAft>
              <a:buClrTx/>
              <a:buSzTx/>
              <a:buFontTx/>
              <a:buNone/>
              <a:tabLst/>
              <a:defRPr/>
            </a:pPr>
            <a:r>
              <a:rPr kumimoji="0" lang="en-US" b="0" i="0" u="none" strike="noStrike" kern="0" cap="none" spc="0" normalizeH="0" baseline="0" noProof="0" dirty="0">
                <a:ln>
                  <a:noFill/>
                </a:ln>
                <a:effectLst/>
                <a:uLnTx/>
                <a:uFillTx/>
                <a:ea typeface="ＭＳ Ｐゴシック" charset="0"/>
              </a:rPr>
              <a:t>3</a:t>
            </a:r>
          </a:p>
        </p:txBody>
      </p:sp>
      <p:sp>
        <p:nvSpPr>
          <p:cNvPr id="121" name="Rectangle 9">
            <a:extLst>
              <a:ext uri="{FF2B5EF4-FFF2-40B4-BE49-F238E27FC236}">
                <a16:creationId xmlns:a16="http://schemas.microsoft.com/office/drawing/2014/main" id="{5ABA6D97-54D1-3B48-8E35-4BD2C716F196}"/>
              </a:ext>
            </a:extLst>
          </p:cNvPr>
          <p:cNvSpPr>
            <a:spLocks noChangeArrowheads="1"/>
          </p:cNvSpPr>
          <p:nvPr/>
        </p:nvSpPr>
        <p:spPr bwMode="auto">
          <a:xfrm>
            <a:off x="6184030" y="1672504"/>
            <a:ext cx="838200" cy="609600"/>
          </a:xfrm>
          <a:prstGeom prst="rect">
            <a:avLst/>
          </a:prstGeom>
          <a:noFill/>
          <a:ln w="9525">
            <a:no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base" latinLnBrk="0" hangingPunct="1">
              <a:lnSpc>
                <a:spcPct val="80000"/>
              </a:lnSpc>
              <a:spcBef>
                <a:spcPct val="0"/>
              </a:spcBef>
              <a:spcAft>
                <a:spcPct val="0"/>
              </a:spcAft>
              <a:buClrTx/>
              <a:buSzTx/>
              <a:buFontTx/>
              <a:buNone/>
              <a:tabLst/>
              <a:defRPr/>
            </a:pPr>
            <a:endParaRPr kumimoji="0" lang="en-US" b="0" i="0" u="none" strike="noStrike" kern="0" cap="none" spc="0" normalizeH="0" baseline="0" noProof="0" dirty="0">
              <a:ln>
                <a:noFill/>
              </a:ln>
              <a:effectLst/>
              <a:uLnTx/>
              <a:uFillTx/>
              <a:ea typeface="ＭＳ Ｐゴシック" charset="0"/>
            </a:endParaRPr>
          </a:p>
        </p:txBody>
      </p:sp>
      <p:sp>
        <p:nvSpPr>
          <p:cNvPr id="122" name="Rectangle 10">
            <a:extLst>
              <a:ext uri="{FF2B5EF4-FFF2-40B4-BE49-F238E27FC236}">
                <a16:creationId xmlns:a16="http://schemas.microsoft.com/office/drawing/2014/main" id="{B26FE9E4-8E06-0D45-A2FC-D385D56A7EC3}"/>
              </a:ext>
            </a:extLst>
          </p:cNvPr>
          <p:cNvSpPr>
            <a:spLocks noChangeArrowheads="1"/>
          </p:cNvSpPr>
          <p:nvPr/>
        </p:nvSpPr>
        <p:spPr bwMode="auto">
          <a:xfrm>
            <a:off x="7860430" y="1672504"/>
            <a:ext cx="1371600" cy="609600"/>
          </a:xfrm>
          <a:prstGeom prst="rect">
            <a:avLst/>
          </a:prstGeom>
          <a:noFill/>
          <a:ln w="9525">
            <a:no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base" latinLnBrk="0" hangingPunct="1">
              <a:lnSpc>
                <a:spcPct val="80000"/>
              </a:lnSpc>
              <a:spcBef>
                <a:spcPct val="0"/>
              </a:spcBef>
              <a:spcAft>
                <a:spcPct val="0"/>
              </a:spcAft>
              <a:buClrTx/>
              <a:buSzTx/>
              <a:buFontTx/>
              <a:buNone/>
              <a:tabLst/>
              <a:defRPr/>
            </a:pPr>
            <a:r>
              <a:rPr kumimoji="0" lang="en-US" b="0" i="0" u="none" strike="noStrike" kern="0" cap="none" spc="0" normalizeH="0" baseline="0" noProof="0" dirty="0">
                <a:ln>
                  <a:noFill/>
                </a:ln>
                <a:effectLst/>
                <a:uLnTx/>
                <a:uFillTx/>
                <a:ea typeface="ＭＳ Ｐゴシック" charset="0"/>
              </a:rPr>
              <a:t>payload</a:t>
            </a:r>
          </a:p>
        </p:txBody>
      </p:sp>
      <p:sp>
        <p:nvSpPr>
          <p:cNvPr id="123" name="Rectangle 11">
            <a:extLst>
              <a:ext uri="{FF2B5EF4-FFF2-40B4-BE49-F238E27FC236}">
                <a16:creationId xmlns:a16="http://schemas.microsoft.com/office/drawing/2014/main" id="{99410C58-51A8-2F4C-AAF8-53D3A0A09692}"/>
              </a:ext>
            </a:extLst>
          </p:cNvPr>
          <p:cNvSpPr>
            <a:spLocks noChangeArrowheads="1"/>
          </p:cNvSpPr>
          <p:nvPr/>
        </p:nvSpPr>
        <p:spPr bwMode="auto">
          <a:xfrm>
            <a:off x="9232030" y="1672504"/>
            <a:ext cx="838200" cy="609600"/>
          </a:xfrm>
          <a:prstGeom prst="rect">
            <a:avLst/>
          </a:prstGeom>
          <a:noFill/>
          <a:ln w="9525">
            <a:no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base" latinLnBrk="0" hangingPunct="1">
              <a:lnSpc>
                <a:spcPct val="80000"/>
              </a:lnSpc>
              <a:spcBef>
                <a:spcPct val="0"/>
              </a:spcBef>
              <a:spcAft>
                <a:spcPct val="0"/>
              </a:spcAft>
              <a:buClrTx/>
              <a:buSzTx/>
              <a:buFontTx/>
              <a:buNone/>
              <a:tabLst/>
              <a:defRPr/>
            </a:pPr>
            <a:r>
              <a:rPr kumimoji="0" lang="en-US" b="0" i="0" u="none" strike="noStrike" kern="0" cap="none" spc="0" normalizeH="0" baseline="0" noProof="0" dirty="0">
                <a:ln>
                  <a:noFill/>
                </a:ln>
                <a:effectLst/>
                <a:uLnTx/>
                <a:uFillTx/>
                <a:ea typeface="ＭＳ Ｐゴシック" charset="0"/>
              </a:rPr>
              <a:t>CRC</a:t>
            </a:r>
          </a:p>
        </p:txBody>
      </p:sp>
      <p:sp>
        <p:nvSpPr>
          <p:cNvPr id="133" name="Text Box 21">
            <a:extLst>
              <a:ext uri="{FF2B5EF4-FFF2-40B4-BE49-F238E27FC236}">
                <a16:creationId xmlns:a16="http://schemas.microsoft.com/office/drawing/2014/main" id="{42BF6590-B2B6-1548-BA6F-9A4B4FEF976C}"/>
              </a:ext>
            </a:extLst>
          </p:cNvPr>
          <p:cNvSpPr txBox="1">
            <a:spLocks noChangeArrowheads="1"/>
          </p:cNvSpPr>
          <p:nvPr/>
        </p:nvSpPr>
        <p:spPr bwMode="auto">
          <a:xfrm>
            <a:off x="6142992" y="1705119"/>
            <a:ext cx="857927" cy="5410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algn="ctr" defTabSz="914400" eaLnBrk="1" fontAlgn="base" latinLnBrk="0" hangingPunct="1">
              <a:lnSpc>
                <a:spcPct val="80000"/>
              </a:lnSpc>
              <a:spcBef>
                <a:spcPct val="0"/>
              </a:spcBef>
              <a:spcAft>
                <a:spcPct val="0"/>
              </a:spcAft>
              <a:buClrTx/>
              <a:buSzTx/>
              <a:buFontTx/>
              <a:buNone/>
              <a:tabLst/>
              <a:defRPr/>
            </a:pPr>
            <a:r>
              <a:rPr kumimoji="0" lang="en-US" b="0" i="0" u="none" strike="noStrike" kern="0" cap="none" spc="0" normalizeH="0" baseline="0" noProof="0" dirty="0">
                <a:ln>
                  <a:noFill/>
                </a:ln>
                <a:effectLst/>
                <a:uLnTx/>
                <a:uFillTx/>
                <a:latin typeface="+mn-lt"/>
                <a:ea typeface="ＭＳ Ｐゴシック" charset="0"/>
              </a:rPr>
              <a:t>seq</a:t>
            </a:r>
          </a:p>
          <a:p>
            <a:pPr marL="0" marR="0" lvl="0" indent="0" algn="ctr" defTabSz="914400" eaLnBrk="1" fontAlgn="base" latinLnBrk="0" hangingPunct="1">
              <a:lnSpc>
                <a:spcPct val="80000"/>
              </a:lnSpc>
              <a:spcBef>
                <a:spcPct val="0"/>
              </a:spcBef>
              <a:spcAft>
                <a:spcPct val="0"/>
              </a:spcAft>
              <a:buClrTx/>
              <a:buSzTx/>
              <a:buFontTx/>
              <a:buNone/>
              <a:tabLst/>
              <a:defRPr/>
            </a:pPr>
            <a:r>
              <a:rPr kumimoji="0" lang="en-US" b="0" i="0" u="none" strike="noStrike" kern="0" cap="none" spc="0" normalizeH="0" baseline="0" noProof="0" dirty="0">
                <a:ln>
                  <a:noFill/>
                </a:ln>
                <a:effectLst/>
                <a:uLnTx/>
                <a:uFillTx/>
                <a:latin typeface="+mn-lt"/>
                <a:ea typeface="ＭＳ Ｐゴシック" charset="0"/>
              </a:rPr>
              <a:t>control</a:t>
            </a:r>
          </a:p>
        </p:txBody>
      </p:sp>
      <p:grpSp>
        <p:nvGrpSpPr>
          <p:cNvPr id="12" name="Group 11">
            <a:extLst>
              <a:ext uri="{FF2B5EF4-FFF2-40B4-BE49-F238E27FC236}">
                <a16:creationId xmlns:a16="http://schemas.microsoft.com/office/drawing/2014/main" id="{71E041B5-9738-A742-BCFC-9F35F63D2AE4}"/>
              </a:ext>
            </a:extLst>
          </p:cNvPr>
          <p:cNvGrpSpPr/>
          <p:nvPr/>
        </p:nvGrpSpPr>
        <p:grpSpPr>
          <a:xfrm>
            <a:off x="1873822" y="2507673"/>
            <a:ext cx="3199209" cy="3495460"/>
            <a:chOff x="1873822" y="2507673"/>
            <a:chExt cx="3199209" cy="3495460"/>
          </a:xfrm>
        </p:grpSpPr>
        <p:sp>
          <p:nvSpPr>
            <p:cNvPr id="134" name="Text Box 52">
              <a:extLst>
                <a:ext uri="{FF2B5EF4-FFF2-40B4-BE49-F238E27FC236}">
                  <a16:creationId xmlns:a16="http://schemas.microsoft.com/office/drawing/2014/main" id="{F97A879F-B7E1-CE4E-8035-D753916E84AB}"/>
                </a:ext>
              </a:extLst>
            </p:cNvPr>
            <p:cNvSpPr txBox="1">
              <a:spLocks noChangeArrowheads="1"/>
            </p:cNvSpPr>
            <p:nvPr/>
          </p:nvSpPr>
          <p:spPr bwMode="auto">
            <a:xfrm>
              <a:off x="1873822" y="4913604"/>
              <a:ext cx="3199209" cy="10895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r" eaLnBrk="0" fontAlgn="base" hangingPunct="0">
                <a:lnSpc>
                  <a:spcPct val="90000"/>
                </a:lnSpc>
                <a:spcBef>
                  <a:spcPct val="0"/>
                </a:spcBef>
                <a:spcAft>
                  <a:spcPct val="0"/>
                </a:spcAft>
                <a:defRPr/>
              </a:pPr>
              <a:r>
                <a:rPr lang="en-US" sz="2400" dirty="0">
                  <a:solidFill>
                    <a:srgbClr val="C00000"/>
                  </a:solidFill>
                  <a:latin typeface="+mn-lt"/>
                </a:rPr>
                <a:t>Address 2: </a:t>
              </a:r>
              <a:r>
                <a:rPr lang="en-US" sz="2400" dirty="0">
                  <a:solidFill>
                    <a:srgbClr val="000000"/>
                  </a:solidFill>
                  <a:latin typeface="+mn-lt"/>
                </a:rPr>
                <a:t>MAC address</a:t>
              </a:r>
            </a:p>
            <a:p>
              <a:pPr algn="r" eaLnBrk="0" fontAlgn="base" hangingPunct="0">
                <a:lnSpc>
                  <a:spcPct val="90000"/>
                </a:lnSpc>
                <a:spcBef>
                  <a:spcPct val="0"/>
                </a:spcBef>
                <a:spcAft>
                  <a:spcPct val="0"/>
                </a:spcAft>
                <a:defRPr/>
              </a:pPr>
              <a:r>
                <a:rPr lang="en-US" sz="2400" dirty="0">
                  <a:solidFill>
                    <a:srgbClr val="000000"/>
                  </a:solidFill>
                  <a:latin typeface="+mn-lt"/>
                </a:rPr>
                <a:t>of wireless host or AP </a:t>
              </a:r>
            </a:p>
            <a:p>
              <a:pPr algn="r" eaLnBrk="0" fontAlgn="base" hangingPunct="0">
                <a:lnSpc>
                  <a:spcPct val="90000"/>
                </a:lnSpc>
                <a:spcBef>
                  <a:spcPct val="0"/>
                </a:spcBef>
                <a:spcAft>
                  <a:spcPct val="0"/>
                </a:spcAft>
                <a:defRPr/>
              </a:pPr>
              <a:r>
                <a:rPr lang="en-US" sz="2400" dirty="0">
                  <a:solidFill>
                    <a:srgbClr val="000000"/>
                  </a:solidFill>
                  <a:latin typeface="+mn-lt"/>
                </a:rPr>
                <a:t>transmitting this frame</a:t>
              </a:r>
            </a:p>
          </p:txBody>
        </p:sp>
        <p:cxnSp>
          <p:nvCxnSpPr>
            <p:cNvPr id="10" name="Straight Connector 9">
              <a:extLst>
                <a:ext uri="{FF2B5EF4-FFF2-40B4-BE49-F238E27FC236}">
                  <a16:creationId xmlns:a16="http://schemas.microsoft.com/office/drawing/2014/main" id="{11320556-572C-904C-8890-04AFCC19201A}"/>
                </a:ext>
              </a:extLst>
            </p:cNvPr>
            <p:cNvCxnSpPr>
              <a:cxnSpLocks/>
            </p:cNvCxnSpPr>
            <p:nvPr/>
          </p:nvCxnSpPr>
          <p:spPr>
            <a:xfrm>
              <a:off x="4904509" y="2507673"/>
              <a:ext cx="0" cy="249381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69AAB3E1-AF2C-8D47-847E-1949D73810EB}"/>
              </a:ext>
            </a:extLst>
          </p:cNvPr>
          <p:cNvGrpSpPr/>
          <p:nvPr/>
        </p:nvGrpSpPr>
        <p:grpSpPr>
          <a:xfrm>
            <a:off x="5552352" y="2500745"/>
            <a:ext cx="3854882" cy="3077369"/>
            <a:chOff x="5552352" y="2500745"/>
            <a:chExt cx="3854882" cy="3077369"/>
          </a:xfrm>
        </p:grpSpPr>
        <p:sp>
          <p:nvSpPr>
            <p:cNvPr id="139" name="Text Box 57">
              <a:extLst>
                <a:ext uri="{FF2B5EF4-FFF2-40B4-BE49-F238E27FC236}">
                  <a16:creationId xmlns:a16="http://schemas.microsoft.com/office/drawing/2014/main" id="{1DD1FB07-4CE6-6A40-AF67-3866E5A190AF}"/>
                </a:ext>
              </a:extLst>
            </p:cNvPr>
            <p:cNvSpPr txBox="1">
              <a:spLocks noChangeArrowheads="1"/>
            </p:cNvSpPr>
            <p:nvPr/>
          </p:nvSpPr>
          <p:spPr bwMode="auto">
            <a:xfrm>
              <a:off x="5552352" y="4488585"/>
              <a:ext cx="3854882" cy="10895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0" fontAlgn="base" hangingPunct="0">
                <a:lnSpc>
                  <a:spcPct val="90000"/>
                </a:lnSpc>
                <a:spcBef>
                  <a:spcPct val="0"/>
                </a:spcBef>
                <a:spcAft>
                  <a:spcPct val="0"/>
                </a:spcAft>
                <a:defRPr/>
              </a:pPr>
              <a:r>
                <a:rPr lang="en-US" sz="2400" dirty="0">
                  <a:solidFill>
                    <a:srgbClr val="C00000"/>
                  </a:solidFill>
                  <a:latin typeface="+mn-lt"/>
                </a:rPr>
                <a:t>Address 3: </a:t>
              </a:r>
              <a:r>
                <a:rPr lang="en-US" sz="2400" dirty="0">
                  <a:solidFill>
                    <a:srgbClr val="000000"/>
                  </a:solidFill>
                  <a:latin typeface="+mn-lt"/>
                </a:rPr>
                <a:t>MAC address of router interface to which AP is attached</a:t>
              </a:r>
            </a:p>
          </p:txBody>
        </p:sp>
        <p:cxnSp>
          <p:nvCxnSpPr>
            <p:cNvPr id="151" name="Straight Connector 150">
              <a:extLst>
                <a:ext uri="{FF2B5EF4-FFF2-40B4-BE49-F238E27FC236}">
                  <a16:creationId xmlns:a16="http://schemas.microsoft.com/office/drawing/2014/main" id="{FEAC2366-7D3C-584C-B185-DBF8143021CB}"/>
                </a:ext>
              </a:extLst>
            </p:cNvPr>
            <p:cNvCxnSpPr/>
            <p:nvPr/>
          </p:nvCxnSpPr>
          <p:spPr>
            <a:xfrm>
              <a:off x="5708072" y="2500745"/>
              <a:ext cx="0" cy="19812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a:extLst>
              <a:ext uri="{FF2B5EF4-FFF2-40B4-BE49-F238E27FC236}">
                <a16:creationId xmlns:a16="http://schemas.microsoft.com/office/drawing/2014/main" id="{3C990687-2977-D243-A059-3ABE1E9EFB59}"/>
              </a:ext>
            </a:extLst>
          </p:cNvPr>
          <p:cNvCxnSpPr/>
          <p:nvPr/>
        </p:nvCxnSpPr>
        <p:spPr>
          <a:xfrm>
            <a:off x="7426036" y="2521527"/>
            <a:ext cx="0" cy="85898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CEE2B4BE-9FE0-934B-A00D-AA5706A4320B}"/>
              </a:ext>
            </a:extLst>
          </p:cNvPr>
          <p:cNvCxnSpPr/>
          <p:nvPr/>
        </p:nvCxnSpPr>
        <p:spPr>
          <a:xfrm>
            <a:off x="3990109" y="2514600"/>
            <a:ext cx="0" cy="85898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3712272" y="6311900"/>
            <a:ext cx="3482685" cy="400110"/>
          </a:xfrm>
          <a:prstGeom prst="rect">
            <a:avLst/>
          </a:prstGeom>
        </p:spPr>
        <p:txBody>
          <a:bodyPr wrap="none">
            <a:spAutoFit/>
          </a:bodyPr>
          <a:lstStyle/>
          <a:p>
            <a:r>
              <a:rPr lang="en-US" sz="2000" b="1" dirty="0">
                <a:latin typeface="Times-Bold"/>
              </a:rPr>
              <a:t>Fig18 </a:t>
            </a:r>
            <a:r>
              <a:rPr lang="en-US" sz="2000" spc="-5" dirty="0"/>
              <a:t>802.11 frame addressing</a:t>
            </a:r>
            <a:endParaRPr lang="en-US" sz="2000" dirty="0">
              <a:latin typeface="Times-Bold"/>
            </a:endParaRPr>
          </a:p>
        </p:txBody>
      </p:sp>
    </p:spTree>
    <p:extLst>
      <p:ext uri="{BB962C8B-B14F-4D97-AF65-F5344CB8AC3E}">
        <p14:creationId xmlns:p14="http://schemas.microsoft.com/office/powerpoint/2010/main" val="1613239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2CA1ED5-0599-854A-907A-E9C68E3B8873}"/>
              </a:ext>
            </a:extLst>
          </p:cNvPr>
          <p:cNvGraphicFramePr>
            <a:graphicFrameLocks noGrp="1"/>
          </p:cNvGraphicFramePr>
          <p:nvPr>
            <p:extLst>
              <p:ext uri="{D42A27DB-BD31-4B8C-83A1-F6EECF244321}">
                <p14:modId xmlns:p14="http://schemas.microsoft.com/office/powerpoint/2010/main" val="3202566268"/>
              </p:ext>
            </p:extLst>
          </p:nvPr>
        </p:nvGraphicFramePr>
        <p:xfrm>
          <a:off x="1044831" y="1231458"/>
          <a:ext cx="10121900" cy="4458654"/>
        </p:xfrm>
        <a:graphic>
          <a:graphicData uri="http://schemas.openxmlformats.org/drawingml/2006/table">
            <a:tbl>
              <a:tblPr firstRow="1" firstCol="1" bandRow="1">
                <a:tableStyleId>{5C22544A-7EE6-4342-B048-85BDC9FD1C3A}</a:tableStyleId>
              </a:tblPr>
              <a:tblGrid>
                <a:gridCol w="2679700">
                  <a:extLst>
                    <a:ext uri="{9D8B030D-6E8A-4147-A177-3AD203B41FA5}">
                      <a16:colId xmlns:a16="http://schemas.microsoft.com/office/drawing/2014/main" val="3216654271"/>
                    </a:ext>
                  </a:extLst>
                </a:gridCol>
                <a:gridCol w="1418892">
                  <a:extLst>
                    <a:ext uri="{9D8B030D-6E8A-4147-A177-3AD203B41FA5}">
                      <a16:colId xmlns:a16="http://schemas.microsoft.com/office/drawing/2014/main" val="3311415253"/>
                    </a:ext>
                  </a:extLst>
                </a:gridCol>
                <a:gridCol w="1965079">
                  <a:extLst>
                    <a:ext uri="{9D8B030D-6E8A-4147-A177-3AD203B41FA5}">
                      <a16:colId xmlns:a16="http://schemas.microsoft.com/office/drawing/2014/main" val="3897866277"/>
                    </a:ext>
                  </a:extLst>
                </a:gridCol>
                <a:gridCol w="1429329">
                  <a:extLst>
                    <a:ext uri="{9D8B030D-6E8A-4147-A177-3AD203B41FA5}">
                      <a16:colId xmlns:a16="http://schemas.microsoft.com/office/drawing/2014/main" val="536041181"/>
                    </a:ext>
                  </a:extLst>
                </a:gridCol>
                <a:gridCol w="2628900">
                  <a:extLst>
                    <a:ext uri="{9D8B030D-6E8A-4147-A177-3AD203B41FA5}">
                      <a16:colId xmlns:a16="http://schemas.microsoft.com/office/drawing/2014/main" val="1367206375"/>
                    </a:ext>
                  </a:extLst>
                </a:gridCol>
              </a:tblGrid>
              <a:tr h="510858">
                <a:tc>
                  <a:txBody>
                    <a:bodyPr/>
                    <a:lstStyle/>
                    <a:p>
                      <a:pPr marL="0" marR="0">
                        <a:lnSpc>
                          <a:spcPct val="90000"/>
                        </a:lnSpc>
                        <a:spcBef>
                          <a:spcPts val="0"/>
                        </a:spcBef>
                        <a:spcAft>
                          <a:spcPts val="0"/>
                        </a:spcAft>
                      </a:pPr>
                      <a:r>
                        <a:rPr lang="en-US" sz="2400" dirty="0">
                          <a:effectLst/>
                        </a:rPr>
                        <a:t>IEEE 802.11 standard</a:t>
                      </a:r>
                      <a:endParaRPr lang="en-US" sz="2400" dirty="0">
                        <a:effectLst/>
                        <a:latin typeface="Cambria" panose="02040503050406030204" pitchFamily="18" charset="0"/>
                        <a:ea typeface="MS Mincho" panose="02020609040205080304" pitchFamily="49" charset="-128"/>
                        <a:cs typeface="Courier New" panose="02070309020205020404" pitchFamily="49" charset="0"/>
                      </a:endParaRPr>
                    </a:p>
                  </a:txBody>
                  <a:tcPr marL="68580" marR="68580" marT="0" marB="0"/>
                </a:tc>
                <a:tc>
                  <a:txBody>
                    <a:bodyPr/>
                    <a:lstStyle/>
                    <a:p>
                      <a:pPr marL="0" marR="0">
                        <a:spcBef>
                          <a:spcPts val="0"/>
                        </a:spcBef>
                        <a:spcAft>
                          <a:spcPts val="0"/>
                        </a:spcAft>
                      </a:pPr>
                      <a:r>
                        <a:rPr lang="en-US" sz="2400" dirty="0">
                          <a:effectLst/>
                        </a:rPr>
                        <a:t>Year</a:t>
                      </a:r>
                      <a:endParaRPr lang="en-US" sz="2400" dirty="0">
                        <a:effectLst/>
                        <a:latin typeface="Cambria" panose="02040503050406030204" pitchFamily="18" charset="0"/>
                        <a:ea typeface="MS Mincho" panose="02020609040205080304" pitchFamily="49" charset="-128"/>
                        <a:cs typeface="Courier New" panose="02070309020205020404" pitchFamily="49" charset="0"/>
                      </a:endParaRPr>
                    </a:p>
                  </a:txBody>
                  <a:tcPr marL="68580" marR="68580" marT="0" marB="0"/>
                </a:tc>
                <a:tc>
                  <a:txBody>
                    <a:bodyPr/>
                    <a:lstStyle/>
                    <a:p>
                      <a:pPr marL="0" marR="0">
                        <a:spcBef>
                          <a:spcPts val="0"/>
                        </a:spcBef>
                        <a:spcAft>
                          <a:spcPts val="0"/>
                        </a:spcAft>
                      </a:pPr>
                      <a:r>
                        <a:rPr lang="en-US" sz="2400" dirty="0">
                          <a:effectLst/>
                        </a:rPr>
                        <a:t>Max data rate</a:t>
                      </a:r>
                      <a:endParaRPr lang="en-US" sz="2400" dirty="0">
                        <a:effectLst/>
                        <a:latin typeface="Cambria" panose="02040503050406030204" pitchFamily="18" charset="0"/>
                        <a:ea typeface="MS Mincho" panose="02020609040205080304" pitchFamily="49" charset="-128"/>
                        <a:cs typeface="Courier New" panose="02070309020205020404" pitchFamily="49" charset="0"/>
                      </a:endParaRPr>
                    </a:p>
                  </a:txBody>
                  <a:tcPr marL="68580" marR="68580" marT="0" marB="0"/>
                </a:tc>
                <a:tc>
                  <a:txBody>
                    <a:bodyPr/>
                    <a:lstStyle/>
                    <a:p>
                      <a:pPr marL="0" marR="0">
                        <a:spcBef>
                          <a:spcPts val="0"/>
                        </a:spcBef>
                        <a:spcAft>
                          <a:spcPts val="0"/>
                        </a:spcAft>
                      </a:pPr>
                      <a:r>
                        <a:rPr lang="en-US" sz="2400" dirty="0">
                          <a:effectLst/>
                        </a:rPr>
                        <a:t>Range </a:t>
                      </a:r>
                      <a:endParaRPr lang="en-US" sz="2400" dirty="0">
                        <a:effectLst/>
                        <a:latin typeface="Cambria" panose="02040503050406030204" pitchFamily="18" charset="0"/>
                        <a:ea typeface="MS Mincho" panose="02020609040205080304" pitchFamily="49" charset="-128"/>
                        <a:cs typeface="Courier New" panose="02070309020205020404" pitchFamily="49" charset="0"/>
                      </a:endParaRPr>
                    </a:p>
                  </a:txBody>
                  <a:tcPr marL="68580" marR="68580" marT="0" marB="0"/>
                </a:tc>
                <a:tc>
                  <a:txBody>
                    <a:bodyPr/>
                    <a:lstStyle/>
                    <a:p>
                      <a:pPr algn="ctr"/>
                      <a:r>
                        <a:rPr lang="en-US" sz="2400" b="1" kern="1200" dirty="0">
                          <a:solidFill>
                            <a:schemeClr val="lt1"/>
                          </a:solidFill>
                          <a:effectLst/>
                          <a:latin typeface="+mn-lt"/>
                          <a:ea typeface="+mn-ea"/>
                          <a:cs typeface="+mn-cs"/>
                        </a:rPr>
                        <a:t>Operating</a:t>
                      </a:r>
                    </a:p>
                    <a:p>
                      <a:pPr algn="ctr"/>
                      <a:r>
                        <a:rPr lang="en-US" sz="2400" b="1" kern="1200" dirty="0">
                          <a:solidFill>
                            <a:schemeClr val="lt1"/>
                          </a:solidFill>
                          <a:effectLst/>
                          <a:latin typeface="+mn-lt"/>
                          <a:ea typeface="+mn-ea"/>
                          <a:cs typeface="+mn-cs"/>
                        </a:rPr>
                        <a:t>Frequency</a:t>
                      </a:r>
                    </a:p>
                    <a:p>
                      <a:pPr marL="0" algn="ctr" defTabSz="914400" rtl="1" eaLnBrk="1" latinLnBrk="0" hangingPunct="1"/>
                      <a:r>
                        <a:rPr lang="en-US" sz="2400" b="1" kern="1200" dirty="0">
                          <a:solidFill>
                            <a:schemeClr val="lt1"/>
                          </a:solidFill>
                          <a:effectLst/>
                          <a:latin typeface="+mn-lt"/>
                          <a:ea typeface="+mn-ea"/>
                          <a:cs typeface="+mn-cs"/>
                        </a:rPr>
                        <a:t>Band</a:t>
                      </a:r>
                    </a:p>
                  </a:txBody>
                  <a:tcPr marL="68580" marR="68580" marT="0" marB="0"/>
                </a:tc>
                <a:extLst>
                  <a:ext uri="{0D108BD9-81ED-4DB2-BD59-A6C34878D82A}">
                    <a16:rowId xmlns:a16="http://schemas.microsoft.com/office/drawing/2014/main" val="1071449787"/>
                  </a:ext>
                </a:extLst>
              </a:tr>
              <a:tr h="255429">
                <a:tc>
                  <a:txBody>
                    <a:bodyPr/>
                    <a:lstStyle/>
                    <a:p>
                      <a:pPr marL="0" marR="0">
                        <a:spcBef>
                          <a:spcPts val="0"/>
                        </a:spcBef>
                        <a:spcAft>
                          <a:spcPts val="0"/>
                        </a:spcAft>
                      </a:pPr>
                      <a:r>
                        <a:rPr lang="en-US" sz="2400" b="0" dirty="0">
                          <a:effectLst/>
                        </a:rPr>
                        <a:t>802.11b</a:t>
                      </a:r>
                      <a:endParaRPr lang="en-US" sz="2400" b="0" dirty="0">
                        <a:effectLst/>
                        <a:latin typeface="Cambria" panose="02040503050406030204" pitchFamily="18" charset="0"/>
                        <a:ea typeface="MS Mincho" panose="02020609040205080304" pitchFamily="49" charset="-128"/>
                        <a:cs typeface="Courier New" panose="02070309020205020404" pitchFamily="49" charset="0"/>
                      </a:endParaRPr>
                    </a:p>
                  </a:txBody>
                  <a:tcPr marL="68580" marR="68580" marT="0" marB="0"/>
                </a:tc>
                <a:tc>
                  <a:txBody>
                    <a:bodyPr/>
                    <a:lstStyle/>
                    <a:p>
                      <a:pPr marL="0" marR="0">
                        <a:spcBef>
                          <a:spcPts val="0"/>
                        </a:spcBef>
                        <a:spcAft>
                          <a:spcPts val="0"/>
                        </a:spcAft>
                      </a:pPr>
                      <a:r>
                        <a:rPr lang="en-US" sz="2400" dirty="0">
                          <a:effectLst/>
                        </a:rPr>
                        <a:t>1999</a:t>
                      </a:r>
                      <a:endParaRPr lang="en-US" sz="2400" dirty="0">
                        <a:effectLst/>
                        <a:latin typeface="Cambria" panose="02040503050406030204" pitchFamily="18" charset="0"/>
                        <a:ea typeface="MS Mincho" panose="02020609040205080304" pitchFamily="49" charset="-128"/>
                        <a:cs typeface="Courier New" panose="02070309020205020404" pitchFamily="49" charset="0"/>
                      </a:endParaRPr>
                    </a:p>
                  </a:txBody>
                  <a:tcPr marL="68580" marR="68580" marT="0" marB="0"/>
                </a:tc>
                <a:tc>
                  <a:txBody>
                    <a:bodyPr/>
                    <a:lstStyle/>
                    <a:p>
                      <a:pPr marL="0" marR="0">
                        <a:spcBef>
                          <a:spcPts val="0"/>
                        </a:spcBef>
                        <a:spcAft>
                          <a:spcPts val="0"/>
                        </a:spcAft>
                      </a:pPr>
                      <a:r>
                        <a:rPr lang="en-US" sz="2400" dirty="0">
                          <a:effectLst/>
                        </a:rPr>
                        <a:t>11 Mbps</a:t>
                      </a:r>
                      <a:endParaRPr lang="en-US" sz="2400" dirty="0">
                        <a:effectLst/>
                        <a:latin typeface="Cambria" panose="02040503050406030204" pitchFamily="18" charset="0"/>
                        <a:ea typeface="MS Mincho" panose="02020609040205080304" pitchFamily="49" charset="-128"/>
                        <a:cs typeface="Courier New" panose="02070309020205020404" pitchFamily="49" charset="0"/>
                      </a:endParaRPr>
                    </a:p>
                  </a:txBody>
                  <a:tcPr marL="68580" marR="68580" marT="0" marB="0"/>
                </a:tc>
                <a:tc>
                  <a:txBody>
                    <a:bodyPr/>
                    <a:lstStyle/>
                    <a:p>
                      <a:pPr marL="0" marR="0">
                        <a:spcBef>
                          <a:spcPts val="0"/>
                        </a:spcBef>
                        <a:spcAft>
                          <a:spcPts val="0"/>
                        </a:spcAft>
                      </a:pPr>
                      <a:r>
                        <a:rPr lang="en-US" sz="2400" dirty="0">
                          <a:effectLst/>
                        </a:rPr>
                        <a:t>30 m</a:t>
                      </a:r>
                      <a:endParaRPr lang="en-US" sz="2400" dirty="0">
                        <a:effectLst/>
                        <a:latin typeface="Cambria" panose="02040503050406030204" pitchFamily="18" charset="0"/>
                        <a:ea typeface="MS Mincho" panose="02020609040205080304" pitchFamily="49" charset="-128"/>
                        <a:cs typeface="Courier New" panose="02070309020205020404" pitchFamily="49" charset="0"/>
                      </a:endParaRPr>
                    </a:p>
                  </a:txBody>
                  <a:tcPr marL="68580" marR="68580" marT="0" marB="0"/>
                </a:tc>
                <a:tc>
                  <a:txBody>
                    <a:bodyPr/>
                    <a:lstStyle/>
                    <a:p>
                      <a:pPr marL="0" marR="0">
                        <a:spcBef>
                          <a:spcPts val="0"/>
                        </a:spcBef>
                        <a:spcAft>
                          <a:spcPts val="0"/>
                        </a:spcAft>
                      </a:pPr>
                      <a:r>
                        <a:rPr lang="en-US" sz="2400" dirty="0">
                          <a:effectLst/>
                        </a:rPr>
                        <a:t>2.4 Ghz</a:t>
                      </a:r>
                      <a:endParaRPr lang="en-US" sz="2400" dirty="0">
                        <a:effectLst/>
                        <a:latin typeface="Cambria" panose="02040503050406030204" pitchFamily="18" charset="0"/>
                        <a:ea typeface="MS Mincho" panose="02020609040205080304" pitchFamily="49" charset="-128"/>
                        <a:cs typeface="Courier New" panose="02070309020205020404" pitchFamily="49" charset="0"/>
                      </a:endParaRPr>
                    </a:p>
                  </a:txBody>
                  <a:tcPr marL="68580" marR="68580" marT="0" marB="0"/>
                </a:tc>
                <a:extLst>
                  <a:ext uri="{0D108BD9-81ED-4DB2-BD59-A6C34878D82A}">
                    <a16:rowId xmlns:a16="http://schemas.microsoft.com/office/drawing/2014/main" val="4011830295"/>
                  </a:ext>
                </a:extLst>
              </a:tr>
              <a:tr h="255429">
                <a:tc>
                  <a:txBody>
                    <a:bodyPr/>
                    <a:lstStyle/>
                    <a:p>
                      <a:pPr marL="0" marR="0">
                        <a:spcBef>
                          <a:spcPts val="0"/>
                        </a:spcBef>
                        <a:spcAft>
                          <a:spcPts val="0"/>
                        </a:spcAft>
                      </a:pPr>
                      <a:r>
                        <a:rPr lang="en-US" sz="2400" b="0" dirty="0">
                          <a:effectLst/>
                        </a:rPr>
                        <a:t>802.11g</a:t>
                      </a:r>
                      <a:endParaRPr lang="en-US" sz="2400" b="0" dirty="0">
                        <a:effectLst/>
                        <a:latin typeface="Cambria" panose="02040503050406030204" pitchFamily="18" charset="0"/>
                        <a:ea typeface="MS Mincho" panose="02020609040205080304" pitchFamily="49" charset="-128"/>
                        <a:cs typeface="Courier New" panose="02070309020205020404" pitchFamily="49" charset="0"/>
                      </a:endParaRPr>
                    </a:p>
                  </a:txBody>
                  <a:tcPr marL="68580" marR="68580" marT="0" marB="0"/>
                </a:tc>
                <a:tc>
                  <a:txBody>
                    <a:bodyPr/>
                    <a:lstStyle/>
                    <a:p>
                      <a:pPr marL="0" marR="0">
                        <a:spcBef>
                          <a:spcPts val="0"/>
                        </a:spcBef>
                        <a:spcAft>
                          <a:spcPts val="0"/>
                        </a:spcAft>
                      </a:pPr>
                      <a:r>
                        <a:rPr lang="en-US" sz="2400" dirty="0">
                          <a:effectLst/>
                        </a:rPr>
                        <a:t>2003</a:t>
                      </a:r>
                      <a:endParaRPr lang="en-US" sz="2400" dirty="0">
                        <a:effectLst/>
                        <a:latin typeface="Cambria" panose="02040503050406030204" pitchFamily="18" charset="0"/>
                        <a:ea typeface="MS Mincho" panose="02020609040205080304" pitchFamily="49" charset="-128"/>
                        <a:cs typeface="Courier New" panose="02070309020205020404" pitchFamily="49" charset="0"/>
                      </a:endParaRPr>
                    </a:p>
                  </a:txBody>
                  <a:tcPr marL="68580" marR="68580" marT="0" marB="0"/>
                </a:tc>
                <a:tc>
                  <a:txBody>
                    <a:bodyPr/>
                    <a:lstStyle/>
                    <a:p>
                      <a:pPr marL="0" marR="0">
                        <a:spcBef>
                          <a:spcPts val="0"/>
                        </a:spcBef>
                        <a:spcAft>
                          <a:spcPts val="0"/>
                        </a:spcAft>
                      </a:pPr>
                      <a:r>
                        <a:rPr lang="en-US" sz="2400" dirty="0">
                          <a:effectLst/>
                        </a:rPr>
                        <a:t>54 Mbps</a:t>
                      </a:r>
                      <a:endParaRPr lang="en-US" sz="2400" dirty="0">
                        <a:effectLst/>
                        <a:latin typeface="Cambria" panose="02040503050406030204" pitchFamily="18" charset="0"/>
                        <a:ea typeface="MS Mincho" panose="02020609040205080304" pitchFamily="49" charset="-128"/>
                        <a:cs typeface="Courier New" panose="02070309020205020404" pitchFamily="49" charset="0"/>
                      </a:endParaRPr>
                    </a:p>
                  </a:txBody>
                  <a:tcPr marL="68580" marR="68580" marT="0" marB="0"/>
                </a:tc>
                <a:tc>
                  <a:txBody>
                    <a:bodyPr/>
                    <a:lstStyle/>
                    <a:p>
                      <a:pPr marL="0" marR="0">
                        <a:spcBef>
                          <a:spcPts val="0"/>
                        </a:spcBef>
                        <a:spcAft>
                          <a:spcPts val="0"/>
                        </a:spcAft>
                      </a:pPr>
                      <a:r>
                        <a:rPr lang="en-US" sz="2400" dirty="0">
                          <a:effectLst/>
                        </a:rPr>
                        <a:t>30m</a:t>
                      </a:r>
                      <a:endParaRPr lang="en-US" sz="2400" dirty="0">
                        <a:effectLst/>
                        <a:latin typeface="Cambria" panose="02040503050406030204" pitchFamily="18" charset="0"/>
                        <a:ea typeface="MS Mincho" panose="02020609040205080304" pitchFamily="49" charset="-128"/>
                        <a:cs typeface="Courier New" panose="02070309020205020404" pitchFamily="49" charset="0"/>
                      </a:endParaRPr>
                    </a:p>
                  </a:txBody>
                  <a:tcPr marL="68580" marR="68580" marT="0" marB="0"/>
                </a:tc>
                <a:tc>
                  <a:txBody>
                    <a:bodyPr/>
                    <a:lstStyle/>
                    <a:p>
                      <a:pPr marL="0" marR="0">
                        <a:spcBef>
                          <a:spcPts val="0"/>
                        </a:spcBef>
                        <a:spcAft>
                          <a:spcPts val="0"/>
                        </a:spcAft>
                      </a:pPr>
                      <a:r>
                        <a:rPr lang="en-US" sz="2400" dirty="0">
                          <a:effectLst/>
                        </a:rPr>
                        <a:t>2.4 Ghz</a:t>
                      </a:r>
                      <a:endParaRPr lang="en-US" sz="2400" dirty="0">
                        <a:effectLst/>
                        <a:latin typeface="Cambria" panose="02040503050406030204" pitchFamily="18" charset="0"/>
                        <a:ea typeface="MS Mincho" panose="02020609040205080304" pitchFamily="49" charset="-128"/>
                        <a:cs typeface="Courier New" panose="02070309020205020404" pitchFamily="49" charset="0"/>
                      </a:endParaRPr>
                    </a:p>
                  </a:txBody>
                  <a:tcPr marL="68580" marR="68580" marT="0" marB="0"/>
                </a:tc>
                <a:extLst>
                  <a:ext uri="{0D108BD9-81ED-4DB2-BD59-A6C34878D82A}">
                    <a16:rowId xmlns:a16="http://schemas.microsoft.com/office/drawing/2014/main" val="2601489631"/>
                  </a:ext>
                </a:extLst>
              </a:tr>
              <a:tr h="510858">
                <a:tc>
                  <a:txBody>
                    <a:bodyPr/>
                    <a:lstStyle/>
                    <a:p>
                      <a:pPr marL="0" marR="0">
                        <a:spcBef>
                          <a:spcPts val="0"/>
                        </a:spcBef>
                        <a:spcAft>
                          <a:spcPts val="0"/>
                        </a:spcAft>
                      </a:pPr>
                      <a:r>
                        <a:rPr lang="en-US" sz="2400" b="0" dirty="0">
                          <a:effectLst/>
                        </a:rPr>
                        <a:t>802.11n  (WiFi 4)</a:t>
                      </a:r>
                      <a:endParaRPr lang="en-US" sz="2400" b="0" dirty="0">
                        <a:effectLst/>
                        <a:latin typeface="Cambria" panose="02040503050406030204" pitchFamily="18" charset="0"/>
                        <a:ea typeface="MS Mincho" panose="02020609040205080304" pitchFamily="49" charset="-128"/>
                        <a:cs typeface="Courier New" panose="02070309020205020404" pitchFamily="49" charset="0"/>
                      </a:endParaRPr>
                    </a:p>
                  </a:txBody>
                  <a:tcPr marL="68580" marR="68580" marT="0" marB="0"/>
                </a:tc>
                <a:tc>
                  <a:txBody>
                    <a:bodyPr/>
                    <a:lstStyle/>
                    <a:p>
                      <a:pPr marL="0" marR="0">
                        <a:spcBef>
                          <a:spcPts val="0"/>
                        </a:spcBef>
                        <a:spcAft>
                          <a:spcPts val="0"/>
                        </a:spcAft>
                      </a:pPr>
                      <a:r>
                        <a:rPr lang="en-US" sz="2400" dirty="0">
                          <a:effectLst/>
                        </a:rPr>
                        <a:t>2009</a:t>
                      </a:r>
                      <a:endParaRPr lang="en-US" sz="2400" dirty="0">
                        <a:effectLst/>
                        <a:latin typeface="Cambria" panose="02040503050406030204" pitchFamily="18" charset="0"/>
                        <a:ea typeface="MS Mincho" panose="02020609040205080304" pitchFamily="49" charset="-128"/>
                        <a:cs typeface="Courier New" panose="02070309020205020404" pitchFamily="49" charset="0"/>
                      </a:endParaRPr>
                    </a:p>
                  </a:txBody>
                  <a:tcPr marL="68580" marR="68580" marT="0" marB="0"/>
                </a:tc>
                <a:tc>
                  <a:txBody>
                    <a:bodyPr/>
                    <a:lstStyle/>
                    <a:p>
                      <a:pPr marL="0" marR="0">
                        <a:spcBef>
                          <a:spcPts val="0"/>
                        </a:spcBef>
                        <a:spcAft>
                          <a:spcPts val="0"/>
                        </a:spcAft>
                      </a:pPr>
                      <a:r>
                        <a:rPr lang="en-US" sz="2400" dirty="0">
                          <a:effectLst/>
                        </a:rPr>
                        <a:t>600Mbps</a:t>
                      </a:r>
                      <a:endParaRPr lang="en-US" sz="2400" dirty="0">
                        <a:effectLst/>
                        <a:latin typeface="Cambria" panose="02040503050406030204" pitchFamily="18" charset="0"/>
                        <a:ea typeface="MS Mincho" panose="02020609040205080304" pitchFamily="49" charset="-128"/>
                        <a:cs typeface="Courier New" panose="02070309020205020404" pitchFamily="49" charset="0"/>
                      </a:endParaRPr>
                    </a:p>
                  </a:txBody>
                  <a:tcPr marL="68580" marR="68580" marT="0" marB="0"/>
                </a:tc>
                <a:tc>
                  <a:txBody>
                    <a:bodyPr/>
                    <a:lstStyle/>
                    <a:p>
                      <a:pPr marL="0" marR="0">
                        <a:spcBef>
                          <a:spcPts val="0"/>
                        </a:spcBef>
                        <a:spcAft>
                          <a:spcPts val="0"/>
                        </a:spcAft>
                      </a:pPr>
                      <a:r>
                        <a:rPr lang="en-US" sz="2400" dirty="0">
                          <a:effectLst/>
                        </a:rPr>
                        <a:t>70m </a:t>
                      </a:r>
                      <a:endParaRPr lang="en-US" sz="2400" dirty="0">
                        <a:effectLst/>
                        <a:latin typeface="Cambria" panose="02040503050406030204" pitchFamily="18" charset="0"/>
                        <a:ea typeface="MS Mincho" panose="02020609040205080304" pitchFamily="49" charset="-128"/>
                        <a:cs typeface="Courier New" panose="02070309020205020404" pitchFamily="49" charset="0"/>
                      </a:endParaRPr>
                    </a:p>
                  </a:txBody>
                  <a:tcPr marL="68580" marR="68580" marT="0" marB="0"/>
                </a:tc>
                <a:tc>
                  <a:txBody>
                    <a:bodyPr/>
                    <a:lstStyle/>
                    <a:p>
                      <a:pPr marL="0" marR="0">
                        <a:spcBef>
                          <a:spcPts val="0"/>
                        </a:spcBef>
                        <a:spcAft>
                          <a:spcPts val="0"/>
                        </a:spcAft>
                      </a:pPr>
                      <a:r>
                        <a:rPr lang="en-US" sz="2400" dirty="0">
                          <a:effectLst/>
                        </a:rPr>
                        <a:t>2.4, 5 Ghz</a:t>
                      </a:r>
                      <a:endParaRPr lang="en-US" sz="2400" dirty="0">
                        <a:effectLst/>
                        <a:latin typeface="Cambria" panose="02040503050406030204" pitchFamily="18" charset="0"/>
                        <a:ea typeface="MS Mincho" panose="02020609040205080304" pitchFamily="49" charset="-128"/>
                        <a:cs typeface="Courier New" panose="02070309020205020404" pitchFamily="49" charset="0"/>
                      </a:endParaRPr>
                    </a:p>
                  </a:txBody>
                  <a:tcPr marL="68580" marR="68580" marT="0" marB="0"/>
                </a:tc>
                <a:extLst>
                  <a:ext uri="{0D108BD9-81ED-4DB2-BD59-A6C34878D82A}">
                    <a16:rowId xmlns:a16="http://schemas.microsoft.com/office/drawing/2014/main" val="1531303648"/>
                  </a:ext>
                </a:extLst>
              </a:tr>
              <a:tr h="510858">
                <a:tc>
                  <a:txBody>
                    <a:bodyPr/>
                    <a:lstStyle/>
                    <a:p>
                      <a:pPr marL="0" marR="0">
                        <a:spcBef>
                          <a:spcPts val="0"/>
                        </a:spcBef>
                        <a:spcAft>
                          <a:spcPts val="0"/>
                        </a:spcAft>
                      </a:pPr>
                      <a:r>
                        <a:rPr lang="en-US" sz="2400" b="0" dirty="0">
                          <a:effectLst/>
                        </a:rPr>
                        <a:t>802.11ac (WiFi 5)</a:t>
                      </a:r>
                      <a:endParaRPr lang="en-US" sz="2400" b="0" dirty="0">
                        <a:effectLst/>
                        <a:latin typeface="Cambria" panose="02040503050406030204" pitchFamily="18" charset="0"/>
                        <a:ea typeface="MS Mincho" panose="02020609040205080304" pitchFamily="49" charset="-128"/>
                        <a:cs typeface="Courier New" panose="02070309020205020404" pitchFamily="49" charset="0"/>
                      </a:endParaRPr>
                    </a:p>
                  </a:txBody>
                  <a:tcPr marL="68580" marR="68580" marT="0" marB="0"/>
                </a:tc>
                <a:tc>
                  <a:txBody>
                    <a:bodyPr/>
                    <a:lstStyle/>
                    <a:p>
                      <a:pPr marL="0" marR="0">
                        <a:spcBef>
                          <a:spcPts val="0"/>
                        </a:spcBef>
                        <a:spcAft>
                          <a:spcPts val="0"/>
                        </a:spcAft>
                      </a:pPr>
                      <a:r>
                        <a:rPr lang="en-US" sz="2400" dirty="0">
                          <a:effectLst/>
                        </a:rPr>
                        <a:t>2013</a:t>
                      </a:r>
                      <a:endParaRPr lang="en-US" sz="2400" dirty="0">
                        <a:effectLst/>
                        <a:latin typeface="Cambria" panose="02040503050406030204" pitchFamily="18" charset="0"/>
                        <a:ea typeface="MS Mincho" panose="02020609040205080304" pitchFamily="49" charset="-128"/>
                        <a:cs typeface="Courier New" panose="02070309020205020404" pitchFamily="49" charset="0"/>
                      </a:endParaRPr>
                    </a:p>
                  </a:txBody>
                  <a:tcPr marL="68580" marR="68580" marT="0" marB="0"/>
                </a:tc>
                <a:tc>
                  <a:txBody>
                    <a:bodyPr/>
                    <a:lstStyle/>
                    <a:p>
                      <a:pPr marL="0" marR="0">
                        <a:spcBef>
                          <a:spcPts val="0"/>
                        </a:spcBef>
                        <a:spcAft>
                          <a:spcPts val="0"/>
                        </a:spcAft>
                      </a:pPr>
                      <a:r>
                        <a:rPr lang="en-US" sz="2400" dirty="0">
                          <a:effectLst/>
                        </a:rPr>
                        <a:t> 3.47Gpbs</a:t>
                      </a:r>
                      <a:endParaRPr lang="en-US" sz="2400" dirty="0">
                        <a:effectLst/>
                        <a:latin typeface="Cambria" panose="02040503050406030204" pitchFamily="18" charset="0"/>
                        <a:ea typeface="MS Mincho" panose="02020609040205080304" pitchFamily="49" charset="-128"/>
                        <a:cs typeface="Courier New" panose="02070309020205020404" pitchFamily="49" charset="0"/>
                      </a:endParaRPr>
                    </a:p>
                  </a:txBody>
                  <a:tcPr marL="68580" marR="68580" marT="0" marB="0"/>
                </a:tc>
                <a:tc>
                  <a:txBody>
                    <a:bodyPr/>
                    <a:lstStyle/>
                    <a:p>
                      <a:pPr marL="0" marR="0">
                        <a:spcBef>
                          <a:spcPts val="0"/>
                        </a:spcBef>
                        <a:spcAft>
                          <a:spcPts val="0"/>
                        </a:spcAft>
                      </a:pPr>
                      <a:r>
                        <a:rPr lang="en-US" sz="2400" dirty="0">
                          <a:effectLst/>
                        </a:rPr>
                        <a:t>70m</a:t>
                      </a:r>
                      <a:endParaRPr lang="en-US" sz="2400" dirty="0">
                        <a:effectLst/>
                        <a:latin typeface="Cambria" panose="02040503050406030204" pitchFamily="18" charset="0"/>
                        <a:ea typeface="MS Mincho" panose="02020609040205080304" pitchFamily="49" charset="-128"/>
                        <a:cs typeface="Courier New" panose="02070309020205020404" pitchFamily="49" charset="0"/>
                      </a:endParaRPr>
                    </a:p>
                  </a:txBody>
                  <a:tcPr marL="68580" marR="68580" marT="0" marB="0"/>
                </a:tc>
                <a:tc>
                  <a:txBody>
                    <a:bodyPr/>
                    <a:lstStyle/>
                    <a:p>
                      <a:pPr marL="0" marR="0">
                        <a:spcBef>
                          <a:spcPts val="0"/>
                        </a:spcBef>
                        <a:spcAft>
                          <a:spcPts val="0"/>
                        </a:spcAft>
                      </a:pPr>
                      <a:r>
                        <a:rPr lang="en-US" sz="2400" dirty="0">
                          <a:effectLst/>
                        </a:rPr>
                        <a:t> 5 Ghz </a:t>
                      </a:r>
                      <a:endParaRPr lang="en-US" sz="2400" dirty="0">
                        <a:effectLst/>
                        <a:latin typeface="Cambria" panose="02040503050406030204" pitchFamily="18" charset="0"/>
                        <a:ea typeface="MS Mincho" panose="02020609040205080304" pitchFamily="49" charset="-128"/>
                        <a:cs typeface="Courier New" panose="02070309020205020404" pitchFamily="49" charset="0"/>
                      </a:endParaRPr>
                    </a:p>
                  </a:txBody>
                  <a:tcPr marL="68580" marR="68580" marT="0" marB="0"/>
                </a:tc>
                <a:extLst>
                  <a:ext uri="{0D108BD9-81ED-4DB2-BD59-A6C34878D82A}">
                    <a16:rowId xmlns:a16="http://schemas.microsoft.com/office/drawing/2014/main" val="1488146182"/>
                  </a:ext>
                </a:extLst>
              </a:tr>
              <a:tr h="510858">
                <a:tc>
                  <a:txBody>
                    <a:bodyPr/>
                    <a:lstStyle/>
                    <a:p>
                      <a:pPr marL="0" marR="0">
                        <a:spcBef>
                          <a:spcPts val="0"/>
                        </a:spcBef>
                        <a:spcAft>
                          <a:spcPts val="0"/>
                        </a:spcAft>
                      </a:pPr>
                      <a:r>
                        <a:rPr lang="en-US" sz="2400" b="0" dirty="0">
                          <a:effectLst/>
                        </a:rPr>
                        <a:t>802.11ax (WiFi 6)</a:t>
                      </a:r>
                      <a:endParaRPr lang="en-US" sz="2400" b="0" dirty="0">
                        <a:effectLst/>
                        <a:latin typeface="Cambria" panose="02040503050406030204" pitchFamily="18" charset="0"/>
                        <a:ea typeface="MS Mincho" panose="02020609040205080304" pitchFamily="49" charset="-128"/>
                        <a:cs typeface="Courier New" panose="02070309020205020404" pitchFamily="49" charset="0"/>
                      </a:endParaRPr>
                    </a:p>
                  </a:txBody>
                  <a:tcPr marL="68580" marR="68580" marT="0" marB="0"/>
                </a:tc>
                <a:tc>
                  <a:txBody>
                    <a:bodyPr/>
                    <a:lstStyle/>
                    <a:p>
                      <a:pPr marL="0" marR="0">
                        <a:spcBef>
                          <a:spcPts val="0"/>
                        </a:spcBef>
                        <a:spcAft>
                          <a:spcPts val="0"/>
                        </a:spcAft>
                      </a:pPr>
                      <a:r>
                        <a:rPr lang="en-US" sz="2400" dirty="0">
                          <a:effectLst/>
                        </a:rPr>
                        <a:t>2020 </a:t>
                      </a:r>
                      <a:r>
                        <a:rPr lang="en-US" sz="1600" dirty="0">
                          <a:effectLst/>
                        </a:rPr>
                        <a:t>(exp.)</a:t>
                      </a:r>
                      <a:endParaRPr lang="en-US" sz="2400" dirty="0">
                        <a:effectLst/>
                        <a:latin typeface="Cambria" panose="02040503050406030204" pitchFamily="18" charset="0"/>
                        <a:ea typeface="MS Mincho" panose="02020609040205080304" pitchFamily="49" charset="-128"/>
                        <a:cs typeface="Courier New" panose="02070309020205020404" pitchFamily="49" charset="0"/>
                      </a:endParaRPr>
                    </a:p>
                  </a:txBody>
                  <a:tcPr marL="68580" marR="68580" marT="0" marB="0"/>
                </a:tc>
                <a:tc>
                  <a:txBody>
                    <a:bodyPr/>
                    <a:lstStyle/>
                    <a:p>
                      <a:pPr marL="0" marR="0">
                        <a:spcBef>
                          <a:spcPts val="0"/>
                        </a:spcBef>
                        <a:spcAft>
                          <a:spcPts val="0"/>
                        </a:spcAft>
                      </a:pPr>
                      <a:r>
                        <a:rPr lang="en-US" sz="2400" dirty="0">
                          <a:effectLst/>
                        </a:rPr>
                        <a:t>14 Gbps </a:t>
                      </a:r>
                      <a:endParaRPr lang="en-US" sz="2400" dirty="0">
                        <a:effectLst/>
                        <a:latin typeface="Cambria" panose="02040503050406030204" pitchFamily="18" charset="0"/>
                        <a:ea typeface="MS Mincho" panose="02020609040205080304" pitchFamily="49" charset="-128"/>
                        <a:cs typeface="Courier New" panose="02070309020205020404" pitchFamily="49" charset="0"/>
                      </a:endParaRPr>
                    </a:p>
                  </a:txBody>
                  <a:tcPr marL="68580" marR="68580" marT="0" marB="0"/>
                </a:tc>
                <a:tc>
                  <a:txBody>
                    <a:bodyPr/>
                    <a:lstStyle/>
                    <a:p>
                      <a:pPr marL="0" marR="0">
                        <a:spcBef>
                          <a:spcPts val="0"/>
                        </a:spcBef>
                        <a:spcAft>
                          <a:spcPts val="0"/>
                        </a:spcAft>
                      </a:pPr>
                      <a:r>
                        <a:rPr lang="en-US" sz="2400" dirty="0">
                          <a:effectLst/>
                        </a:rPr>
                        <a:t>70m</a:t>
                      </a:r>
                      <a:endParaRPr lang="en-US" sz="2400" dirty="0">
                        <a:effectLst/>
                        <a:latin typeface="Cambria" panose="02040503050406030204" pitchFamily="18" charset="0"/>
                        <a:ea typeface="MS Mincho" panose="02020609040205080304" pitchFamily="49" charset="-128"/>
                        <a:cs typeface="Courier New" panose="02070309020205020404" pitchFamily="49" charset="0"/>
                      </a:endParaRPr>
                    </a:p>
                  </a:txBody>
                  <a:tcPr marL="68580" marR="68580" marT="0" marB="0"/>
                </a:tc>
                <a:tc>
                  <a:txBody>
                    <a:bodyPr/>
                    <a:lstStyle/>
                    <a:p>
                      <a:pPr marL="0" marR="0">
                        <a:spcBef>
                          <a:spcPts val="0"/>
                        </a:spcBef>
                        <a:spcAft>
                          <a:spcPts val="0"/>
                        </a:spcAft>
                      </a:pPr>
                      <a:r>
                        <a:rPr lang="en-US" sz="2400" dirty="0">
                          <a:effectLst/>
                        </a:rPr>
                        <a:t>2.4, 5 Ghz </a:t>
                      </a:r>
                      <a:endParaRPr lang="en-US" sz="2400" dirty="0">
                        <a:effectLst/>
                        <a:latin typeface="Cambria" panose="02040503050406030204" pitchFamily="18" charset="0"/>
                        <a:ea typeface="MS Mincho" panose="02020609040205080304" pitchFamily="49" charset="-128"/>
                        <a:cs typeface="Courier New" panose="02070309020205020404" pitchFamily="49" charset="0"/>
                      </a:endParaRPr>
                    </a:p>
                  </a:txBody>
                  <a:tcPr marL="68580" marR="68580" marT="0" marB="0"/>
                </a:tc>
                <a:extLst>
                  <a:ext uri="{0D108BD9-81ED-4DB2-BD59-A6C34878D82A}">
                    <a16:rowId xmlns:a16="http://schemas.microsoft.com/office/drawing/2014/main" val="2717794024"/>
                  </a:ext>
                </a:extLst>
              </a:tr>
              <a:tr h="510858">
                <a:tc>
                  <a:txBody>
                    <a:bodyPr/>
                    <a:lstStyle/>
                    <a:p>
                      <a:pPr marL="0" marR="0">
                        <a:spcBef>
                          <a:spcPts val="0"/>
                        </a:spcBef>
                        <a:spcAft>
                          <a:spcPts val="0"/>
                        </a:spcAft>
                      </a:pPr>
                      <a:r>
                        <a:rPr lang="en-US" sz="2400" b="0" dirty="0">
                          <a:effectLst/>
                        </a:rPr>
                        <a:t>802.11af</a:t>
                      </a:r>
                      <a:endParaRPr lang="en-US" sz="2400" b="0" dirty="0">
                        <a:effectLst/>
                        <a:latin typeface="Cambria" panose="02040503050406030204" pitchFamily="18" charset="0"/>
                        <a:ea typeface="MS Mincho" panose="02020609040205080304" pitchFamily="49" charset="-128"/>
                        <a:cs typeface="Courier New" panose="02070309020205020404" pitchFamily="49" charset="0"/>
                      </a:endParaRPr>
                    </a:p>
                  </a:txBody>
                  <a:tcPr marL="68580" marR="68580" marT="0" marB="0"/>
                </a:tc>
                <a:tc>
                  <a:txBody>
                    <a:bodyPr/>
                    <a:lstStyle/>
                    <a:p>
                      <a:pPr marL="0" marR="0">
                        <a:spcBef>
                          <a:spcPts val="0"/>
                        </a:spcBef>
                        <a:spcAft>
                          <a:spcPts val="0"/>
                        </a:spcAft>
                      </a:pPr>
                      <a:r>
                        <a:rPr lang="en-US" sz="2400" dirty="0">
                          <a:effectLst/>
                        </a:rPr>
                        <a:t>2014</a:t>
                      </a:r>
                      <a:endParaRPr lang="en-US" sz="2400" dirty="0">
                        <a:effectLst/>
                        <a:latin typeface="Cambria" panose="02040503050406030204" pitchFamily="18" charset="0"/>
                        <a:ea typeface="MS Mincho" panose="02020609040205080304" pitchFamily="49" charset="-128"/>
                        <a:cs typeface="Courier New" panose="02070309020205020404" pitchFamily="49" charset="0"/>
                      </a:endParaRPr>
                    </a:p>
                  </a:txBody>
                  <a:tcPr marL="68580" marR="68580" marT="0" marB="0"/>
                </a:tc>
                <a:tc>
                  <a:txBody>
                    <a:bodyPr/>
                    <a:lstStyle/>
                    <a:p>
                      <a:pPr marL="0" marR="0">
                        <a:spcBef>
                          <a:spcPts val="0"/>
                        </a:spcBef>
                        <a:spcAft>
                          <a:spcPts val="0"/>
                        </a:spcAft>
                      </a:pPr>
                      <a:r>
                        <a:rPr lang="en-US" sz="2400" dirty="0">
                          <a:effectLst/>
                        </a:rPr>
                        <a:t>35 – 560 Mbps</a:t>
                      </a:r>
                      <a:endParaRPr lang="en-US" sz="2400" dirty="0">
                        <a:effectLst/>
                        <a:latin typeface="Cambria" panose="02040503050406030204" pitchFamily="18" charset="0"/>
                        <a:ea typeface="MS Mincho" panose="02020609040205080304" pitchFamily="49" charset="-128"/>
                        <a:cs typeface="Courier New" panose="02070309020205020404" pitchFamily="49" charset="0"/>
                      </a:endParaRPr>
                    </a:p>
                  </a:txBody>
                  <a:tcPr marL="68580" marR="68580" marT="0" marB="0"/>
                </a:tc>
                <a:tc>
                  <a:txBody>
                    <a:bodyPr/>
                    <a:lstStyle/>
                    <a:p>
                      <a:pPr marL="0" marR="0">
                        <a:spcBef>
                          <a:spcPts val="0"/>
                        </a:spcBef>
                        <a:spcAft>
                          <a:spcPts val="0"/>
                        </a:spcAft>
                      </a:pPr>
                      <a:r>
                        <a:rPr lang="en-US" sz="2400" dirty="0">
                          <a:effectLst/>
                        </a:rPr>
                        <a:t>1 Km</a:t>
                      </a:r>
                      <a:endParaRPr lang="en-US" sz="2400" dirty="0">
                        <a:effectLst/>
                        <a:latin typeface="Cambria" panose="02040503050406030204" pitchFamily="18" charset="0"/>
                        <a:ea typeface="MS Mincho" panose="02020609040205080304" pitchFamily="49" charset="-128"/>
                        <a:cs typeface="Courier New" panose="02070309020205020404" pitchFamily="49" charset="0"/>
                      </a:endParaRPr>
                    </a:p>
                  </a:txBody>
                  <a:tcPr marL="68580" marR="68580" marT="0" marB="0"/>
                </a:tc>
                <a:tc>
                  <a:txBody>
                    <a:bodyPr/>
                    <a:lstStyle/>
                    <a:p>
                      <a:pPr marL="0" marR="0">
                        <a:spcBef>
                          <a:spcPts val="0"/>
                        </a:spcBef>
                        <a:spcAft>
                          <a:spcPts val="0"/>
                        </a:spcAft>
                      </a:pPr>
                      <a:r>
                        <a:rPr lang="en-US" sz="2400" dirty="0">
                          <a:effectLst/>
                        </a:rPr>
                        <a:t>unused TV bands (54-790 MHz)</a:t>
                      </a:r>
                      <a:endParaRPr lang="en-US" sz="2400" dirty="0">
                        <a:effectLst/>
                        <a:latin typeface="Cambria" panose="02040503050406030204" pitchFamily="18" charset="0"/>
                        <a:ea typeface="MS Mincho" panose="02020609040205080304" pitchFamily="49" charset="-128"/>
                        <a:cs typeface="Courier New" panose="02070309020205020404" pitchFamily="49" charset="0"/>
                      </a:endParaRPr>
                    </a:p>
                  </a:txBody>
                  <a:tcPr marL="68580" marR="68580" marT="0" marB="0"/>
                </a:tc>
                <a:extLst>
                  <a:ext uri="{0D108BD9-81ED-4DB2-BD59-A6C34878D82A}">
                    <a16:rowId xmlns:a16="http://schemas.microsoft.com/office/drawing/2014/main" val="578689878"/>
                  </a:ext>
                </a:extLst>
              </a:tr>
              <a:tr h="255429">
                <a:tc>
                  <a:txBody>
                    <a:bodyPr/>
                    <a:lstStyle/>
                    <a:p>
                      <a:pPr marL="0" marR="0">
                        <a:spcBef>
                          <a:spcPts val="0"/>
                        </a:spcBef>
                        <a:spcAft>
                          <a:spcPts val="0"/>
                        </a:spcAft>
                      </a:pPr>
                      <a:r>
                        <a:rPr lang="en-US" sz="2400" b="0" dirty="0">
                          <a:effectLst/>
                        </a:rPr>
                        <a:t>802.11ah</a:t>
                      </a:r>
                      <a:endParaRPr lang="en-US" sz="2400" b="0" dirty="0">
                        <a:effectLst/>
                        <a:latin typeface="Cambria" panose="02040503050406030204" pitchFamily="18" charset="0"/>
                        <a:ea typeface="MS Mincho" panose="02020609040205080304" pitchFamily="49" charset="-128"/>
                        <a:cs typeface="Courier New" panose="02070309020205020404" pitchFamily="49" charset="0"/>
                      </a:endParaRPr>
                    </a:p>
                  </a:txBody>
                  <a:tcPr marL="68580" marR="68580" marT="0" marB="0"/>
                </a:tc>
                <a:tc>
                  <a:txBody>
                    <a:bodyPr/>
                    <a:lstStyle/>
                    <a:p>
                      <a:pPr marL="0" marR="0">
                        <a:spcBef>
                          <a:spcPts val="0"/>
                        </a:spcBef>
                        <a:spcAft>
                          <a:spcPts val="0"/>
                        </a:spcAft>
                      </a:pPr>
                      <a:r>
                        <a:rPr lang="en-US" sz="2400" dirty="0">
                          <a:effectLst/>
                        </a:rPr>
                        <a:t>2017</a:t>
                      </a:r>
                      <a:endParaRPr lang="en-US" sz="2400" dirty="0">
                        <a:effectLst/>
                        <a:latin typeface="Cambria" panose="02040503050406030204" pitchFamily="18" charset="0"/>
                        <a:ea typeface="MS Mincho" panose="02020609040205080304" pitchFamily="49" charset="-128"/>
                        <a:cs typeface="Courier New" panose="02070309020205020404" pitchFamily="49" charset="0"/>
                      </a:endParaRPr>
                    </a:p>
                  </a:txBody>
                  <a:tcPr marL="68580" marR="68580" marT="0" marB="0"/>
                </a:tc>
                <a:tc>
                  <a:txBody>
                    <a:bodyPr/>
                    <a:lstStyle/>
                    <a:p>
                      <a:pPr marL="0" marR="0">
                        <a:spcBef>
                          <a:spcPts val="0"/>
                        </a:spcBef>
                        <a:spcAft>
                          <a:spcPts val="0"/>
                        </a:spcAft>
                      </a:pPr>
                      <a:r>
                        <a:rPr lang="en-US" sz="2400" dirty="0">
                          <a:effectLst/>
                        </a:rPr>
                        <a:t>347Mbps</a:t>
                      </a:r>
                      <a:endParaRPr lang="en-US" sz="2400" dirty="0">
                        <a:effectLst/>
                        <a:latin typeface="Cambria" panose="02040503050406030204" pitchFamily="18" charset="0"/>
                        <a:ea typeface="MS Mincho" panose="02020609040205080304" pitchFamily="49" charset="-128"/>
                        <a:cs typeface="Courier New" panose="02070309020205020404" pitchFamily="49" charset="0"/>
                      </a:endParaRPr>
                    </a:p>
                  </a:txBody>
                  <a:tcPr marL="68580" marR="68580" marT="0" marB="0"/>
                </a:tc>
                <a:tc>
                  <a:txBody>
                    <a:bodyPr/>
                    <a:lstStyle/>
                    <a:p>
                      <a:pPr marL="0" marR="0">
                        <a:spcBef>
                          <a:spcPts val="0"/>
                        </a:spcBef>
                        <a:spcAft>
                          <a:spcPts val="0"/>
                        </a:spcAft>
                      </a:pPr>
                      <a:r>
                        <a:rPr lang="en-US" sz="2400" dirty="0">
                          <a:effectLst/>
                        </a:rPr>
                        <a:t>1 Km</a:t>
                      </a:r>
                      <a:endParaRPr lang="en-US" sz="2400" dirty="0">
                        <a:effectLst/>
                        <a:latin typeface="Cambria" panose="02040503050406030204" pitchFamily="18" charset="0"/>
                        <a:ea typeface="MS Mincho" panose="02020609040205080304" pitchFamily="49" charset="-128"/>
                        <a:cs typeface="Courier New" panose="02070309020205020404" pitchFamily="49" charset="0"/>
                      </a:endParaRPr>
                    </a:p>
                  </a:txBody>
                  <a:tcPr marL="68580" marR="68580" marT="0" marB="0"/>
                </a:tc>
                <a:tc>
                  <a:txBody>
                    <a:bodyPr/>
                    <a:lstStyle/>
                    <a:p>
                      <a:pPr marL="0" marR="0">
                        <a:spcBef>
                          <a:spcPts val="0"/>
                        </a:spcBef>
                        <a:spcAft>
                          <a:spcPts val="0"/>
                        </a:spcAft>
                      </a:pPr>
                      <a:r>
                        <a:rPr lang="en-US" sz="2400" dirty="0">
                          <a:effectLst/>
                        </a:rPr>
                        <a:t>900 Mhz</a:t>
                      </a:r>
                      <a:endParaRPr lang="en-US" sz="2400" dirty="0">
                        <a:effectLst/>
                        <a:latin typeface="Cambria" panose="02040503050406030204" pitchFamily="18" charset="0"/>
                        <a:ea typeface="MS Mincho" panose="02020609040205080304" pitchFamily="49" charset="-128"/>
                        <a:cs typeface="Courier New" panose="02070309020205020404" pitchFamily="49" charset="0"/>
                      </a:endParaRPr>
                    </a:p>
                  </a:txBody>
                  <a:tcPr marL="68580" marR="68580" marT="0" marB="0"/>
                </a:tc>
                <a:extLst>
                  <a:ext uri="{0D108BD9-81ED-4DB2-BD59-A6C34878D82A}">
                    <a16:rowId xmlns:a16="http://schemas.microsoft.com/office/drawing/2014/main" val="2537358628"/>
                  </a:ext>
                </a:extLst>
              </a:tr>
            </a:tbl>
          </a:graphicData>
        </a:graphic>
      </p:graphicFrame>
      <p:sp>
        <p:nvSpPr>
          <p:cNvPr id="291" name="Rectangle 5">
            <a:extLst>
              <a:ext uri="{FF2B5EF4-FFF2-40B4-BE49-F238E27FC236}">
                <a16:creationId xmlns:a16="http://schemas.microsoft.com/office/drawing/2014/main" id="{FF5FCC4D-A86C-074D-AC0E-AED1826D4D81}"/>
              </a:ext>
            </a:extLst>
          </p:cNvPr>
          <p:cNvSpPr>
            <a:spLocks noChangeArrowheads="1"/>
          </p:cNvSpPr>
          <p:nvPr/>
        </p:nvSpPr>
        <p:spPr bwMode="auto">
          <a:xfrm>
            <a:off x="985838" y="5805488"/>
            <a:ext cx="9948862" cy="1052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277813" indent="-277813" algn="l" rtl="0">
              <a:lnSpc>
                <a:spcPct val="90000"/>
              </a:lnSpc>
              <a:spcBef>
                <a:spcPct val="20000"/>
              </a:spcBef>
              <a:buClr>
                <a:srgbClr val="000099"/>
              </a:buClr>
              <a:buSzPct val="100000"/>
              <a:buFont typeface="Wingdings" charset="2"/>
              <a:buChar char="§"/>
              <a:defRPr/>
            </a:pPr>
            <a:r>
              <a:rPr lang="en-US" sz="2400" dirty="0">
                <a:cs typeface="+mn-cs"/>
              </a:rPr>
              <a:t>all use CSMA/CA for multiple access, and have base-station and ad-hoc network versions</a:t>
            </a:r>
          </a:p>
        </p:txBody>
      </p:sp>
      <p:sp>
        <p:nvSpPr>
          <p:cNvPr id="6" name="Title 1"/>
          <p:cNvSpPr txBox="1">
            <a:spLocks/>
          </p:cNvSpPr>
          <p:nvPr/>
        </p:nvSpPr>
        <p:spPr>
          <a:xfrm>
            <a:off x="985838" y="299907"/>
            <a:ext cx="10515600" cy="1325563"/>
          </a:xfrm>
          <a:prstGeom prst="rect">
            <a:avLst/>
          </a:prstGeom>
        </p:spPr>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rtl="0"/>
            <a:r>
              <a:rPr lang="en-US" sz="2400" b="1" dirty="0"/>
              <a:t>Physical Layer</a:t>
            </a:r>
          </a:p>
          <a:p>
            <a:pPr algn="l" rtl="0"/>
            <a:r>
              <a:rPr lang="en-US" sz="2400" dirty="0"/>
              <a:t>The following table are describe the specifications that employ in 802.11 physical layer with data rate .</a:t>
            </a:r>
          </a:p>
          <a:p>
            <a:pPr algn="l" rtl="0"/>
            <a:endParaRPr lang="en-US" dirty="0"/>
          </a:p>
        </p:txBody>
      </p:sp>
    </p:spTree>
    <p:extLst>
      <p:ext uri="{BB962C8B-B14F-4D97-AF65-F5344CB8AC3E}">
        <p14:creationId xmlns:p14="http://schemas.microsoft.com/office/powerpoint/2010/main" val="441301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1FB7CC-D2A5-C749-8D9F-01B9FA12978B}"/>
              </a:ext>
            </a:extLst>
          </p:cNvPr>
          <p:cNvSpPr>
            <a:spLocks noGrp="1"/>
          </p:cNvSpPr>
          <p:nvPr>
            <p:ph type="title"/>
          </p:nvPr>
        </p:nvSpPr>
        <p:spPr>
          <a:xfrm>
            <a:off x="787400" y="235921"/>
            <a:ext cx="10515600" cy="894622"/>
          </a:xfrm>
        </p:spPr>
        <p:txBody>
          <a:bodyPr>
            <a:normAutofit/>
          </a:bodyPr>
          <a:lstStyle/>
          <a:p>
            <a:r>
              <a:rPr lang="en-US" b="0" kern="0" dirty="0">
                <a:solidFill>
                  <a:srgbClr val="000099"/>
                </a:solidFill>
                <a:latin typeface="+mn-lt"/>
                <a:ea typeface="ＭＳ Ｐゴシック" charset="0"/>
              </a:rPr>
              <a:t>802.11 frame: addressing</a:t>
            </a:r>
          </a:p>
        </p:txBody>
      </p:sp>
      <p:sp>
        <p:nvSpPr>
          <p:cNvPr id="4" name="Slide Number Placeholder 3">
            <a:extLst>
              <a:ext uri="{FF2B5EF4-FFF2-40B4-BE49-F238E27FC236}">
                <a16:creationId xmlns:a16="http://schemas.microsoft.com/office/drawing/2014/main" id="{78979769-3B28-CC48-AFB2-345BF93C7812}"/>
              </a:ext>
            </a:extLst>
          </p:cNvPr>
          <p:cNvSpPr>
            <a:spLocks noGrp="1"/>
          </p:cNvSpPr>
          <p:nvPr>
            <p:ph type="sldNum" sz="quarter" idx="4"/>
          </p:nvPr>
        </p:nvSpPr>
        <p:spPr/>
        <p:txBody>
          <a:bodyPr/>
          <a:lstStyle/>
          <a:p>
            <a:r>
              <a:rPr lang="en-US" dirty="0"/>
              <a:t>Wireless and Mobile Networks: 7- </a:t>
            </a:r>
            <a:fld id="{C4204591-24BD-A542-B9D5-F8D8A88D2FEE}" type="slidenum">
              <a:rPr lang="en-US" smtClean="0"/>
              <a:pPr/>
              <a:t>40</a:t>
            </a:fld>
            <a:endParaRPr lang="en-US" dirty="0"/>
          </a:p>
        </p:txBody>
      </p:sp>
      <p:sp>
        <p:nvSpPr>
          <p:cNvPr id="153" name="Oval 3">
            <a:extLst>
              <a:ext uri="{FF2B5EF4-FFF2-40B4-BE49-F238E27FC236}">
                <a16:creationId xmlns:a16="http://schemas.microsoft.com/office/drawing/2014/main" id="{B7A96E68-A308-AB4B-BFE7-4807965480E5}"/>
              </a:ext>
            </a:extLst>
          </p:cNvPr>
          <p:cNvSpPr>
            <a:spLocks noChangeArrowheads="1"/>
          </p:cNvSpPr>
          <p:nvPr/>
        </p:nvSpPr>
        <p:spPr bwMode="auto">
          <a:xfrm>
            <a:off x="3333606" y="1243734"/>
            <a:ext cx="2454275" cy="2374900"/>
          </a:xfrm>
          <a:prstGeom prst="ellipse">
            <a:avLst/>
          </a:prstGeom>
          <a:solidFill>
            <a:srgbClr val="9AE0FF"/>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charset="0"/>
              <a:cs typeface="Arial" charset="0"/>
            </a:endParaRPr>
          </a:p>
        </p:txBody>
      </p:sp>
      <p:sp>
        <p:nvSpPr>
          <p:cNvPr id="154" name="Line 23">
            <a:extLst>
              <a:ext uri="{FF2B5EF4-FFF2-40B4-BE49-F238E27FC236}">
                <a16:creationId xmlns:a16="http://schemas.microsoft.com/office/drawing/2014/main" id="{CF0F70EE-5942-ED42-A710-11B04F52B642}"/>
              </a:ext>
            </a:extLst>
          </p:cNvPr>
          <p:cNvSpPr>
            <a:spLocks noChangeShapeType="1"/>
          </p:cNvSpPr>
          <p:nvPr/>
        </p:nvSpPr>
        <p:spPr bwMode="auto">
          <a:xfrm>
            <a:off x="5313218" y="2756622"/>
            <a:ext cx="12192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sp>
        <p:nvSpPr>
          <p:cNvPr id="155" name="Line 25">
            <a:extLst>
              <a:ext uri="{FF2B5EF4-FFF2-40B4-BE49-F238E27FC236}">
                <a16:creationId xmlns:a16="http://schemas.microsoft.com/office/drawing/2014/main" id="{FB9261F9-19E3-3F45-A421-E07670FFAD8D}"/>
              </a:ext>
            </a:extLst>
          </p:cNvPr>
          <p:cNvSpPr>
            <a:spLocks noChangeShapeType="1"/>
          </p:cNvSpPr>
          <p:nvPr/>
        </p:nvSpPr>
        <p:spPr bwMode="auto">
          <a:xfrm flipV="1">
            <a:off x="6989618" y="2299422"/>
            <a:ext cx="914400" cy="3810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cs typeface="+mn-cs"/>
            </a:endParaRPr>
          </a:p>
        </p:txBody>
      </p:sp>
      <p:grpSp>
        <p:nvGrpSpPr>
          <p:cNvPr id="156" name="Group 26">
            <a:extLst>
              <a:ext uri="{FF2B5EF4-FFF2-40B4-BE49-F238E27FC236}">
                <a16:creationId xmlns:a16="http://schemas.microsoft.com/office/drawing/2014/main" id="{98651068-8E3D-424E-841A-8FC5D31E7DCB}"/>
              </a:ext>
            </a:extLst>
          </p:cNvPr>
          <p:cNvGrpSpPr>
            <a:grpSpLocks/>
          </p:cNvGrpSpPr>
          <p:nvPr/>
        </p:nvGrpSpPr>
        <p:grpSpPr bwMode="auto">
          <a:xfrm>
            <a:off x="7751618" y="1461222"/>
            <a:ext cx="2362200" cy="1762125"/>
            <a:chOff x="3744" y="1392"/>
            <a:chExt cx="1488" cy="1110"/>
          </a:xfrm>
        </p:grpSpPr>
        <p:sp>
          <p:nvSpPr>
            <p:cNvPr id="157" name="Freeform 27">
              <a:extLst>
                <a:ext uri="{FF2B5EF4-FFF2-40B4-BE49-F238E27FC236}">
                  <a16:creationId xmlns:a16="http://schemas.microsoft.com/office/drawing/2014/main" id="{595F32E8-46BF-C049-B7C7-F4B1041C6685}"/>
                </a:ext>
              </a:extLst>
            </p:cNvPr>
            <p:cNvSpPr>
              <a:spLocks/>
            </p:cNvSpPr>
            <p:nvPr/>
          </p:nvSpPr>
          <p:spPr bwMode="auto">
            <a:xfrm>
              <a:off x="3744" y="1392"/>
              <a:ext cx="1488" cy="1110"/>
            </a:xfrm>
            <a:custGeom>
              <a:avLst/>
              <a:gdLst>
                <a:gd name="T0" fmla="*/ 3 w 2135"/>
                <a:gd name="T1" fmla="*/ 58 h 1662"/>
                <a:gd name="T2" fmla="*/ 12 w 2135"/>
                <a:gd name="T3" fmla="*/ 7 h 1662"/>
                <a:gd name="T4" fmla="*/ 75 w 2135"/>
                <a:gd name="T5" fmla="*/ 17 h 1662"/>
                <a:gd name="T6" fmla="*/ 139 w 2135"/>
                <a:gd name="T7" fmla="*/ 9 h 1662"/>
                <a:gd name="T8" fmla="*/ 229 w 2135"/>
                <a:gd name="T9" fmla="*/ 36 h 1662"/>
                <a:gd name="T10" fmla="*/ 231 w 2135"/>
                <a:gd name="T11" fmla="*/ 102 h 1662"/>
                <a:gd name="T12" fmla="*/ 181 w 2135"/>
                <a:gd name="T13" fmla="*/ 142 h 1662"/>
                <a:gd name="T14" fmla="*/ 93 w 2135"/>
                <a:gd name="T15" fmla="*/ 134 h 1662"/>
                <a:gd name="T16" fmla="*/ 57 w 2135"/>
                <a:gd name="T17" fmla="*/ 112 h 1662"/>
                <a:gd name="T18" fmla="*/ 21 w 2135"/>
                <a:gd name="T19" fmla="*/ 95 h 1662"/>
                <a:gd name="T20" fmla="*/ 3 w 2135"/>
                <a:gd name="T21" fmla="*/ 58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chemeClr val="accent1">
                <a:lumMod val="20000"/>
                <a:lumOff val="80000"/>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58" name="Text Box 28">
              <a:extLst>
                <a:ext uri="{FF2B5EF4-FFF2-40B4-BE49-F238E27FC236}">
                  <a16:creationId xmlns:a16="http://schemas.microsoft.com/office/drawing/2014/main" id="{4AB99EA9-F357-9548-B945-07E6DF27BE81}"/>
                </a:ext>
              </a:extLst>
            </p:cNvPr>
            <p:cNvSpPr txBox="1">
              <a:spLocks noChangeArrowheads="1"/>
            </p:cNvSpPr>
            <p:nvPr/>
          </p:nvSpPr>
          <p:spPr bwMode="auto">
            <a:xfrm>
              <a:off x="4128" y="1776"/>
              <a:ext cx="609"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dirty="0">
                  <a:latin typeface="Arial" charset="0"/>
                  <a:cs typeface="Arial" charset="0"/>
                </a:rPr>
                <a:t>Internet</a:t>
              </a:r>
            </a:p>
          </p:txBody>
        </p:sp>
      </p:grpSp>
      <p:sp>
        <p:nvSpPr>
          <p:cNvPr id="175" name="Text Box 90">
            <a:extLst>
              <a:ext uri="{FF2B5EF4-FFF2-40B4-BE49-F238E27FC236}">
                <a16:creationId xmlns:a16="http://schemas.microsoft.com/office/drawing/2014/main" id="{A047F41D-21DF-1444-AE83-8E520251A662}"/>
              </a:ext>
            </a:extLst>
          </p:cNvPr>
          <p:cNvSpPr txBox="1">
            <a:spLocks noChangeArrowheads="1"/>
          </p:cNvSpPr>
          <p:nvPr/>
        </p:nvSpPr>
        <p:spPr bwMode="auto">
          <a:xfrm>
            <a:off x="3459018" y="2375622"/>
            <a:ext cx="479425" cy="369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dirty="0">
                <a:latin typeface="Arial" charset="0"/>
                <a:cs typeface="Arial" charset="0"/>
              </a:rPr>
              <a:t>H1</a:t>
            </a:r>
          </a:p>
        </p:txBody>
      </p:sp>
      <p:sp>
        <p:nvSpPr>
          <p:cNvPr id="176" name="Text Box 93">
            <a:extLst>
              <a:ext uri="{FF2B5EF4-FFF2-40B4-BE49-F238E27FC236}">
                <a16:creationId xmlns:a16="http://schemas.microsoft.com/office/drawing/2014/main" id="{6162A70C-059D-A34A-A4F8-748DEDB315E9}"/>
              </a:ext>
            </a:extLst>
          </p:cNvPr>
          <p:cNvSpPr txBox="1">
            <a:spLocks noChangeArrowheads="1"/>
          </p:cNvSpPr>
          <p:nvPr/>
        </p:nvSpPr>
        <p:spPr bwMode="auto">
          <a:xfrm>
            <a:off x="6059343" y="2404197"/>
            <a:ext cx="479425" cy="369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dirty="0">
                <a:latin typeface="Arial" charset="0"/>
                <a:cs typeface="Arial" charset="0"/>
              </a:rPr>
              <a:t>R1</a:t>
            </a:r>
          </a:p>
        </p:txBody>
      </p:sp>
      <p:grpSp>
        <p:nvGrpSpPr>
          <p:cNvPr id="235" name="Group 361">
            <a:extLst>
              <a:ext uri="{FF2B5EF4-FFF2-40B4-BE49-F238E27FC236}">
                <a16:creationId xmlns:a16="http://schemas.microsoft.com/office/drawing/2014/main" id="{AB253F13-6F20-9B48-99C2-8CFAB9B9621B}"/>
              </a:ext>
            </a:extLst>
          </p:cNvPr>
          <p:cNvGrpSpPr>
            <a:grpSpLocks/>
          </p:cNvGrpSpPr>
          <p:nvPr/>
        </p:nvGrpSpPr>
        <p:grpSpPr bwMode="auto">
          <a:xfrm>
            <a:off x="5043343" y="2262909"/>
            <a:ext cx="762000" cy="663575"/>
            <a:chOff x="2967" y="478"/>
            <a:chExt cx="788" cy="625"/>
          </a:xfrm>
        </p:grpSpPr>
        <p:pic>
          <p:nvPicPr>
            <p:cNvPr id="236" name="Picture 358" descr="access_point_stylized_small">
              <a:extLst>
                <a:ext uri="{FF2B5EF4-FFF2-40B4-BE49-F238E27FC236}">
                  <a16:creationId xmlns:a16="http://schemas.microsoft.com/office/drawing/2014/main" id="{D8C6CEEA-B59C-7440-A2B8-1739DCE477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2" y="559"/>
              <a:ext cx="576" cy="5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7" name="Picture 360" descr="antenna_radiation_stylized">
              <a:extLst>
                <a:ext uri="{FF2B5EF4-FFF2-40B4-BE49-F238E27FC236}">
                  <a16:creationId xmlns:a16="http://schemas.microsoft.com/office/drawing/2014/main" id="{BA954DF7-8433-CE47-9A43-1EE15247B5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7" y="478"/>
              <a:ext cx="788" cy="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38" name="Group 356">
            <a:extLst>
              <a:ext uri="{FF2B5EF4-FFF2-40B4-BE49-F238E27FC236}">
                <a16:creationId xmlns:a16="http://schemas.microsoft.com/office/drawing/2014/main" id="{F8DDEC3C-1463-5049-B71D-D1BE466265B6}"/>
              </a:ext>
            </a:extLst>
          </p:cNvPr>
          <p:cNvGrpSpPr>
            <a:grpSpLocks/>
          </p:cNvGrpSpPr>
          <p:nvPr/>
        </p:nvGrpSpPr>
        <p:grpSpPr bwMode="auto">
          <a:xfrm>
            <a:off x="3641581" y="1826347"/>
            <a:ext cx="609600" cy="598487"/>
            <a:chOff x="313" y="1497"/>
            <a:chExt cx="1152" cy="1014"/>
          </a:xfrm>
        </p:grpSpPr>
        <p:pic>
          <p:nvPicPr>
            <p:cNvPr id="239" name="Picture 354" descr="laptop_stylized_small">
              <a:extLst>
                <a:ext uri="{FF2B5EF4-FFF2-40B4-BE49-F238E27FC236}">
                  <a16:creationId xmlns:a16="http://schemas.microsoft.com/office/drawing/2014/main" id="{41223405-6AE5-D043-BD4D-754C2C6C75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0" name="Picture 355" descr="antenna_stylized">
              <a:extLst>
                <a:ext uri="{FF2B5EF4-FFF2-40B4-BE49-F238E27FC236}">
                  <a16:creationId xmlns:a16="http://schemas.microsoft.com/office/drawing/2014/main" id="{599C7169-19C2-D445-B264-3F99F48592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41" name="Group 356">
            <a:extLst>
              <a:ext uri="{FF2B5EF4-FFF2-40B4-BE49-F238E27FC236}">
                <a16:creationId xmlns:a16="http://schemas.microsoft.com/office/drawing/2014/main" id="{F4AC70A4-8006-0644-AD0C-79A8B7F00630}"/>
              </a:ext>
            </a:extLst>
          </p:cNvPr>
          <p:cNvGrpSpPr>
            <a:grpSpLocks/>
          </p:cNvGrpSpPr>
          <p:nvPr/>
        </p:nvGrpSpPr>
        <p:grpSpPr bwMode="auto">
          <a:xfrm>
            <a:off x="4606781" y="1521547"/>
            <a:ext cx="609600" cy="598487"/>
            <a:chOff x="313" y="1497"/>
            <a:chExt cx="1152" cy="1014"/>
          </a:xfrm>
        </p:grpSpPr>
        <p:pic>
          <p:nvPicPr>
            <p:cNvPr id="242" name="Picture 354" descr="laptop_stylized_small">
              <a:extLst>
                <a:ext uri="{FF2B5EF4-FFF2-40B4-BE49-F238E27FC236}">
                  <a16:creationId xmlns:a16="http://schemas.microsoft.com/office/drawing/2014/main" id="{94842939-7F21-5D4A-AADF-2CEDD791AF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3" name="Picture 355" descr="antenna_stylized">
              <a:extLst>
                <a:ext uri="{FF2B5EF4-FFF2-40B4-BE49-F238E27FC236}">
                  <a16:creationId xmlns:a16="http://schemas.microsoft.com/office/drawing/2014/main" id="{7E14D177-A278-4649-8D0E-872D36C8F8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53" name="Group 252">
            <a:extLst>
              <a:ext uri="{FF2B5EF4-FFF2-40B4-BE49-F238E27FC236}">
                <a16:creationId xmlns:a16="http://schemas.microsoft.com/office/drawing/2014/main" id="{778C56C5-3B29-FD46-96F7-E9E78AB6A338}"/>
              </a:ext>
            </a:extLst>
          </p:cNvPr>
          <p:cNvGrpSpPr/>
          <p:nvPr/>
        </p:nvGrpSpPr>
        <p:grpSpPr>
          <a:xfrm>
            <a:off x="6501251" y="2534801"/>
            <a:ext cx="744676" cy="388508"/>
            <a:chOff x="7493876" y="2774731"/>
            <a:chExt cx="1481958" cy="894622"/>
          </a:xfrm>
        </p:grpSpPr>
        <p:sp>
          <p:nvSpPr>
            <p:cNvPr id="254" name="Freeform 253">
              <a:extLst>
                <a:ext uri="{FF2B5EF4-FFF2-40B4-BE49-F238E27FC236}">
                  <a16:creationId xmlns:a16="http://schemas.microsoft.com/office/drawing/2014/main" id="{BF137484-35D9-3F4B-BDAF-EF21E940A378}"/>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55" name="Oval 254">
              <a:extLst>
                <a:ext uri="{FF2B5EF4-FFF2-40B4-BE49-F238E27FC236}">
                  <a16:creationId xmlns:a16="http://schemas.microsoft.com/office/drawing/2014/main" id="{D8F34669-DAD9-C54C-9FD2-DB5AEF5F5BE7}"/>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56" name="Group 255">
              <a:extLst>
                <a:ext uri="{FF2B5EF4-FFF2-40B4-BE49-F238E27FC236}">
                  <a16:creationId xmlns:a16="http://schemas.microsoft.com/office/drawing/2014/main" id="{F91C6595-D489-B54A-9BCA-B4076579BEB7}"/>
                </a:ext>
              </a:extLst>
            </p:cNvPr>
            <p:cNvGrpSpPr/>
            <p:nvPr/>
          </p:nvGrpSpPr>
          <p:grpSpPr>
            <a:xfrm>
              <a:off x="7713663" y="2848339"/>
              <a:ext cx="1042107" cy="425543"/>
              <a:chOff x="7786941" y="2884917"/>
              <a:chExt cx="897649" cy="353919"/>
            </a:xfrm>
          </p:grpSpPr>
          <p:sp>
            <p:nvSpPr>
              <p:cNvPr id="257" name="Freeform 256">
                <a:extLst>
                  <a:ext uri="{FF2B5EF4-FFF2-40B4-BE49-F238E27FC236}">
                    <a16:creationId xmlns:a16="http://schemas.microsoft.com/office/drawing/2014/main" id="{B3407232-FD70-FE40-8726-32C3F367EE1A}"/>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8" name="Freeform 257">
                <a:extLst>
                  <a:ext uri="{FF2B5EF4-FFF2-40B4-BE49-F238E27FC236}">
                    <a16:creationId xmlns:a16="http://schemas.microsoft.com/office/drawing/2014/main" id="{134FA0FD-F651-2543-9A5D-F7D024838DFB}"/>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9" name="Freeform 258">
                <a:extLst>
                  <a:ext uri="{FF2B5EF4-FFF2-40B4-BE49-F238E27FC236}">
                    <a16:creationId xmlns:a16="http://schemas.microsoft.com/office/drawing/2014/main" id="{C3FE3217-2BFB-6242-A96B-672A1B494DB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0" name="Freeform 259">
                <a:extLst>
                  <a:ext uri="{FF2B5EF4-FFF2-40B4-BE49-F238E27FC236}">
                    <a16:creationId xmlns:a16="http://schemas.microsoft.com/office/drawing/2014/main" id="{28DC3D07-988E-8F4B-8CD2-B49D927D66E2}"/>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22" name="Group 21">
            <a:extLst>
              <a:ext uri="{FF2B5EF4-FFF2-40B4-BE49-F238E27FC236}">
                <a16:creationId xmlns:a16="http://schemas.microsoft.com/office/drawing/2014/main" id="{60B2884A-380E-2540-845B-4FE280BD341C}"/>
              </a:ext>
            </a:extLst>
          </p:cNvPr>
          <p:cNvGrpSpPr/>
          <p:nvPr/>
        </p:nvGrpSpPr>
        <p:grpSpPr>
          <a:xfrm>
            <a:off x="2100263" y="2823297"/>
            <a:ext cx="5330680" cy="3529506"/>
            <a:chOff x="368445" y="2795588"/>
            <a:chExt cx="5330680" cy="3529506"/>
          </a:xfrm>
        </p:grpSpPr>
        <p:sp>
          <p:nvSpPr>
            <p:cNvPr id="180" name="Freeform 95">
              <a:extLst>
                <a:ext uri="{FF2B5EF4-FFF2-40B4-BE49-F238E27FC236}">
                  <a16:creationId xmlns:a16="http://schemas.microsoft.com/office/drawing/2014/main" id="{2B24C659-126D-274C-92C8-EBCD8D0EC8C9}"/>
                </a:ext>
              </a:extLst>
            </p:cNvPr>
            <p:cNvSpPr>
              <a:spLocks/>
            </p:cNvSpPr>
            <p:nvPr/>
          </p:nvSpPr>
          <p:spPr bwMode="auto">
            <a:xfrm>
              <a:off x="487635" y="2795588"/>
              <a:ext cx="5201966" cy="2502842"/>
            </a:xfrm>
            <a:custGeom>
              <a:avLst/>
              <a:gdLst>
                <a:gd name="T0" fmla="*/ 1397 w 3374"/>
                <a:gd name="T1" fmla="*/ 0 h 1668"/>
                <a:gd name="T2" fmla="*/ 104 w 3374"/>
                <a:gd name="T3" fmla="*/ 1445 h 1668"/>
                <a:gd name="T4" fmla="*/ 1294 w 3374"/>
                <a:gd name="T5" fmla="*/ 1418 h 1668"/>
                <a:gd name="T6" fmla="*/ 3374 w 3374"/>
                <a:gd name="T7" fmla="*/ 1445 h 1668"/>
                <a:gd name="T8" fmla="*/ 1585 w 3374"/>
                <a:gd name="T9" fmla="*/ 75 h 1668"/>
                <a:gd name="T10" fmla="*/ 1397 w 3374"/>
                <a:gd name="T11" fmla="*/ 0 h 1668"/>
                <a:gd name="T12" fmla="*/ 0 60000 65536"/>
                <a:gd name="T13" fmla="*/ 0 60000 65536"/>
                <a:gd name="T14" fmla="*/ 0 60000 65536"/>
                <a:gd name="T15" fmla="*/ 0 60000 65536"/>
                <a:gd name="T16" fmla="*/ 0 60000 65536"/>
                <a:gd name="T17" fmla="*/ 0 60000 65536"/>
                <a:gd name="connsiteX0" fmla="*/ 3852 w 9712"/>
                <a:gd name="connsiteY0" fmla="*/ 0 h 9452"/>
                <a:gd name="connsiteX1" fmla="*/ 20 w 9712"/>
                <a:gd name="connsiteY1" fmla="*/ 8663 h 9452"/>
                <a:gd name="connsiteX2" fmla="*/ 4918 w 9712"/>
                <a:gd name="connsiteY2" fmla="*/ 9234 h 9452"/>
                <a:gd name="connsiteX3" fmla="*/ 9712 w 9712"/>
                <a:gd name="connsiteY3" fmla="*/ 8663 h 9452"/>
                <a:gd name="connsiteX4" fmla="*/ 4410 w 9712"/>
                <a:gd name="connsiteY4" fmla="*/ 450 h 9452"/>
                <a:gd name="connsiteX5" fmla="*/ 3852 w 9712"/>
                <a:gd name="connsiteY5" fmla="*/ 0 h 9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12" h="9452">
                  <a:moveTo>
                    <a:pt x="3852" y="0"/>
                  </a:moveTo>
                  <a:cubicBezTo>
                    <a:pt x="3432" y="3339"/>
                    <a:pt x="2673" y="6379"/>
                    <a:pt x="20" y="8663"/>
                  </a:cubicBezTo>
                  <a:cubicBezTo>
                    <a:pt x="-288" y="9838"/>
                    <a:pt x="3214" y="9342"/>
                    <a:pt x="4918" y="9234"/>
                  </a:cubicBezTo>
                  <a:cubicBezTo>
                    <a:pt x="6534" y="9234"/>
                    <a:pt x="9570" y="10000"/>
                    <a:pt x="9712" y="8663"/>
                  </a:cubicBezTo>
                  <a:cubicBezTo>
                    <a:pt x="5589" y="6007"/>
                    <a:pt x="5429" y="3489"/>
                    <a:pt x="4410" y="450"/>
                  </a:cubicBezTo>
                  <a:cubicBezTo>
                    <a:pt x="4131" y="150"/>
                    <a:pt x="4244" y="402"/>
                    <a:pt x="3852" y="0"/>
                  </a:cubicBezTo>
                  <a:close/>
                </a:path>
              </a:pathLst>
            </a:custGeom>
            <a:gradFill rotWithShape="1">
              <a:gsLst>
                <a:gs pos="0">
                  <a:schemeClr val="bg1"/>
                </a:gs>
                <a:gs pos="100000">
                  <a:schemeClr val="bg1">
                    <a:lumMod val="75000"/>
                  </a:scheme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grpSp>
          <p:nvGrpSpPr>
            <p:cNvPr id="21" name="Group 20">
              <a:extLst>
                <a:ext uri="{FF2B5EF4-FFF2-40B4-BE49-F238E27FC236}">
                  <a16:creationId xmlns:a16="http://schemas.microsoft.com/office/drawing/2014/main" id="{EE1A1298-7DB2-5D45-8DE9-1494E6DFC21C}"/>
                </a:ext>
              </a:extLst>
            </p:cNvPr>
            <p:cNvGrpSpPr/>
            <p:nvPr/>
          </p:nvGrpSpPr>
          <p:grpSpPr>
            <a:xfrm>
              <a:off x="368445" y="5045075"/>
              <a:ext cx="5330680" cy="1280019"/>
              <a:chOff x="368445" y="5045075"/>
              <a:chExt cx="5330680" cy="1280019"/>
            </a:xfrm>
          </p:grpSpPr>
          <p:sp>
            <p:nvSpPr>
              <p:cNvPr id="179" name="Rectangle 98">
                <a:extLst>
                  <a:ext uri="{FF2B5EF4-FFF2-40B4-BE49-F238E27FC236}">
                    <a16:creationId xmlns:a16="http://schemas.microsoft.com/office/drawing/2014/main" id="{A56CA818-F42A-A34C-A29C-DE8D5184DB52}"/>
                  </a:ext>
                </a:extLst>
              </p:cNvPr>
              <p:cNvSpPr>
                <a:spLocks noChangeArrowheads="1"/>
              </p:cNvSpPr>
              <p:nvPr/>
            </p:nvSpPr>
            <p:spPr bwMode="auto">
              <a:xfrm>
                <a:off x="492125" y="5118100"/>
                <a:ext cx="5207000" cy="427037"/>
              </a:xfrm>
              <a:prstGeom prst="rect">
                <a:avLst/>
              </a:prstGeom>
              <a:solidFill>
                <a:srgbClr val="37CC99"/>
              </a:solidFill>
              <a:ln w="9525">
                <a:solidFill>
                  <a:schemeClr val="bg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2000" dirty="0">
                  <a:cs typeface="Arial" charset="0"/>
                </a:endParaRPr>
              </a:p>
            </p:txBody>
          </p:sp>
          <p:sp>
            <p:nvSpPr>
              <p:cNvPr id="182" name="Text Box 97">
                <a:extLst>
                  <a:ext uri="{FF2B5EF4-FFF2-40B4-BE49-F238E27FC236}">
                    <a16:creationId xmlns:a16="http://schemas.microsoft.com/office/drawing/2014/main" id="{99E37682-4092-B349-959B-B7A07F968424}"/>
                  </a:ext>
                </a:extLst>
              </p:cNvPr>
              <p:cNvSpPr txBox="1">
                <a:spLocks noChangeArrowheads="1"/>
              </p:cNvSpPr>
              <p:nvPr/>
            </p:nvSpPr>
            <p:spPr bwMode="auto">
              <a:xfrm>
                <a:off x="815814" y="5135540"/>
                <a:ext cx="1567801"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defRPr/>
                </a:pPr>
                <a:r>
                  <a:rPr lang="en-US" sz="2000" dirty="0">
                    <a:latin typeface="+mn-lt"/>
                    <a:cs typeface="Arial" charset="0"/>
                  </a:rPr>
                  <a:t>AP MAC addr</a:t>
                </a:r>
              </a:p>
            </p:txBody>
          </p:sp>
          <p:sp>
            <p:nvSpPr>
              <p:cNvPr id="183" name="Line 99">
                <a:extLst>
                  <a:ext uri="{FF2B5EF4-FFF2-40B4-BE49-F238E27FC236}">
                    <a16:creationId xmlns:a16="http://schemas.microsoft.com/office/drawing/2014/main" id="{A7E45ADB-234A-7147-9FBB-CDB696DCE1C2}"/>
                  </a:ext>
                </a:extLst>
              </p:cNvPr>
              <p:cNvSpPr>
                <a:spLocks noChangeShapeType="1"/>
              </p:cNvSpPr>
              <p:nvPr/>
            </p:nvSpPr>
            <p:spPr bwMode="auto">
              <a:xfrm>
                <a:off x="812800" y="5118100"/>
                <a:ext cx="0" cy="428625"/>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sz="2000" dirty="0">
                  <a:cs typeface="+mn-cs"/>
                </a:endParaRPr>
              </a:p>
            </p:txBody>
          </p:sp>
          <p:sp>
            <p:nvSpPr>
              <p:cNvPr id="184" name="Line 100">
                <a:extLst>
                  <a:ext uri="{FF2B5EF4-FFF2-40B4-BE49-F238E27FC236}">
                    <a16:creationId xmlns:a16="http://schemas.microsoft.com/office/drawing/2014/main" id="{912BD2E0-B5DA-2B4C-8601-BA84D4345CD5}"/>
                  </a:ext>
                </a:extLst>
              </p:cNvPr>
              <p:cNvSpPr>
                <a:spLocks noChangeShapeType="1"/>
              </p:cNvSpPr>
              <p:nvPr/>
            </p:nvSpPr>
            <p:spPr bwMode="auto">
              <a:xfrm>
                <a:off x="2336800" y="5118100"/>
                <a:ext cx="0" cy="428625"/>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sz="2000" dirty="0">
                  <a:cs typeface="+mn-cs"/>
                </a:endParaRPr>
              </a:p>
            </p:txBody>
          </p:sp>
          <p:sp>
            <p:nvSpPr>
              <p:cNvPr id="185" name="Line 101">
                <a:extLst>
                  <a:ext uri="{FF2B5EF4-FFF2-40B4-BE49-F238E27FC236}">
                    <a16:creationId xmlns:a16="http://schemas.microsoft.com/office/drawing/2014/main" id="{6045170B-2B50-6044-B356-6291516AC396}"/>
                  </a:ext>
                </a:extLst>
              </p:cNvPr>
              <p:cNvSpPr>
                <a:spLocks noChangeShapeType="1"/>
              </p:cNvSpPr>
              <p:nvPr/>
            </p:nvSpPr>
            <p:spPr bwMode="auto">
              <a:xfrm>
                <a:off x="3860800" y="5118100"/>
                <a:ext cx="0" cy="428625"/>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sz="2000" dirty="0">
                  <a:cs typeface="+mn-cs"/>
                </a:endParaRPr>
              </a:p>
            </p:txBody>
          </p:sp>
          <p:sp>
            <p:nvSpPr>
              <p:cNvPr id="202" name="Freeform 109">
                <a:extLst>
                  <a:ext uri="{FF2B5EF4-FFF2-40B4-BE49-F238E27FC236}">
                    <a16:creationId xmlns:a16="http://schemas.microsoft.com/office/drawing/2014/main" id="{5B12B7D0-E5F1-0C45-B08B-A4227BB6A556}"/>
                  </a:ext>
                </a:extLst>
              </p:cNvPr>
              <p:cNvSpPr>
                <a:spLocks/>
              </p:cNvSpPr>
              <p:nvPr/>
            </p:nvSpPr>
            <p:spPr bwMode="auto">
              <a:xfrm>
                <a:off x="565150" y="5054600"/>
                <a:ext cx="76200" cy="180975"/>
              </a:xfrm>
              <a:custGeom>
                <a:avLst/>
                <a:gdLst>
                  <a:gd name="T0" fmla="*/ 15 w 60"/>
                  <a:gd name="T1" fmla="*/ 0 h 150"/>
                  <a:gd name="T2" fmla="*/ 3 w 60"/>
                  <a:gd name="T3" fmla="*/ 9 h 150"/>
                  <a:gd name="T4" fmla="*/ 12 w 60"/>
                  <a:gd name="T5" fmla="*/ 16 h 150"/>
                  <a:gd name="T6" fmla="*/ 0 w 60"/>
                  <a:gd name="T7" fmla="*/ 29 h 1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sz="2000" dirty="0"/>
              </a:p>
            </p:txBody>
          </p:sp>
          <p:sp>
            <p:nvSpPr>
              <p:cNvPr id="203" name="Freeform 110">
                <a:extLst>
                  <a:ext uri="{FF2B5EF4-FFF2-40B4-BE49-F238E27FC236}">
                    <a16:creationId xmlns:a16="http://schemas.microsoft.com/office/drawing/2014/main" id="{B204B39D-9790-8748-9630-B9ACA89A1182}"/>
                  </a:ext>
                </a:extLst>
              </p:cNvPr>
              <p:cNvSpPr>
                <a:spLocks/>
              </p:cNvSpPr>
              <p:nvPr/>
            </p:nvSpPr>
            <p:spPr bwMode="auto">
              <a:xfrm>
                <a:off x="644525" y="5054600"/>
                <a:ext cx="76200" cy="180975"/>
              </a:xfrm>
              <a:custGeom>
                <a:avLst/>
                <a:gdLst>
                  <a:gd name="T0" fmla="*/ 15 w 60"/>
                  <a:gd name="T1" fmla="*/ 0 h 150"/>
                  <a:gd name="T2" fmla="*/ 3 w 60"/>
                  <a:gd name="T3" fmla="*/ 9 h 150"/>
                  <a:gd name="T4" fmla="*/ 12 w 60"/>
                  <a:gd name="T5" fmla="*/ 16 h 150"/>
                  <a:gd name="T6" fmla="*/ 0 w 60"/>
                  <a:gd name="T7" fmla="*/ 29 h 1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sz="2000" dirty="0"/>
              </a:p>
            </p:txBody>
          </p:sp>
          <p:sp>
            <p:nvSpPr>
              <p:cNvPr id="189" name="Line 115">
                <a:extLst>
                  <a:ext uri="{FF2B5EF4-FFF2-40B4-BE49-F238E27FC236}">
                    <a16:creationId xmlns:a16="http://schemas.microsoft.com/office/drawing/2014/main" id="{15E43E4C-A6B4-D247-8DC9-3A0F7A28C70F}"/>
                  </a:ext>
                </a:extLst>
              </p:cNvPr>
              <p:cNvSpPr>
                <a:spLocks noChangeShapeType="1"/>
              </p:cNvSpPr>
              <p:nvPr/>
            </p:nvSpPr>
            <p:spPr bwMode="auto">
              <a:xfrm>
                <a:off x="5327650" y="5127625"/>
                <a:ext cx="0" cy="428625"/>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sz="2000" dirty="0">
                  <a:cs typeface="+mn-cs"/>
                </a:endParaRPr>
              </a:p>
            </p:txBody>
          </p:sp>
          <p:sp>
            <p:nvSpPr>
              <p:cNvPr id="191" name="Text Box 120">
                <a:extLst>
                  <a:ext uri="{FF2B5EF4-FFF2-40B4-BE49-F238E27FC236}">
                    <a16:creationId xmlns:a16="http://schemas.microsoft.com/office/drawing/2014/main" id="{C1446D21-DDBA-2A4B-9DC2-2D6A2EE8FD59}"/>
                  </a:ext>
                </a:extLst>
              </p:cNvPr>
              <p:cNvSpPr txBox="1">
                <a:spLocks noChangeArrowheads="1"/>
              </p:cNvSpPr>
              <p:nvPr/>
            </p:nvSpPr>
            <p:spPr bwMode="auto">
              <a:xfrm>
                <a:off x="1122363" y="5557838"/>
                <a:ext cx="980268"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defRPr/>
                </a:pPr>
                <a:r>
                  <a:rPr lang="en-US" sz="1600" dirty="0">
                    <a:latin typeface="+mn-lt"/>
                    <a:cs typeface="Arial" charset="0"/>
                  </a:rPr>
                  <a:t>address 1</a:t>
                </a:r>
              </a:p>
            </p:txBody>
          </p:sp>
          <p:sp>
            <p:nvSpPr>
              <p:cNvPr id="192" name="Text Box 121">
                <a:extLst>
                  <a:ext uri="{FF2B5EF4-FFF2-40B4-BE49-F238E27FC236}">
                    <a16:creationId xmlns:a16="http://schemas.microsoft.com/office/drawing/2014/main" id="{1DF9D129-3B51-0242-AB99-D4CD1E3FB680}"/>
                  </a:ext>
                </a:extLst>
              </p:cNvPr>
              <p:cNvSpPr txBox="1">
                <a:spLocks noChangeArrowheads="1"/>
              </p:cNvSpPr>
              <p:nvPr/>
            </p:nvSpPr>
            <p:spPr bwMode="auto">
              <a:xfrm>
                <a:off x="2582732" y="5554391"/>
                <a:ext cx="980268"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defRPr/>
                </a:pPr>
                <a:r>
                  <a:rPr lang="en-US" sz="1600" dirty="0">
                    <a:latin typeface="+mn-lt"/>
                    <a:cs typeface="Arial" charset="0"/>
                  </a:rPr>
                  <a:t>address 2</a:t>
                </a:r>
              </a:p>
            </p:txBody>
          </p:sp>
          <p:sp>
            <p:nvSpPr>
              <p:cNvPr id="193" name="Text Box 122">
                <a:extLst>
                  <a:ext uri="{FF2B5EF4-FFF2-40B4-BE49-F238E27FC236}">
                    <a16:creationId xmlns:a16="http://schemas.microsoft.com/office/drawing/2014/main" id="{DFD8E956-8FF5-3B49-8EB6-7A4311C7CD3D}"/>
                  </a:ext>
                </a:extLst>
              </p:cNvPr>
              <p:cNvSpPr txBox="1">
                <a:spLocks noChangeArrowheads="1"/>
              </p:cNvSpPr>
              <p:nvPr/>
            </p:nvSpPr>
            <p:spPr bwMode="auto">
              <a:xfrm>
                <a:off x="4103991" y="5556318"/>
                <a:ext cx="980268"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defRPr/>
                </a:pPr>
                <a:r>
                  <a:rPr lang="en-US" sz="1600" dirty="0">
                    <a:latin typeface="+mn-lt"/>
                    <a:cs typeface="Arial" charset="0"/>
                  </a:rPr>
                  <a:t>address 3</a:t>
                </a:r>
              </a:p>
            </p:txBody>
          </p:sp>
          <p:sp>
            <p:nvSpPr>
              <p:cNvPr id="194" name="Text Box 123">
                <a:extLst>
                  <a:ext uri="{FF2B5EF4-FFF2-40B4-BE49-F238E27FC236}">
                    <a16:creationId xmlns:a16="http://schemas.microsoft.com/office/drawing/2014/main" id="{4D2811B5-20D9-1B48-9276-6B9303C662CB}"/>
                  </a:ext>
                </a:extLst>
              </p:cNvPr>
              <p:cNvSpPr txBox="1">
                <a:spLocks noChangeArrowheads="1"/>
              </p:cNvSpPr>
              <p:nvPr/>
            </p:nvSpPr>
            <p:spPr bwMode="auto">
              <a:xfrm>
                <a:off x="368445" y="5924984"/>
                <a:ext cx="2190023"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defRPr/>
                </a:pPr>
                <a:r>
                  <a:rPr lang="en-US" sz="2000" i="1" dirty="0">
                    <a:latin typeface="+mn-lt"/>
                    <a:cs typeface="Arial" charset="0"/>
                  </a:rPr>
                  <a:t>802.</a:t>
                </a:r>
                <a:r>
                  <a:rPr lang="en-US" sz="2000" i="1" dirty="0">
                    <a:solidFill>
                      <a:srgbClr val="C00000"/>
                    </a:solidFill>
                    <a:latin typeface="+mn-lt"/>
                    <a:cs typeface="Arial" charset="0"/>
                  </a:rPr>
                  <a:t>11 WiFi  </a:t>
                </a:r>
                <a:r>
                  <a:rPr lang="en-US" sz="2000" i="1" dirty="0">
                    <a:latin typeface="+mn-lt"/>
                    <a:cs typeface="Arial" charset="0"/>
                  </a:rPr>
                  <a:t>frame</a:t>
                </a:r>
              </a:p>
            </p:txBody>
          </p:sp>
          <p:grpSp>
            <p:nvGrpSpPr>
              <p:cNvPr id="186" name="Group 106">
                <a:extLst>
                  <a:ext uri="{FF2B5EF4-FFF2-40B4-BE49-F238E27FC236}">
                    <a16:creationId xmlns:a16="http://schemas.microsoft.com/office/drawing/2014/main" id="{17B65AEF-31B7-C147-8148-5B39C6D1B6F5}"/>
                  </a:ext>
                </a:extLst>
              </p:cNvPr>
              <p:cNvGrpSpPr>
                <a:grpSpLocks/>
              </p:cNvGrpSpPr>
              <p:nvPr/>
            </p:nvGrpSpPr>
            <p:grpSpPr bwMode="auto">
              <a:xfrm>
                <a:off x="565150" y="5451475"/>
                <a:ext cx="155575" cy="180975"/>
                <a:chOff x="1308" y="3186"/>
                <a:chExt cx="98" cy="114"/>
              </a:xfrm>
            </p:grpSpPr>
            <p:sp>
              <p:nvSpPr>
                <p:cNvPr id="205" name="Freeform 103">
                  <a:extLst>
                    <a:ext uri="{FF2B5EF4-FFF2-40B4-BE49-F238E27FC236}">
                      <a16:creationId xmlns:a16="http://schemas.microsoft.com/office/drawing/2014/main" id="{85891912-5908-E645-943A-A3949010052B}"/>
                    </a:ext>
                  </a:extLst>
                </p:cNvPr>
                <p:cNvSpPr>
                  <a:spLocks/>
                </p:cNvSpPr>
                <p:nvPr/>
              </p:nvSpPr>
              <p:spPr bwMode="auto">
                <a:xfrm>
                  <a:off x="1308" y="3186"/>
                  <a:ext cx="48" cy="114"/>
                </a:xfrm>
                <a:custGeom>
                  <a:avLst/>
                  <a:gdLst>
                    <a:gd name="T0" fmla="*/ 15 w 60"/>
                    <a:gd name="T1" fmla="*/ 0 h 150"/>
                    <a:gd name="T2" fmla="*/ 3 w 60"/>
                    <a:gd name="T3" fmla="*/ 9 h 150"/>
                    <a:gd name="T4" fmla="*/ 12 w 60"/>
                    <a:gd name="T5" fmla="*/ 16 h 150"/>
                    <a:gd name="T6" fmla="*/ 0 w 60"/>
                    <a:gd name="T7" fmla="*/ 29 h 1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sz="2000" dirty="0"/>
                </a:p>
              </p:txBody>
            </p:sp>
            <p:sp>
              <p:nvSpPr>
                <p:cNvPr id="206" name="Freeform 104">
                  <a:extLst>
                    <a:ext uri="{FF2B5EF4-FFF2-40B4-BE49-F238E27FC236}">
                      <a16:creationId xmlns:a16="http://schemas.microsoft.com/office/drawing/2014/main" id="{985D0E83-0F8B-A748-8659-3680E3889917}"/>
                    </a:ext>
                  </a:extLst>
                </p:cNvPr>
                <p:cNvSpPr>
                  <a:spLocks/>
                </p:cNvSpPr>
                <p:nvPr/>
              </p:nvSpPr>
              <p:spPr bwMode="auto">
                <a:xfrm>
                  <a:off x="1358" y="3186"/>
                  <a:ext cx="48" cy="114"/>
                </a:xfrm>
                <a:custGeom>
                  <a:avLst/>
                  <a:gdLst>
                    <a:gd name="T0" fmla="*/ 15 w 60"/>
                    <a:gd name="T1" fmla="*/ 0 h 150"/>
                    <a:gd name="T2" fmla="*/ 3 w 60"/>
                    <a:gd name="T3" fmla="*/ 9 h 150"/>
                    <a:gd name="T4" fmla="*/ 12 w 60"/>
                    <a:gd name="T5" fmla="*/ 16 h 150"/>
                    <a:gd name="T6" fmla="*/ 0 w 60"/>
                    <a:gd name="T7" fmla="*/ 29 h 1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sz="2000" dirty="0"/>
                </a:p>
              </p:txBody>
            </p:sp>
          </p:grpSp>
          <p:grpSp>
            <p:nvGrpSpPr>
              <p:cNvPr id="188" name="Group 111">
                <a:extLst>
                  <a:ext uri="{FF2B5EF4-FFF2-40B4-BE49-F238E27FC236}">
                    <a16:creationId xmlns:a16="http://schemas.microsoft.com/office/drawing/2014/main" id="{E23E9D92-2A84-8A4C-81D3-CC52DF6E51E9}"/>
                  </a:ext>
                </a:extLst>
              </p:cNvPr>
              <p:cNvGrpSpPr>
                <a:grpSpLocks/>
              </p:cNvGrpSpPr>
              <p:nvPr/>
            </p:nvGrpSpPr>
            <p:grpSpPr bwMode="auto">
              <a:xfrm>
                <a:off x="5422900" y="5045075"/>
                <a:ext cx="155575" cy="180975"/>
                <a:chOff x="1308" y="3186"/>
                <a:chExt cx="98" cy="114"/>
              </a:xfrm>
            </p:grpSpPr>
            <p:sp>
              <p:nvSpPr>
                <p:cNvPr id="199" name="Freeform 113">
                  <a:extLst>
                    <a:ext uri="{FF2B5EF4-FFF2-40B4-BE49-F238E27FC236}">
                      <a16:creationId xmlns:a16="http://schemas.microsoft.com/office/drawing/2014/main" id="{482288A7-63C1-3842-A3D4-7AFC97C53280}"/>
                    </a:ext>
                  </a:extLst>
                </p:cNvPr>
                <p:cNvSpPr>
                  <a:spLocks/>
                </p:cNvSpPr>
                <p:nvPr/>
              </p:nvSpPr>
              <p:spPr bwMode="auto">
                <a:xfrm>
                  <a:off x="1308" y="3186"/>
                  <a:ext cx="48" cy="114"/>
                </a:xfrm>
                <a:custGeom>
                  <a:avLst/>
                  <a:gdLst>
                    <a:gd name="T0" fmla="*/ 15 w 60"/>
                    <a:gd name="T1" fmla="*/ 0 h 150"/>
                    <a:gd name="T2" fmla="*/ 3 w 60"/>
                    <a:gd name="T3" fmla="*/ 9 h 150"/>
                    <a:gd name="T4" fmla="*/ 12 w 60"/>
                    <a:gd name="T5" fmla="*/ 16 h 150"/>
                    <a:gd name="T6" fmla="*/ 0 w 60"/>
                    <a:gd name="T7" fmla="*/ 29 h 1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sz="2000" dirty="0"/>
                </a:p>
              </p:txBody>
            </p:sp>
            <p:sp>
              <p:nvSpPr>
                <p:cNvPr id="200" name="Freeform 114">
                  <a:extLst>
                    <a:ext uri="{FF2B5EF4-FFF2-40B4-BE49-F238E27FC236}">
                      <a16:creationId xmlns:a16="http://schemas.microsoft.com/office/drawing/2014/main" id="{2617F009-AE0F-7B4D-8569-49CFF3AE4350}"/>
                    </a:ext>
                  </a:extLst>
                </p:cNvPr>
                <p:cNvSpPr>
                  <a:spLocks/>
                </p:cNvSpPr>
                <p:nvPr/>
              </p:nvSpPr>
              <p:spPr bwMode="auto">
                <a:xfrm>
                  <a:off x="1358" y="3186"/>
                  <a:ext cx="48" cy="114"/>
                </a:xfrm>
                <a:custGeom>
                  <a:avLst/>
                  <a:gdLst>
                    <a:gd name="T0" fmla="*/ 15 w 60"/>
                    <a:gd name="T1" fmla="*/ 0 h 150"/>
                    <a:gd name="T2" fmla="*/ 3 w 60"/>
                    <a:gd name="T3" fmla="*/ 9 h 150"/>
                    <a:gd name="T4" fmla="*/ 12 w 60"/>
                    <a:gd name="T5" fmla="*/ 16 h 150"/>
                    <a:gd name="T6" fmla="*/ 0 w 60"/>
                    <a:gd name="T7" fmla="*/ 29 h 1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sz="2000" dirty="0"/>
                </a:p>
              </p:txBody>
            </p:sp>
          </p:grpSp>
          <p:grpSp>
            <p:nvGrpSpPr>
              <p:cNvPr id="190" name="Group 116">
                <a:extLst>
                  <a:ext uri="{FF2B5EF4-FFF2-40B4-BE49-F238E27FC236}">
                    <a16:creationId xmlns:a16="http://schemas.microsoft.com/office/drawing/2014/main" id="{98525C45-9EC9-3645-AFDF-7B23C730A167}"/>
                  </a:ext>
                </a:extLst>
              </p:cNvPr>
              <p:cNvGrpSpPr>
                <a:grpSpLocks/>
              </p:cNvGrpSpPr>
              <p:nvPr/>
            </p:nvGrpSpPr>
            <p:grpSpPr bwMode="auto">
              <a:xfrm>
                <a:off x="5432425" y="5445125"/>
                <a:ext cx="155575" cy="180975"/>
                <a:chOff x="1308" y="3186"/>
                <a:chExt cx="98" cy="114"/>
              </a:xfrm>
            </p:grpSpPr>
            <p:sp>
              <p:nvSpPr>
                <p:cNvPr id="196" name="Freeform 118">
                  <a:extLst>
                    <a:ext uri="{FF2B5EF4-FFF2-40B4-BE49-F238E27FC236}">
                      <a16:creationId xmlns:a16="http://schemas.microsoft.com/office/drawing/2014/main" id="{1178950C-6B09-FC4A-8FA4-A3D624FA920E}"/>
                    </a:ext>
                  </a:extLst>
                </p:cNvPr>
                <p:cNvSpPr>
                  <a:spLocks/>
                </p:cNvSpPr>
                <p:nvPr/>
              </p:nvSpPr>
              <p:spPr bwMode="auto">
                <a:xfrm>
                  <a:off x="1308" y="3186"/>
                  <a:ext cx="48" cy="114"/>
                </a:xfrm>
                <a:custGeom>
                  <a:avLst/>
                  <a:gdLst>
                    <a:gd name="T0" fmla="*/ 15 w 60"/>
                    <a:gd name="T1" fmla="*/ 0 h 150"/>
                    <a:gd name="T2" fmla="*/ 3 w 60"/>
                    <a:gd name="T3" fmla="*/ 9 h 150"/>
                    <a:gd name="T4" fmla="*/ 12 w 60"/>
                    <a:gd name="T5" fmla="*/ 16 h 150"/>
                    <a:gd name="T6" fmla="*/ 0 w 60"/>
                    <a:gd name="T7" fmla="*/ 29 h 1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sz="2000" dirty="0"/>
                </a:p>
              </p:txBody>
            </p:sp>
            <p:sp>
              <p:nvSpPr>
                <p:cNvPr id="197" name="Freeform 119">
                  <a:extLst>
                    <a:ext uri="{FF2B5EF4-FFF2-40B4-BE49-F238E27FC236}">
                      <a16:creationId xmlns:a16="http://schemas.microsoft.com/office/drawing/2014/main" id="{39622EC3-01B1-9041-A890-8B3802C9AC6A}"/>
                    </a:ext>
                  </a:extLst>
                </p:cNvPr>
                <p:cNvSpPr>
                  <a:spLocks/>
                </p:cNvSpPr>
                <p:nvPr/>
              </p:nvSpPr>
              <p:spPr bwMode="auto">
                <a:xfrm>
                  <a:off x="1358" y="3186"/>
                  <a:ext cx="48" cy="114"/>
                </a:xfrm>
                <a:custGeom>
                  <a:avLst/>
                  <a:gdLst>
                    <a:gd name="T0" fmla="*/ 15 w 60"/>
                    <a:gd name="T1" fmla="*/ 0 h 150"/>
                    <a:gd name="T2" fmla="*/ 3 w 60"/>
                    <a:gd name="T3" fmla="*/ 9 h 150"/>
                    <a:gd name="T4" fmla="*/ 12 w 60"/>
                    <a:gd name="T5" fmla="*/ 16 h 150"/>
                    <a:gd name="T6" fmla="*/ 0 w 60"/>
                    <a:gd name="T7" fmla="*/ 29 h 1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sz="2000" dirty="0"/>
                </a:p>
              </p:txBody>
            </p:sp>
          </p:grpSp>
          <p:sp>
            <p:nvSpPr>
              <p:cNvPr id="265" name="Text Box 97">
                <a:extLst>
                  <a:ext uri="{FF2B5EF4-FFF2-40B4-BE49-F238E27FC236}">
                    <a16:creationId xmlns:a16="http://schemas.microsoft.com/office/drawing/2014/main" id="{97547A4A-C168-4144-8E1C-3C58665A4089}"/>
                  </a:ext>
                </a:extLst>
              </p:cNvPr>
              <p:cNvSpPr txBox="1">
                <a:spLocks noChangeArrowheads="1"/>
              </p:cNvSpPr>
              <p:nvPr/>
            </p:nvSpPr>
            <p:spPr bwMode="auto">
              <a:xfrm>
                <a:off x="3820967" y="5133945"/>
                <a:ext cx="1554977"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defRPr/>
                </a:pPr>
                <a:r>
                  <a:rPr lang="en-US" sz="2000" dirty="0">
                    <a:latin typeface="+mn-lt"/>
                    <a:cs typeface="Arial" charset="0"/>
                  </a:rPr>
                  <a:t>R1 MAC addr</a:t>
                </a:r>
              </a:p>
            </p:txBody>
          </p:sp>
          <p:sp>
            <p:nvSpPr>
              <p:cNvPr id="266" name="Text Box 97">
                <a:extLst>
                  <a:ext uri="{FF2B5EF4-FFF2-40B4-BE49-F238E27FC236}">
                    <a16:creationId xmlns:a16="http://schemas.microsoft.com/office/drawing/2014/main" id="{9777CB94-1BA4-D64D-AF85-CA46520698A2}"/>
                  </a:ext>
                </a:extLst>
              </p:cNvPr>
              <p:cNvSpPr txBox="1">
                <a:spLocks noChangeArrowheads="1"/>
              </p:cNvSpPr>
              <p:nvPr/>
            </p:nvSpPr>
            <p:spPr bwMode="auto">
              <a:xfrm>
                <a:off x="2318185" y="5133945"/>
                <a:ext cx="1575816"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defRPr/>
                </a:pPr>
                <a:r>
                  <a:rPr lang="en-US" sz="2000" dirty="0">
                    <a:latin typeface="+mn-lt"/>
                    <a:cs typeface="Arial" charset="0"/>
                  </a:rPr>
                  <a:t>H1 MAC addr</a:t>
                </a:r>
              </a:p>
            </p:txBody>
          </p:sp>
        </p:grpSp>
      </p:grpSp>
      <p:grpSp>
        <p:nvGrpSpPr>
          <p:cNvPr id="20" name="Group 19">
            <a:extLst>
              <a:ext uri="{FF2B5EF4-FFF2-40B4-BE49-F238E27FC236}">
                <a16:creationId xmlns:a16="http://schemas.microsoft.com/office/drawing/2014/main" id="{8AC22B9E-07A1-0342-B5B4-6E8382B56B25}"/>
              </a:ext>
            </a:extLst>
          </p:cNvPr>
          <p:cNvGrpSpPr/>
          <p:nvPr/>
        </p:nvGrpSpPr>
        <p:grpSpPr>
          <a:xfrm>
            <a:off x="4261427" y="2394529"/>
            <a:ext cx="780829" cy="709297"/>
            <a:chOff x="2529609" y="2366820"/>
            <a:chExt cx="780829" cy="709297"/>
          </a:xfrm>
        </p:grpSpPr>
        <p:grpSp>
          <p:nvGrpSpPr>
            <p:cNvPr id="244" name="Group 201">
              <a:extLst>
                <a:ext uri="{FF2B5EF4-FFF2-40B4-BE49-F238E27FC236}">
                  <a16:creationId xmlns:a16="http://schemas.microsoft.com/office/drawing/2014/main" id="{F4E36E31-7823-F04D-8F5F-0E7E175E3DDD}"/>
                </a:ext>
              </a:extLst>
            </p:cNvPr>
            <p:cNvGrpSpPr>
              <a:grpSpLocks/>
            </p:cNvGrpSpPr>
            <p:nvPr/>
          </p:nvGrpSpPr>
          <p:grpSpPr bwMode="auto">
            <a:xfrm>
              <a:off x="2562121" y="2510967"/>
              <a:ext cx="409575" cy="565150"/>
              <a:chOff x="375561" y="297711"/>
              <a:chExt cx="1252683" cy="2138362"/>
            </a:xfrm>
          </p:grpSpPr>
          <p:sp>
            <p:nvSpPr>
              <p:cNvPr id="245" name="Freeform 244">
                <a:extLst>
                  <a:ext uri="{FF2B5EF4-FFF2-40B4-BE49-F238E27FC236}">
                    <a16:creationId xmlns:a16="http://schemas.microsoft.com/office/drawing/2014/main" id="{20BA22F2-F413-E249-ABFC-E76A5831E9C1}"/>
                  </a:ext>
                </a:extLst>
              </p:cNvPr>
              <p:cNvSpPr/>
              <p:nvPr/>
            </p:nvSpPr>
            <p:spPr>
              <a:xfrm>
                <a:off x="375561" y="297711"/>
                <a:ext cx="971072" cy="2138362"/>
              </a:xfrm>
              <a:custGeom>
                <a:avLst/>
                <a:gdLst>
                  <a:gd name="connsiteX0" fmla="*/ 0 w 966787"/>
                  <a:gd name="connsiteY0" fmla="*/ 0 h 2138362"/>
                  <a:gd name="connsiteX1" fmla="*/ 0 w 966787"/>
                  <a:gd name="connsiteY1" fmla="*/ 1190625 h 2138362"/>
                  <a:gd name="connsiteX2" fmla="*/ 966787 w 966787"/>
                  <a:gd name="connsiteY2" fmla="*/ 2138362 h 2138362"/>
                  <a:gd name="connsiteX3" fmla="*/ 962025 w 966787"/>
                  <a:gd name="connsiteY3" fmla="*/ 742950 h 2138362"/>
                  <a:gd name="connsiteX4" fmla="*/ 0 w 966787"/>
                  <a:gd name="connsiteY4" fmla="*/ 0 h 2138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787" h="2138362">
                    <a:moveTo>
                      <a:pt x="0" y="0"/>
                    </a:moveTo>
                    <a:lnTo>
                      <a:pt x="0" y="1190625"/>
                    </a:lnTo>
                    <a:lnTo>
                      <a:pt x="966787" y="2138362"/>
                    </a:lnTo>
                    <a:cubicBezTo>
                      <a:pt x="965200" y="1673225"/>
                      <a:pt x="963612" y="1208087"/>
                      <a:pt x="962025" y="742950"/>
                    </a:cubicBez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6" name="Freeform 245">
                <a:extLst>
                  <a:ext uri="{FF2B5EF4-FFF2-40B4-BE49-F238E27FC236}">
                    <a16:creationId xmlns:a16="http://schemas.microsoft.com/office/drawing/2014/main" id="{39A92026-28D3-FE4B-B67A-72B3F50015DF}"/>
                  </a:ext>
                </a:extLst>
              </p:cNvPr>
              <p:cNvSpPr/>
              <p:nvPr/>
            </p:nvSpPr>
            <p:spPr>
              <a:xfrm>
                <a:off x="375561" y="309724"/>
                <a:ext cx="1247826" cy="768849"/>
              </a:xfrm>
              <a:custGeom>
                <a:avLst/>
                <a:gdLst>
                  <a:gd name="connsiteX0" fmla="*/ 0 w 966787"/>
                  <a:gd name="connsiteY0" fmla="*/ 0 h 2138362"/>
                  <a:gd name="connsiteX1" fmla="*/ 0 w 966787"/>
                  <a:gd name="connsiteY1" fmla="*/ 1190625 h 2138362"/>
                  <a:gd name="connsiteX2" fmla="*/ 966787 w 966787"/>
                  <a:gd name="connsiteY2" fmla="*/ 2138362 h 2138362"/>
                  <a:gd name="connsiteX3" fmla="*/ 962025 w 966787"/>
                  <a:gd name="connsiteY3" fmla="*/ 742950 h 2138362"/>
                  <a:gd name="connsiteX4" fmla="*/ 0 w 966787"/>
                  <a:gd name="connsiteY4" fmla="*/ 0 h 2138362"/>
                  <a:gd name="connsiteX0" fmla="*/ 928688 w 1895475"/>
                  <a:gd name="connsiteY0" fmla="*/ 0 h 2138362"/>
                  <a:gd name="connsiteX1" fmla="*/ 0 w 1895475"/>
                  <a:gd name="connsiteY1" fmla="*/ 461963 h 2138362"/>
                  <a:gd name="connsiteX2" fmla="*/ 1895475 w 1895475"/>
                  <a:gd name="connsiteY2" fmla="*/ 2138362 h 2138362"/>
                  <a:gd name="connsiteX3" fmla="*/ 1890713 w 1895475"/>
                  <a:gd name="connsiteY3" fmla="*/ 742950 h 2138362"/>
                  <a:gd name="connsiteX4" fmla="*/ 928688 w 1895475"/>
                  <a:gd name="connsiteY4" fmla="*/ 0 h 2138362"/>
                  <a:gd name="connsiteX0" fmla="*/ 247650 w 1895475"/>
                  <a:gd name="connsiteY0" fmla="*/ 0 h 1738312"/>
                  <a:gd name="connsiteX1" fmla="*/ 0 w 1895475"/>
                  <a:gd name="connsiteY1" fmla="*/ 61913 h 1738312"/>
                  <a:gd name="connsiteX2" fmla="*/ 1895475 w 1895475"/>
                  <a:gd name="connsiteY2" fmla="*/ 1738312 h 1738312"/>
                  <a:gd name="connsiteX3" fmla="*/ 1890713 w 1895475"/>
                  <a:gd name="connsiteY3" fmla="*/ 342900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143000 w 1895475"/>
                  <a:gd name="connsiteY3" fmla="*/ 776288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143000 w 1895475"/>
                  <a:gd name="connsiteY3" fmla="*/ 776288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238250 w 1895475"/>
                  <a:gd name="connsiteY3" fmla="*/ 814388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238250 w 1895475"/>
                  <a:gd name="connsiteY3" fmla="*/ 814388 h 1738312"/>
                  <a:gd name="connsiteX4" fmla="*/ 247650 w 1895475"/>
                  <a:gd name="connsiteY4" fmla="*/ 0 h 1738312"/>
                  <a:gd name="connsiteX0" fmla="*/ 247650 w 1238250"/>
                  <a:gd name="connsiteY0" fmla="*/ 0 h 862012"/>
                  <a:gd name="connsiteX1" fmla="*/ 0 w 1238250"/>
                  <a:gd name="connsiteY1" fmla="*/ 61913 h 862012"/>
                  <a:gd name="connsiteX2" fmla="*/ 947738 w 1238250"/>
                  <a:gd name="connsiteY2" fmla="*/ 862012 h 862012"/>
                  <a:gd name="connsiteX3" fmla="*/ 1238250 w 1238250"/>
                  <a:gd name="connsiteY3" fmla="*/ 814388 h 862012"/>
                  <a:gd name="connsiteX4" fmla="*/ 247650 w 1238250"/>
                  <a:gd name="connsiteY4" fmla="*/ 0 h 862012"/>
                  <a:gd name="connsiteX0" fmla="*/ 247650 w 1238250"/>
                  <a:gd name="connsiteY0" fmla="*/ 0 h 823912"/>
                  <a:gd name="connsiteX1" fmla="*/ 0 w 1238250"/>
                  <a:gd name="connsiteY1" fmla="*/ 61913 h 823912"/>
                  <a:gd name="connsiteX2" fmla="*/ 952500 w 1238250"/>
                  <a:gd name="connsiteY2" fmla="*/ 823912 h 823912"/>
                  <a:gd name="connsiteX3" fmla="*/ 1238250 w 1238250"/>
                  <a:gd name="connsiteY3" fmla="*/ 814388 h 823912"/>
                  <a:gd name="connsiteX4" fmla="*/ 247650 w 1238250"/>
                  <a:gd name="connsiteY4" fmla="*/ 0 h 823912"/>
                  <a:gd name="connsiteX0" fmla="*/ 247650 w 1238250"/>
                  <a:gd name="connsiteY0" fmla="*/ 0 h 823912"/>
                  <a:gd name="connsiteX1" fmla="*/ 0 w 1238250"/>
                  <a:gd name="connsiteY1" fmla="*/ 61913 h 823912"/>
                  <a:gd name="connsiteX2" fmla="*/ 952500 w 1238250"/>
                  <a:gd name="connsiteY2" fmla="*/ 823912 h 823912"/>
                  <a:gd name="connsiteX3" fmla="*/ 1238250 w 1238250"/>
                  <a:gd name="connsiteY3" fmla="*/ 814388 h 823912"/>
                  <a:gd name="connsiteX4" fmla="*/ 247650 w 1238250"/>
                  <a:gd name="connsiteY4" fmla="*/ 0 h 823912"/>
                  <a:gd name="connsiteX0" fmla="*/ 233363 w 1238250"/>
                  <a:gd name="connsiteY0" fmla="*/ 0 h 766762"/>
                  <a:gd name="connsiteX1" fmla="*/ 0 w 1238250"/>
                  <a:gd name="connsiteY1" fmla="*/ 4763 h 766762"/>
                  <a:gd name="connsiteX2" fmla="*/ 952500 w 1238250"/>
                  <a:gd name="connsiteY2" fmla="*/ 766762 h 766762"/>
                  <a:gd name="connsiteX3" fmla="*/ 1238250 w 1238250"/>
                  <a:gd name="connsiteY3" fmla="*/ 757238 h 766762"/>
                  <a:gd name="connsiteX4" fmla="*/ 233363 w 1238250"/>
                  <a:gd name="connsiteY4" fmla="*/ 0 h 766762"/>
                  <a:gd name="connsiteX0" fmla="*/ 233363 w 1238250"/>
                  <a:gd name="connsiteY0" fmla="*/ 0 h 773376"/>
                  <a:gd name="connsiteX1" fmla="*/ 0 w 1238250"/>
                  <a:gd name="connsiteY1" fmla="*/ 4763 h 773376"/>
                  <a:gd name="connsiteX2" fmla="*/ 952500 w 1238250"/>
                  <a:gd name="connsiteY2" fmla="*/ 766762 h 773376"/>
                  <a:gd name="connsiteX3" fmla="*/ 1238250 w 1238250"/>
                  <a:gd name="connsiteY3" fmla="*/ 771525 h 773376"/>
                  <a:gd name="connsiteX4" fmla="*/ 233363 w 1238250"/>
                  <a:gd name="connsiteY4" fmla="*/ 0 h 773376"/>
                  <a:gd name="connsiteX0" fmla="*/ 233363 w 1238250"/>
                  <a:gd name="connsiteY0" fmla="*/ 0 h 766762"/>
                  <a:gd name="connsiteX1" fmla="*/ 0 w 1238250"/>
                  <a:gd name="connsiteY1" fmla="*/ 4763 h 766762"/>
                  <a:gd name="connsiteX2" fmla="*/ 952500 w 1238250"/>
                  <a:gd name="connsiteY2" fmla="*/ 766762 h 766762"/>
                  <a:gd name="connsiteX3" fmla="*/ 1238250 w 1238250"/>
                  <a:gd name="connsiteY3" fmla="*/ 757236 h 766762"/>
                  <a:gd name="connsiteX4" fmla="*/ 233363 w 1238250"/>
                  <a:gd name="connsiteY4" fmla="*/ 0 h 766762"/>
                  <a:gd name="connsiteX0" fmla="*/ 233363 w 1238250"/>
                  <a:gd name="connsiteY0" fmla="*/ 0 h 773375"/>
                  <a:gd name="connsiteX1" fmla="*/ 0 w 1238250"/>
                  <a:gd name="connsiteY1" fmla="*/ 4763 h 773375"/>
                  <a:gd name="connsiteX2" fmla="*/ 952500 w 1238250"/>
                  <a:gd name="connsiteY2" fmla="*/ 766762 h 773375"/>
                  <a:gd name="connsiteX3" fmla="*/ 1238250 w 1238250"/>
                  <a:gd name="connsiteY3" fmla="*/ 771523 h 773375"/>
                  <a:gd name="connsiteX4" fmla="*/ 233363 w 1238250"/>
                  <a:gd name="connsiteY4" fmla="*/ 0 h 773375"/>
                  <a:gd name="connsiteX0" fmla="*/ 233363 w 1238250"/>
                  <a:gd name="connsiteY0" fmla="*/ 0 h 771523"/>
                  <a:gd name="connsiteX1" fmla="*/ 0 w 1238250"/>
                  <a:gd name="connsiteY1" fmla="*/ 4763 h 771523"/>
                  <a:gd name="connsiteX2" fmla="*/ 952500 w 1238250"/>
                  <a:gd name="connsiteY2" fmla="*/ 766762 h 771523"/>
                  <a:gd name="connsiteX3" fmla="*/ 1238250 w 1238250"/>
                  <a:gd name="connsiteY3" fmla="*/ 771523 h 771523"/>
                  <a:gd name="connsiteX4" fmla="*/ 233363 w 1238250"/>
                  <a:gd name="connsiteY4" fmla="*/ 0 h 771523"/>
                  <a:gd name="connsiteX0" fmla="*/ 233363 w 1238250"/>
                  <a:gd name="connsiteY0" fmla="*/ 0 h 771523"/>
                  <a:gd name="connsiteX1" fmla="*/ 0 w 1238250"/>
                  <a:gd name="connsiteY1" fmla="*/ 23466 h 771523"/>
                  <a:gd name="connsiteX2" fmla="*/ 952500 w 1238250"/>
                  <a:gd name="connsiteY2" fmla="*/ 766762 h 771523"/>
                  <a:gd name="connsiteX3" fmla="*/ 1238250 w 1238250"/>
                  <a:gd name="connsiteY3" fmla="*/ 771523 h 771523"/>
                  <a:gd name="connsiteX4" fmla="*/ 233363 w 1238250"/>
                  <a:gd name="connsiteY4" fmla="*/ 0 h 771523"/>
                  <a:gd name="connsiteX0" fmla="*/ 233363 w 1238250"/>
                  <a:gd name="connsiteY0" fmla="*/ 0 h 757496"/>
                  <a:gd name="connsiteX1" fmla="*/ 0 w 1238250"/>
                  <a:gd name="connsiteY1" fmla="*/ 9439 h 757496"/>
                  <a:gd name="connsiteX2" fmla="*/ 952500 w 1238250"/>
                  <a:gd name="connsiteY2" fmla="*/ 752735 h 757496"/>
                  <a:gd name="connsiteX3" fmla="*/ 1238250 w 1238250"/>
                  <a:gd name="connsiteY3" fmla="*/ 757496 h 757496"/>
                  <a:gd name="connsiteX4" fmla="*/ 233363 w 1238250"/>
                  <a:gd name="connsiteY4" fmla="*/ 0 h 757496"/>
                  <a:gd name="connsiteX0" fmla="*/ 233363 w 1238250"/>
                  <a:gd name="connsiteY0" fmla="*/ 0 h 757496"/>
                  <a:gd name="connsiteX1" fmla="*/ 0 w 1238250"/>
                  <a:gd name="connsiteY1" fmla="*/ 9439 h 757496"/>
                  <a:gd name="connsiteX2" fmla="*/ 952500 w 1238250"/>
                  <a:gd name="connsiteY2" fmla="*/ 752735 h 757496"/>
                  <a:gd name="connsiteX3" fmla="*/ 1238250 w 1238250"/>
                  <a:gd name="connsiteY3" fmla="*/ 757496 h 757496"/>
                  <a:gd name="connsiteX4" fmla="*/ 233363 w 1238250"/>
                  <a:gd name="connsiteY4" fmla="*/ 0 h 757496"/>
                  <a:gd name="connsiteX0" fmla="*/ 243561 w 1248448"/>
                  <a:gd name="connsiteY0" fmla="*/ 573 h 758069"/>
                  <a:gd name="connsiteX1" fmla="*/ 0 w 1248448"/>
                  <a:gd name="connsiteY1" fmla="*/ 0 h 758069"/>
                  <a:gd name="connsiteX2" fmla="*/ 962698 w 1248448"/>
                  <a:gd name="connsiteY2" fmla="*/ 753308 h 758069"/>
                  <a:gd name="connsiteX3" fmla="*/ 1248448 w 1248448"/>
                  <a:gd name="connsiteY3" fmla="*/ 758069 h 758069"/>
                  <a:gd name="connsiteX4" fmla="*/ 243561 w 1248448"/>
                  <a:gd name="connsiteY4" fmla="*/ 573 h 758069"/>
                  <a:gd name="connsiteX0" fmla="*/ 243561 w 1248448"/>
                  <a:gd name="connsiteY0" fmla="*/ 573 h 758069"/>
                  <a:gd name="connsiteX1" fmla="*/ 0 w 1248448"/>
                  <a:gd name="connsiteY1" fmla="*/ 0 h 758069"/>
                  <a:gd name="connsiteX2" fmla="*/ 962698 w 1248448"/>
                  <a:gd name="connsiteY2" fmla="*/ 753308 h 758069"/>
                  <a:gd name="connsiteX3" fmla="*/ 1248448 w 1248448"/>
                  <a:gd name="connsiteY3" fmla="*/ 758069 h 758069"/>
                  <a:gd name="connsiteX4" fmla="*/ 243561 w 1248448"/>
                  <a:gd name="connsiteY4" fmla="*/ 573 h 758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8448" h="758069">
                    <a:moveTo>
                      <a:pt x="243561" y="573"/>
                    </a:moveTo>
                    <a:cubicBezTo>
                      <a:pt x="162374" y="382"/>
                      <a:pt x="235530" y="6639"/>
                      <a:pt x="0" y="0"/>
                    </a:cubicBezTo>
                    <a:lnTo>
                      <a:pt x="962698" y="753308"/>
                    </a:lnTo>
                    <a:cubicBezTo>
                      <a:pt x="1114838" y="758721"/>
                      <a:pt x="1045247" y="751718"/>
                      <a:pt x="1248448" y="758069"/>
                    </a:cubicBezTo>
                    <a:lnTo>
                      <a:pt x="243561" y="573"/>
                    </a:lnTo>
                    <a:close/>
                  </a:path>
                </a:pathLst>
              </a:cu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7" name="Rectangle 246">
                <a:extLst>
                  <a:ext uri="{FF2B5EF4-FFF2-40B4-BE49-F238E27FC236}">
                    <a16:creationId xmlns:a16="http://schemas.microsoft.com/office/drawing/2014/main" id="{088118C1-D479-6A46-AA1D-D9592C2919CC}"/>
                  </a:ext>
                </a:extLst>
              </p:cNvPr>
              <p:cNvSpPr/>
              <p:nvPr/>
            </p:nvSpPr>
            <p:spPr>
              <a:xfrm>
                <a:off x="1332065" y="1066560"/>
                <a:ext cx="296179" cy="136350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grpSp>
        <p:sp>
          <p:nvSpPr>
            <p:cNvPr id="261" name="Right Arrow 260">
              <a:extLst>
                <a:ext uri="{FF2B5EF4-FFF2-40B4-BE49-F238E27FC236}">
                  <a16:creationId xmlns:a16="http://schemas.microsoft.com/office/drawing/2014/main" id="{D4CFF042-2F20-3542-AEBF-68F7A356B7FB}"/>
                </a:ext>
              </a:extLst>
            </p:cNvPr>
            <p:cNvSpPr/>
            <p:nvPr/>
          </p:nvSpPr>
          <p:spPr>
            <a:xfrm rot="1799862">
              <a:off x="2529609" y="2366820"/>
              <a:ext cx="780829" cy="190500"/>
            </a:xfrm>
            <a:prstGeom prst="rightArrow">
              <a:avLst/>
            </a:prstGeom>
            <a:gradFill flip="none" rotWithShape="1">
              <a:gsLst>
                <a:gs pos="0">
                  <a:schemeClr val="bg1">
                    <a:alpha val="48000"/>
                  </a:schemeClr>
                </a:gs>
                <a:gs pos="100000">
                  <a:srgbClr val="011199"/>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74" name="Freeform 95">
            <a:extLst>
              <a:ext uri="{FF2B5EF4-FFF2-40B4-BE49-F238E27FC236}">
                <a16:creationId xmlns:a16="http://schemas.microsoft.com/office/drawing/2014/main" id="{8D3DFAB1-B173-2B41-8696-E7AE73A78390}"/>
              </a:ext>
            </a:extLst>
          </p:cNvPr>
          <p:cNvSpPr>
            <a:spLocks/>
          </p:cNvSpPr>
          <p:nvPr/>
        </p:nvSpPr>
        <p:spPr bwMode="auto">
          <a:xfrm>
            <a:off x="6068173" y="3172859"/>
            <a:ext cx="4544256" cy="1101192"/>
          </a:xfrm>
          <a:custGeom>
            <a:avLst/>
            <a:gdLst>
              <a:gd name="T0" fmla="*/ 1397 w 3374"/>
              <a:gd name="T1" fmla="*/ 0 h 1668"/>
              <a:gd name="T2" fmla="*/ 104 w 3374"/>
              <a:gd name="T3" fmla="*/ 1445 h 1668"/>
              <a:gd name="T4" fmla="*/ 1294 w 3374"/>
              <a:gd name="T5" fmla="*/ 1418 h 1668"/>
              <a:gd name="T6" fmla="*/ 3374 w 3374"/>
              <a:gd name="T7" fmla="*/ 1445 h 1668"/>
              <a:gd name="T8" fmla="*/ 1585 w 3374"/>
              <a:gd name="T9" fmla="*/ 75 h 1668"/>
              <a:gd name="T10" fmla="*/ 1397 w 3374"/>
              <a:gd name="T11" fmla="*/ 0 h 1668"/>
              <a:gd name="T12" fmla="*/ 0 60000 65536"/>
              <a:gd name="T13" fmla="*/ 0 60000 65536"/>
              <a:gd name="T14" fmla="*/ 0 60000 65536"/>
              <a:gd name="T15" fmla="*/ 0 60000 65536"/>
              <a:gd name="T16" fmla="*/ 0 60000 65536"/>
              <a:gd name="T17" fmla="*/ 0 60000 65536"/>
              <a:gd name="connsiteX0" fmla="*/ 3852 w 9712"/>
              <a:gd name="connsiteY0" fmla="*/ 0 h 9452"/>
              <a:gd name="connsiteX1" fmla="*/ 20 w 9712"/>
              <a:gd name="connsiteY1" fmla="*/ 8663 h 9452"/>
              <a:gd name="connsiteX2" fmla="*/ 4918 w 9712"/>
              <a:gd name="connsiteY2" fmla="*/ 9234 h 9452"/>
              <a:gd name="connsiteX3" fmla="*/ 9712 w 9712"/>
              <a:gd name="connsiteY3" fmla="*/ 8663 h 9452"/>
              <a:gd name="connsiteX4" fmla="*/ 4410 w 9712"/>
              <a:gd name="connsiteY4" fmla="*/ 450 h 9452"/>
              <a:gd name="connsiteX5" fmla="*/ 3852 w 9712"/>
              <a:gd name="connsiteY5" fmla="*/ 0 h 9452"/>
              <a:gd name="connsiteX0" fmla="*/ 3945 w 9979"/>
              <a:gd name="connsiteY0" fmla="*/ 0 h 10000"/>
              <a:gd name="connsiteX1" fmla="*/ 0 w 9979"/>
              <a:gd name="connsiteY1" fmla="*/ 9165 h 10000"/>
              <a:gd name="connsiteX2" fmla="*/ 5043 w 9979"/>
              <a:gd name="connsiteY2" fmla="*/ 9769 h 10000"/>
              <a:gd name="connsiteX3" fmla="*/ 9979 w 9979"/>
              <a:gd name="connsiteY3" fmla="*/ 9165 h 10000"/>
              <a:gd name="connsiteX4" fmla="*/ 4520 w 9979"/>
              <a:gd name="connsiteY4" fmla="*/ 476 h 10000"/>
              <a:gd name="connsiteX5" fmla="*/ 3945 w 9979"/>
              <a:gd name="connsiteY5" fmla="*/ 0 h 10000"/>
              <a:gd name="connsiteX0" fmla="*/ 3953 w 10000"/>
              <a:gd name="connsiteY0" fmla="*/ 0 h 9782"/>
              <a:gd name="connsiteX1" fmla="*/ 0 w 10000"/>
              <a:gd name="connsiteY1" fmla="*/ 9165 h 9782"/>
              <a:gd name="connsiteX2" fmla="*/ 5054 w 10000"/>
              <a:gd name="connsiteY2" fmla="*/ 9769 h 9782"/>
              <a:gd name="connsiteX3" fmla="*/ 10000 w 10000"/>
              <a:gd name="connsiteY3" fmla="*/ 9165 h 9782"/>
              <a:gd name="connsiteX4" fmla="*/ 4530 w 10000"/>
              <a:gd name="connsiteY4" fmla="*/ 476 h 9782"/>
              <a:gd name="connsiteX5" fmla="*/ 3953 w 10000"/>
              <a:gd name="connsiteY5" fmla="*/ 0 h 9782"/>
              <a:gd name="connsiteX0" fmla="*/ 3953 w 10000"/>
              <a:gd name="connsiteY0" fmla="*/ 0 h 10509"/>
              <a:gd name="connsiteX1" fmla="*/ 0 w 10000"/>
              <a:gd name="connsiteY1" fmla="*/ 9369 h 10509"/>
              <a:gd name="connsiteX2" fmla="*/ 10000 w 10000"/>
              <a:gd name="connsiteY2" fmla="*/ 9369 h 10509"/>
              <a:gd name="connsiteX3" fmla="*/ 4530 w 10000"/>
              <a:gd name="connsiteY3" fmla="*/ 487 h 10509"/>
              <a:gd name="connsiteX4" fmla="*/ 3953 w 10000"/>
              <a:gd name="connsiteY4" fmla="*/ 0 h 10509"/>
              <a:gd name="connsiteX0" fmla="*/ 3953 w 10109"/>
              <a:gd name="connsiteY0" fmla="*/ 0 h 10566"/>
              <a:gd name="connsiteX1" fmla="*/ 0 w 10109"/>
              <a:gd name="connsiteY1" fmla="*/ 9369 h 10566"/>
              <a:gd name="connsiteX2" fmla="*/ 10109 w 10109"/>
              <a:gd name="connsiteY2" fmla="*/ 9482 h 10566"/>
              <a:gd name="connsiteX3" fmla="*/ 4530 w 10109"/>
              <a:gd name="connsiteY3" fmla="*/ 487 h 10566"/>
              <a:gd name="connsiteX4" fmla="*/ 3953 w 10109"/>
              <a:gd name="connsiteY4" fmla="*/ 0 h 10566"/>
              <a:gd name="connsiteX0" fmla="*/ 3953 w 10109"/>
              <a:gd name="connsiteY0" fmla="*/ 0 h 10168"/>
              <a:gd name="connsiteX1" fmla="*/ 0 w 10109"/>
              <a:gd name="connsiteY1" fmla="*/ 9369 h 10168"/>
              <a:gd name="connsiteX2" fmla="*/ 10109 w 10109"/>
              <a:gd name="connsiteY2" fmla="*/ 9482 h 10168"/>
              <a:gd name="connsiteX3" fmla="*/ 4530 w 10109"/>
              <a:gd name="connsiteY3" fmla="*/ 487 h 10168"/>
              <a:gd name="connsiteX4" fmla="*/ 3953 w 10109"/>
              <a:gd name="connsiteY4" fmla="*/ 0 h 10168"/>
              <a:gd name="connsiteX0" fmla="*/ 3953 w 10109"/>
              <a:gd name="connsiteY0" fmla="*/ 0 h 9677"/>
              <a:gd name="connsiteX1" fmla="*/ 0 w 10109"/>
              <a:gd name="connsiteY1" fmla="*/ 9369 h 9677"/>
              <a:gd name="connsiteX2" fmla="*/ 10109 w 10109"/>
              <a:gd name="connsiteY2" fmla="*/ 9482 h 9677"/>
              <a:gd name="connsiteX3" fmla="*/ 4530 w 10109"/>
              <a:gd name="connsiteY3" fmla="*/ 487 h 9677"/>
              <a:gd name="connsiteX4" fmla="*/ 3953 w 10109"/>
              <a:gd name="connsiteY4" fmla="*/ 0 h 9677"/>
              <a:gd name="connsiteX0" fmla="*/ 3948 w 10038"/>
              <a:gd name="connsiteY0" fmla="*/ 0 h 10000"/>
              <a:gd name="connsiteX1" fmla="*/ 38 w 10038"/>
              <a:gd name="connsiteY1" fmla="*/ 9682 h 10000"/>
              <a:gd name="connsiteX2" fmla="*/ 10038 w 10038"/>
              <a:gd name="connsiteY2" fmla="*/ 9798 h 10000"/>
              <a:gd name="connsiteX3" fmla="*/ 4519 w 10038"/>
              <a:gd name="connsiteY3" fmla="*/ 503 h 10000"/>
              <a:gd name="connsiteX4" fmla="*/ 3948 w 10038"/>
              <a:gd name="connsiteY4" fmla="*/ 0 h 10000"/>
              <a:gd name="connsiteX0" fmla="*/ 66 w 11856"/>
              <a:gd name="connsiteY0" fmla="*/ 6001 h 9510"/>
              <a:gd name="connsiteX1" fmla="*/ 1856 w 11856"/>
              <a:gd name="connsiteY1" fmla="*/ 9192 h 9510"/>
              <a:gd name="connsiteX2" fmla="*/ 11856 w 11856"/>
              <a:gd name="connsiteY2" fmla="*/ 9308 h 9510"/>
              <a:gd name="connsiteX3" fmla="*/ 6337 w 11856"/>
              <a:gd name="connsiteY3" fmla="*/ 13 h 9510"/>
              <a:gd name="connsiteX4" fmla="*/ 66 w 11856"/>
              <a:gd name="connsiteY4" fmla="*/ 6001 h 9510"/>
              <a:gd name="connsiteX0" fmla="*/ 0 w 9944"/>
              <a:gd name="connsiteY0" fmla="*/ 6309 h 9999"/>
              <a:gd name="connsiteX1" fmla="*/ 1509 w 9944"/>
              <a:gd name="connsiteY1" fmla="*/ 9665 h 9999"/>
              <a:gd name="connsiteX2" fmla="*/ 9944 w 9944"/>
              <a:gd name="connsiteY2" fmla="*/ 9787 h 9999"/>
              <a:gd name="connsiteX3" fmla="*/ 5289 w 9944"/>
              <a:gd name="connsiteY3" fmla="*/ 13 h 9999"/>
              <a:gd name="connsiteX4" fmla="*/ 0 w 9944"/>
              <a:gd name="connsiteY4" fmla="*/ 6309 h 9999"/>
              <a:gd name="connsiteX0" fmla="*/ 0 w 10061"/>
              <a:gd name="connsiteY0" fmla="*/ 6556 h 10000"/>
              <a:gd name="connsiteX1" fmla="*/ 1578 w 10061"/>
              <a:gd name="connsiteY1" fmla="*/ 9666 h 10000"/>
              <a:gd name="connsiteX2" fmla="*/ 10061 w 10061"/>
              <a:gd name="connsiteY2" fmla="*/ 9788 h 10000"/>
              <a:gd name="connsiteX3" fmla="*/ 5380 w 10061"/>
              <a:gd name="connsiteY3" fmla="*/ 13 h 10000"/>
              <a:gd name="connsiteX4" fmla="*/ 0 w 10061"/>
              <a:gd name="connsiteY4" fmla="*/ 6556 h 10000"/>
              <a:gd name="connsiteX0" fmla="*/ 0 w 10061"/>
              <a:gd name="connsiteY0" fmla="*/ 934 h 4378"/>
              <a:gd name="connsiteX1" fmla="*/ 1578 w 10061"/>
              <a:gd name="connsiteY1" fmla="*/ 4044 h 4378"/>
              <a:gd name="connsiteX2" fmla="*/ 10061 w 10061"/>
              <a:gd name="connsiteY2" fmla="*/ 4166 h 4378"/>
              <a:gd name="connsiteX3" fmla="*/ 1586 w 10061"/>
              <a:gd name="connsiteY3" fmla="*/ 49 h 4378"/>
              <a:gd name="connsiteX4" fmla="*/ 0 w 10061"/>
              <a:gd name="connsiteY4" fmla="*/ 934 h 4378"/>
              <a:gd name="connsiteX0" fmla="*/ 0 w 10000"/>
              <a:gd name="connsiteY0" fmla="*/ 2132 h 10000"/>
              <a:gd name="connsiteX1" fmla="*/ 1568 w 10000"/>
              <a:gd name="connsiteY1" fmla="*/ 9236 h 10000"/>
              <a:gd name="connsiteX2" fmla="*/ 10000 w 10000"/>
              <a:gd name="connsiteY2" fmla="*/ 9515 h 10000"/>
              <a:gd name="connsiteX3" fmla="*/ 1576 w 10000"/>
              <a:gd name="connsiteY3" fmla="*/ 111 h 10000"/>
              <a:gd name="connsiteX4" fmla="*/ 0 w 10000"/>
              <a:gd name="connsiteY4" fmla="*/ 2132 h 10000"/>
              <a:gd name="connsiteX0" fmla="*/ 0 w 10000"/>
              <a:gd name="connsiteY0" fmla="*/ 2132 h 10000"/>
              <a:gd name="connsiteX1" fmla="*/ 1568 w 10000"/>
              <a:gd name="connsiteY1" fmla="*/ 9236 h 10000"/>
              <a:gd name="connsiteX2" fmla="*/ 10000 w 10000"/>
              <a:gd name="connsiteY2" fmla="*/ 9515 h 10000"/>
              <a:gd name="connsiteX3" fmla="*/ 1576 w 10000"/>
              <a:gd name="connsiteY3" fmla="*/ 111 h 10000"/>
              <a:gd name="connsiteX4" fmla="*/ 0 w 10000"/>
              <a:gd name="connsiteY4" fmla="*/ 2132 h 10000"/>
              <a:gd name="connsiteX0" fmla="*/ 0 w 10000"/>
              <a:gd name="connsiteY0" fmla="*/ 2021 h 9889"/>
              <a:gd name="connsiteX1" fmla="*/ 1568 w 10000"/>
              <a:gd name="connsiteY1" fmla="*/ 9125 h 9889"/>
              <a:gd name="connsiteX2" fmla="*/ 10000 w 10000"/>
              <a:gd name="connsiteY2" fmla="*/ 9404 h 9889"/>
              <a:gd name="connsiteX3" fmla="*/ 1576 w 10000"/>
              <a:gd name="connsiteY3" fmla="*/ 0 h 9889"/>
              <a:gd name="connsiteX4" fmla="*/ 0 w 10000"/>
              <a:gd name="connsiteY4" fmla="*/ 2021 h 9889"/>
              <a:gd name="connsiteX0" fmla="*/ 0 w 10000"/>
              <a:gd name="connsiteY0" fmla="*/ 2044 h 10000"/>
              <a:gd name="connsiteX1" fmla="*/ 1568 w 10000"/>
              <a:gd name="connsiteY1" fmla="*/ 9227 h 10000"/>
              <a:gd name="connsiteX2" fmla="*/ 10000 w 10000"/>
              <a:gd name="connsiteY2" fmla="*/ 9510 h 10000"/>
              <a:gd name="connsiteX3" fmla="*/ 1576 w 10000"/>
              <a:gd name="connsiteY3" fmla="*/ 0 h 10000"/>
              <a:gd name="connsiteX4" fmla="*/ 0 w 10000"/>
              <a:gd name="connsiteY4" fmla="*/ 2044 h 10000"/>
              <a:gd name="connsiteX0" fmla="*/ 0 w 10000"/>
              <a:gd name="connsiteY0" fmla="*/ 766 h 8722"/>
              <a:gd name="connsiteX1" fmla="*/ 1568 w 10000"/>
              <a:gd name="connsiteY1" fmla="*/ 7949 h 8722"/>
              <a:gd name="connsiteX2" fmla="*/ 10000 w 10000"/>
              <a:gd name="connsiteY2" fmla="*/ 8232 h 8722"/>
              <a:gd name="connsiteX3" fmla="*/ 299 w 10000"/>
              <a:gd name="connsiteY3" fmla="*/ 0 h 8722"/>
              <a:gd name="connsiteX4" fmla="*/ 0 w 10000"/>
              <a:gd name="connsiteY4" fmla="*/ 766 h 8722"/>
              <a:gd name="connsiteX0" fmla="*/ 0 w 10000"/>
              <a:gd name="connsiteY0" fmla="*/ 878 h 10000"/>
              <a:gd name="connsiteX1" fmla="*/ 1568 w 10000"/>
              <a:gd name="connsiteY1" fmla="*/ 9114 h 10000"/>
              <a:gd name="connsiteX2" fmla="*/ 10000 w 10000"/>
              <a:gd name="connsiteY2" fmla="*/ 9438 h 10000"/>
              <a:gd name="connsiteX3" fmla="*/ 299 w 10000"/>
              <a:gd name="connsiteY3" fmla="*/ 0 h 10000"/>
              <a:gd name="connsiteX4" fmla="*/ 0 w 10000"/>
              <a:gd name="connsiteY4" fmla="*/ 878 h 10000"/>
              <a:gd name="connsiteX0" fmla="*/ 0 w 10000"/>
              <a:gd name="connsiteY0" fmla="*/ 878 h 10000"/>
              <a:gd name="connsiteX1" fmla="*/ 1568 w 10000"/>
              <a:gd name="connsiteY1" fmla="*/ 9114 h 10000"/>
              <a:gd name="connsiteX2" fmla="*/ 10000 w 10000"/>
              <a:gd name="connsiteY2" fmla="*/ 9438 h 10000"/>
              <a:gd name="connsiteX3" fmla="*/ 299 w 10000"/>
              <a:gd name="connsiteY3" fmla="*/ 0 h 10000"/>
              <a:gd name="connsiteX4" fmla="*/ 0 w 10000"/>
              <a:gd name="connsiteY4" fmla="*/ 878 h 10000"/>
              <a:gd name="connsiteX0" fmla="*/ 0 w 10000"/>
              <a:gd name="connsiteY0" fmla="*/ 3621 h 12743"/>
              <a:gd name="connsiteX1" fmla="*/ 1568 w 10000"/>
              <a:gd name="connsiteY1" fmla="*/ 11857 h 12743"/>
              <a:gd name="connsiteX2" fmla="*/ 10000 w 10000"/>
              <a:gd name="connsiteY2" fmla="*/ 12181 h 12743"/>
              <a:gd name="connsiteX3" fmla="*/ 223 w 10000"/>
              <a:gd name="connsiteY3" fmla="*/ 0 h 12743"/>
              <a:gd name="connsiteX4" fmla="*/ 0 w 10000"/>
              <a:gd name="connsiteY4" fmla="*/ 3621 h 12743"/>
              <a:gd name="connsiteX0" fmla="*/ 0 w 9975"/>
              <a:gd name="connsiteY0" fmla="*/ 4071 h 12743"/>
              <a:gd name="connsiteX1" fmla="*/ 1543 w 9975"/>
              <a:gd name="connsiteY1" fmla="*/ 11857 h 12743"/>
              <a:gd name="connsiteX2" fmla="*/ 9975 w 9975"/>
              <a:gd name="connsiteY2" fmla="*/ 12181 h 12743"/>
              <a:gd name="connsiteX3" fmla="*/ 198 w 9975"/>
              <a:gd name="connsiteY3" fmla="*/ 0 h 12743"/>
              <a:gd name="connsiteX4" fmla="*/ 0 w 9975"/>
              <a:gd name="connsiteY4" fmla="*/ 4071 h 12743"/>
              <a:gd name="connsiteX0" fmla="*/ 0 w 10000"/>
              <a:gd name="connsiteY0" fmla="*/ 3195 h 10158"/>
              <a:gd name="connsiteX1" fmla="*/ 1564 w 10000"/>
              <a:gd name="connsiteY1" fmla="*/ 9623 h 10158"/>
              <a:gd name="connsiteX2" fmla="*/ 10000 w 10000"/>
              <a:gd name="connsiteY2" fmla="*/ 9559 h 10158"/>
              <a:gd name="connsiteX3" fmla="*/ 198 w 10000"/>
              <a:gd name="connsiteY3" fmla="*/ 0 h 10158"/>
              <a:gd name="connsiteX4" fmla="*/ 0 w 10000"/>
              <a:gd name="connsiteY4" fmla="*/ 3195 h 10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158">
                <a:moveTo>
                  <a:pt x="0" y="3195"/>
                </a:moveTo>
                <a:cubicBezTo>
                  <a:pt x="1468" y="8160"/>
                  <a:pt x="1171" y="7364"/>
                  <a:pt x="1564" y="9623"/>
                </a:cubicBezTo>
                <a:cubicBezTo>
                  <a:pt x="4053" y="10463"/>
                  <a:pt x="6106" y="10217"/>
                  <a:pt x="10000" y="9559"/>
                </a:cubicBezTo>
                <a:cubicBezTo>
                  <a:pt x="5956" y="7036"/>
                  <a:pt x="5102" y="6655"/>
                  <a:pt x="198" y="0"/>
                </a:cubicBezTo>
                <a:cubicBezTo>
                  <a:pt x="190" y="370"/>
                  <a:pt x="110" y="3058"/>
                  <a:pt x="0" y="3195"/>
                </a:cubicBezTo>
                <a:close/>
              </a:path>
            </a:pathLst>
          </a:custGeom>
          <a:gradFill rotWithShape="1">
            <a:gsLst>
              <a:gs pos="0">
                <a:schemeClr val="bg1"/>
              </a:gs>
              <a:gs pos="100000">
                <a:schemeClr val="bg1">
                  <a:lumMod val="75000"/>
                </a:scheme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grpSp>
        <p:nvGrpSpPr>
          <p:cNvPr id="23" name="Group 22">
            <a:extLst>
              <a:ext uri="{FF2B5EF4-FFF2-40B4-BE49-F238E27FC236}">
                <a16:creationId xmlns:a16="http://schemas.microsoft.com/office/drawing/2014/main" id="{B5C6F506-D4B2-2F48-B517-CECE0BDE4622}"/>
              </a:ext>
            </a:extLst>
          </p:cNvPr>
          <p:cNvGrpSpPr/>
          <p:nvPr/>
        </p:nvGrpSpPr>
        <p:grpSpPr>
          <a:xfrm>
            <a:off x="6768233" y="3686981"/>
            <a:ext cx="4062542" cy="1287589"/>
            <a:chOff x="6006234" y="5127854"/>
            <a:chExt cx="4062542" cy="1287589"/>
          </a:xfrm>
        </p:grpSpPr>
        <p:sp>
          <p:nvSpPr>
            <p:cNvPr id="276" name="Rectangle 98">
              <a:extLst>
                <a:ext uri="{FF2B5EF4-FFF2-40B4-BE49-F238E27FC236}">
                  <a16:creationId xmlns:a16="http://schemas.microsoft.com/office/drawing/2014/main" id="{2054129D-824B-5344-8E0B-EABE7500475F}"/>
                </a:ext>
              </a:extLst>
            </p:cNvPr>
            <p:cNvSpPr>
              <a:spLocks noChangeArrowheads="1"/>
            </p:cNvSpPr>
            <p:nvPr/>
          </p:nvSpPr>
          <p:spPr bwMode="auto">
            <a:xfrm>
              <a:off x="6006234" y="5651006"/>
              <a:ext cx="3872057" cy="427037"/>
            </a:xfrm>
            <a:prstGeom prst="rect">
              <a:avLst/>
            </a:prstGeom>
            <a:solidFill>
              <a:srgbClr val="37CC99"/>
            </a:solidFill>
            <a:ln w="9525">
              <a:solidFill>
                <a:schemeClr val="bg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2000" dirty="0">
                <a:cs typeface="Arial" charset="0"/>
              </a:endParaRPr>
            </a:p>
          </p:txBody>
        </p:sp>
        <p:sp>
          <p:nvSpPr>
            <p:cNvPr id="277" name="Text Box 97">
              <a:extLst>
                <a:ext uri="{FF2B5EF4-FFF2-40B4-BE49-F238E27FC236}">
                  <a16:creationId xmlns:a16="http://schemas.microsoft.com/office/drawing/2014/main" id="{503A90C1-9EFB-CE45-9EB5-047998889920}"/>
                </a:ext>
              </a:extLst>
            </p:cNvPr>
            <p:cNvSpPr txBox="1">
              <a:spLocks noChangeArrowheads="1"/>
            </p:cNvSpPr>
            <p:nvPr/>
          </p:nvSpPr>
          <p:spPr bwMode="auto">
            <a:xfrm>
              <a:off x="6329923" y="5668446"/>
              <a:ext cx="1554977"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defRPr/>
              </a:pPr>
              <a:r>
                <a:rPr lang="en-US" sz="2000" dirty="0">
                  <a:latin typeface="+mn-lt"/>
                  <a:cs typeface="Arial" charset="0"/>
                </a:rPr>
                <a:t>R1 MAC addr</a:t>
              </a:r>
            </a:p>
          </p:txBody>
        </p:sp>
        <p:sp>
          <p:nvSpPr>
            <p:cNvPr id="278" name="Line 99">
              <a:extLst>
                <a:ext uri="{FF2B5EF4-FFF2-40B4-BE49-F238E27FC236}">
                  <a16:creationId xmlns:a16="http://schemas.microsoft.com/office/drawing/2014/main" id="{D942D462-67C1-CF41-A18D-5974FFBD2C51}"/>
                </a:ext>
              </a:extLst>
            </p:cNvPr>
            <p:cNvSpPr>
              <a:spLocks noChangeShapeType="1"/>
            </p:cNvSpPr>
            <p:nvPr/>
          </p:nvSpPr>
          <p:spPr bwMode="auto">
            <a:xfrm>
              <a:off x="6326909" y="5651006"/>
              <a:ext cx="0" cy="428625"/>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sz="2000" dirty="0">
                <a:cs typeface="+mn-cs"/>
              </a:endParaRPr>
            </a:p>
          </p:txBody>
        </p:sp>
        <p:sp>
          <p:nvSpPr>
            <p:cNvPr id="279" name="Line 100">
              <a:extLst>
                <a:ext uri="{FF2B5EF4-FFF2-40B4-BE49-F238E27FC236}">
                  <a16:creationId xmlns:a16="http://schemas.microsoft.com/office/drawing/2014/main" id="{B8155F34-9B46-AD43-839C-595546281BBC}"/>
                </a:ext>
              </a:extLst>
            </p:cNvPr>
            <p:cNvSpPr>
              <a:spLocks noChangeShapeType="1"/>
            </p:cNvSpPr>
            <p:nvPr/>
          </p:nvSpPr>
          <p:spPr bwMode="auto">
            <a:xfrm>
              <a:off x="7850909" y="5651006"/>
              <a:ext cx="0" cy="428625"/>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sz="2000" dirty="0">
                <a:cs typeface="+mn-cs"/>
              </a:endParaRPr>
            </a:p>
          </p:txBody>
        </p:sp>
        <p:sp>
          <p:nvSpPr>
            <p:cNvPr id="280" name="Line 101">
              <a:extLst>
                <a:ext uri="{FF2B5EF4-FFF2-40B4-BE49-F238E27FC236}">
                  <a16:creationId xmlns:a16="http://schemas.microsoft.com/office/drawing/2014/main" id="{5ABC89EB-D0EA-1B43-B0FA-FCC2EA53E26D}"/>
                </a:ext>
              </a:extLst>
            </p:cNvPr>
            <p:cNvSpPr>
              <a:spLocks noChangeShapeType="1"/>
            </p:cNvSpPr>
            <p:nvPr/>
          </p:nvSpPr>
          <p:spPr bwMode="auto">
            <a:xfrm>
              <a:off x="9374909" y="5651006"/>
              <a:ext cx="0" cy="428625"/>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n-US" sz="2000" dirty="0">
                <a:cs typeface="+mn-cs"/>
              </a:endParaRPr>
            </a:p>
          </p:txBody>
        </p:sp>
        <p:sp>
          <p:nvSpPr>
            <p:cNvPr id="282" name="Freeform 109">
              <a:extLst>
                <a:ext uri="{FF2B5EF4-FFF2-40B4-BE49-F238E27FC236}">
                  <a16:creationId xmlns:a16="http://schemas.microsoft.com/office/drawing/2014/main" id="{3AB1364D-3D42-A745-AD15-8892A9203549}"/>
                </a:ext>
              </a:extLst>
            </p:cNvPr>
            <p:cNvSpPr>
              <a:spLocks/>
            </p:cNvSpPr>
            <p:nvPr/>
          </p:nvSpPr>
          <p:spPr bwMode="auto">
            <a:xfrm>
              <a:off x="6079259" y="5587506"/>
              <a:ext cx="76200" cy="180975"/>
            </a:xfrm>
            <a:custGeom>
              <a:avLst/>
              <a:gdLst>
                <a:gd name="T0" fmla="*/ 15 w 60"/>
                <a:gd name="T1" fmla="*/ 0 h 150"/>
                <a:gd name="T2" fmla="*/ 3 w 60"/>
                <a:gd name="T3" fmla="*/ 9 h 150"/>
                <a:gd name="T4" fmla="*/ 12 w 60"/>
                <a:gd name="T5" fmla="*/ 16 h 150"/>
                <a:gd name="T6" fmla="*/ 0 w 60"/>
                <a:gd name="T7" fmla="*/ 29 h 1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sz="2000" dirty="0"/>
            </a:p>
          </p:txBody>
        </p:sp>
        <p:sp>
          <p:nvSpPr>
            <p:cNvPr id="283" name="Freeform 110">
              <a:extLst>
                <a:ext uri="{FF2B5EF4-FFF2-40B4-BE49-F238E27FC236}">
                  <a16:creationId xmlns:a16="http://schemas.microsoft.com/office/drawing/2014/main" id="{0FAF8692-1DCB-1749-9859-0620715A452F}"/>
                </a:ext>
              </a:extLst>
            </p:cNvPr>
            <p:cNvSpPr>
              <a:spLocks/>
            </p:cNvSpPr>
            <p:nvPr/>
          </p:nvSpPr>
          <p:spPr bwMode="auto">
            <a:xfrm>
              <a:off x="6158634" y="5587506"/>
              <a:ext cx="76200" cy="180975"/>
            </a:xfrm>
            <a:custGeom>
              <a:avLst/>
              <a:gdLst>
                <a:gd name="T0" fmla="*/ 15 w 60"/>
                <a:gd name="T1" fmla="*/ 0 h 150"/>
                <a:gd name="T2" fmla="*/ 3 w 60"/>
                <a:gd name="T3" fmla="*/ 9 h 150"/>
                <a:gd name="T4" fmla="*/ 12 w 60"/>
                <a:gd name="T5" fmla="*/ 16 h 150"/>
                <a:gd name="T6" fmla="*/ 0 w 60"/>
                <a:gd name="T7" fmla="*/ 29 h 1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sz="2000" dirty="0"/>
            </a:p>
          </p:txBody>
        </p:sp>
        <p:sp>
          <p:nvSpPr>
            <p:cNvPr id="285" name="Text Box 120">
              <a:extLst>
                <a:ext uri="{FF2B5EF4-FFF2-40B4-BE49-F238E27FC236}">
                  <a16:creationId xmlns:a16="http://schemas.microsoft.com/office/drawing/2014/main" id="{9306CA36-D876-0445-8578-5CD27088619D}"/>
                </a:ext>
              </a:extLst>
            </p:cNvPr>
            <p:cNvSpPr txBox="1">
              <a:spLocks noChangeArrowheads="1"/>
            </p:cNvSpPr>
            <p:nvPr/>
          </p:nvSpPr>
          <p:spPr bwMode="auto">
            <a:xfrm>
              <a:off x="6428654" y="6076889"/>
              <a:ext cx="1420004"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defRPr/>
              </a:pPr>
              <a:r>
                <a:rPr lang="en-US" sz="1600" dirty="0">
                  <a:latin typeface="+mn-lt"/>
                  <a:cs typeface="Arial" charset="0"/>
                </a:rPr>
                <a:t>MAC dest addr</a:t>
              </a:r>
            </a:p>
          </p:txBody>
        </p:sp>
        <p:sp>
          <p:nvSpPr>
            <p:cNvPr id="286" name="Text Box 121">
              <a:extLst>
                <a:ext uri="{FF2B5EF4-FFF2-40B4-BE49-F238E27FC236}">
                  <a16:creationId xmlns:a16="http://schemas.microsoft.com/office/drawing/2014/main" id="{6F530F5A-E5CF-0A42-B630-34F70C712BD0}"/>
                </a:ext>
              </a:extLst>
            </p:cNvPr>
            <p:cNvSpPr txBox="1">
              <a:spLocks noChangeArrowheads="1"/>
            </p:cNvSpPr>
            <p:nvPr/>
          </p:nvSpPr>
          <p:spPr bwMode="auto">
            <a:xfrm>
              <a:off x="7833604" y="6059588"/>
              <a:ext cx="1618072"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defRPr/>
              </a:pPr>
              <a:r>
                <a:rPr lang="en-US" sz="1600" dirty="0">
                  <a:latin typeface="+mn-lt"/>
                  <a:cs typeface="Arial" charset="0"/>
                </a:rPr>
                <a:t>MAC source addr</a:t>
              </a:r>
            </a:p>
          </p:txBody>
        </p:sp>
        <p:sp>
          <p:nvSpPr>
            <p:cNvPr id="288" name="Text Box 123">
              <a:extLst>
                <a:ext uri="{FF2B5EF4-FFF2-40B4-BE49-F238E27FC236}">
                  <a16:creationId xmlns:a16="http://schemas.microsoft.com/office/drawing/2014/main" id="{44EC8747-7E4F-994A-BBDB-60F53B156CBB}"/>
                </a:ext>
              </a:extLst>
            </p:cNvPr>
            <p:cNvSpPr txBox="1">
              <a:spLocks noChangeArrowheads="1"/>
            </p:cNvSpPr>
            <p:nvPr/>
          </p:nvSpPr>
          <p:spPr bwMode="auto">
            <a:xfrm>
              <a:off x="7655936" y="5127854"/>
              <a:ext cx="241284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defRPr/>
              </a:pPr>
              <a:r>
                <a:rPr lang="en-US" sz="2000" i="1" dirty="0">
                  <a:latin typeface="+mn-lt"/>
                  <a:cs typeface="Arial" charset="0"/>
                </a:rPr>
                <a:t>802.</a:t>
              </a:r>
              <a:r>
                <a:rPr lang="en-US" sz="2000" i="1" dirty="0">
                  <a:solidFill>
                    <a:srgbClr val="C00000"/>
                  </a:solidFill>
                  <a:latin typeface="+mn-lt"/>
                  <a:cs typeface="Arial" charset="0"/>
                </a:rPr>
                <a:t>3 Ethernet </a:t>
              </a:r>
              <a:r>
                <a:rPr lang="en-US" sz="2000" i="1" dirty="0">
                  <a:latin typeface="+mn-lt"/>
                  <a:cs typeface="Arial" charset="0"/>
                </a:rPr>
                <a:t>frame</a:t>
              </a:r>
            </a:p>
          </p:txBody>
        </p:sp>
        <p:grpSp>
          <p:nvGrpSpPr>
            <p:cNvPr id="290" name="Group 106">
              <a:extLst>
                <a:ext uri="{FF2B5EF4-FFF2-40B4-BE49-F238E27FC236}">
                  <a16:creationId xmlns:a16="http://schemas.microsoft.com/office/drawing/2014/main" id="{50A4880A-F6B6-C848-8B6A-BA6069E26379}"/>
                </a:ext>
              </a:extLst>
            </p:cNvPr>
            <p:cNvGrpSpPr>
              <a:grpSpLocks/>
            </p:cNvGrpSpPr>
            <p:nvPr/>
          </p:nvGrpSpPr>
          <p:grpSpPr bwMode="auto">
            <a:xfrm>
              <a:off x="6079259" y="5984381"/>
              <a:ext cx="155575" cy="180975"/>
              <a:chOff x="1308" y="3186"/>
              <a:chExt cx="98" cy="114"/>
            </a:xfrm>
          </p:grpSpPr>
          <p:sp>
            <p:nvSpPr>
              <p:cNvPr id="301" name="Freeform 103">
                <a:extLst>
                  <a:ext uri="{FF2B5EF4-FFF2-40B4-BE49-F238E27FC236}">
                    <a16:creationId xmlns:a16="http://schemas.microsoft.com/office/drawing/2014/main" id="{E674A07B-5999-F04A-8DAF-6D062B87B219}"/>
                  </a:ext>
                </a:extLst>
              </p:cNvPr>
              <p:cNvSpPr>
                <a:spLocks/>
              </p:cNvSpPr>
              <p:nvPr/>
            </p:nvSpPr>
            <p:spPr bwMode="auto">
              <a:xfrm>
                <a:off x="1308" y="3186"/>
                <a:ext cx="48" cy="114"/>
              </a:xfrm>
              <a:custGeom>
                <a:avLst/>
                <a:gdLst>
                  <a:gd name="T0" fmla="*/ 15 w 60"/>
                  <a:gd name="T1" fmla="*/ 0 h 150"/>
                  <a:gd name="T2" fmla="*/ 3 w 60"/>
                  <a:gd name="T3" fmla="*/ 9 h 150"/>
                  <a:gd name="T4" fmla="*/ 12 w 60"/>
                  <a:gd name="T5" fmla="*/ 16 h 150"/>
                  <a:gd name="T6" fmla="*/ 0 w 60"/>
                  <a:gd name="T7" fmla="*/ 29 h 1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sz="2000" dirty="0"/>
              </a:p>
            </p:txBody>
          </p:sp>
          <p:sp>
            <p:nvSpPr>
              <p:cNvPr id="302" name="Freeform 104">
                <a:extLst>
                  <a:ext uri="{FF2B5EF4-FFF2-40B4-BE49-F238E27FC236}">
                    <a16:creationId xmlns:a16="http://schemas.microsoft.com/office/drawing/2014/main" id="{E747EB20-D4B2-C24D-AE0D-70BF4BDC4BCB}"/>
                  </a:ext>
                </a:extLst>
              </p:cNvPr>
              <p:cNvSpPr>
                <a:spLocks/>
              </p:cNvSpPr>
              <p:nvPr/>
            </p:nvSpPr>
            <p:spPr bwMode="auto">
              <a:xfrm>
                <a:off x="1358" y="3186"/>
                <a:ext cx="48" cy="114"/>
              </a:xfrm>
              <a:custGeom>
                <a:avLst/>
                <a:gdLst>
                  <a:gd name="T0" fmla="*/ 15 w 60"/>
                  <a:gd name="T1" fmla="*/ 0 h 150"/>
                  <a:gd name="T2" fmla="*/ 3 w 60"/>
                  <a:gd name="T3" fmla="*/ 9 h 150"/>
                  <a:gd name="T4" fmla="*/ 12 w 60"/>
                  <a:gd name="T5" fmla="*/ 16 h 150"/>
                  <a:gd name="T6" fmla="*/ 0 w 60"/>
                  <a:gd name="T7" fmla="*/ 29 h 1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sz="2000" dirty="0"/>
              </a:p>
            </p:txBody>
          </p:sp>
        </p:grpSp>
        <p:sp>
          <p:nvSpPr>
            <p:cNvPr id="292" name="Rectangle 108">
              <a:extLst>
                <a:ext uri="{FF2B5EF4-FFF2-40B4-BE49-F238E27FC236}">
                  <a16:creationId xmlns:a16="http://schemas.microsoft.com/office/drawing/2014/main" id="{DE6CFC50-D52A-C14C-9CED-A1B31DA76898}"/>
                </a:ext>
              </a:extLst>
            </p:cNvPr>
            <p:cNvSpPr>
              <a:spLocks noChangeArrowheads="1"/>
            </p:cNvSpPr>
            <p:nvPr/>
          </p:nvSpPr>
          <p:spPr bwMode="auto">
            <a:xfrm>
              <a:off x="9563939" y="5660497"/>
              <a:ext cx="98425" cy="45719"/>
            </a:xfrm>
            <a:prstGeom prst="rect">
              <a:avLst/>
            </a:prstGeom>
            <a:solidFill>
              <a:srgbClr val="37CC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2000" dirty="0">
                <a:cs typeface="Arial" charset="0"/>
              </a:endParaRPr>
            </a:p>
          </p:txBody>
        </p:sp>
        <p:grpSp>
          <p:nvGrpSpPr>
            <p:cNvPr id="293" name="Group 111">
              <a:extLst>
                <a:ext uri="{FF2B5EF4-FFF2-40B4-BE49-F238E27FC236}">
                  <a16:creationId xmlns:a16="http://schemas.microsoft.com/office/drawing/2014/main" id="{693E5EF3-D758-FD49-92AB-8D7115C68D74}"/>
                </a:ext>
              </a:extLst>
            </p:cNvPr>
            <p:cNvGrpSpPr>
              <a:grpSpLocks/>
            </p:cNvGrpSpPr>
            <p:nvPr/>
          </p:nvGrpSpPr>
          <p:grpSpPr bwMode="auto">
            <a:xfrm>
              <a:off x="9538539" y="5595092"/>
              <a:ext cx="155575" cy="180975"/>
              <a:chOff x="1308" y="3186"/>
              <a:chExt cx="98" cy="114"/>
            </a:xfrm>
          </p:grpSpPr>
          <p:sp>
            <p:nvSpPr>
              <p:cNvPr id="299" name="Freeform 113">
                <a:extLst>
                  <a:ext uri="{FF2B5EF4-FFF2-40B4-BE49-F238E27FC236}">
                    <a16:creationId xmlns:a16="http://schemas.microsoft.com/office/drawing/2014/main" id="{4FA8A3B1-9397-EB4B-A890-1C5784F2F884}"/>
                  </a:ext>
                </a:extLst>
              </p:cNvPr>
              <p:cNvSpPr>
                <a:spLocks/>
              </p:cNvSpPr>
              <p:nvPr/>
            </p:nvSpPr>
            <p:spPr bwMode="auto">
              <a:xfrm>
                <a:off x="1308" y="3186"/>
                <a:ext cx="48" cy="114"/>
              </a:xfrm>
              <a:custGeom>
                <a:avLst/>
                <a:gdLst>
                  <a:gd name="T0" fmla="*/ 15 w 60"/>
                  <a:gd name="T1" fmla="*/ 0 h 150"/>
                  <a:gd name="T2" fmla="*/ 3 w 60"/>
                  <a:gd name="T3" fmla="*/ 9 h 150"/>
                  <a:gd name="T4" fmla="*/ 12 w 60"/>
                  <a:gd name="T5" fmla="*/ 16 h 150"/>
                  <a:gd name="T6" fmla="*/ 0 w 60"/>
                  <a:gd name="T7" fmla="*/ 29 h 1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sz="2000" dirty="0"/>
              </a:p>
            </p:txBody>
          </p:sp>
          <p:sp>
            <p:nvSpPr>
              <p:cNvPr id="300" name="Freeform 114">
                <a:extLst>
                  <a:ext uri="{FF2B5EF4-FFF2-40B4-BE49-F238E27FC236}">
                    <a16:creationId xmlns:a16="http://schemas.microsoft.com/office/drawing/2014/main" id="{CB4B9DC2-5FF6-0F4E-872C-579E8A0E2DBF}"/>
                  </a:ext>
                </a:extLst>
              </p:cNvPr>
              <p:cNvSpPr>
                <a:spLocks/>
              </p:cNvSpPr>
              <p:nvPr/>
            </p:nvSpPr>
            <p:spPr bwMode="auto">
              <a:xfrm>
                <a:off x="1358" y="3186"/>
                <a:ext cx="48" cy="114"/>
              </a:xfrm>
              <a:custGeom>
                <a:avLst/>
                <a:gdLst>
                  <a:gd name="T0" fmla="*/ 15 w 60"/>
                  <a:gd name="T1" fmla="*/ 0 h 150"/>
                  <a:gd name="T2" fmla="*/ 3 w 60"/>
                  <a:gd name="T3" fmla="*/ 9 h 150"/>
                  <a:gd name="T4" fmla="*/ 12 w 60"/>
                  <a:gd name="T5" fmla="*/ 16 h 150"/>
                  <a:gd name="T6" fmla="*/ 0 w 60"/>
                  <a:gd name="T7" fmla="*/ 29 h 1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sz="2000" dirty="0"/>
              </a:p>
            </p:txBody>
          </p:sp>
        </p:grpSp>
        <p:grpSp>
          <p:nvGrpSpPr>
            <p:cNvPr id="294" name="Group 116">
              <a:extLst>
                <a:ext uri="{FF2B5EF4-FFF2-40B4-BE49-F238E27FC236}">
                  <a16:creationId xmlns:a16="http://schemas.microsoft.com/office/drawing/2014/main" id="{6E743344-CBA3-A94A-85D7-5A2C4050B954}"/>
                </a:ext>
              </a:extLst>
            </p:cNvPr>
            <p:cNvGrpSpPr>
              <a:grpSpLocks/>
            </p:cNvGrpSpPr>
            <p:nvPr/>
          </p:nvGrpSpPr>
          <p:grpSpPr bwMode="auto">
            <a:xfrm>
              <a:off x="9548064" y="5995142"/>
              <a:ext cx="155575" cy="180975"/>
              <a:chOff x="1308" y="3186"/>
              <a:chExt cx="98" cy="114"/>
            </a:xfrm>
          </p:grpSpPr>
          <p:sp>
            <p:nvSpPr>
              <p:cNvPr id="297" name="Freeform 118">
                <a:extLst>
                  <a:ext uri="{FF2B5EF4-FFF2-40B4-BE49-F238E27FC236}">
                    <a16:creationId xmlns:a16="http://schemas.microsoft.com/office/drawing/2014/main" id="{FB7C593C-D274-8E48-B89D-13D998D449DA}"/>
                  </a:ext>
                </a:extLst>
              </p:cNvPr>
              <p:cNvSpPr>
                <a:spLocks/>
              </p:cNvSpPr>
              <p:nvPr/>
            </p:nvSpPr>
            <p:spPr bwMode="auto">
              <a:xfrm>
                <a:off x="1308" y="3186"/>
                <a:ext cx="48" cy="114"/>
              </a:xfrm>
              <a:custGeom>
                <a:avLst/>
                <a:gdLst>
                  <a:gd name="T0" fmla="*/ 15 w 60"/>
                  <a:gd name="T1" fmla="*/ 0 h 150"/>
                  <a:gd name="T2" fmla="*/ 3 w 60"/>
                  <a:gd name="T3" fmla="*/ 9 h 150"/>
                  <a:gd name="T4" fmla="*/ 12 w 60"/>
                  <a:gd name="T5" fmla="*/ 16 h 150"/>
                  <a:gd name="T6" fmla="*/ 0 w 60"/>
                  <a:gd name="T7" fmla="*/ 29 h 1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sz="2000" dirty="0"/>
              </a:p>
            </p:txBody>
          </p:sp>
          <p:sp>
            <p:nvSpPr>
              <p:cNvPr id="298" name="Freeform 119">
                <a:extLst>
                  <a:ext uri="{FF2B5EF4-FFF2-40B4-BE49-F238E27FC236}">
                    <a16:creationId xmlns:a16="http://schemas.microsoft.com/office/drawing/2014/main" id="{8D2EC2B4-3A1C-1D4D-85C2-9A5DF63C5315}"/>
                  </a:ext>
                </a:extLst>
              </p:cNvPr>
              <p:cNvSpPr>
                <a:spLocks/>
              </p:cNvSpPr>
              <p:nvPr/>
            </p:nvSpPr>
            <p:spPr bwMode="auto">
              <a:xfrm>
                <a:off x="1358" y="3186"/>
                <a:ext cx="48" cy="114"/>
              </a:xfrm>
              <a:custGeom>
                <a:avLst/>
                <a:gdLst>
                  <a:gd name="T0" fmla="*/ 15 w 60"/>
                  <a:gd name="T1" fmla="*/ 0 h 150"/>
                  <a:gd name="T2" fmla="*/ 3 w 60"/>
                  <a:gd name="T3" fmla="*/ 9 h 150"/>
                  <a:gd name="T4" fmla="*/ 12 w 60"/>
                  <a:gd name="T5" fmla="*/ 16 h 150"/>
                  <a:gd name="T6" fmla="*/ 0 w 60"/>
                  <a:gd name="T7" fmla="*/ 29 h 1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US" sz="2000" dirty="0"/>
              </a:p>
            </p:txBody>
          </p:sp>
        </p:grpSp>
        <p:sp>
          <p:nvSpPr>
            <p:cNvPr id="296" name="Text Box 97">
              <a:extLst>
                <a:ext uri="{FF2B5EF4-FFF2-40B4-BE49-F238E27FC236}">
                  <a16:creationId xmlns:a16="http://schemas.microsoft.com/office/drawing/2014/main" id="{E3F43EF0-B1BC-BD4D-A49F-AB61AEBECCA1}"/>
                </a:ext>
              </a:extLst>
            </p:cNvPr>
            <p:cNvSpPr txBox="1">
              <a:spLocks noChangeArrowheads="1"/>
            </p:cNvSpPr>
            <p:nvPr/>
          </p:nvSpPr>
          <p:spPr bwMode="auto">
            <a:xfrm>
              <a:off x="7832294" y="5666851"/>
              <a:ext cx="1575816"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defRPr/>
              </a:pPr>
              <a:r>
                <a:rPr lang="en-US" sz="2000" dirty="0">
                  <a:latin typeface="+mn-lt"/>
                  <a:cs typeface="Arial" charset="0"/>
                </a:rPr>
                <a:t>H2 MAC addr</a:t>
              </a:r>
            </a:p>
          </p:txBody>
        </p:sp>
      </p:grpSp>
      <p:grpSp>
        <p:nvGrpSpPr>
          <p:cNvPr id="267" name="Group 266">
            <a:extLst>
              <a:ext uri="{FF2B5EF4-FFF2-40B4-BE49-F238E27FC236}">
                <a16:creationId xmlns:a16="http://schemas.microsoft.com/office/drawing/2014/main" id="{3CA38E7A-FC0F-6C42-8DD4-233196E59530}"/>
              </a:ext>
            </a:extLst>
          </p:cNvPr>
          <p:cNvGrpSpPr/>
          <p:nvPr/>
        </p:nvGrpSpPr>
        <p:grpSpPr>
          <a:xfrm>
            <a:off x="5698628" y="2762261"/>
            <a:ext cx="780829" cy="768052"/>
            <a:chOff x="2503903" y="2308065"/>
            <a:chExt cx="780829" cy="768052"/>
          </a:xfrm>
        </p:grpSpPr>
        <p:grpSp>
          <p:nvGrpSpPr>
            <p:cNvPr id="268" name="Group 201">
              <a:extLst>
                <a:ext uri="{FF2B5EF4-FFF2-40B4-BE49-F238E27FC236}">
                  <a16:creationId xmlns:a16="http://schemas.microsoft.com/office/drawing/2014/main" id="{C8F461B9-B587-5B42-A071-B814C485175A}"/>
                </a:ext>
              </a:extLst>
            </p:cNvPr>
            <p:cNvGrpSpPr>
              <a:grpSpLocks/>
            </p:cNvGrpSpPr>
            <p:nvPr/>
          </p:nvGrpSpPr>
          <p:grpSpPr bwMode="auto">
            <a:xfrm>
              <a:off x="2562121" y="2510967"/>
              <a:ext cx="409575" cy="565150"/>
              <a:chOff x="375561" y="297711"/>
              <a:chExt cx="1252683" cy="2138362"/>
            </a:xfrm>
          </p:grpSpPr>
          <p:sp>
            <p:nvSpPr>
              <p:cNvPr id="270" name="Freeform 269">
                <a:extLst>
                  <a:ext uri="{FF2B5EF4-FFF2-40B4-BE49-F238E27FC236}">
                    <a16:creationId xmlns:a16="http://schemas.microsoft.com/office/drawing/2014/main" id="{7677FA0C-FC02-EC40-8C41-900467A289CC}"/>
                  </a:ext>
                </a:extLst>
              </p:cNvPr>
              <p:cNvSpPr/>
              <p:nvPr/>
            </p:nvSpPr>
            <p:spPr>
              <a:xfrm>
                <a:off x="375561" y="297711"/>
                <a:ext cx="971072" cy="2138362"/>
              </a:xfrm>
              <a:custGeom>
                <a:avLst/>
                <a:gdLst>
                  <a:gd name="connsiteX0" fmla="*/ 0 w 966787"/>
                  <a:gd name="connsiteY0" fmla="*/ 0 h 2138362"/>
                  <a:gd name="connsiteX1" fmla="*/ 0 w 966787"/>
                  <a:gd name="connsiteY1" fmla="*/ 1190625 h 2138362"/>
                  <a:gd name="connsiteX2" fmla="*/ 966787 w 966787"/>
                  <a:gd name="connsiteY2" fmla="*/ 2138362 h 2138362"/>
                  <a:gd name="connsiteX3" fmla="*/ 962025 w 966787"/>
                  <a:gd name="connsiteY3" fmla="*/ 742950 h 2138362"/>
                  <a:gd name="connsiteX4" fmla="*/ 0 w 966787"/>
                  <a:gd name="connsiteY4" fmla="*/ 0 h 2138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787" h="2138362">
                    <a:moveTo>
                      <a:pt x="0" y="0"/>
                    </a:moveTo>
                    <a:lnTo>
                      <a:pt x="0" y="1190625"/>
                    </a:lnTo>
                    <a:lnTo>
                      <a:pt x="966787" y="2138362"/>
                    </a:lnTo>
                    <a:cubicBezTo>
                      <a:pt x="965200" y="1673225"/>
                      <a:pt x="963612" y="1208087"/>
                      <a:pt x="962025" y="742950"/>
                    </a:cubicBez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1" name="Freeform 270">
                <a:extLst>
                  <a:ext uri="{FF2B5EF4-FFF2-40B4-BE49-F238E27FC236}">
                    <a16:creationId xmlns:a16="http://schemas.microsoft.com/office/drawing/2014/main" id="{81413985-B0EB-8C49-979D-3E27D22DC910}"/>
                  </a:ext>
                </a:extLst>
              </p:cNvPr>
              <p:cNvSpPr/>
              <p:nvPr/>
            </p:nvSpPr>
            <p:spPr>
              <a:xfrm>
                <a:off x="375561" y="309724"/>
                <a:ext cx="1247826" cy="768849"/>
              </a:xfrm>
              <a:custGeom>
                <a:avLst/>
                <a:gdLst>
                  <a:gd name="connsiteX0" fmla="*/ 0 w 966787"/>
                  <a:gd name="connsiteY0" fmla="*/ 0 h 2138362"/>
                  <a:gd name="connsiteX1" fmla="*/ 0 w 966787"/>
                  <a:gd name="connsiteY1" fmla="*/ 1190625 h 2138362"/>
                  <a:gd name="connsiteX2" fmla="*/ 966787 w 966787"/>
                  <a:gd name="connsiteY2" fmla="*/ 2138362 h 2138362"/>
                  <a:gd name="connsiteX3" fmla="*/ 962025 w 966787"/>
                  <a:gd name="connsiteY3" fmla="*/ 742950 h 2138362"/>
                  <a:gd name="connsiteX4" fmla="*/ 0 w 966787"/>
                  <a:gd name="connsiteY4" fmla="*/ 0 h 2138362"/>
                  <a:gd name="connsiteX0" fmla="*/ 928688 w 1895475"/>
                  <a:gd name="connsiteY0" fmla="*/ 0 h 2138362"/>
                  <a:gd name="connsiteX1" fmla="*/ 0 w 1895475"/>
                  <a:gd name="connsiteY1" fmla="*/ 461963 h 2138362"/>
                  <a:gd name="connsiteX2" fmla="*/ 1895475 w 1895475"/>
                  <a:gd name="connsiteY2" fmla="*/ 2138362 h 2138362"/>
                  <a:gd name="connsiteX3" fmla="*/ 1890713 w 1895475"/>
                  <a:gd name="connsiteY3" fmla="*/ 742950 h 2138362"/>
                  <a:gd name="connsiteX4" fmla="*/ 928688 w 1895475"/>
                  <a:gd name="connsiteY4" fmla="*/ 0 h 2138362"/>
                  <a:gd name="connsiteX0" fmla="*/ 247650 w 1895475"/>
                  <a:gd name="connsiteY0" fmla="*/ 0 h 1738312"/>
                  <a:gd name="connsiteX1" fmla="*/ 0 w 1895475"/>
                  <a:gd name="connsiteY1" fmla="*/ 61913 h 1738312"/>
                  <a:gd name="connsiteX2" fmla="*/ 1895475 w 1895475"/>
                  <a:gd name="connsiteY2" fmla="*/ 1738312 h 1738312"/>
                  <a:gd name="connsiteX3" fmla="*/ 1890713 w 1895475"/>
                  <a:gd name="connsiteY3" fmla="*/ 342900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143000 w 1895475"/>
                  <a:gd name="connsiteY3" fmla="*/ 776288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143000 w 1895475"/>
                  <a:gd name="connsiteY3" fmla="*/ 776288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238250 w 1895475"/>
                  <a:gd name="connsiteY3" fmla="*/ 814388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238250 w 1895475"/>
                  <a:gd name="connsiteY3" fmla="*/ 814388 h 1738312"/>
                  <a:gd name="connsiteX4" fmla="*/ 247650 w 1895475"/>
                  <a:gd name="connsiteY4" fmla="*/ 0 h 1738312"/>
                  <a:gd name="connsiteX0" fmla="*/ 247650 w 1238250"/>
                  <a:gd name="connsiteY0" fmla="*/ 0 h 862012"/>
                  <a:gd name="connsiteX1" fmla="*/ 0 w 1238250"/>
                  <a:gd name="connsiteY1" fmla="*/ 61913 h 862012"/>
                  <a:gd name="connsiteX2" fmla="*/ 947738 w 1238250"/>
                  <a:gd name="connsiteY2" fmla="*/ 862012 h 862012"/>
                  <a:gd name="connsiteX3" fmla="*/ 1238250 w 1238250"/>
                  <a:gd name="connsiteY3" fmla="*/ 814388 h 862012"/>
                  <a:gd name="connsiteX4" fmla="*/ 247650 w 1238250"/>
                  <a:gd name="connsiteY4" fmla="*/ 0 h 862012"/>
                  <a:gd name="connsiteX0" fmla="*/ 247650 w 1238250"/>
                  <a:gd name="connsiteY0" fmla="*/ 0 h 823912"/>
                  <a:gd name="connsiteX1" fmla="*/ 0 w 1238250"/>
                  <a:gd name="connsiteY1" fmla="*/ 61913 h 823912"/>
                  <a:gd name="connsiteX2" fmla="*/ 952500 w 1238250"/>
                  <a:gd name="connsiteY2" fmla="*/ 823912 h 823912"/>
                  <a:gd name="connsiteX3" fmla="*/ 1238250 w 1238250"/>
                  <a:gd name="connsiteY3" fmla="*/ 814388 h 823912"/>
                  <a:gd name="connsiteX4" fmla="*/ 247650 w 1238250"/>
                  <a:gd name="connsiteY4" fmla="*/ 0 h 823912"/>
                  <a:gd name="connsiteX0" fmla="*/ 247650 w 1238250"/>
                  <a:gd name="connsiteY0" fmla="*/ 0 h 823912"/>
                  <a:gd name="connsiteX1" fmla="*/ 0 w 1238250"/>
                  <a:gd name="connsiteY1" fmla="*/ 61913 h 823912"/>
                  <a:gd name="connsiteX2" fmla="*/ 952500 w 1238250"/>
                  <a:gd name="connsiteY2" fmla="*/ 823912 h 823912"/>
                  <a:gd name="connsiteX3" fmla="*/ 1238250 w 1238250"/>
                  <a:gd name="connsiteY3" fmla="*/ 814388 h 823912"/>
                  <a:gd name="connsiteX4" fmla="*/ 247650 w 1238250"/>
                  <a:gd name="connsiteY4" fmla="*/ 0 h 823912"/>
                  <a:gd name="connsiteX0" fmla="*/ 233363 w 1238250"/>
                  <a:gd name="connsiteY0" fmla="*/ 0 h 766762"/>
                  <a:gd name="connsiteX1" fmla="*/ 0 w 1238250"/>
                  <a:gd name="connsiteY1" fmla="*/ 4763 h 766762"/>
                  <a:gd name="connsiteX2" fmla="*/ 952500 w 1238250"/>
                  <a:gd name="connsiteY2" fmla="*/ 766762 h 766762"/>
                  <a:gd name="connsiteX3" fmla="*/ 1238250 w 1238250"/>
                  <a:gd name="connsiteY3" fmla="*/ 757238 h 766762"/>
                  <a:gd name="connsiteX4" fmla="*/ 233363 w 1238250"/>
                  <a:gd name="connsiteY4" fmla="*/ 0 h 766762"/>
                  <a:gd name="connsiteX0" fmla="*/ 233363 w 1238250"/>
                  <a:gd name="connsiteY0" fmla="*/ 0 h 773376"/>
                  <a:gd name="connsiteX1" fmla="*/ 0 w 1238250"/>
                  <a:gd name="connsiteY1" fmla="*/ 4763 h 773376"/>
                  <a:gd name="connsiteX2" fmla="*/ 952500 w 1238250"/>
                  <a:gd name="connsiteY2" fmla="*/ 766762 h 773376"/>
                  <a:gd name="connsiteX3" fmla="*/ 1238250 w 1238250"/>
                  <a:gd name="connsiteY3" fmla="*/ 771525 h 773376"/>
                  <a:gd name="connsiteX4" fmla="*/ 233363 w 1238250"/>
                  <a:gd name="connsiteY4" fmla="*/ 0 h 773376"/>
                  <a:gd name="connsiteX0" fmla="*/ 233363 w 1238250"/>
                  <a:gd name="connsiteY0" fmla="*/ 0 h 766762"/>
                  <a:gd name="connsiteX1" fmla="*/ 0 w 1238250"/>
                  <a:gd name="connsiteY1" fmla="*/ 4763 h 766762"/>
                  <a:gd name="connsiteX2" fmla="*/ 952500 w 1238250"/>
                  <a:gd name="connsiteY2" fmla="*/ 766762 h 766762"/>
                  <a:gd name="connsiteX3" fmla="*/ 1238250 w 1238250"/>
                  <a:gd name="connsiteY3" fmla="*/ 757236 h 766762"/>
                  <a:gd name="connsiteX4" fmla="*/ 233363 w 1238250"/>
                  <a:gd name="connsiteY4" fmla="*/ 0 h 766762"/>
                  <a:gd name="connsiteX0" fmla="*/ 233363 w 1238250"/>
                  <a:gd name="connsiteY0" fmla="*/ 0 h 773375"/>
                  <a:gd name="connsiteX1" fmla="*/ 0 w 1238250"/>
                  <a:gd name="connsiteY1" fmla="*/ 4763 h 773375"/>
                  <a:gd name="connsiteX2" fmla="*/ 952500 w 1238250"/>
                  <a:gd name="connsiteY2" fmla="*/ 766762 h 773375"/>
                  <a:gd name="connsiteX3" fmla="*/ 1238250 w 1238250"/>
                  <a:gd name="connsiteY3" fmla="*/ 771523 h 773375"/>
                  <a:gd name="connsiteX4" fmla="*/ 233363 w 1238250"/>
                  <a:gd name="connsiteY4" fmla="*/ 0 h 773375"/>
                  <a:gd name="connsiteX0" fmla="*/ 233363 w 1238250"/>
                  <a:gd name="connsiteY0" fmla="*/ 0 h 771523"/>
                  <a:gd name="connsiteX1" fmla="*/ 0 w 1238250"/>
                  <a:gd name="connsiteY1" fmla="*/ 4763 h 771523"/>
                  <a:gd name="connsiteX2" fmla="*/ 952500 w 1238250"/>
                  <a:gd name="connsiteY2" fmla="*/ 766762 h 771523"/>
                  <a:gd name="connsiteX3" fmla="*/ 1238250 w 1238250"/>
                  <a:gd name="connsiteY3" fmla="*/ 771523 h 771523"/>
                  <a:gd name="connsiteX4" fmla="*/ 233363 w 1238250"/>
                  <a:gd name="connsiteY4" fmla="*/ 0 h 771523"/>
                  <a:gd name="connsiteX0" fmla="*/ 233363 w 1238250"/>
                  <a:gd name="connsiteY0" fmla="*/ 0 h 771523"/>
                  <a:gd name="connsiteX1" fmla="*/ 0 w 1238250"/>
                  <a:gd name="connsiteY1" fmla="*/ 23466 h 771523"/>
                  <a:gd name="connsiteX2" fmla="*/ 952500 w 1238250"/>
                  <a:gd name="connsiteY2" fmla="*/ 766762 h 771523"/>
                  <a:gd name="connsiteX3" fmla="*/ 1238250 w 1238250"/>
                  <a:gd name="connsiteY3" fmla="*/ 771523 h 771523"/>
                  <a:gd name="connsiteX4" fmla="*/ 233363 w 1238250"/>
                  <a:gd name="connsiteY4" fmla="*/ 0 h 771523"/>
                  <a:gd name="connsiteX0" fmla="*/ 233363 w 1238250"/>
                  <a:gd name="connsiteY0" fmla="*/ 0 h 757496"/>
                  <a:gd name="connsiteX1" fmla="*/ 0 w 1238250"/>
                  <a:gd name="connsiteY1" fmla="*/ 9439 h 757496"/>
                  <a:gd name="connsiteX2" fmla="*/ 952500 w 1238250"/>
                  <a:gd name="connsiteY2" fmla="*/ 752735 h 757496"/>
                  <a:gd name="connsiteX3" fmla="*/ 1238250 w 1238250"/>
                  <a:gd name="connsiteY3" fmla="*/ 757496 h 757496"/>
                  <a:gd name="connsiteX4" fmla="*/ 233363 w 1238250"/>
                  <a:gd name="connsiteY4" fmla="*/ 0 h 757496"/>
                  <a:gd name="connsiteX0" fmla="*/ 233363 w 1238250"/>
                  <a:gd name="connsiteY0" fmla="*/ 0 h 757496"/>
                  <a:gd name="connsiteX1" fmla="*/ 0 w 1238250"/>
                  <a:gd name="connsiteY1" fmla="*/ 9439 h 757496"/>
                  <a:gd name="connsiteX2" fmla="*/ 952500 w 1238250"/>
                  <a:gd name="connsiteY2" fmla="*/ 752735 h 757496"/>
                  <a:gd name="connsiteX3" fmla="*/ 1238250 w 1238250"/>
                  <a:gd name="connsiteY3" fmla="*/ 757496 h 757496"/>
                  <a:gd name="connsiteX4" fmla="*/ 233363 w 1238250"/>
                  <a:gd name="connsiteY4" fmla="*/ 0 h 757496"/>
                  <a:gd name="connsiteX0" fmla="*/ 243561 w 1248448"/>
                  <a:gd name="connsiteY0" fmla="*/ 573 h 758069"/>
                  <a:gd name="connsiteX1" fmla="*/ 0 w 1248448"/>
                  <a:gd name="connsiteY1" fmla="*/ 0 h 758069"/>
                  <a:gd name="connsiteX2" fmla="*/ 962698 w 1248448"/>
                  <a:gd name="connsiteY2" fmla="*/ 753308 h 758069"/>
                  <a:gd name="connsiteX3" fmla="*/ 1248448 w 1248448"/>
                  <a:gd name="connsiteY3" fmla="*/ 758069 h 758069"/>
                  <a:gd name="connsiteX4" fmla="*/ 243561 w 1248448"/>
                  <a:gd name="connsiteY4" fmla="*/ 573 h 758069"/>
                  <a:gd name="connsiteX0" fmla="*/ 243561 w 1248448"/>
                  <a:gd name="connsiteY0" fmla="*/ 573 h 758069"/>
                  <a:gd name="connsiteX1" fmla="*/ 0 w 1248448"/>
                  <a:gd name="connsiteY1" fmla="*/ 0 h 758069"/>
                  <a:gd name="connsiteX2" fmla="*/ 962698 w 1248448"/>
                  <a:gd name="connsiteY2" fmla="*/ 753308 h 758069"/>
                  <a:gd name="connsiteX3" fmla="*/ 1248448 w 1248448"/>
                  <a:gd name="connsiteY3" fmla="*/ 758069 h 758069"/>
                  <a:gd name="connsiteX4" fmla="*/ 243561 w 1248448"/>
                  <a:gd name="connsiteY4" fmla="*/ 573 h 758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8448" h="758069">
                    <a:moveTo>
                      <a:pt x="243561" y="573"/>
                    </a:moveTo>
                    <a:cubicBezTo>
                      <a:pt x="162374" y="382"/>
                      <a:pt x="235530" y="6639"/>
                      <a:pt x="0" y="0"/>
                    </a:cubicBezTo>
                    <a:lnTo>
                      <a:pt x="962698" y="753308"/>
                    </a:lnTo>
                    <a:cubicBezTo>
                      <a:pt x="1114838" y="758721"/>
                      <a:pt x="1045247" y="751718"/>
                      <a:pt x="1248448" y="758069"/>
                    </a:cubicBezTo>
                    <a:lnTo>
                      <a:pt x="243561" y="573"/>
                    </a:lnTo>
                    <a:close/>
                  </a:path>
                </a:pathLst>
              </a:cu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2" name="Rectangle 271">
                <a:extLst>
                  <a:ext uri="{FF2B5EF4-FFF2-40B4-BE49-F238E27FC236}">
                    <a16:creationId xmlns:a16="http://schemas.microsoft.com/office/drawing/2014/main" id="{8196084B-5FBD-5D4C-BD9B-EFB4F3348461}"/>
                  </a:ext>
                </a:extLst>
              </p:cNvPr>
              <p:cNvSpPr/>
              <p:nvPr/>
            </p:nvSpPr>
            <p:spPr>
              <a:xfrm>
                <a:off x="1332065" y="1066560"/>
                <a:ext cx="296179" cy="136350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grpSp>
        <p:sp>
          <p:nvSpPr>
            <p:cNvPr id="269" name="Right Arrow 268">
              <a:extLst>
                <a:ext uri="{FF2B5EF4-FFF2-40B4-BE49-F238E27FC236}">
                  <a16:creationId xmlns:a16="http://schemas.microsoft.com/office/drawing/2014/main" id="{A10FF69E-EA7D-3C46-9A1C-E99FF9395C03}"/>
                </a:ext>
              </a:extLst>
            </p:cNvPr>
            <p:cNvSpPr/>
            <p:nvPr/>
          </p:nvSpPr>
          <p:spPr>
            <a:xfrm>
              <a:off x="2503903" y="2308065"/>
              <a:ext cx="780829" cy="190500"/>
            </a:xfrm>
            <a:prstGeom prst="rightArrow">
              <a:avLst/>
            </a:prstGeom>
            <a:gradFill flip="none" rotWithShape="1">
              <a:gsLst>
                <a:gs pos="0">
                  <a:schemeClr val="bg1">
                    <a:alpha val="48000"/>
                  </a:schemeClr>
                </a:gs>
                <a:gs pos="100000">
                  <a:srgbClr val="011199"/>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0" name="Rectangle 89"/>
          <p:cNvSpPr/>
          <p:nvPr/>
        </p:nvSpPr>
        <p:spPr>
          <a:xfrm>
            <a:off x="3712271" y="6311900"/>
            <a:ext cx="3482685" cy="400110"/>
          </a:xfrm>
          <a:prstGeom prst="rect">
            <a:avLst/>
          </a:prstGeom>
        </p:spPr>
        <p:txBody>
          <a:bodyPr wrap="none">
            <a:spAutoFit/>
          </a:bodyPr>
          <a:lstStyle/>
          <a:p>
            <a:r>
              <a:rPr lang="en-US" sz="2000" b="1" dirty="0">
                <a:latin typeface="Times-Bold"/>
              </a:rPr>
              <a:t>Fig19 </a:t>
            </a:r>
            <a:r>
              <a:rPr lang="en-US" sz="2000" spc="-5" dirty="0"/>
              <a:t>802.11 frame addressing</a:t>
            </a:r>
            <a:endParaRPr lang="en-US" sz="2000" dirty="0">
              <a:latin typeface="Times-Bold"/>
            </a:endParaRPr>
          </a:p>
        </p:txBody>
      </p:sp>
    </p:spTree>
    <p:extLst>
      <p:ext uri="{BB962C8B-B14F-4D97-AF65-F5344CB8AC3E}">
        <p14:creationId xmlns:p14="http://schemas.microsoft.com/office/powerpoint/2010/main" val="2664211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up)">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67"/>
                                        </p:tgtEl>
                                        <p:attrNameLst>
                                          <p:attrName>style.visibility</p:attrName>
                                        </p:attrNameLst>
                                      </p:cBhvr>
                                      <p:to>
                                        <p:strVal val="visible"/>
                                      </p:to>
                                    </p:set>
                                    <p:animEffect transition="in" filter="wipe(left)">
                                      <p:cBhvr>
                                        <p:cTn id="17" dur="500"/>
                                        <p:tgtEl>
                                          <p:spTgt spid="26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74"/>
                                        </p:tgtEl>
                                        <p:attrNameLst>
                                          <p:attrName>style.visibility</p:attrName>
                                        </p:attrNameLst>
                                      </p:cBhvr>
                                      <p:to>
                                        <p:strVal val="visible"/>
                                      </p:to>
                                    </p:set>
                                    <p:animEffect transition="in" filter="wipe(up)">
                                      <p:cBhvr>
                                        <p:cTn id="22" dur="500"/>
                                        <p:tgtEl>
                                          <p:spTgt spid="274"/>
                                        </p:tgtEl>
                                      </p:cBhvr>
                                    </p:animEffect>
                                  </p:childTnLst>
                                </p:cTn>
                              </p:par>
                            </p:childTnLst>
                          </p:cTn>
                        </p:par>
                        <p:par>
                          <p:cTn id="23" fill="hold">
                            <p:stCondLst>
                              <p:cond delay="500"/>
                            </p:stCondLst>
                            <p:childTnLst>
                              <p:par>
                                <p:cTn id="24" presetID="22" presetClass="entr" presetSubtype="1"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1FB7CC-D2A5-C749-8D9F-01B9FA12978B}"/>
              </a:ext>
            </a:extLst>
          </p:cNvPr>
          <p:cNvSpPr>
            <a:spLocks noGrp="1"/>
          </p:cNvSpPr>
          <p:nvPr>
            <p:ph type="title"/>
          </p:nvPr>
        </p:nvSpPr>
        <p:spPr>
          <a:xfrm>
            <a:off x="787400" y="235921"/>
            <a:ext cx="10515600" cy="894622"/>
          </a:xfrm>
        </p:spPr>
        <p:txBody>
          <a:bodyPr>
            <a:normAutofit/>
          </a:bodyPr>
          <a:lstStyle/>
          <a:p>
            <a:r>
              <a:rPr lang="en-US" b="0" kern="0" dirty="0">
                <a:solidFill>
                  <a:srgbClr val="000099"/>
                </a:solidFill>
                <a:latin typeface="+mn-lt"/>
                <a:ea typeface="ＭＳ Ｐゴシック" charset="0"/>
              </a:rPr>
              <a:t>802.11 frame: addressing</a:t>
            </a:r>
            <a:endParaRPr lang="en-US" dirty="0">
              <a:latin typeface="+mn-lt"/>
            </a:endParaRPr>
          </a:p>
        </p:txBody>
      </p:sp>
      <p:sp>
        <p:nvSpPr>
          <p:cNvPr id="4" name="Slide Number Placeholder 3">
            <a:extLst>
              <a:ext uri="{FF2B5EF4-FFF2-40B4-BE49-F238E27FC236}">
                <a16:creationId xmlns:a16="http://schemas.microsoft.com/office/drawing/2014/main" id="{78979769-3B28-CC48-AFB2-345BF93C7812}"/>
              </a:ext>
            </a:extLst>
          </p:cNvPr>
          <p:cNvSpPr>
            <a:spLocks noGrp="1"/>
          </p:cNvSpPr>
          <p:nvPr>
            <p:ph type="sldNum" sz="quarter" idx="4"/>
          </p:nvPr>
        </p:nvSpPr>
        <p:spPr/>
        <p:txBody>
          <a:bodyPr/>
          <a:lstStyle/>
          <a:p>
            <a:r>
              <a:rPr lang="en-US" dirty="0"/>
              <a:t>Wireless and Mobile Networks: 7- </a:t>
            </a:r>
            <a:fld id="{C4204591-24BD-A542-B9D5-F8D8A88D2FEE}" type="slidenum">
              <a:rPr lang="en-US" smtClean="0"/>
              <a:pPr/>
              <a:t>41</a:t>
            </a:fld>
            <a:endParaRPr lang="en-US" dirty="0"/>
          </a:p>
        </p:txBody>
      </p:sp>
      <p:grpSp>
        <p:nvGrpSpPr>
          <p:cNvPr id="6" name="Group 5">
            <a:extLst>
              <a:ext uri="{FF2B5EF4-FFF2-40B4-BE49-F238E27FC236}">
                <a16:creationId xmlns:a16="http://schemas.microsoft.com/office/drawing/2014/main" id="{8876EB89-DE31-9F4D-9B79-C314F4806345}"/>
              </a:ext>
            </a:extLst>
          </p:cNvPr>
          <p:cNvGrpSpPr/>
          <p:nvPr/>
        </p:nvGrpSpPr>
        <p:grpSpPr>
          <a:xfrm>
            <a:off x="2193926" y="2445464"/>
            <a:ext cx="7481098" cy="403388"/>
            <a:chOff x="2290908" y="1240118"/>
            <a:chExt cx="7481098" cy="403388"/>
          </a:xfrm>
        </p:grpSpPr>
        <p:sp>
          <p:nvSpPr>
            <p:cNvPr id="124" name="Text Box 12">
              <a:extLst>
                <a:ext uri="{FF2B5EF4-FFF2-40B4-BE49-F238E27FC236}">
                  <a16:creationId xmlns:a16="http://schemas.microsoft.com/office/drawing/2014/main" id="{EB802AA9-5C9F-1F41-8DAA-4DADB50C3144}"/>
                </a:ext>
              </a:extLst>
            </p:cNvPr>
            <p:cNvSpPr txBox="1">
              <a:spLocks noChangeArrowheads="1"/>
            </p:cNvSpPr>
            <p:nvPr/>
          </p:nvSpPr>
          <p:spPr bwMode="auto">
            <a:xfrm>
              <a:off x="2290908" y="1240482"/>
              <a:ext cx="31451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mn-lt"/>
                  <a:ea typeface="ＭＳ Ｐゴシック" charset="0"/>
                </a:rPr>
                <a:t>2</a:t>
              </a:r>
            </a:p>
          </p:txBody>
        </p:sp>
        <p:sp>
          <p:nvSpPr>
            <p:cNvPr id="125" name="Text Box 13">
              <a:extLst>
                <a:ext uri="{FF2B5EF4-FFF2-40B4-BE49-F238E27FC236}">
                  <a16:creationId xmlns:a16="http://schemas.microsoft.com/office/drawing/2014/main" id="{976031FD-0DE5-5B4A-80BD-BD79CEF9AEDE}"/>
                </a:ext>
              </a:extLst>
            </p:cNvPr>
            <p:cNvSpPr txBox="1">
              <a:spLocks noChangeArrowheads="1"/>
            </p:cNvSpPr>
            <p:nvPr/>
          </p:nvSpPr>
          <p:spPr bwMode="auto">
            <a:xfrm>
              <a:off x="3052908" y="1240482"/>
              <a:ext cx="31451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mn-lt"/>
                  <a:ea typeface="ＭＳ Ｐゴシック" charset="0"/>
                </a:rPr>
                <a:t>2</a:t>
              </a:r>
            </a:p>
          </p:txBody>
        </p:sp>
        <p:sp>
          <p:nvSpPr>
            <p:cNvPr id="126" name="Text Box 14">
              <a:extLst>
                <a:ext uri="{FF2B5EF4-FFF2-40B4-BE49-F238E27FC236}">
                  <a16:creationId xmlns:a16="http://schemas.microsoft.com/office/drawing/2014/main" id="{FC24CF30-0DB1-DC4B-A5A5-09191098D416}"/>
                </a:ext>
              </a:extLst>
            </p:cNvPr>
            <p:cNvSpPr txBox="1">
              <a:spLocks noChangeArrowheads="1"/>
            </p:cNvSpPr>
            <p:nvPr/>
          </p:nvSpPr>
          <p:spPr bwMode="auto">
            <a:xfrm>
              <a:off x="3967308" y="1240482"/>
              <a:ext cx="31451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mn-lt"/>
                  <a:ea typeface="ＭＳ Ｐゴシック" charset="0"/>
                </a:rPr>
                <a:t>6</a:t>
              </a:r>
            </a:p>
          </p:txBody>
        </p:sp>
        <p:sp>
          <p:nvSpPr>
            <p:cNvPr id="127" name="Text Box 15">
              <a:extLst>
                <a:ext uri="{FF2B5EF4-FFF2-40B4-BE49-F238E27FC236}">
                  <a16:creationId xmlns:a16="http://schemas.microsoft.com/office/drawing/2014/main" id="{061DB4A9-0D08-7F4F-A90E-91ADB310D424}"/>
                </a:ext>
              </a:extLst>
            </p:cNvPr>
            <p:cNvSpPr txBox="1">
              <a:spLocks noChangeArrowheads="1"/>
            </p:cNvSpPr>
            <p:nvPr/>
          </p:nvSpPr>
          <p:spPr bwMode="auto">
            <a:xfrm>
              <a:off x="4729308" y="1240482"/>
              <a:ext cx="31451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mn-lt"/>
                  <a:ea typeface="ＭＳ Ｐゴシック" charset="0"/>
                </a:rPr>
                <a:t>6</a:t>
              </a:r>
            </a:p>
          </p:txBody>
        </p:sp>
        <p:sp>
          <p:nvSpPr>
            <p:cNvPr id="128" name="Text Box 16">
              <a:extLst>
                <a:ext uri="{FF2B5EF4-FFF2-40B4-BE49-F238E27FC236}">
                  <a16:creationId xmlns:a16="http://schemas.microsoft.com/office/drawing/2014/main" id="{2D692E38-D5F5-884C-8D26-3DC54A22772C}"/>
                </a:ext>
              </a:extLst>
            </p:cNvPr>
            <p:cNvSpPr txBox="1">
              <a:spLocks noChangeArrowheads="1"/>
            </p:cNvSpPr>
            <p:nvPr/>
          </p:nvSpPr>
          <p:spPr bwMode="auto">
            <a:xfrm>
              <a:off x="5567508" y="1240482"/>
              <a:ext cx="31451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mn-lt"/>
                  <a:ea typeface="ＭＳ Ｐゴシック" charset="0"/>
                </a:rPr>
                <a:t>6</a:t>
              </a:r>
            </a:p>
          </p:txBody>
        </p:sp>
        <p:sp>
          <p:nvSpPr>
            <p:cNvPr id="129" name="Text Box 17">
              <a:extLst>
                <a:ext uri="{FF2B5EF4-FFF2-40B4-BE49-F238E27FC236}">
                  <a16:creationId xmlns:a16="http://schemas.microsoft.com/office/drawing/2014/main" id="{2E76FE38-B6C0-E94A-A8BE-2F6C0BAB018E}"/>
                </a:ext>
              </a:extLst>
            </p:cNvPr>
            <p:cNvSpPr txBox="1">
              <a:spLocks noChangeArrowheads="1"/>
            </p:cNvSpPr>
            <p:nvPr/>
          </p:nvSpPr>
          <p:spPr bwMode="auto">
            <a:xfrm>
              <a:off x="6405708" y="1240482"/>
              <a:ext cx="31451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mn-lt"/>
                  <a:ea typeface="ＭＳ Ｐゴシック" charset="0"/>
                </a:rPr>
                <a:t>2</a:t>
              </a:r>
            </a:p>
          </p:txBody>
        </p:sp>
        <p:sp>
          <p:nvSpPr>
            <p:cNvPr id="130" name="Text Box 18">
              <a:extLst>
                <a:ext uri="{FF2B5EF4-FFF2-40B4-BE49-F238E27FC236}">
                  <a16:creationId xmlns:a16="http://schemas.microsoft.com/office/drawing/2014/main" id="{32F7DF4E-4B6B-D24E-83B6-A37375234857}"/>
                </a:ext>
              </a:extLst>
            </p:cNvPr>
            <p:cNvSpPr txBox="1">
              <a:spLocks noChangeArrowheads="1"/>
            </p:cNvSpPr>
            <p:nvPr/>
          </p:nvSpPr>
          <p:spPr bwMode="auto">
            <a:xfrm>
              <a:off x="7251796" y="1243396"/>
              <a:ext cx="31451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mn-lt"/>
                  <a:ea typeface="ＭＳ Ｐゴシック" charset="0"/>
                </a:rPr>
                <a:t>6</a:t>
              </a:r>
            </a:p>
          </p:txBody>
        </p:sp>
        <p:sp>
          <p:nvSpPr>
            <p:cNvPr id="131" name="Text Box 19">
              <a:extLst>
                <a:ext uri="{FF2B5EF4-FFF2-40B4-BE49-F238E27FC236}">
                  <a16:creationId xmlns:a16="http://schemas.microsoft.com/office/drawing/2014/main" id="{388E12FB-1C38-A247-889D-979C81640400}"/>
                </a:ext>
              </a:extLst>
            </p:cNvPr>
            <p:cNvSpPr txBox="1">
              <a:spLocks noChangeArrowheads="1"/>
            </p:cNvSpPr>
            <p:nvPr/>
          </p:nvSpPr>
          <p:spPr bwMode="auto">
            <a:xfrm>
              <a:off x="7929708" y="1240482"/>
              <a:ext cx="1027845"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mn-lt"/>
                  <a:ea typeface="ＭＳ Ｐゴシック" charset="0"/>
                </a:rPr>
                <a:t>0 - 2312</a:t>
              </a:r>
            </a:p>
          </p:txBody>
        </p:sp>
        <p:sp>
          <p:nvSpPr>
            <p:cNvPr id="132" name="Text Box 20">
              <a:extLst>
                <a:ext uri="{FF2B5EF4-FFF2-40B4-BE49-F238E27FC236}">
                  <a16:creationId xmlns:a16="http://schemas.microsoft.com/office/drawing/2014/main" id="{18BB5749-AEFF-2549-A25A-F61CA6314E56}"/>
                </a:ext>
              </a:extLst>
            </p:cNvPr>
            <p:cNvSpPr txBox="1">
              <a:spLocks noChangeArrowheads="1"/>
            </p:cNvSpPr>
            <p:nvPr/>
          </p:nvSpPr>
          <p:spPr bwMode="auto">
            <a:xfrm>
              <a:off x="9457496" y="1240118"/>
              <a:ext cx="31451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mn-lt"/>
                  <a:ea typeface="ＭＳ Ｐゴシック" charset="0"/>
                </a:rPr>
                <a:t>4</a:t>
              </a:r>
            </a:p>
          </p:txBody>
        </p:sp>
      </p:grpSp>
      <p:grpSp>
        <p:nvGrpSpPr>
          <p:cNvPr id="5" name="Group 4">
            <a:extLst>
              <a:ext uri="{FF2B5EF4-FFF2-40B4-BE49-F238E27FC236}">
                <a16:creationId xmlns:a16="http://schemas.microsoft.com/office/drawing/2014/main" id="{62BF75EA-252E-EC4E-9450-4659C118C568}"/>
              </a:ext>
            </a:extLst>
          </p:cNvPr>
          <p:cNvGrpSpPr/>
          <p:nvPr/>
        </p:nvGrpSpPr>
        <p:grpSpPr>
          <a:xfrm>
            <a:off x="1842654" y="2807276"/>
            <a:ext cx="8130594" cy="854364"/>
            <a:chOff x="1939636" y="1546513"/>
            <a:chExt cx="8130594" cy="854364"/>
          </a:xfrm>
        </p:grpSpPr>
        <p:grpSp>
          <p:nvGrpSpPr>
            <p:cNvPr id="8" name="Group 7">
              <a:extLst>
                <a:ext uri="{FF2B5EF4-FFF2-40B4-BE49-F238E27FC236}">
                  <a16:creationId xmlns:a16="http://schemas.microsoft.com/office/drawing/2014/main" id="{4AF74D66-AC0A-4948-956A-137D269B89FE}"/>
                </a:ext>
              </a:extLst>
            </p:cNvPr>
            <p:cNvGrpSpPr/>
            <p:nvPr/>
          </p:nvGrpSpPr>
          <p:grpSpPr>
            <a:xfrm>
              <a:off x="1939636" y="1546513"/>
              <a:ext cx="8091055" cy="854364"/>
              <a:chOff x="1981199" y="2322368"/>
              <a:chExt cx="8091055" cy="854364"/>
            </a:xfrm>
          </p:grpSpPr>
          <p:sp>
            <p:nvSpPr>
              <p:cNvPr id="2" name="Rectangle 1">
                <a:extLst>
                  <a:ext uri="{FF2B5EF4-FFF2-40B4-BE49-F238E27FC236}">
                    <a16:creationId xmlns:a16="http://schemas.microsoft.com/office/drawing/2014/main" id="{25229BFC-8C9D-5341-AFF9-493C1C33ECA0}"/>
                  </a:ext>
                </a:extLst>
              </p:cNvPr>
              <p:cNvSpPr/>
              <p:nvPr/>
            </p:nvSpPr>
            <p:spPr>
              <a:xfrm>
                <a:off x="1981199" y="2369127"/>
                <a:ext cx="8091055" cy="748146"/>
              </a:xfrm>
              <a:prstGeom prst="rect">
                <a:avLst/>
              </a:prstGeom>
              <a:solidFill>
                <a:srgbClr val="37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8767F13F-1490-C040-9619-96164A9D583F}"/>
                  </a:ext>
                </a:extLst>
              </p:cNvPr>
              <p:cNvCxnSpPr/>
              <p:nvPr/>
            </p:nvCxnSpPr>
            <p:spPr>
              <a:xfrm>
                <a:off x="2826327" y="2341418"/>
                <a:ext cx="0" cy="80356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6AA45C04-3EEC-A54A-B447-129E48EA93A7}"/>
                  </a:ext>
                </a:extLst>
              </p:cNvPr>
              <p:cNvCxnSpPr/>
              <p:nvPr/>
            </p:nvCxnSpPr>
            <p:spPr>
              <a:xfrm>
                <a:off x="3674052" y="2369993"/>
                <a:ext cx="0" cy="80356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30F2417-8AA1-B34D-BAED-58697FAA172F}"/>
                  </a:ext>
                </a:extLst>
              </p:cNvPr>
              <p:cNvCxnSpPr/>
              <p:nvPr/>
            </p:nvCxnSpPr>
            <p:spPr>
              <a:xfrm>
                <a:off x="4515427" y="2373168"/>
                <a:ext cx="0" cy="80356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68036314-22EF-A546-8B34-64A33BD2787D}"/>
                  </a:ext>
                </a:extLst>
              </p:cNvPr>
              <p:cNvCxnSpPr/>
              <p:nvPr/>
            </p:nvCxnSpPr>
            <p:spPr>
              <a:xfrm>
                <a:off x="5347277" y="2360468"/>
                <a:ext cx="0" cy="80356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E34173DD-F5BD-B547-999E-4FA4E0302BE7}"/>
                  </a:ext>
                </a:extLst>
              </p:cNvPr>
              <p:cNvCxnSpPr/>
              <p:nvPr/>
            </p:nvCxnSpPr>
            <p:spPr>
              <a:xfrm>
                <a:off x="6185477" y="2347768"/>
                <a:ext cx="0" cy="80356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2CC004E3-DD67-494B-96F9-992882A2BB95}"/>
                  </a:ext>
                </a:extLst>
              </p:cNvPr>
              <p:cNvCxnSpPr/>
              <p:nvPr/>
            </p:nvCxnSpPr>
            <p:spPr>
              <a:xfrm>
                <a:off x="7023677" y="2335068"/>
                <a:ext cx="0" cy="80356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BEC4A59E-2798-E14B-8864-897D2A4077AB}"/>
                  </a:ext>
                </a:extLst>
              </p:cNvPr>
              <p:cNvCxnSpPr/>
              <p:nvPr/>
            </p:nvCxnSpPr>
            <p:spPr>
              <a:xfrm>
                <a:off x="7861877" y="2322368"/>
                <a:ext cx="0" cy="80356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55D32E6D-CD0F-B947-BECB-0BB4432C2069}"/>
                  </a:ext>
                </a:extLst>
              </p:cNvPr>
              <p:cNvCxnSpPr/>
              <p:nvPr/>
            </p:nvCxnSpPr>
            <p:spPr>
              <a:xfrm>
                <a:off x="9236652" y="2369993"/>
                <a:ext cx="0" cy="80356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5" name="Rectangle 3">
              <a:extLst>
                <a:ext uri="{FF2B5EF4-FFF2-40B4-BE49-F238E27FC236}">
                  <a16:creationId xmlns:a16="http://schemas.microsoft.com/office/drawing/2014/main" id="{19FB91BB-3917-6C4C-A950-F94A76A4FC00}"/>
                </a:ext>
              </a:extLst>
            </p:cNvPr>
            <p:cNvSpPr>
              <a:spLocks noChangeArrowheads="1"/>
            </p:cNvSpPr>
            <p:nvPr/>
          </p:nvSpPr>
          <p:spPr bwMode="auto">
            <a:xfrm>
              <a:off x="1953485" y="1672504"/>
              <a:ext cx="838200" cy="609600"/>
            </a:xfrm>
            <a:prstGeom prst="rect">
              <a:avLst/>
            </a:prstGeom>
            <a:noFill/>
            <a:ln w="9525">
              <a:no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base" latinLnBrk="0" hangingPunct="1">
                <a:lnSpc>
                  <a:spcPct val="80000"/>
                </a:lnSpc>
                <a:spcBef>
                  <a:spcPct val="0"/>
                </a:spcBef>
                <a:spcAft>
                  <a:spcPct val="0"/>
                </a:spcAft>
                <a:buClrTx/>
                <a:buSzTx/>
                <a:buFontTx/>
                <a:buNone/>
                <a:tabLst/>
                <a:defRPr/>
              </a:pPr>
              <a:r>
                <a:rPr kumimoji="0" lang="en-US" b="0" i="0" u="none" strike="noStrike" kern="0" cap="none" spc="0" normalizeH="0" baseline="0" noProof="0" dirty="0">
                  <a:ln>
                    <a:noFill/>
                  </a:ln>
                  <a:effectLst/>
                  <a:uLnTx/>
                  <a:uFillTx/>
                  <a:ea typeface="ＭＳ Ｐゴシック" charset="0"/>
                </a:rPr>
                <a:t>frame</a:t>
              </a:r>
            </a:p>
            <a:p>
              <a:pPr marL="0" marR="0" lvl="0" indent="0" algn="ctr" defTabSz="914400" eaLnBrk="1" fontAlgn="base" latinLnBrk="0" hangingPunct="1">
                <a:lnSpc>
                  <a:spcPct val="80000"/>
                </a:lnSpc>
                <a:spcBef>
                  <a:spcPct val="0"/>
                </a:spcBef>
                <a:spcAft>
                  <a:spcPct val="0"/>
                </a:spcAft>
                <a:buClrTx/>
                <a:buSzTx/>
                <a:buFontTx/>
                <a:buNone/>
                <a:tabLst/>
                <a:defRPr/>
              </a:pPr>
              <a:r>
                <a:rPr kumimoji="0" lang="en-US" b="0" i="0" u="none" strike="noStrike" kern="0" cap="none" spc="0" normalizeH="0" baseline="0" noProof="0" dirty="0">
                  <a:ln>
                    <a:noFill/>
                  </a:ln>
                  <a:effectLst/>
                  <a:uLnTx/>
                  <a:uFillTx/>
                  <a:ea typeface="ＭＳ Ｐゴシック" charset="0"/>
                </a:rPr>
                <a:t>control</a:t>
              </a:r>
            </a:p>
          </p:txBody>
        </p:sp>
        <p:sp>
          <p:nvSpPr>
            <p:cNvPr id="116" name="Rectangle 4">
              <a:extLst>
                <a:ext uri="{FF2B5EF4-FFF2-40B4-BE49-F238E27FC236}">
                  <a16:creationId xmlns:a16="http://schemas.microsoft.com/office/drawing/2014/main" id="{F3F7D97F-8B3D-E248-8ED4-6A7E4027C84B}"/>
                </a:ext>
              </a:extLst>
            </p:cNvPr>
            <p:cNvSpPr>
              <a:spLocks noChangeArrowheads="1"/>
            </p:cNvSpPr>
            <p:nvPr/>
          </p:nvSpPr>
          <p:spPr bwMode="auto">
            <a:xfrm>
              <a:off x="2803520" y="1672504"/>
              <a:ext cx="838200" cy="609600"/>
            </a:xfrm>
            <a:prstGeom prst="rect">
              <a:avLst/>
            </a:prstGeom>
            <a:noFill/>
            <a:ln w="9525">
              <a:no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base" latinLnBrk="0" hangingPunct="1">
                <a:lnSpc>
                  <a:spcPct val="80000"/>
                </a:lnSpc>
                <a:spcBef>
                  <a:spcPct val="0"/>
                </a:spcBef>
                <a:spcAft>
                  <a:spcPct val="0"/>
                </a:spcAft>
                <a:buClrTx/>
                <a:buSzTx/>
                <a:buFontTx/>
                <a:buNone/>
                <a:tabLst/>
                <a:defRPr/>
              </a:pPr>
              <a:r>
                <a:rPr kumimoji="0" lang="en-US" b="0" i="0" u="none" strike="noStrike" kern="0" cap="none" spc="0" normalizeH="0" baseline="0" noProof="0" dirty="0">
                  <a:ln>
                    <a:noFill/>
                  </a:ln>
                  <a:effectLst/>
                  <a:uLnTx/>
                  <a:uFillTx/>
                  <a:ea typeface="ＭＳ Ｐゴシック" charset="0"/>
                </a:rPr>
                <a:t>duration</a:t>
              </a:r>
            </a:p>
          </p:txBody>
        </p:sp>
        <p:sp>
          <p:nvSpPr>
            <p:cNvPr id="117" name="Rectangle 5">
              <a:extLst>
                <a:ext uri="{FF2B5EF4-FFF2-40B4-BE49-F238E27FC236}">
                  <a16:creationId xmlns:a16="http://schemas.microsoft.com/office/drawing/2014/main" id="{91218FF9-7C58-A646-B5C2-DE83E6B627E9}"/>
                </a:ext>
              </a:extLst>
            </p:cNvPr>
            <p:cNvSpPr>
              <a:spLocks noChangeArrowheads="1"/>
            </p:cNvSpPr>
            <p:nvPr/>
          </p:nvSpPr>
          <p:spPr bwMode="auto">
            <a:xfrm>
              <a:off x="3669430" y="1672504"/>
              <a:ext cx="838200" cy="609600"/>
            </a:xfrm>
            <a:prstGeom prst="rect">
              <a:avLst/>
            </a:prstGeom>
            <a:noFill/>
            <a:ln w="9525">
              <a:no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base" latinLnBrk="0" hangingPunct="1">
                <a:lnSpc>
                  <a:spcPct val="80000"/>
                </a:lnSpc>
                <a:spcBef>
                  <a:spcPct val="0"/>
                </a:spcBef>
                <a:spcAft>
                  <a:spcPct val="0"/>
                </a:spcAft>
                <a:buClrTx/>
                <a:buSzTx/>
                <a:buFontTx/>
                <a:buNone/>
                <a:tabLst/>
                <a:defRPr/>
              </a:pPr>
              <a:r>
                <a:rPr kumimoji="0" lang="en-US" b="0" i="0" u="none" strike="noStrike" kern="0" cap="none" spc="0" normalizeH="0" baseline="0" noProof="0" dirty="0">
                  <a:ln>
                    <a:noFill/>
                  </a:ln>
                  <a:effectLst/>
                  <a:uLnTx/>
                  <a:uFillTx/>
                  <a:ea typeface="ＭＳ Ｐゴシック" charset="0"/>
                </a:rPr>
                <a:t>address</a:t>
              </a:r>
            </a:p>
            <a:p>
              <a:pPr marL="0" marR="0" lvl="0" indent="0" algn="ctr" defTabSz="914400" eaLnBrk="1" fontAlgn="base" latinLnBrk="0" hangingPunct="1">
                <a:lnSpc>
                  <a:spcPct val="80000"/>
                </a:lnSpc>
                <a:spcBef>
                  <a:spcPct val="0"/>
                </a:spcBef>
                <a:spcAft>
                  <a:spcPct val="0"/>
                </a:spcAft>
                <a:buClrTx/>
                <a:buSzTx/>
                <a:buFontTx/>
                <a:buNone/>
                <a:tabLst/>
                <a:defRPr/>
              </a:pPr>
              <a:r>
                <a:rPr kumimoji="0" lang="en-US" b="0" i="0" u="none" strike="noStrike" kern="0" cap="none" spc="0" normalizeH="0" baseline="0" noProof="0" dirty="0">
                  <a:ln>
                    <a:noFill/>
                  </a:ln>
                  <a:effectLst/>
                  <a:uLnTx/>
                  <a:uFillTx/>
                  <a:ea typeface="ＭＳ Ｐゴシック" charset="0"/>
                </a:rPr>
                <a:t>1</a:t>
              </a:r>
            </a:p>
          </p:txBody>
        </p:sp>
        <p:sp>
          <p:nvSpPr>
            <p:cNvPr id="118" name="Rectangle 6">
              <a:extLst>
                <a:ext uri="{FF2B5EF4-FFF2-40B4-BE49-F238E27FC236}">
                  <a16:creationId xmlns:a16="http://schemas.microsoft.com/office/drawing/2014/main" id="{D7D7633B-DBB6-0847-9C11-53C1398BA7D0}"/>
                </a:ext>
              </a:extLst>
            </p:cNvPr>
            <p:cNvSpPr>
              <a:spLocks noChangeArrowheads="1"/>
            </p:cNvSpPr>
            <p:nvPr/>
          </p:nvSpPr>
          <p:spPr bwMode="auto">
            <a:xfrm>
              <a:off x="4507630" y="1672504"/>
              <a:ext cx="838200" cy="609600"/>
            </a:xfrm>
            <a:prstGeom prst="rect">
              <a:avLst/>
            </a:prstGeom>
            <a:noFill/>
            <a:ln w="9525">
              <a:no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base" latinLnBrk="0" hangingPunct="1">
                <a:lnSpc>
                  <a:spcPct val="80000"/>
                </a:lnSpc>
                <a:spcBef>
                  <a:spcPct val="0"/>
                </a:spcBef>
                <a:spcAft>
                  <a:spcPct val="0"/>
                </a:spcAft>
                <a:buClrTx/>
                <a:buSzTx/>
                <a:buFontTx/>
                <a:buNone/>
                <a:tabLst/>
                <a:defRPr/>
              </a:pPr>
              <a:r>
                <a:rPr kumimoji="0" lang="en-US" b="0" i="0" u="none" strike="noStrike" kern="0" cap="none" spc="0" normalizeH="0" baseline="0" noProof="0" dirty="0">
                  <a:ln>
                    <a:noFill/>
                  </a:ln>
                  <a:effectLst/>
                  <a:uLnTx/>
                  <a:uFillTx/>
                  <a:ea typeface="ＭＳ Ｐゴシック" charset="0"/>
                </a:rPr>
                <a:t>address</a:t>
              </a:r>
            </a:p>
            <a:p>
              <a:pPr marL="0" marR="0" lvl="0" indent="0" algn="ctr" defTabSz="914400" eaLnBrk="1" fontAlgn="base" latinLnBrk="0" hangingPunct="1">
                <a:lnSpc>
                  <a:spcPct val="80000"/>
                </a:lnSpc>
                <a:spcBef>
                  <a:spcPct val="0"/>
                </a:spcBef>
                <a:spcAft>
                  <a:spcPct val="0"/>
                </a:spcAft>
                <a:buClrTx/>
                <a:buSzTx/>
                <a:buFontTx/>
                <a:buNone/>
                <a:tabLst/>
                <a:defRPr/>
              </a:pPr>
              <a:r>
                <a:rPr kumimoji="0" lang="en-US" b="0" i="0" u="none" strike="noStrike" kern="0" cap="none" spc="0" normalizeH="0" baseline="0" noProof="0" dirty="0">
                  <a:ln>
                    <a:noFill/>
                  </a:ln>
                  <a:effectLst/>
                  <a:uLnTx/>
                  <a:uFillTx/>
                  <a:ea typeface="ＭＳ Ｐゴシック" charset="0"/>
                </a:rPr>
                <a:t>2</a:t>
              </a:r>
            </a:p>
          </p:txBody>
        </p:sp>
        <p:sp>
          <p:nvSpPr>
            <p:cNvPr id="119" name="Rectangle 7">
              <a:extLst>
                <a:ext uri="{FF2B5EF4-FFF2-40B4-BE49-F238E27FC236}">
                  <a16:creationId xmlns:a16="http://schemas.microsoft.com/office/drawing/2014/main" id="{E39443BA-2E24-114F-85CB-5CA6A7DF1829}"/>
                </a:ext>
              </a:extLst>
            </p:cNvPr>
            <p:cNvSpPr>
              <a:spLocks noChangeArrowheads="1"/>
            </p:cNvSpPr>
            <p:nvPr/>
          </p:nvSpPr>
          <p:spPr bwMode="auto">
            <a:xfrm>
              <a:off x="7022230" y="1672504"/>
              <a:ext cx="838200" cy="609600"/>
            </a:xfrm>
            <a:prstGeom prst="rect">
              <a:avLst/>
            </a:prstGeom>
            <a:noFill/>
            <a:ln w="9525">
              <a:no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base" latinLnBrk="0" hangingPunct="1">
                <a:lnSpc>
                  <a:spcPct val="80000"/>
                </a:lnSpc>
                <a:spcBef>
                  <a:spcPct val="0"/>
                </a:spcBef>
                <a:spcAft>
                  <a:spcPct val="0"/>
                </a:spcAft>
                <a:buClrTx/>
                <a:buSzTx/>
                <a:buFontTx/>
                <a:buNone/>
                <a:tabLst/>
                <a:defRPr/>
              </a:pPr>
              <a:r>
                <a:rPr kumimoji="0" lang="en-US" b="0" i="0" u="none" strike="noStrike" kern="0" cap="none" spc="0" normalizeH="0" baseline="0" noProof="0" dirty="0">
                  <a:ln>
                    <a:noFill/>
                  </a:ln>
                  <a:effectLst/>
                  <a:uLnTx/>
                  <a:uFillTx/>
                  <a:ea typeface="ＭＳ Ｐゴシック" charset="0"/>
                </a:rPr>
                <a:t>address</a:t>
              </a:r>
            </a:p>
            <a:p>
              <a:pPr marL="0" marR="0" lvl="0" indent="0" algn="ctr" defTabSz="914400" eaLnBrk="1" fontAlgn="base" latinLnBrk="0" hangingPunct="1">
                <a:lnSpc>
                  <a:spcPct val="80000"/>
                </a:lnSpc>
                <a:spcBef>
                  <a:spcPct val="0"/>
                </a:spcBef>
                <a:spcAft>
                  <a:spcPct val="0"/>
                </a:spcAft>
                <a:buClrTx/>
                <a:buSzTx/>
                <a:buFontTx/>
                <a:buNone/>
                <a:tabLst/>
                <a:defRPr/>
              </a:pPr>
              <a:r>
                <a:rPr kumimoji="0" lang="en-US" b="0" i="0" u="none" strike="noStrike" kern="0" cap="none" spc="0" normalizeH="0" baseline="0" noProof="0" dirty="0">
                  <a:ln>
                    <a:noFill/>
                  </a:ln>
                  <a:effectLst/>
                  <a:uLnTx/>
                  <a:uFillTx/>
                  <a:ea typeface="ＭＳ Ｐゴシック" charset="0"/>
                </a:rPr>
                <a:t>4</a:t>
              </a:r>
            </a:p>
          </p:txBody>
        </p:sp>
        <p:sp>
          <p:nvSpPr>
            <p:cNvPr id="120" name="Rectangle 8">
              <a:extLst>
                <a:ext uri="{FF2B5EF4-FFF2-40B4-BE49-F238E27FC236}">
                  <a16:creationId xmlns:a16="http://schemas.microsoft.com/office/drawing/2014/main" id="{5B42CCAD-488D-4840-9DA3-9D221E25AEA4}"/>
                </a:ext>
              </a:extLst>
            </p:cNvPr>
            <p:cNvSpPr>
              <a:spLocks noChangeArrowheads="1"/>
            </p:cNvSpPr>
            <p:nvPr/>
          </p:nvSpPr>
          <p:spPr bwMode="auto">
            <a:xfrm>
              <a:off x="5345830" y="1672504"/>
              <a:ext cx="838200" cy="609600"/>
            </a:xfrm>
            <a:prstGeom prst="rect">
              <a:avLst/>
            </a:prstGeom>
            <a:noFill/>
            <a:ln w="9525">
              <a:no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base" latinLnBrk="0" hangingPunct="1">
                <a:lnSpc>
                  <a:spcPct val="80000"/>
                </a:lnSpc>
                <a:spcBef>
                  <a:spcPct val="0"/>
                </a:spcBef>
                <a:spcAft>
                  <a:spcPct val="0"/>
                </a:spcAft>
                <a:buClrTx/>
                <a:buSzTx/>
                <a:buFontTx/>
                <a:buNone/>
                <a:tabLst/>
                <a:defRPr/>
              </a:pPr>
              <a:r>
                <a:rPr kumimoji="0" lang="en-US" b="0" i="0" u="none" strike="noStrike" kern="0" cap="none" spc="0" normalizeH="0" baseline="0" noProof="0" dirty="0">
                  <a:ln>
                    <a:noFill/>
                  </a:ln>
                  <a:effectLst/>
                  <a:uLnTx/>
                  <a:uFillTx/>
                  <a:ea typeface="ＭＳ Ｐゴシック" charset="0"/>
                </a:rPr>
                <a:t>address</a:t>
              </a:r>
            </a:p>
            <a:p>
              <a:pPr marL="0" marR="0" lvl="0" indent="0" algn="ctr" defTabSz="914400" eaLnBrk="1" fontAlgn="base" latinLnBrk="0" hangingPunct="1">
                <a:lnSpc>
                  <a:spcPct val="80000"/>
                </a:lnSpc>
                <a:spcBef>
                  <a:spcPct val="0"/>
                </a:spcBef>
                <a:spcAft>
                  <a:spcPct val="0"/>
                </a:spcAft>
                <a:buClrTx/>
                <a:buSzTx/>
                <a:buFontTx/>
                <a:buNone/>
                <a:tabLst/>
                <a:defRPr/>
              </a:pPr>
              <a:r>
                <a:rPr kumimoji="0" lang="en-US" b="0" i="0" u="none" strike="noStrike" kern="0" cap="none" spc="0" normalizeH="0" baseline="0" noProof="0" dirty="0">
                  <a:ln>
                    <a:noFill/>
                  </a:ln>
                  <a:effectLst/>
                  <a:uLnTx/>
                  <a:uFillTx/>
                  <a:ea typeface="ＭＳ Ｐゴシック" charset="0"/>
                </a:rPr>
                <a:t>3</a:t>
              </a:r>
            </a:p>
          </p:txBody>
        </p:sp>
        <p:sp>
          <p:nvSpPr>
            <p:cNvPr id="121" name="Rectangle 9">
              <a:extLst>
                <a:ext uri="{FF2B5EF4-FFF2-40B4-BE49-F238E27FC236}">
                  <a16:creationId xmlns:a16="http://schemas.microsoft.com/office/drawing/2014/main" id="{5ABA6D97-54D1-3B48-8E35-4BD2C716F196}"/>
                </a:ext>
              </a:extLst>
            </p:cNvPr>
            <p:cNvSpPr>
              <a:spLocks noChangeArrowheads="1"/>
            </p:cNvSpPr>
            <p:nvPr/>
          </p:nvSpPr>
          <p:spPr bwMode="auto">
            <a:xfrm>
              <a:off x="6184030" y="1672504"/>
              <a:ext cx="838200" cy="609600"/>
            </a:xfrm>
            <a:prstGeom prst="rect">
              <a:avLst/>
            </a:prstGeom>
            <a:noFill/>
            <a:ln w="9525">
              <a:no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base" latinLnBrk="0" hangingPunct="1">
                <a:lnSpc>
                  <a:spcPct val="80000"/>
                </a:lnSpc>
                <a:spcBef>
                  <a:spcPct val="0"/>
                </a:spcBef>
                <a:spcAft>
                  <a:spcPct val="0"/>
                </a:spcAft>
                <a:buClrTx/>
                <a:buSzTx/>
                <a:buFontTx/>
                <a:buNone/>
                <a:tabLst/>
                <a:defRPr/>
              </a:pPr>
              <a:endParaRPr kumimoji="0" lang="en-US" b="0" i="0" u="none" strike="noStrike" kern="0" cap="none" spc="0" normalizeH="0" baseline="0" noProof="0" dirty="0">
                <a:ln>
                  <a:noFill/>
                </a:ln>
                <a:effectLst/>
                <a:uLnTx/>
                <a:uFillTx/>
                <a:ea typeface="ＭＳ Ｐゴシック" charset="0"/>
              </a:endParaRPr>
            </a:p>
          </p:txBody>
        </p:sp>
        <p:sp>
          <p:nvSpPr>
            <p:cNvPr id="122" name="Rectangle 10">
              <a:extLst>
                <a:ext uri="{FF2B5EF4-FFF2-40B4-BE49-F238E27FC236}">
                  <a16:creationId xmlns:a16="http://schemas.microsoft.com/office/drawing/2014/main" id="{B26FE9E4-8E06-0D45-A2FC-D385D56A7EC3}"/>
                </a:ext>
              </a:extLst>
            </p:cNvPr>
            <p:cNvSpPr>
              <a:spLocks noChangeArrowheads="1"/>
            </p:cNvSpPr>
            <p:nvPr/>
          </p:nvSpPr>
          <p:spPr bwMode="auto">
            <a:xfrm>
              <a:off x="7860430" y="1672504"/>
              <a:ext cx="1371600" cy="609600"/>
            </a:xfrm>
            <a:prstGeom prst="rect">
              <a:avLst/>
            </a:prstGeom>
            <a:noFill/>
            <a:ln w="9525">
              <a:no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base" latinLnBrk="0" hangingPunct="1">
                <a:lnSpc>
                  <a:spcPct val="80000"/>
                </a:lnSpc>
                <a:spcBef>
                  <a:spcPct val="0"/>
                </a:spcBef>
                <a:spcAft>
                  <a:spcPct val="0"/>
                </a:spcAft>
                <a:buClrTx/>
                <a:buSzTx/>
                <a:buFontTx/>
                <a:buNone/>
                <a:tabLst/>
                <a:defRPr/>
              </a:pPr>
              <a:r>
                <a:rPr kumimoji="0" lang="en-US" b="0" i="0" u="none" strike="noStrike" kern="0" cap="none" spc="0" normalizeH="0" baseline="0" noProof="0" dirty="0">
                  <a:ln>
                    <a:noFill/>
                  </a:ln>
                  <a:effectLst/>
                  <a:uLnTx/>
                  <a:uFillTx/>
                  <a:ea typeface="ＭＳ Ｐゴシック" charset="0"/>
                </a:rPr>
                <a:t>payload</a:t>
              </a:r>
            </a:p>
          </p:txBody>
        </p:sp>
        <p:sp>
          <p:nvSpPr>
            <p:cNvPr id="123" name="Rectangle 11">
              <a:extLst>
                <a:ext uri="{FF2B5EF4-FFF2-40B4-BE49-F238E27FC236}">
                  <a16:creationId xmlns:a16="http://schemas.microsoft.com/office/drawing/2014/main" id="{99410C58-51A8-2F4C-AAF8-53D3A0A09692}"/>
                </a:ext>
              </a:extLst>
            </p:cNvPr>
            <p:cNvSpPr>
              <a:spLocks noChangeArrowheads="1"/>
            </p:cNvSpPr>
            <p:nvPr/>
          </p:nvSpPr>
          <p:spPr bwMode="auto">
            <a:xfrm>
              <a:off x="9232030" y="1672504"/>
              <a:ext cx="838200" cy="609600"/>
            </a:xfrm>
            <a:prstGeom prst="rect">
              <a:avLst/>
            </a:prstGeom>
            <a:noFill/>
            <a:ln w="9525">
              <a:no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base" latinLnBrk="0" hangingPunct="1">
                <a:lnSpc>
                  <a:spcPct val="80000"/>
                </a:lnSpc>
                <a:spcBef>
                  <a:spcPct val="0"/>
                </a:spcBef>
                <a:spcAft>
                  <a:spcPct val="0"/>
                </a:spcAft>
                <a:buClrTx/>
                <a:buSzTx/>
                <a:buFontTx/>
                <a:buNone/>
                <a:tabLst/>
                <a:defRPr/>
              </a:pPr>
              <a:r>
                <a:rPr kumimoji="0" lang="en-US" b="0" i="0" u="none" strike="noStrike" kern="0" cap="none" spc="0" normalizeH="0" baseline="0" noProof="0" dirty="0">
                  <a:ln>
                    <a:noFill/>
                  </a:ln>
                  <a:effectLst/>
                  <a:uLnTx/>
                  <a:uFillTx/>
                  <a:ea typeface="ＭＳ Ｐゴシック" charset="0"/>
                </a:rPr>
                <a:t>CRC</a:t>
              </a:r>
            </a:p>
          </p:txBody>
        </p:sp>
        <p:sp>
          <p:nvSpPr>
            <p:cNvPr id="133" name="Text Box 21">
              <a:extLst>
                <a:ext uri="{FF2B5EF4-FFF2-40B4-BE49-F238E27FC236}">
                  <a16:creationId xmlns:a16="http://schemas.microsoft.com/office/drawing/2014/main" id="{42BF6590-B2B6-1548-BA6F-9A4B4FEF976C}"/>
                </a:ext>
              </a:extLst>
            </p:cNvPr>
            <p:cNvSpPr txBox="1">
              <a:spLocks noChangeArrowheads="1"/>
            </p:cNvSpPr>
            <p:nvPr/>
          </p:nvSpPr>
          <p:spPr bwMode="auto">
            <a:xfrm>
              <a:off x="6142992" y="1705119"/>
              <a:ext cx="857927" cy="5410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algn="ctr" defTabSz="914400" eaLnBrk="1" fontAlgn="base" latinLnBrk="0" hangingPunct="1">
                <a:lnSpc>
                  <a:spcPct val="80000"/>
                </a:lnSpc>
                <a:spcBef>
                  <a:spcPct val="0"/>
                </a:spcBef>
                <a:spcAft>
                  <a:spcPct val="0"/>
                </a:spcAft>
                <a:buClrTx/>
                <a:buSzTx/>
                <a:buFontTx/>
                <a:buNone/>
                <a:tabLst/>
                <a:defRPr/>
              </a:pPr>
              <a:r>
                <a:rPr kumimoji="0" lang="en-US" b="0" i="0" u="none" strike="noStrike" kern="0" cap="none" spc="0" normalizeH="0" baseline="0" noProof="0" dirty="0">
                  <a:ln>
                    <a:noFill/>
                  </a:ln>
                  <a:effectLst/>
                  <a:uLnTx/>
                  <a:uFillTx/>
                  <a:latin typeface="+mn-lt"/>
                  <a:ea typeface="ＭＳ Ｐゴシック" charset="0"/>
                </a:rPr>
                <a:t>seq</a:t>
              </a:r>
            </a:p>
            <a:p>
              <a:pPr marL="0" marR="0" lvl="0" indent="0" algn="ctr" defTabSz="914400" eaLnBrk="1" fontAlgn="base" latinLnBrk="0" hangingPunct="1">
                <a:lnSpc>
                  <a:spcPct val="80000"/>
                </a:lnSpc>
                <a:spcBef>
                  <a:spcPct val="0"/>
                </a:spcBef>
                <a:spcAft>
                  <a:spcPct val="0"/>
                </a:spcAft>
                <a:buClrTx/>
                <a:buSzTx/>
                <a:buFontTx/>
                <a:buNone/>
                <a:tabLst/>
                <a:defRPr/>
              </a:pPr>
              <a:r>
                <a:rPr kumimoji="0" lang="en-US" b="0" i="0" u="none" strike="noStrike" kern="0" cap="none" spc="0" normalizeH="0" baseline="0" noProof="0" dirty="0">
                  <a:ln>
                    <a:noFill/>
                  </a:ln>
                  <a:effectLst/>
                  <a:uLnTx/>
                  <a:uFillTx/>
                  <a:latin typeface="+mn-lt"/>
                  <a:ea typeface="ＭＳ Ｐゴシック" charset="0"/>
                </a:rPr>
                <a:t>control</a:t>
              </a:r>
            </a:p>
          </p:txBody>
        </p:sp>
      </p:grpSp>
      <p:grpSp>
        <p:nvGrpSpPr>
          <p:cNvPr id="16" name="Group 15">
            <a:extLst>
              <a:ext uri="{FF2B5EF4-FFF2-40B4-BE49-F238E27FC236}">
                <a16:creationId xmlns:a16="http://schemas.microsoft.com/office/drawing/2014/main" id="{96481F62-6A16-EA44-8755-766D3E98624A}"/>
              </a:ext>
            </a:extLst>
          </p:cNvPr>
          <p:cNvGrpSpPr/>
          <p:nvPr/>
        </p:nvGrpSpPr>
        <p:grpSpPr>
          <a:xfrm>
            <a:off x="2700050" y="1584472"/>
            <a:ext cx="3120341" cy="1172583"/>
            <a:chOff x="2700050" y="1584472"/>
            <a:chExt cx="3120341" cy="1172583"/>
          </a:xfrm>
        </p:grpSpPr>
        <p:sp>
          <p:nvSpPr>
            <p:cNvPr id="97" name="Text Box 49">
              <a:extLst>
                <a:ext uri="{FF2B5EF4-FFF2-40B4-BE49-F238E27FC236}">
                  <a16:creationId xmlns:a16="http://schemas.microsoft.com/office/drawing/2014/main" id="{466552B5-10BD-034F-BE84-61973FDE6F72}"/>
                </a:ext>
              </a:extLst>
            </p:cNvPr>
            <p:cNvSpPr txBox="1">
              <a:spLocks noChangeArrowheads="1"/>
            </p:cNvSpPr>
            <p:nvPr/>
          </p:nvSpPr>
          <p:spPr bwMode="auto">
            <a:xfrm>
              <a:off x="2700050" y="1584472"/>
              <a:ext cx="3120341" cy="6178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nSpc>
                  <a:spcPct val="85000"/>
                </a:lnSpc>
                <a:defRPr/>
              </a:pPr>
              <a:r>
                <a:rPr lang="en-US" sz="2000" dirty="0">
                  <a:latin typeface="+mn-lt"/>
                  <a:cs typeface="Arial" charset="0"/>
                </a:rPr>
                <a:t>duration of reserved </a:t>
              </a:r>
            </a:p>
            <a:p>
              <a:pPr>
                <a:lnSpc>
                  <a:spcPct val="85000"/>
                </a:lnSpc>
                <a:defRPr/>
              </a:pPr>
              <a:r>
                <a:rPr lang="en-US" sz="2000" dirty="0">
                  <a:latin typeface="+mn-lt"/>
                  <a:cs typeface="Arial" charset="0"/>
                </a:rPr>
                <a:t>transmission time (RTS/CTS)</a:t>
              </a:r>
            </a:p>
          </p:txBody>
        </p:sp>
        <p:cxnSp>
          <p:nvCxnSpPr>
            <p:cNvPr id="11" name="Straight Connector 10">
              <a:extLst>
                <a:ext uri="{FF2B5EF4-FFF2-40B4-BE49-F238E27FC236}">
                  <a16:creationId xmlns:a16="http://schemas.microsoft.com/office/drawing/2014/main" id="{52E4A699-96FE-A54C-83F0-23EFCCB12912}"/>
                </a:ext>
              </a:extLst>
            </p:cNvPr>
            <p:cNvCxnSpPr>
              <a:cxnSpLocks/>
            </p:cNvCxnSpPr>
            <p:nvPr/>
          </p:nvCxnSpPr>
          <p:spPr>
            <a:xfrm>
              <a:off x="2826327" y="2133600"/>
              <a:ext cx="0" cy="6234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81E66252-5813-E043-BE6E-1062BD068D6D}"/>
              </a:ext>
            </a:extLst>
          </p:cNvPr>
          <p:cNvGrpSpPr/>
          <p:nvPr/>
        </p:nvGrpSpPr>
        <p:grpSpPr>
          <a:xfrm>
            <a:off x="6050830" y="1584904"/>
            <a:ext cx="3938298" cy="1186006"/>
            <a:chOff x="6050830" y="1584904"/>
            <a:chExt cx="3938298" cy="1186006"/>
          </a:xfrm>
        </p:grpSpPr>
        <p:sp>
          <p:nvSpPr>
            <p:cNvPr id="99" name="Text Box 51">
              <a:extLst>
                <a:ext uri="{FF2B5EF4-FFF2-40B4-BE49-F238E27FC236}">
                  <a16:creationId xmlns:a16="http://schemas.microsoft.com/office/drawing/2014/main" id="{1806EBB6-EA72-2242-848C-6ACE6989A117}"/>
                </a:ext>
              </a:extLst>
            </p:cNvPr>
            <p:cNvSpPr txBox="1">
              <a:spLocks noChangeArrowheads="1"/>
            </p:cNvSpPr>
            <p:nvPr/>
          </p:nvSpPr>
          <p:spPr bwMode="auto">
            <a:xfrm>
              <a:off x="6050830" y="1584904"/>
              <a:ext cx="3938298" cy="6178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nSpc>
                  <a:spcPct val="85000"/>
                </a:lnSpc>
                <a:defRPr/>
              </a:pPr>
              <a:r>
                <a:rPr lang="en-US" sz="2000" dirty="0">
                  <a:latin typeface="+mn-lt"/>
                  <a:cs typeface="Arial" charset="0"/>
                </a:rPr>
                <a:t>frame sequence # (for reliable data transfer)</a:t>
              </a:r>
            </a:p>
          </p:txBody>
        </p:sp>
        <p:cxnSp>
          <p:nvCxnSpPr>
            <p:cNvPr id="104" name="Straight Connector 103">
              <a:extLst>
                <a:ext uri="{FF2B5EF4-FFF2-40B4-BE49-F238E27FC236}">
                  <a16:creationId xmlns:a16="http://schemas.microsoft.com/office/drawing/2014/main" id="{E09823E0-05D7-C643-9172-A5A4EF953A3C}"/>
                </a:ext>
              </a:extLst>
            </p:cNvPr>
            <p:cNvCxnSpPr>
              <a:cxnSpLocks/>
            </p:cNvCxnSpPr>
            <p:nvPr/>
          </p:nvCxnSpPr>
          <p:spPr>
            <a:xfrm>
              <a:off x="6179127" y="2147455"/>
              <a:ext cx="0" cy="6234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F23C239E-B80C-764B-8459-185695EFB5C4}"/>
              </a:ext>
            </a:extLst>
          </p:cNvPr>
          <p:cNvGrpSpPr/>
          <p:nvPr/>
        </p:nvGrpSpPr>
        <p:grpSpPr>
          <a:xfrm>
            <a:off x="1731386" y="3602038"/>
            <a:ext cx="8562541" cy="1852978"/>
            <a:chOff x="1731386" y="3602038"/>
            <a:chExt cx="8562541" cy="1852978"/>
          </a:xfrm>
        </p:grpSpPr>
        <p:sp>
          <p:nvSpPr>
            <p:cNvPr id="92" name="Freeform 47">
              <a:extLst>
                <a:ext uri="{FF2B5EF4-FFF2-40B4-BE49-F238E27FC236}">
                  <a16:creationId xmlns:a16="http://schemas.microsoft.com/office/drawing/2014/main" id="{CEF30CE9-5F52-B34B-917D-7F82AB5D0FC6}"/>
                </a:ext>
              </a:extLst>
            </p:cNvPr>
            <p:cNvSpPr>
              <a:spLocks/>
            </p:cNvSpPr>
            <p:nvPr/>
          </p:nvSpPr>
          <p:spPr bwMode="auto">
            <a:xfrm>
              <a:off x="1746395" y="3602038"/>
              <a:ext cx="8503916" cy="1054105"/>
            </a:xfrm>
            <a:custGeom>
              <a:avLst/>
              <a:gdLst>
                <a:gd name="T0" fmla="*/ 2147483647 w 5489"/>
                <a:gd name="T1" fmla="*/ 0 h 672"/>
                <a:gd name="T2" fmla="*/ 0 w 5489"/>
                <a:gd name="T3" fmla="*/ 2147483647 h 672"/>
                <a:gd name="T4" fmla="*/ 2147483647 w 5489"/>
                <a:gd name="T5" fmla="*/ 2147483647 h 672"/>
                <a:gd name="T6" fmla="*/ 2147483647 w 5489"/>
                <a:gd name="T7" fmla="*/ 0 h 672"/>
                <a:gd name="T8" fmla="*/ 2147483647 w 5489"/>
                <a:gd name="T9" fmla="*/ 0 h 672"/>
                <a:gd name="T10" fmla="*/ 0 60000 65536"/>
                <a:gd name="T11" fmla="*/ 0 60000 65536"/>
                <a:gd name="T12" fmla="*/ 0 60000 65536"/>
                <a:gd name="T13" fmla="*/ 0 60000 65536"/>
                <a:gd name="T14" fmla="*/ 0 60000 65536"/>
                <a:gd name="connsiteX0" fmla="*/ 117 w 9823"/>
                <a:gd name="connsiteY0" fmla="*/ 0 h 10000"/>
                <a:gd name="connsiteX1" fmla="*/ 0 w 9823"/>
                <a:gd name="connsiteY1" fmla="*/ 9881 h 10000"/>
                <a:gd name="connsiteX2" fmla="*/ 9823 w 9823"/>
                <a:gd name="connsiteY2" fmla="*/ 10000 h 10000"/>
                <a:gd name="connsiteX3" fmla="*/ 1064 w 9823"/>
                <a:gd name="connsiteY3" fmla="*/ 0 h 10000"/>
                <a:gd name="connsiteX4" fmla="*/ 117 w 9823"/>
                <a:gd name="connsiteY4" fmla="*/ 0 h 10000"/>
                <a:gd name="connsiteX0" fmla="*/ 119 w 10000"/>
                <a:gd name="connsiteY0" fmla="*/ 0 h 10000"/>
                <a:gd name="connsiteX1" fmla="*/ 0 w 10000"/>
                <a:gd name="connsiteY1" fmla="*/ 9881 h 10000"/>
                <a:gd name="connsiteX2" fmla="*/ 10000 w 10000"/>
                <a:gd name="connsiteY2" fmla="*/ 10000 h 10000"/>
                <a:gd name="connsiteX3" fmla="*/ 1083 w 10000"/>
                <a:gd name="connsiteY3" fmla="*/ 0 h 10000"/>
                <a:gd name="connsiteX4" fmla="*/ 119 w 10000"/>
                <a:gd name="connsiteY4" fmla="*/ 0 h 10000"/>
                <a:gd name="connsiteX0" fmla="*/ 119 w 10000"/>
                <a:gd name="connsiteY0" fmla="*/ 0 h 10000"/>
                <a:gd name="connsiteX1" fmla="*/ 0 w 10000"/>
                <a:gd name="connsiteY1" fmla="*/ 9881 h 10000"/>
                <a:gd name="connsiteX2" fmla="*/ 10000 w 10000"/>
                <a:gd name="connsiteY2" fmla="*/ 10000 h 10000"/>
                <a:gd name="connsiteX3" fmla="*/ 1083 w 10000"/>
                <a:gd name="connsiteY3" fmla="*/ 0 h 10000"/>
                <a:gd name="connsiteX4" fmla="*/ 119 w 10000"/>
                <a:gd name="connsiteY4" fmla="*/ 0 h 10000"/>
                <a:gd name="connsiteX0" fmla="*/ 119 w 10000"/>
                <a:gd name="connsiteY0" fmla="*/ 0 h 10390"/>
                <a:gd name="connsiteX1" fmla="*/ 0 w 10000"/>
                <a:gd name="connsiteY1" fmla="*/ 9881 h 10390"/>
                <a:gd name="connsiteX2" fmla="*/ 10000 w 10000"/>
                <a:gd name="connsiteY2" fmla="*/ 10390 h 10390"/>
                <a:gd name="connsiteX3" fmla="*/ 1083 w 10000"/>
                <a:gd name="connsiteY3" fmla="*/ 0 h 10390"/>
                <a:gd name="connsiteX4" fmla="*/ 119 w 10000"/>
                <a:gd name="connsiteY4" fmla="*/ 0 h 10390"/>
                <a:gd name="connsiteX0" fmla="*/ 119 w 10000"/>
                <a:gd name="connsiteY0" fmla="*/ 0 h 10390"/>
                <a:gd name="connsiteX1" fmla="*/ 0 w 10000"/>
                <a:gd name="connsiteY1" fmla="*/ 9881 h 10390"/>
                <a:gd name="connsiteX2" fmla="*/ 10000 w 10000"/>
                <a:gd name="connsiteY2" fmla="*/ 10390 h 10390"/>
                <a:gd name="connsiteX3" fmla="*/ 1083 w 10000"/>
                <a:gd name="connsiteY3" fmla="*/ 0 h 10390"/>
                <a:gd name="connsiteX4" fmla="*/ 119 w 10000"/>
                <a:gd name="connsiteY4" fmla="*/ 0 h 10390"/>
                <a:gd name="connsiteX0" fmla="*/ 119 w 9935"/>
                <a:gd name="connsiteY0" fmla="*/ 0 h 9881"/>
                <a:gd name="connsiteX1" fmla="*/ 0 w 9935"/>
                <a:gd name="connsiteY1" fmla="*/ 9881 h 9881"/>
                <a:gd name="connsiteX2" fmla="*/ 9935 w 9935"/>
                <a:gd name="connsiteY2" fmla="*/ 9741 h 9881"/>
                <a:gd name="connsiteX3" fmla="*/ 1083 w 9935"/>
                <a:gd name="connsiteY3" fmla="*/ 0 h 9881"/>
                <a:gd name="connsiteX4" fmla="*/ 119 w 9935"/>
                <a:gd name="connsiteY4" fmla="*/ 0 h 9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5" h="9881">
                  <a:moveTo>
                    <a:pt x="119" y="0"/>
                  </a:moveTo>
                  <a:cubicBezTo>
                    <a:pt x="176" y="5632"/>
                    <a:pt x="105" y="6587"/>
                    <a:pt x="0" y="9881"/>
                  </a:cubicBezTo>
                  <a:lnTo>
                    <a:pt x="9935" y="9741"/>
                  </a:lnTo>
                  <a:cubicBezTo>
                    <a:pt x="5001" y="7179"/>
                    <a:pt x="1810" y="6071"/>
                    <a:pt x="1083" y="0"/>
                  </a:cubicBezTo>
                  <a:lnTo>
                    <a:pt x="119" y="0"/>
                  </a:lnTo>
                  <a:close/>
                </a:path>
              </a:pathLst>
            </a:custGeom>
            <a:gradFill rotWithShape="1">
              <a:gsLst>
                <a:gs pos="0">
                  <a:schemeClr val="bg1"/>
                </a:gs>
                <a:gs pos="100000">
                  <a:schemeClr val="bg1">
                    <a:lumMod val="75000"/>
                  </a:scheme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81" name="Text Box 35">
              <a:extLst>
                <a:ext uri="{FF2B5EF4-FFF2-40B4-BE49-F238E27FC236}">
                  <a16:creationId xmlns:a16="http://schemas.microsoft.com/office/drawing/2014/main" id="{53FD5931-3A00-834B-92F9-42D38A57CB70}"/>
                </a:ext>
              </a:extLst>
            </p:cNvPr>
            <p:cNvSpPr txBox="1">
              <a:spLocks noChangeArrowheads="1"/>
            </p:cNvSpPr>
            <p:nvPr/>
          </p:nvSpPr>
          <p:spPr bwMode="auto">
            <a:xfrm>
              <a:off x="2200420" y="4306888"/>
              <a:ext cx="3111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charset="0"/>
                  <a:ea typeface="ＭＳ Ｐゴシック" charset="0"/>
                </a:rPr>
                <a:t>2</a:t>
              </a:r>
            </a:p>
          </p:txBody>
        </p:sp>
        <p:sp>
          <p:nvSpPr>
            <p:cNvPr id="82" name="Text Box 36">
              <a:extLst>
                <a:ext uri="{FF2B5EF4-FFF2-40B4-BE49-F238E27FC236}">
                  <a16:creationId xmlns:a16="http://schemas.microsoft.com/office/drawing/2014/main" id="{EC678FA1-C5C0-6C47-843B-4CA7E0159E32}"/>
                </a:ext>
              </a:extLst>
            </p:cNvPr>
            <p:cNvSpPr txBox="1">
              <a:spLocks noChangeArrowheads="1"/>
            </p:cNvSpPr>
            <p:nvPr/>
          </p:nvSpPr>
          <p:spPr bwMode="auto">
            <a:xfrm>
              <a:off x="3073545" y="4311650"/>
              <a:ext cx="3111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charset="0"/>
                  <a:ea typeface="ＭＳ Ｐゴシック" charset="0"/>
                </a:rPr>
                <a:t>2</a:t>
              </a:r>
            </a:p>
          </p:txBody>
        </p:sp>
        <p:sp>
          <p:nvSpPr>
            <p:cNvPr id="83" name="Text Box 37">
              <a:extLst>
                <a:ext uri="{FF2B5EF4-FFF2-40B4-BE49-F238E27FC236}">
                  <a16:creationId xmlns:a16="http://schemas.microsoft.com/office/drawing/2014/main" id="{73CD0239-48E1-BA4E-8364-EEDAE67E757B}"/>
                </a:ext>
              </a:extLst>
            </p:cNvPr>
            <p:cNvSpPr txBox="1">
              <a:spLocks noChangeArrowheads="1"/>
            </p:cNvSpPr>
            <p:nvPr/>
          </p:nvSpPr>
          <p:spPr bwMode="auto">
            <a:xfrm>
              <a:off x="4121295" y="4308475"/>
              <a:ext cx="3111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charset="0"/>
                  <a:ea typeface="ＭＳ Ｐゴシック" charset="0"/>
                </a:rPr>
                <a:t>4</a:t>
              </a:r>
            </a:p>
          </p:txBody>
        </p:sp>
        <p:sp>
          <p:nvSpPr>
            <p:cNvPr id="84" name="Text Box 38">
              <a:extLst>
                <a:ext uri="{FF2B5EF4-FFF2-40B4-BE49-F238E27FC236}">
                  <a16:creationId xmlns:a16="http://schemas.microsoft.com/office/drawing/2014/main" id="{63B34AE6-45A8-E24F-8C2D-0A064EACB1FA}"/>
                </a:ext>
              </a:extLst>
            </p:cNvPr>
            <p:cNvSpPr txBox="1">
              <a:spLocks noChangeArrowheads="1"/>
            </p:cNvSpPr>
            <p:nvPr/>
          </p:nvSpPr>
          <p:spPr bwMode="auto">
            <a:xfrm>
              <a:off x="4997595" y="4305300"/>
              <a:ext cx="3111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charset="0"/>
                  <a:ea typeface="ＭＳ Ｐゴシック" charset="0"/>
                </a:rPr>
                <a:t>1</a:t>
              </a:r>
            </a:p>
          </p:txBody>
        </p:sp>
        <p:sp>
          <p:nvSpPr>
            <p:cNvPr id="85" name="Text Box 39">
              <a:extLst>
                <a:ext uri="{FF2B5EF4-FFF2-40B4-BE49-F238E27FC236}">
                  <a16:creationId xmlns:a16="http://schemas.microsoft.com/office/drawing/2014/main" id="{70E9A9E2-9CF9-DE4D-B967-2CF05E23D3F6}"/>
                </a:ext>
              </a:extLst>
            </p:cNvPr>
            <p:cNvSpPr txBox="1">
              <a:spLocks noChangeArrowheads="1"/>
            </p:cNvSpPr>
            <p:nvPr/>
          </p:nvSpPr>
          <p:spPr bwMode="auto">
            <a:xfrm>
              <a:off x="5654820" y="4308475"/>
              <a:ext cx="3111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charset="0"/>
                  <a:ea typeface="ＭＳ Ｐゴシック" charset="0"/>
                </a:rPr>
                <a:t>1</a:t>
              </a:r>
            </a:p>
          </p:txBody>
        </p:sp>
        <p:sp>
          <p:nvSpPr>
            <p:cNvPr id="86" name="Text Box 40">
              <a:extLst>
                <a:ext uri="{FF2B5EF4-FFF2-40B4-BE49-F238E27FC236}">
                  <a16:creationId xmlns:a16="http://schemas.microsoft.com/office/drawing/2014/main" id="{62D927A6-2642-A749-9E6B-75DBDEEBE401}"/>
                </a:ext>
              </a:extLst>
            </p:cNvPr>
            <p:cNvSpPr txBox="1">
              <a:spLocks noChangeArrowheads="1"/>
            </p:cNvSpPr>
            <p:nvPr/>
          </p:nvSpPr>
          <p:spPr bwMode="auto">
            <a:xfrm>
              <a:off x="6308870" y="4305300"/>
              <a:ext cx="3111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charset="0"/>
                  <a:ea typeface="ＭＳ Ｐゴシック" charset="0"/>
                </a:rPr>
                <a:t>1</a:t>
              </a:r>
            </a:p>
          </p:txBody>
        </p:sp>
        <p:sp>
          <p:nvSpPr>
            <p:cNvPr id="87" name="Text Box 41">
              <a:extLst>
                <a:ext uri="{FF2B5EF4-FFF2-40B4-BE49-F238E27FC236}">
                  <a16:creationId xmlns:a16="http://schemas.microsoft.com/office/drawing/2014/main" id="{A9E87E57-8333-154C-B8A6-66FFECC9E9BF}"/>
                </a:ext>
              </a:extLst>
            </p:cNvPr>
            <p:cNvSpPr txBox="1">
              <a:spLocks noChangeArrowheads="1"/>
            </p:cNvSpPr>
            <p:nvPr/>
          </p:nvSpPr>
          <p:spPr bwMode="auto">
            <a:xfrm>
              <a:off x="8388495" y="4308475"/>
              <a:ext cx="3111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charset="0"/>
                  <a:ea typeface="ＭＳ Ｐゴシック" charset="0"/>
                </a:rPr>
                <a:t>1</a:t>
              </a:r>
            </a:p>
          </p:txBody>
        </p:sp>
        <p:sp>
          <p:nvSpPr>
            <p:cNvPr id="88" name="Text Box 42">
              <a:extLst>
                <a:ext uri="{FF2B5EF4-FFF2-40B4-BE49-F238E27FC236}">
                  <a16:creationId xmlns:a16="http://schemas.microsoft.com/office/drawing/2014/main" id="{A8F5AC11-3127-4643-9CFE-0B9A54E4F0AC}"/>
                </a:ext>
              </a:extLst>
            </p:cNvPr>
            <p:cNvSpPr txBox="1">
              <a:spLocks noChangeArrowheads="1"/>
            </p:cNvSpPr>
            <p:nvPr/>
          </p:nvSpPr>
          <p:spPr bwMode="auto">
            <a:xfrm>
              <a:off x="9061595" y="4305300"/>
              <a:ext cx="3111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charset="0"/>
                  <a:ea typeface="ＭＳ Ｐゴシック" charset="0"/>
                </a:rPr>
                <a:t>1</a:t>
              </a:r>
            </a:p>
          </p:txBody>
        </p:sp>
        <p:sp>
          <p:nvSpPr>
            <p:cNvPr id="89" name="Text Box 43">
              <a:extLst>
                <a:ext uri="{FF2B5EF4-FFF2-40B4-BE49-F238E27FC236}">
                  <a16:creationId xmlns:a16="http://schemas.microsoft.com/office/drawing/2014/main" id="{7E1214D8-0AB4-1746-A9BB-6443784BFF53}"/>
                </a:ext>
              </a:extLst>
            </p:cNvPr>
            <p:cNvSpPr txBox="1">
              <a:spLocks noChangeArrowheads="1"/>
            </p:cNvSpPr>
            <p:nvPr/>
          </p:nvSpPr>
          <p:spPr bwMode="auto">
            <a:xfrm>
              <a:off x="9779145" y="4308475"/>
              <a:ext cx="3111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charset="0"/>
                  <a:ea typeface="ＭＳ Ｐゴシック" charset="0"/>
                </a:rPr>
                <a:t>1</a:t>
              </a:r>
            </a:p>
          </p:txBody>
        </p:sp>
        <p:sp>
          <p:nvSpPr>
            <p:cNvPr id="90" name="Text Box 44">
              <a:extLst>
                <a:ext uri="{FF2B5EF4-FFF2-40B4-BE49-F238E27FC236}">
                  <a16:creationId xmlns:a16="http://schemas.microsoft.com/office/drawing/2014/main" id="{A329D889-7CB9-8E45-8A33-0F8F98F6C651}"/>
                </a:ext>
              </a:extLst>
            </p:cNvPr>
            <p:cNvSpPr txBox="1">
              <a:spLocks noChangeArrowheads="1"/>
            </p:cNvSpPr>
            <p:nvPr/>
          </p:nvSpPr>
          <p:spPr bwMode="auto">
            <a:xfrm>
              <a:off x="7042295" y="4308475"/>
              <a:ext cx="3111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charset="0"/>
                  <a:ea typeface="ＭＳ Ｐゴシック" charset="0"/>
                </a:rPr>
                <a:t>1</a:t>
              </a:r>
            </a:p>
          </p:txBody>
        </p:sp>
        <p:sp>
          <p:nvSpPr>
            <p:cNvPr id="91" name="Text Box 45">
              <a:extLst>
                <a:ext uri="{FF2B5EF4-FFF2-40B4-BE49-F238E27FC236}">
                  <a16:creationId xmlns:a16="http://schemas.microsoft.com/office/drawing/2014/main" id="{5F2F18C5-CFCE-984B-A25E-FA1146FF001A}"/>
                </a:ext>
              </a:extLst>
            </p:cNvPr>
            <p:cNvSpPr txBox="1">
              <a:spLocks noChangeArrowheads="1"/>
            </p:cNvSpPr>
            <p:nvPr/>
          </p:nvSpPr>
          <p:spPr bwMode="auto">
            <a:xfrm>
              <a:off x="7724920" y="4308475"/>
              <a:ext cx="3111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charset="0"/>
                  <a:ea typeface="ＭＳ Ｐゴシック" charset="0"/>
                </a:rPr>
                <a:t>1</a:t>
              </a:r>
            </a:p>
          </p:txBody>
        </p:sp>
        <p:grpSp>
          <p:nvGrpSpPr>
            <p:cNvPr id="18" name="Group 17">
              <a:extLst>
                <a:ext uri="{FF2B5EF4-FFF2-40B4-BE49-F238E27FC236}">
                  <a16:creationId xmlns:a16="http://schemas.microsoft.com/office/drawing/2014/main" id="{40045020-1F30-1044-80B0-00A4722275EF}"/>
                </a:ext>
              </a:extLst>
            </p:cNvPr>
            <p:cNvGrpSpPr/>
            <p:nvPr/>
          </p:nvGrpSpPr>
          <p:grpSpPr>
            <a:xfrm>
              <a:off x="1731386" y="4613565"/>
              <a:ext cx="8562541" cy="841451"/>
              <a:chOff x="1759095" y="5313789"/>
              <a:chExt cx="8562541" cy="841451"/>
            </a:xfrm>
          </p:grpSpPr>
          <p:grpSp>
            <p:nvGrpSpPr>
              <p:cNvPr id="108" name="Group 107">
                <a:extLst>
                  <a:ext uri="{FF2B5EF4-FFF2-40B4-BE49-F238E27FC236}">
                    <a16:creationId xmlns:a16="http://schemas.microsoft.com/office/drawing/2014/main" id="{931C23F7-E53D-CD43-92F8-40A0BF77312B}"/>
                  </a:ext>
                </a:extLst>
              </p:cNvPr>
              <p:cNvGrpSpPr/>
              <p:nvPr/>
            </p:nvGrpSpPr>
            <p:grpSpPr>
              <a:xfrm>
                <a:off x="1773382" y="5313789"/>
                <a:ext cx="8548254" cy="841451"/>
                <a:chOff x="1981199" y="2335068"/>
                <a:chExt cx="8091055" cy="841451"/>
              </a:xfrm>
            </p:grpSpPr>
            <p:sp>
              <p:nvSpPr>
                <p:cNvPr id="149" name="Rectangle 148">
                  <a:extLst>
                    <a:ext uri="{FF2B5EF4-FFF2-40B4-BE49-F238E27FC236}">
                      <a16:creationId xmlns:a16="http://schemas.microsoft.com/office/drawing/2014/main" id="{7BB4EFDE-B2A2-BB4D-A337-29A3AC337197}"/>
                    </a:ext>
                  </a:extLst>
                </p:cNvPr>
                <p:cNvSpPr/>
                <p:nvPr/>
              </p:nvSpPr>
              <p:spPr>
                <a:xfrm>
                  <a:off x="1981199" y="2369127"/>
                  <a:ext cx="8091055" cy="748146"/>
                </a:xfrm>
                <a:prstGeom prst="rect">
                  <a:avLst/>
                </a:prstGeom>
                <a:solidFill>
                  <a:srgbClr val="37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0" name="Straight Connector 149">
                  <a:extLst>
                    <a:ext uri="{FF2B5EF4-FFF2-40B4-BE49-F238E27FC236}">
                      <a16:creationId xmlns:a16="http://schemas.microsoft.com/office/drawing/2014/main" id="{F58D0690-BF56-004A-BEE6-13BC6AC33DD7}"/>
                    </a:ext>
                  </a:extLst>
                </p:cNvPr>
                <p:cNvCxnSpPr/>
                <p:nvPr/>
              </p:nvCxnSpPr>
              <p:spPr>
                <a:xfrm>
                  <a:off x="2908926" y="2360389"/>
                  <a:ext cx="0" cy="80356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9433DD97-F55E-FF4F-BAB7-B51DEF3F12C1}"/>
                    </a:ext>
                  </a:extLst>
                </p:cNvPr>
                <p:cNvCxnSpPr/>
                <p:nvPr/>
              </p:nvCxnSpPr>
              <p:spPr>
                <a:xfrm>
                  <a:off x="3846433" y="2358610"/>
                  <a:ext cx="0" cy="80356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A7EB1677-CF4B-304D-8344-1D6A48C73499}"/>
                    </a:ext>
                  </a:extLst>
                </p:cNvPr>
                <p:cNvCxnSpPr/>
                <p:nvPr/>
              </p:nvCxnSpPr>
              <p:spPr>
                <a:xfrm>
                  <a:off x="4849415" y="2361785"/>
                  <a:ext cx="0" cy="80356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4486CB61-ADA1-4C44-AA59-CA6AC729D3CC}"/>
                    </a:ext>
                  </a:extLst>
                </p:cNvPr>
                <p:cNvCxnSpPr/>
                <p:nvPr/>
              </p:nvCxnSpPr>
              <p:spPr>
                <a:xfrm>
                  <a:off x="5508884" y="2364262"/>
                  <a:ext cx="0" cy="80356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6F5CB440-3829-EC4F-9D71-5137826D002C}"/>
                    </a:ext>
                  </a:extLst>
                </p:cNvPr>
                <p:cNvCxnSpPr/>
                <p:nvPr/>
              </p:nvCxnSpPr>
              <p:spPr>
                <a:xfrm>
                  <a:off x="6153156" y="2351563"/>
                  <a:ext cx="0" cy="80356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5030AA9F-FEDB-3E43-9B6E-1F428D9BBDDE}"/>
                    </a:ext>
                  </a:extLst>
                </p:cNvPr>
                <p:cNvCxnSpPr/>
                <p:nvPr/>
              </p:nvCxnSpPr>
              <p:spPr>
                <a:xfrm>
                  <a:off x="6808202" y="2335068"/>
                  <a:ext cx="0" cy="80356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2A65CE1C-2920-3A4C-86B8-96B1654CE85C}"/>
                    </a:ext>
                  </a:extLst>
                </p:cNvPr>
                <p:cNvCxnSpPr/>
                <p:nvPr/>
              </p:nvCxnSpPr>
              <p:spPr>
                <a:xfrm>
                  <a:off x="7456064" y="2356515"/>
                  <a:ext cx="0" cy="80356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4D3881CA-1CB0-F049-B8DB-8860D858E81C}"/>
                    </a:ext>
                  </a:extLst>
                </p:cNvPr>
                <p:cNvCxnSpPr/>
                <p:nvPr/>
              </p:nvCxnSpPr>
              <p:spPr>
                <a:xfrm>
                  <a:off x="9394667" y="2358610"/>
                  <a:ext cx="0" cy="80356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BC0F3B53-3CF4-F54B-9BB3-6F8E6C9C8C84}"/>
                    </a:ext>
                  </a:extLst>
                </p:cNvPr>
                <p:cNvCxnSpPr/>
                <p:nvPr/>
              </p:nvCxnSpPr>
              <p:spPr>
                <a:xfrm>
                  <a:off x="8103090" y="2364735"/>
                  <a:ext cx="0" cy="80356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8253BA72-E8E0-6D48-B97E-7D2981750E39}"/>
                    </a:ext>
                  </a:extLst>
                </p:cNvPr>
                <p:cNvCxnSpPr/>
                <p:nvPr/>
              </p:nvCxnSpPr>
              <p:spPr>
                <a:xfrm>
                  <a:off x="8750116" y="2372955"/>
                  <a:ext cx="0" cy="80356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0" name="Rectangle 24">
                <a:extLst>
                  <a:ext uri="{FF2B5EF4-FFF2-40B4-BE49-F238E27FC236}">
                    <a16:creationId xmlns:a16="http://schemas.microsoft.com/office/drawing/2014/main" id="{5B7BB24E-E2F2-D34E-AA02-9031EC032B2D}"/>
                  </a:ext>
                </a:extLst>
              </p:cNvPr>
              <p:cNvSpPr>
                <a:spLocks noChangeArrowheads="1"/>
              </p:cNvSpPr>
              <p:nvPr/>
            </p:nvSpPr>
            <p:spPr bwMode="auto">
              <a:xfrm>
                <a:off x="2749695" y="5419734"/>
                <a:ext cx="990600" cy="609600"/>
              </a:xfrm>
              <a:prstGeom prst="rect">
                <a:avLst/>
              </a:prstGeom>
              <a:noFill/>
              <a:ln w="9525">
                <a:no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charset="0"/>
                    <a:ea typeface="ＭＳ Ｐゴシック" charset="0"/>
                  </a:rPr>
                  <a:t>type</a:t>
                </a:r>
              </a:p>
            </p:txBody>
          </p:sp>
          <p:sp>
            <p:nvSpPr>
              <p:cNvPr id="71" name="Rectangle 25">
                <a:extLst>
                  <a:ext uri="{FF2B5EF4-FFF2-40B4-BE49-F238E27FC236}">
                    <a16:creationId xmlns:a16="http://schemas.microsoft.com/office/drawing/2014/main" id="{90761904-FD12-544B-802D-B98DE3127F69}"/>
                  </a:ext>
                </a:extLst>
              </p:cNvPr>
              <p:cNvSpPr>
                <a:spLocks noChangeArrowheads="1"/>
              </p:cNvSpPr>
              <p:nvPr/>
            </p:nvSpPr>
            <p:spPr bwMode="auto">
              <a:xfrm>
                <a:off x="5492895" y="5419734"/>
                <a:ext cx="685800" cy="609600"/>
              </a:xfrm>
              <a:prstGeom prst="rect">
                <a:avLst/>
              </a:prstGeom>
              <a:noFill/>
              <a:ln w="9525">
                <a:no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charset="0"/>
                    <a:ea typeface="ＭＳ Ｐゴシック" charset="0"/>
                  </a:rPr>
                  <a:t>from</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charset="0"/>
                    <a:ea typeface="ＭＳ Ｐゴシック" charset="0"/>
                  </a:rPr>
                  <a:t>AP</a:t>
                </a:r>
              </a:p>
            </p:txBody>
          </p:sp>
          <p:sp>
            <p:nvSpPr>
              <p:cNvPr id="72" name="Rectangle 26">
                <a:extLst>
                  <a:ext uri="{FF2B5EF4-FFF2-40B4-BE49-F238E27FC236}">
                    <a16:creationId xmlns:a16="http://schemas.microsoft.com/office/drawing/2014/main" id="{15E0B19B-CA4A-8349-9F78-C811A3F23DC9}"/>
                  </a:ext>
                </a:extLst>
              </p:cNvPr>
              <p:cNvSpPr>
                <a:spLocks noChangeArrowheads="1"/>
              </p:cNvSpPr>
              <p:nvPr/>
            </p:nvSpPr>
            <p:spPr bwMode="auto">
              <a:xfrm>
                <a:off x="3740295" y="5419734"/>
                <a:ext cx="1066800" cy="609600"/>
              </a:xfrm>
              <a:prstGeom prst="rect">
                <a:avLst/>
              </a:prstGeom>
              <a:noFill/>
              <a:ln w="9525">
                <a:no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charset="0"/>
                    <a:ea typeface="ＭＳ Ｐゴシック" charset="0"/>
                  </a:rPr>
                  <a:t>subtype</a:t>
                </a:r>
              </a:p>
            </p:txBody>
          </p:sp>
          <p:sp>
            <p:nvSpPr>
              <p:cNvPr id="73" name="Rectangle 27">
                <a:extLst>
                  <a:ext uri="{FF2B5EF4-FFF2-40B4-BE49-F238E27FC236}">
                    <a16:creationId xmlns:a16="http://schemas.microsoft.com/office/drawing/2014/main" id="{0A7D32A6-B9BA-C848-B12F-36A36EF59E70}"/>
                  </a:ext>
                </a:extLst>
              </p:cNvPr>
              <p:cNvSpPr>
                <a:spLocks noChangeArrowheads="1"/>
              </p:cNvSpPr>
              <p:nvPr/>
            </p:nvSpPr>
            <p:spPr bwMode="auto">
              <a:xfrm>
                <a:off x="4807095" y="5419734"/>
                <a:ext cx="685800" cy="609600"/>
              </a:xfrm>
              <a:prstGeom prst="rect">
                <a:avLst/>
              </a:prstGeom>
              <a:noFill/>
              <a:ln w="9525">
                <a:no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charset="0"/>
                    <a:ea typeface="ＭＳ Ｐゴシック" charset="0"/>
                  </a:rPr>
                  <a:t>to</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charset="0"/>
                    <a:ea typeface="ＭＳ Ｐゴシック" charset="0"/>
                  </a:rPr>
                  <a:t>AP</a:t>
                </a:r>
              </a:p>
            </p:txBody>
          </p:sp>
          <p:sp>
            <p:nvSpPr>
              <p:cNvPr id="74" name="Rectangle 28">
                <a:extLst>
                  <a:ext uri="{FF2B5EF4-FFF2-40B4-BE49-F238E27FC236}">
                    <a16:creationId xmlns:a16="http://schemas.microsoft.com/office/drawing/2014/main" id="{F6B08CED-355E-9C41-B908-1FE074BB9434}"/>
                  </a:ext>
                </a:extLst>
              </p:cNvPr>
              <p:cNvSpPr>
                <a:spLocks noChangeArrowheads="1"/>
              </p:cNvSpPr>
              <p:nvPr/>
            </p:nvSpPr>
            <p:spPr bwMode="auto">
              <a:xfrm>
                <a:off x="6178695" y="5419734"/>
                <a:ext cx="685800" cy="609600"/>
              </a:xfrm>
              <a:prstGeom prst="rect">
                <a:avLst/>
              </a:prstGeom>
              <a:noFill/>
              <a:ln w="9525">
                <a:no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charset="0"/>
                    <a:ea typeface="ＭＳ Ｐゴシック" charset="0"/>
                  </a:rPr>
                  <a:t>more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charset="0"/>
                    <a:ea typeface="ＭＳ Ｐゴシック" charset="0"/>
                  </a:rPr>
                  <a:t>frag</a:t>
                </a:r>
              </a:p>
            </p:txBody>
          </p:sp>
          <p:sp>
            <p:nvSpPr>
              <p:cNvPr id="75" name="Rectangle 29">
                <a:extLst>
                  <a:ext uri="{FF2B5EF4-FFF2-40B4-BE49-F238E27FC236}">
                    <a16:creationId xmlns:a16="http://schemas.microsoft.com/office/drawing/2014/main" id="{3239D4B5-2716-2F4F-994A-65F60610A110}"/>
                  </a:ext>
                </a:extLst>
              </p:cNvPr>
              <p:cNvSpPr>
                <a:spLocks noChangeArrowheads="1"/>
              </p:cNvSpPr>
              <p:nvPr/>
            </p:nvSpPr>
            <p:spPr bwMode="auto">
              <a:xfrm>
                <a:off x="8921895" y="5419734"/>
                <a:ext cx="685800" cy="609600"/>
              </a:xfrm>
              <a:prstGeom prst="rect">
                <a:avLst/>
              </a:prstGeom>
              <a:noFill/>
              <a:ln w="9525">
                <a:no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charset="0"/>
                    <a:ea typeface="ＭＳ Ｐゴシック" charset="0"/>
                  </a:rPr>
                  <a:t>WEP</a:t>
                </a:r>
              </a:p>
            </p:txBody>
          </p:sp>
          <p:sp>
            <p:nvSpPr>
              <p:cNvPr id="76" name="Rectangle 30">
                <a:extLst>
                  <a:ext uri="{FF2B5EF4-FFF2-40B4-BE49-F238E27FC236}">
                    <a16:creationId xmlns:a16="http://schemas.microsoft.com/office/drawing/2014/main" id="{79FBC908-4253-FF4D-BDE4-2A6D42E6F47A}"/>
                  </a:ext>
                </a:extLst>
              </p:cNvPr>
              <p:cNvSpPr>
                <a:spLocks noChangeArrowheads="1"/>
              </p:cNvSpPr>
              <p:nvPr/>
            </p:nvSpPr>
            <p:spPr bwMode="auto">
              <a:xfrm>
                <a:off x="8236095" y="5419734"/>
                <a:ext cx="685800" cy="609600"/>
              </a:xfrm>
              <a:prstGeom prst="rect">
                <a:avLst/>
              </a:prstGeom>
              <a:noFill/>
              <a:ln w="9525">
                <a:no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charset="0"/>
                    <a:ea typeface="ＭＳ Ｐゴシック" charset="0"/>
                  </a:rPr>
                  <a:t>more</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charset="0"/>
                    <a:ea typeface="ＭＳ Ｐゴシック" charset="0"/>
                  </a:rPr>
                  <a:t>data</a:t>
                </a:r>
              </a:p>
            </p:txBody>
          </p:sp>
          <p:sp>
            <p:nvSpPr>
              <p:cNvPr id="77" name="Rectangle 31">
                <a:extLst>
                  <a:ext uri="{FF2B5EF4-FFF2-40B4-BE49-F238E27FC236}">
                    <a16:creationId xmlns:a16="http://schemas.microsoft.com/office/drawing/2014/main" id="{45AEEAE0-E39F-B343-BA24-1BAE29DF1E6B}"/>
                  </a:ext>
                </a:extLst>
              </p:cNvPr>
              <p:cNvSpPr>
                <a:spLocks noChangeArrowheads="1"/>
              </p:cNvSpPr>
              <p:nvPr/>
            </p:nvSpPr>
            <p:spPr bwMode="auto">
              <a:xfrm>
                <a:off x="7550295" y="5419734"/>
                <a:ext cx="685800" cy="609600"/>
              </a:xfrm>
              <a:prstGeom prst="rect">
                <a:avLst/>
              </a:prstGeom>
              <a:noFill/>
              <a:ln w="9525">
                <a:no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charset="0"/>
                    <a:ea typeface="ＭＳ Ｐゴシック" charset="0"/>
                  </a:rPr>
                  <a:t>power</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charset="0"/>
                    <a:ea typeface="ＭＳ Ｐゴシック" charset="0"/>
                  </a:rPr>
                  <a:t>mgt</a:t>
                </a:r>
              </a:p>
            </p:txBody>
          </p:sp>
          <p:sp>
            <p:nvSpPr>
              <p:cNvPr id="78" name="Rectangle 32">
                <a:extLst>
                  <a:ext uri="{FF2B5EF4-FFF2-40B4-BE49-F238E27FC236}">
                    <a16:creationId xmlns:a16="http://schemas.microsoft.com/office/drawing/2014/main" id="{719D6A34-C2FA-A04D-8269-B9CC9EC8C86C}"/>
                  </a:ext>
                </a:extLst>
              </p:cNvPr>
              <p:cNvSpPr>
                <a:spLocks noChangeArrowheads="1"/>
              </p:cNvSpPr>
              <p:nvPr/>
            </p:nvSpPr>
            <p:spPr bwMode="auto">
              <a:xfrm>
                <a:off x="6864495" y="5419734"/>
                <a:ext cx="685800" cy="609600"/>
              </a:xfrm>
              <a:prstGeom prst="rect">
                <a:avLst/>
              </a:prstGeom>
              <a:noFill/>
              <a:ln w="9525">
                <a:no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charset="0"/>
                    <a:ea typeface="ＭＳ Ｐゴシック" charset="0"/>
                  </a:rPr>
                  <a:t>retry</a:t>
                </a:r>
              </a:p>
            </p:txBody>
          </p:sp>
          <p:sp>
            <p:nvSpPr>
              <p:cNvPr id="79" name="Rectangle 33">
                <a:extLst>
                  <a:ext uri="{FF2B5EF4-FFF2-40B4-BE49-F238E27FC236}">
                    <a16:creationId xmlns:a16="http://schemas.microsoft.com/office/drawing/2014/main" id="{3249B43F-ECA4-CB4E-AA0D-67E39F50F2EC}"/>
                  </a:ext>
                </a:extLst>
              </p:cNvPr>
              <p:cNvSpPr>
                <a:spLocks noChangeArrowheads="1"/>
              </p:cNvSpPr>
              <p:nvPr/>
            </p:nvSpPr>
            <p:spPr bwMode="auto">
              <a:xfrm>
                <a:off x="9607695" y="5419734"/>
                <a:ext cx="685800" cy="609600"/>
              </a:xfrm>
              <a:prstGeom prst="rect">
                <a:avLst/>
              </a:prstGeom>
              <a:noFill/>
              <a:ln w="9525">
                <a:no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charset="0"/>
                    <a:ea typeface="ＭＳ Ｐゴシック" charset="0"/>
                  </a:rPr>
                  <a:t>rsvd</a:t>
                </a:r>
              </a:p>
            </p:txBody>
          </p:sp>
          <p:sp>
            <p:nvSpPr>
              <p:cNvPr id="80" name="Rectangle 34">
                <a:extLst>
                  <a:ext uri="{FF2B5EF4-FFF2-40B4-BE49-F238E27FC236}">
                    <a16:creationId xmlns:a16="http://schemas.microsoft.com/office/drawing/2014/main" id="{6F674E7D-980F-DF40-AC5B-C5B6C0BF08CB}"/>
                  </a:ext>
                </a:extLst>
              </p:cNvPr>
              <p:cNvSpPr>
                <a:spLocks noChangeArrowheads="1"/>
              </p:cNvSpPr>
              <p:nvPr/>
            </p:nvSpPr>
            <p:spPr bwMode="auto">
              <a:xfrm>
                <a:off x="1759095" y="5419734"/>
                <a:ext cx="990600" cy="609600"/>
              </a:xfrm>
              <a:prstGeom prst="rect">
                <a:avLst/>
              </a:prstGeom>
              <a:noFill/>
              <a:ln w="9525">
                <a:no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charset="0"/>
                    <a:ea typeface="ＭＳ Ｐゴシック" charset="0"/>
                  </a:rPr>
                  <a:t>protocol</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rial" charset="0"/>
                    <a:ea typeface="ＭＳ Ｐゴシック" charset="0"/>
                  </a:rPr>
                  <a:t>version</a:t>
                </a:r>
              </a:p>
            </p:txBody>
          </p:sp>
        </p:grpSp>
      </p:grpSp>
      <p:grpSp>
        <p:nvGrpSpPr>
          <p:cNvPr id="21" name="Group 20">
            <a:extLst>
              <a:ext uri="{FF2B5EF4-FFF2-40B4-BE49-F238E27FC236}">
                <a16:creationId xmlns:a16="http://schemas.microsoft.com/office/drawing/2014/main" id="{F6C6ACE3-E36F-FB48-876E-AF096FDEF49F}"/>
              </a:ext>
            </a:extLst>
          </p:cNvPr>
          <p:cNvGrpSpPr/>
          <p:nvPr/>
        </p:nvGrpSpPr>
        <p:grpSpPr>
          <a:xfrm>
            <a:off x="1879673" y="5444836"/>
            <a:ext cx="4794394" cy="795246"/>
            <a:chOff x="1879673" y="5444836"/>
            <a:chExt cx="4794394" cy="795246"/>
          </a:xfrm>
        </p:grpSpPr>
        <p:sp>
          <p:nvSpPr>
            <p:cNvPr id="94" name="Text Box 54">
              <a:extLst>
                <a:ext uri="{FF2B5EF4-FFF2-40B4-BE49-F238E27FC236}">
                  <a16:creationId xmlns:a16="http://schemas.microsoft.com/office/drawing/2014/main" id="{19BE8EC4-BB2C-9741-A9CC-22E32A55EAE4}"/>
                </a:ext>
              </a:extLst>
            </p:cNvPr>
            <p:cNvSpPr txBox="1">
              <a:spLocks noChangeArrowheads="1"/>
            </p:cNvSpPr>
            <p:nvPr/>
          </p:nvSpPr>
          <p:spPr bwMode="auto">
            <a:xfrm>
              <a:off x="1879673" y="5870750"/>
              <a:ext cx="4794394"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0" fontAlgn="base" hangingPunct="0">
                <a:spcBef>
                  <a:spcPct val="0"/>
                </a:spcBef>
                <a:spcAft>
                  <a:spcPct val="0"/>
                </a:spcAft>
                <a:defRPr/>
              </a:pPr>
              <a:r>
                <a:rPr lang="en-US" dirty="0">
                  <a:solidFill>
                    <a:srgbClr val="000000"/>
                  </a:solidFill>
                  <a:latin typeface="Arial" charset="0"/>
                  <a:cs typeface="Arial" charset="0"/>
                </a:rPr>
                <a:t>frame type (RTS, CTS, ACK, data)</a:t>
              </a:r>
            </a:p>
          </p:txBody>
        </p:sp>
        <p:cxnSp>
          <p:nvCxnSpPr>
            <p:cNvPr id="20" name="Straight Connector 19">
              <a:extLst>
                <a:ext uri="{FF2B5EF4-FFF2-40B4-BE49-F238E27FC236}">
                  <a16:creationId xmlns:a16="http://schemas.microsoft.com/office/drawing/2014/main" id="{98B042EA-AE0D-F84D-99DD-E2C3B9B3C6BA}"/>
                </a:ext>
              </a:extLst>
            </p:cNvPr>
            <p:cNvCxnSpPr/>
            <p:nvPr/>
          </p:nvCxnSpPr>
          <p:spPr>
            <a:xfrm>
              <a:off x="3172690" y="5444836"/>
              <a:ext cx="0" cy="457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3" name="Rectangle 92"/>
          <p:cNvSpPr/>
          <p:nvPr/>
        </p:nvSpPr>
        <p:spPr>
          <a:xfrm>
            <a:off x="3712278" y="6311900"/>
            <a:ext cx="3482685" cy="400110"/>
          </a:xfrm>
          <a:prstGeom prst="rect">
            <a:avLst/>
          </a:prstGeom>
        </p:spPr>
        <p:txBody>
          <a:bodyPr wrap="none">
            <a:spAutoFit/>
          </a:bodyPr>
          <a:lstStyle/>
          <a:p>
            <a:r>
              <a:rPr lang="en-US" sz="2000" b="1" dirty="0">
                <a:latin typeface="Times-Bold"/>
              </a:rPr>
              <a:t>Fig20 </a:t>
            </a:r>
            <a:r>
              <a:rPr lang="en-US" sz="2000" spc="-5" dirty="0"/>
              <a:t>802.11 frame addressing</a:t>
            </a:r>
            <a:endParaRPr lang="en-US" sz="2000" dirty="0">
              <a:latin typeface="Times-Bold"/>
            </a:endParaRPr>
          </a:p>
        </p:txBody>
      </p:sp>
    </p:spTree>
    <p:extLst>
      <p:ext uri="{BB962C8B-B14F-4D97-AF65-F5344CB8AC3E}">
        <p14:creationId xmlns:p14="http://schemas.microsoft.com/office/powerpoint/2010/main" val="155063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up)">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dissolv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1FB7CC-D2A5-C749-8D9F-01B9FA12978B}"/>
              </a:ext>
            </a:extLst>
          </p:cNvPr>
          <p:cNvSpPr>
            <a:spLocks noGrp="1"/>
          </p:cNvSpPr>
          <p:nvPr>
            <p:ph type="title"/>
          </p:nvPr>
        </p:nvSpPr>
        <p:spPr>
          <a:xfrm>
            <a:off x="787400" y="235921"/>
            <a:ext cx="10515600" cy="894622"/>
          </a:xfrm>
        </p:spPr>
        <p:txBody>
          <a:bodyPr/>
          <a:lstStyle/>
          <a:p>
            <a:pPr algn="l" rtl="0"/>
            <a:r>
              <a:rPr lang="en-US" b="0" kern="0" dirty="0">
                <a:solidFill>
                  <a:srgbClr val="000099"/>
                </a:solidFill>
                <a:latin typeface="+mn-lt"/>
                <a:ea typeface="ＭＳ Ｐゴシック" charset="0"/>
              </a:rPr>
              <a:t>802.11: Channels, association</a:t>
            </a:r>
            <a:endParaRPr lang="en-US" dirty="0">
              <a:latin typeface="+mn-lt"/>
            </a:endParaRPr>
          </a:p>
        </p:txBody>
      </p:sp>
      <p:sp>
        <p:nvSpPr>
          <p:cNvPr id="57" name="Rectangle 3">
            <a:extLst>
              <a:ext uri="{FF2B5EF4-FFF2-40B4-BE49-F238E27FC236}">
                <a16:creationId xmlns:a16="http://schemas.microsoft.com/office/drawing/2014/main" id="{01092EE6-BC8D-EE40-AD06-948C48B5F56E}"/>
              </a:ext>
            </a:extLst>
          </p:cNvPr>
          <p:cNvSpPr txBox="1">
            <a:spLocks noChangeArrowheads="1"/>
          </p:cNvSpPr>
          <p:nvPr/>
        </p:nvSpPr>
        <p:spPr>
          <a:xfrm>
            <a:off x="812800" y="1373890"/>
            <a:ext cx="9740900" cy="1848995"/>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352425">
              <a:defRPr/>
            </a:pPr>
            <a:r>
              <a:rPr lang="en-US" sz="3200" dirty="0"/>
              <a:t>spectrum divided into channels at different frequencies</a:t>
            </a:r>
          </a:p>
          <a:p>
            <a:pPr lvl="1">
              <a:defRPr/>
            </a:pPr>
            <a:r>
              <a:rPr lang="en-US" sz="2800" dirty="0"/>
              <a:t>AP admin chooses frequency for AP</a:t>
            </a:r>
          </a:p>
          <a:p>
            <a:pPr lvl="1">
              <a:defRPr/>
            </a:pPr>
            <a:r>
              <a:rPr lang="en-US" sz="2800" dirty="0"/>
              <a:t>interference possible: channel can be same as that chosen by neighboring AP!</a:t>
            </a:r>
          </a:p>
        </p:txBody>
      </p:sp>
      <p:sp>
        <p:nvSpPr>
          <p:cNvPr id="5" name="Rectangle 3">
            <a:extLst>
              <a:ext uri="{FF2B5EF4-FFF2-40B4-BE49-F238E27FC236}">
                <a16:creationId xmlns:a16="http://schemas.microsoft.com/office/drawing/2014/main" id="{BA15D950-BC83-7C40-B80F-083E2DFE02F8}"/>
              </a:ext>
            </a:extLst>
          </p:cNvPr>
          <p:cNvSpPr txBox="1">
            <a:spLocks noChangeArrowheads="1"/>
          </p:cNvSpPr>
          <p:nvPr/>
        </p:nvSpPr>
        <p:spPr>
          <a:xfrm>
            <a:off x="875258" y="3289716"/>
            <a:ext cx="7744086" cy="2901222"/>
          </a:xfrm>
          <a:prstGeom prst="rect">
            <a:avLst/>
          </a:prstGeom>
        </p:spPr>
        <p:txBody>
          <a:bodyPr vert="horz" lIns="91440" tIns="45720" rIns="91440" bIns="45720" rtlCol="0">
            <a:normAutofit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352425">
              <a:defRPr/>
            </a:pPr>
            <a:r>
              <a:rPr lang="en-US" sz="3200" dirty="0"/>
              <a:t>arriving host: must </a:t>
            </a:r>
            <a:r>
              <a:rPr lang="en-US" sz="3200" dirty="0">
                <a:solidFill>
                  <a:srgbClr val="C00000"/>
                </a:solidFill>
              </a:rPr>
              <a:t>associate </a:t>
            </a:r>
            <a:r>
              <a:rPr lang="en-US" sz="3200" dirty="0"/>
              <a:t>with an AP</a:t>
            </a:r>
          </a:p>
          <a:p>
            <a:pPr lvl="1">
              <a:defRPr/>
            </a:pPr>
            <a:r>
              <a:rPr lang="en-US" sz="2800" dirty="0"/>
              <a:t>scans channels, listening for </a:t>
            </a:r>
            <a:r>
              <a:rPr lang="en-US" sz="2800" i="1" dirty="0"/>
              <a:t>beacon frames</a:t>
            </a:r>
            <a:r>
              <a:rPr lang="en-US" sz="2800" dirty="0"/>
              <a:t> containing AP</a:t>
            </a:r>
            <a:r>
              <a:rPr lang="en-US" altLang="ja-JP" sz="2800" dirty="0"/>
              <a:t>’</a:t>
            </a:r>
            <a:r>
              <a:rPr lang="en-US" sz="2800" dirty="0"/>
              <a:t>s name (SSID) and MAC address</a:t>
            </a:r>
          </a:p>
          <a:p>
            <a:pPr lvl="1">
              <a:defRPr/>
            </a:pPr>
            <a:r>
              <a:rPr lang="en-US" sz="2800" dirty="0"/>
              <a:t>selects AP to associate with it.</a:t>
            </a:r>
          </a:p>
          <a:p>
            <a:pPr lvl="1">
              <a:defRPr/>
            </a:pPr>
            <a:r>
              <a:rPr lang="en-US" sz="2800" dirty="0"/>
              <a:t>then may perform authentication  then typically run DHCP to get IP address in AP’s subnet</a:t>
            </a:r>
          </a:p>
          <a:p>
            <a:pPr>
              <a:defRPr/>
            </a:pPr>
            <a:endParaRPr lang="en-US" dirty="0">
              <a:latin typeface="Gill Sans MT" charset="0"/>
            </a:endParaRPr>
          </a:p>
        </p:txBody>
      </p:sp>
      <p:sp>
        <p:nvSpPr>
          <p:cNvPr id="6" name="Text Box 24">
            <a:extLst>
              <a:ext uri="{FF2B5EF4-FFF2-40B4-BE49-F238E27FC236}">
                <a16:creationId xmlns:a16="http://schemas.microsoft.com/office/drawing/2014/main" id="{DCD46FA0-764B-934B-B2AF-0DC228D519E2}"/>
              </a:ext>
            </a:extLst>
          </p:cNvPr>
          <p:cNvSpPr txBox="1">
            <a:spLocks noChangeArrowheads="1"/>
          </p:cNvSpPr>
          <p:nvPr/>
        </p:nvSpPr>
        <p:spPr bwMode="auto">
          <a:xfrm>
            <a:off x="9770724" y="5082108"/>
            <a:ext cx="1054100" cy="368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ctr" fontAlgn="base">
              <a:spcBef>
                <a:spcPct val="0"/>
              </a:spcBef>
              <a:spcAft>
                <a:spcPct val="0"/>
              </a:spcAft>
              <a:defRPr/>
            </a:pPr>
            <a:r>
              <a:rPr lang="en-US" dirty="0">
                <a:solidFill>
                  <a:srgbClr val="000000"/>
                </a:solidFill>
                <a:latin typeface="Arial" charset="0"/>
                <a:cs typeface="Arial" charset="0"/>
              </a:rPr>
              <a:t>BSS</a:t>
            </a:r>
          </a:p>
        </p:txBody>
      </p:sp>
      <p:sp>
        <p:nvSpPr>
          <p:cNvPr id="7" name="Oval 23">
            <a:extLst>
              <a:ext uri="{FF2B5EF4-FFF2-40B4-BE49-F238E27FC236}">
                <a16:creationId xmlns:a16="http://schemas.microsoft.com/office/drawing/2014/main" id="{387CDCFB-6D1C-8249-A4E8-54D6392F7C00}"/>
              </a:ext>
            </a:extLst>
          </p:cNvPr>
          <p:cNvSpPr>
            <a:spLocks noChangeArrowheads="1"/>
          </p:cNvSpPr>
          <p:nvPr/>
        </p:nvSpPr>
        <p:spPr bwMode="auto">
          <a:xfrm>
            <a:off x="9310532" y="3259138"/>
            <a:ext cx="1960562" cy="1798637"/>
          </a:xfrm>
          <a:prstGeom prst="ellipse">
            <a:avLst/>
          </a:prstGeom>
          <a:solidFill>
            <a:srgbClr val="9CE0FA"/>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defRPr/>
            </a:pPr>
            <a:endParaRPr lang="en-US" dirty="0">
              <a:solidFill>
                <a:srgbClr val="000000"/>
              </a:solidFill>
              <a:latin typeface="Arial" charset="0"/>
              <a:ea typeface="ＭＳ Ｐゴシック" charset="0"/>
            </a:endParaRPr>
          </a:p>
        </p:txBody>
      </p:sp>
      <p:grpSp>
        <p:nvGrpSpPr>
          <p:cNvPr id="8" name="Group 361">
            <a:extLst>
              <a:ext uri="{FF2B5EF4-FFF2-40B4-BE49-F238E27FC236}">
                <a16:creationId xmlns:a16="http://schemas.microsoft.com/office/drawing/2014/main" id="{BCBD0969-5626-8149-8F69-710B4CBBEEAA}"/>
              </a:ext>
            </a:extLst>
          </p:cNvPr>
          <p:cNvGrpSpPr>
            <a:grpSpLocks/>
          </p:cNvGrpSpPr>
          <p:nvPr/>
        </p:nvGrpSpPr>
        <p:grpSpPr bwMode="auto">
          <a:xfrm>
            <a:off x="10059832" y="3976687"/>
            <a:ext cx="639762" cy="581025"/>
            <a:chOff x="2967" y="478"/>
            <a:chExt cx="788" cy="625"/>
          </a:xfrm>
        </p:grpSpPr>
        <p:pic>
          <p:nvPicPr>
            <p:cNvPr id="9" name="Picture 358" descr="access_point_stylized_small">
              <a:extLst>
                <a:ext uri="{FF2B5EF4-FFF2-40B4-BE49-F238E27FC236}">
                  <a16:creationId xmlns:a16="http://schemas.microsoft.com/office/drawing/2014/main" id="{967422E4-59DF-D544-8DF3-464077CFF3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2" y="559"/>
              <a:ext cx="576" cy="5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360" descr="antenna_radiation_stylized">
              <a:extLst>
                <a:ext uri="{FF2B5EF4-FFF2-40B4-BE49-F238E27FC236}">
                  <a16:creationId xmlns:a16="http://schemas.microsoft.com/office/drawing/2014/main" id="{57AF0FC7-561D-2542-B331-AF65666B20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7" y="478"/>
              <a:ext cx="788" cy="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1" name="Group 356">
            <a:extLst>
              <a:ext uri="{FF2B5EF4-FFF2-40B4-BE49-F238E27FC236}">
                <a16:creationId xmlns:a16="http://schemas.microsoft.com/office/drawing/2014/main" id="{8E5841AB-AA5F-304A-A75C-9B12043A936A}"/>
              </a:ext>
            </a:extLst>
          </p:cNvPr>
          <p:cNvGrpSpPr>
            <a:grpSpLocks/>
          </p:cNvGrpSpPr>
          <p:nvPr/>
        </p:nvGrpSpPr>
        <p:grpSpPr bwMode="auto">
          <a:xfrm>
            <a:off x="10621807" y="4244975"/>
            <a:ext cx="436562" cy="498475"/>
            <a:chOff x="313" y="1497"/>
            <a:chExt cx="1152" cy="1014"/>
          </a:xfrm>
        </p:grpSpPr>
        <p:pic>
          <p:nvPicPr>
            <p:cNvPr id="12" name="Picture 354" descr="laptop_stylized_small">
              <a:extLst>
                <a:ext uri="{FF2B5EF4-FFF2-40B4-BE49-F238E27FC236}">
                  <a16:creationId xmlns:a16="http://schemas.microsoft.com/office/drawing/2014/main" id="{FD25A6B2-3332-2B4E-8FA0-7BA7998209F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355" descr="antenna_stylized">
              <a:extLst>
                <a:ext uri="{FF2B5EF4-FFF2-40B4-BE49-F238E27FC236}">
                  <a16:creationId xmlns:a16="http://schemas.microsoft.com/office/drawing/2014/main" id="{590C97BE-A942-AA4F-945F-94A9C50A23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4" name="Group 403">
            <a:extLst>
              <a:ext uri="{FF2B5EF4-FFF2-40B4-BE49-F238E27FC236}">
                <a16:creationId xmlns:a16="http://schemas.microsoft.com/office/drawing/2014/main" id="{790F23E1-8FB7-1F45-B985-16A0CAFD6642}"/>
              </a:ext>
            </a:extLst>
          </p:cNvPr>
          <p:cNvGrpSpPr>
            <a:grpSpLocks/>
          </p:cNvGrpSpPr>
          <p:nvPr/>
        </p:nvGrpSpPr>
        <p:grpSpPr bwMode="auto">
          <a:xfrm>
            <a:off x="10287000" y="3427413"/>
            <a:ext cx="446088" cy="382587"/>
            <a:chOff x="2751" y="1851"/>
            <a:chExt cx="462" cy="478"/>
          </a:xfrm>
        </p:grpSpPr>
        <p:pic>
          <p:nvPicPr>
            <p:cNvPr id="15" name="Picture 364" descr="iphone_stylized_small">
              <a:extLst>
                <a:ext uri="{FF2B5EF4-FFF2-40B4-BE49-F238E27FC236}">
                  <a16:creationId xmlns:a16="http://schemas.microsoft.com/office/drawing/2014/main" id="{B9A5E50D-6BB1-A046-B7D1-CA3BB3D0E1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402" descr="antenna_radiation_stylized">
              <a:extLst>
                <a:ext uri="{FF2B5EF4-FFF2-40B4-BE49-F238E27FC236}">
                  <a16:creationId xmlns:a16="http://schemas.microsoft.com/office/drawing/2014/main" id="{B7E8F32D-F33C-144B-8F36-9553BF43E85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0" name="Group 356">
            <a:extLst>
              <a:ext uri="{FF2B5EF4-FFF2-40B4-BE49-F238E27FC236}">
                <a16:creationId xmlns:a16="http://schemas.microsoft.com/office/drawing/2014/main" id="{059B4F44-8832-0242-A455-122B40096281}"/>
              </a:ext>
            </a:extLst>
          </p:cNvPr>
          <p:cNvGrpSpPr>
            <a:grpSpLocks/>
          </p:cNvGrpSpPr>
          <p:nvPr/>
        </p:nvGrpSpPr>
        <p:grpSpPr bwMode="auto">
          <a:xfrm>
            <a:off x="9581994" y="3533775"/>
            <a:ext cx="438150" cy="498475"/>
            <a:chOff x="313" y="1497"/>
            <a:chExt cx="1152" cy="1014"/>
          </a:xfrm>
        </p:grpSpPr>
        <p:pic>
          <p:nvPicPr>
            <p:cNvPr id="21" name="Picture 354" descr="laptop_stylized_small">
              <a:extLst>
                <a:ext uri="{FF2B5EF4-FFF2-40B4-BE49-F238E27FC236}">
                  <a16:creationId xmlns:a16="http://schemas.microsoft.com/office/drawing/2014/main" id="{F5FB0D92-9836-8949-854D-C05D5FA0DBF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355" descr="antenna_stylized">
              <a:extLst>
                <a:ext uri="{FF2B5EF4-FFF2-40B4-BE49-F238E27FC236}">
                  <a16:creationId xmlns:a16="http://schemas.microsoft.com/office/drawing/2014/main" id="{371132D2-7C64-5F43-8DCE-4AF88C5F2D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3" name="Group 22">
            <a:extLst>
              <a:ext uri="{FF2B5EF4-FFF2-40B4-BE49-F238E27FC236}">
                <a16:creationId xmlns:a16="http://schemas.microsoft.com/office/drawing/2014/main" id="{4E3BB17F-E600-8A4E-9A66-CE1B89E4C278}"/>
              </a:ext>
            </a:extLst>
          </p:cNvPr>
          <p:cNvGrpSpPr/>
          <p:nvPr/>
        </p:nvGrpSpPr>
        <p:grpSpPr>
          <a:xfrm>
            <a:off x="9359899" y="4467511"/>
            <a:ext cx="780829" cy="625189"/>
            <a:chOff x="9359899" y="4467511"/>
            <a:chExt cx="780829" cy="625189"/>
          </a:xfrm>
        </p:grpSpPr>
        <p:grpSp>
          <p:nvGrpSpPr>
            <p:cNvPr id="17" name="Group 356">
              <a:extLst>
                <a:ext uri="{FF2B5EF4-FFF2-40B4-BE49-F238E27FC236}">
                  <a16:creationId xmlns:a16="http://schemas.microsoft.com/office/drawing/2014/main" id="{263A159C-52C7-8648-8564-D99212E45D32}"/>
                </a:ext>
              </a:extLst>
            </p:cNvPr>
            <p:cNvGrpSpPr>
              <a:grpSpLocks/>
            </p:cNvGrpSpPr>
            <p:nvPr/>
          </p:nvGrpSpPr>
          <p:grpSpPr bwMode="auto">
            <a:xfrm>
              <a:off x="9401305" y="4467511"/>
              <a:ext cx="436562" cy="498475"/>
              <a:chOff x="313" y="1497"/>
              <a:chExt cx="1152" cy="1014"/>
            </a:xfrm>
          </p:grpSpPr>
          <p:pic>
            <p:nvPicPr>
              <p:cNvPr id="18" name="Picture 354" descr="laptop_stylized_small">
                <a:extLst>
                  <a:ext uri="{FF2B5EF4-FFF2-40B4-BE49-F238E27FC236}">
                    <a16:creationId xmlns:a16="http://schemas.microsoft.com/office/drawing/2014/main" id="{ACCB280B-B2D9-714A-B2E2-C93C642F01B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355" descr="antenna_stylized">
                <a:extLst>
                  <a:ext uri="{FF2B5EF4-FFF2-40B4-BE49-F238E27FC236}">
                    <a16:creationId xmlns:a16="http://schemas.microsoft.com/office/drawing/2014/main" id="{93F01B45-1244-4348-8DAE-933491FC14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 name="Right Arrow 1">
              <a:extLst>
                <a:ext uri="{FF2B5EF4-FFF2-40B4-BE49-F238E27FC236}">
                  <a16:creationId xmlns:a16="http://schemas.microsoft.com/office/drawing/2014/main" id="{EAB0A830-EAD2-904D-8909-0696D8E11E5F}"/>
                </a:ext>
              </a:extLst>
            </p:cNvPr>
            <p:cNvSpPr/>
            <p:nvPr/>
          </p:nvSpPr>
          <p:spPr>
            <a:xfrm rot="19467811">
              <a:off x="9359899" y="4902200"/>
              <a:ext cx="780829" cy="190500"/>
            </a:xfrm>
            <a:prstGeom prst="rightArrow">
              <a:avLst/>
            </a:prstGeom>
            <a:gradFill flip="none" rotWithShape="1">
              <a:gsLst>
                <a:gs pos="0">
                  <a:schemeClr val="bg1"/>
                </a:gs>
                <a:gs pos="100000">
                  <a:srgbClr val="0000A8"/>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Rectangle 24"/>
          <p:cNvSpPr/>
          <p:nvPr/>
        </p:nvSpPr>
        <p:spPr>
          <a:xfrm>
            <a:off x="3191102" y="6311900"/>
            <a:ext cx="4003853" cy="400110"/>
          </a:xfrm>
          <a:prstGeom prst="rect">
            <a:avLst/>
          </a:prstGeom>
        </p:spPr>
        <p:txBody>
          <a:bodyPr wrap="none">
            <a:spAutoFit/>
          </a:bodyPr>
          <a:lstStyle/>
          <a:p>
            <a:r>
              <a:rPr lang="en-US" sz="2000" b="1" dirty="0">
                <a:latin typeface="Times-Bold"/>
              </a:rPr>
              <a:t>Fig21 </a:t>
            </a:r>
            <a:r>
              <a:rPr lang="en-US" sz="2000" dirty="0"/>
              <a:t>802.11: Channels, association</a:t>
            </a:r>
          </a:p>
        </p:txBody>
      </p:sp>
    </p:spTree>
    <p:extLst>
      <p:ext uri="{BB962C8B-B14F-4D97-AF65-F5344CB8AC3E}">
        <p14:creationId xmlns:p14="http://schemas.microsoft.com/office/powerpoint/2010/main" val="908606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7">
                                            <p:txEl>
                                              <p:pRg st="0" end="0"/>
                                            </p:txEl>
                                          </p:spTgt>
                                        </p:tgtEl>
                                        <p:attrNameLst>
                                          <p:attrName>style.visibility</p:attrName>
                                        </p:attrNameLst>
                                      </p:cBhvr>
                                      <p:to>
                                        <p:strVal val="visible"/>
                                      </p:to>
                                    </p:set>
                                    <p:animEffect transition="in" filter="dissolve">
                                      <p:cBhvr>
                                        <p:cTn id="7" dur="500"/>
                                        <p:tgtEl>
                                          <p:spTgt spid="57">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7">
                                            <p:txEl>
                                              <p:pRg st="1" end="1"/>
                                            </p:txEl>
                                          </p:spTgt>
                                        </p:tgtEl>
                                        <p:attrNameLst>
                                          <p:attrName>style.visibility</p:attrName>
                                        </p:attrNameLst>
                                      </p:cBhvr>
                                      <p:to>
                                        <p:strVal val="visible"/>
                                      </p:to>
                                    </p:set>
                                    <p:animEffect transition="in" filter="dissolve">
                                      <p:cBhvr>
                                        <p:cTn id="10" dur="500"/>
                                        <p:tgtEl>
                                          <p:spTgt spid="57">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57">
                                            <p:txEl>
                                              <p:pRg st="2" end="2"/>
                                            </p:txEl>
                                          </p:spTgt>
                                        </p:tgtEl>
                                        <p:attrNameLst>
                                          <p:attrName>style.visibility</p:attrName>
                                        </p:attrNameLst>
                                      </p:cBhvr>
                                      <p:to>
                                        <p:strVal val="visible"/>
                                      </p:to>
                                    </p:set>
                                    <p:animEffect transition="in" filter="dissolve">
                                      <p:cBhvr>
                                        <p:cTn id="13" dur="500"/>
                                        <p:tgtEl>
                                          <p:spTgt spid="5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dissolve">
                                      <p:cBhvr>
                                        <p:cTn id="18" dur="500"/>
                                        <p:tgtEl>
                                          <p:spTgt spid="5">
                                            <p:txEl>
                                              <p:pRg st="0" end="0"/>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dissolv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dissolve">
                                      <p:cBhvr>
                                        <p:cTn id="26" dur="500"/>
                                        <p:tgtEl>
                                          <p:spTgt spid="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dissolve">
                                      <p:cBhvr>
                                        <p:cTn id="31" dur="500"/>
                                        <p:tgtEl>
                                          <p:spTgt spid="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Effect transition="in" filter="dissolve">
                                      <p:cBhvr>
                                        <p:cTn id="3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43BAF512-C8A6-DA43-8BCB-1FA12D23AE36}"/>
              </a:ext>
            </a:extLst>
          </p:cNvPr>
          <p:cNvCxnSpPr/>
          <p:nvPr/>
        </p:nvCxnSpPr>
        <p:spPr>
          <a:xfrm>
            <a:off x="8839201" y="2036617"/>
            <a:ext cx="0" cy="914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631FB7CC-D2A5-C749-8D9F-01B9FA12978B}"/>
              </a:ext>
            </a:extLst>
          </p:cNvPr>
          <p:cNvSpPr>
            <a:spLocks noGrp="1"/>
          </p:cNvSpPr>
          <p:nvPr>
            <p:ph type="title"/>
          </p:nvPr>
        </p:nvSpPr>
        <p:spPr>
          <a:xfrm>
            <a:off x="787400" y="235921"/>
            <a:ext cx="10515600" cy="894622"/>
          </a:xfrm>
        </p:spPr>
        <p:txBody>
          <a:bodyPr>
            <a:normAutofit/>
          </a:bodyPr>
          <a:lstStyle/>
          <a:p>
            <a:r>
              <a:rPr lang="en-US" b="0" kern="0" dirty="0">
                <a:solidFill>
                  <a:srgbClr val="000099"/>
                </a:solidFill>
                <a:latin typeface="+mn-lt"/>
                <a:ea typeface="ＭＳ Ｐゴシック" charset="0"/>
              </a:rPr>
              <a:t>802.11: mobility within same subnet</a:t>
            </a:r>
          </a:p>
        </p:txBody>
      </p:sp>
      <p:sp>
        <p:nvSpPr>
          <p:cNvPr id="4" name="Slide Number Placeholder 3">
            <a:extLst>
              <a:ext uri="{FF2B5EF4-FFF2-40B4-BE49-F238E27FC236}">
                <a16:creationId xmlns:a16="http://schemas.microsoft.com/office/drawing/2014/main" id="{78979769-3B28-CC48-AFB2-345BF93C7812}"/>
              </a:ext>
            </a:extLst>
          </p:cNvPr>
          <p:cNvSpPr>
            <a:spLocks noGrp="1"/>
          </p:cNvSpPr>
          <p:nvPr>
            <p:ph type="sldNum" sz="quarter" idx="4"/>
          </p:nvPr>
        </p:nvSpPr>
        <p:spPr/>
        <p:txBody>
          <a:bodyPr/>
          <a:lstStyle/>
          <a:p>
            <a:r>
              <a:rPr lang="en-US" dirty="0"/>
              <a:t>Wireless and Mobile Networks: 7- </a:t>
            </a:r>
            <a:fld id="{C4204591-24BD-A542-B9D5-F8D8A88D2FEE}" type="slidenum">
              <a:rPr lang="en-US" smtClean="0"/>
              <a:pPr/>
              <a:t>43</a:t>
            </a:fld>
            <a:endParaRPr lang="en-US" dirty="0"/>
          </a:p>
        </p:txBody>
      </p:sp>
      <p:sp>
        <p:nvSpPr>
          <p:cNvPr id="188" name="Rectangle 94">
            <a:extLst>
              <a:ext uri="{FF2B5EF4-FFF2-40B4-BE49-F238E27FC236}">
                <a16:creationId xmlns:a16="http://schemas.microsoft.com/office/drawing/2014/main" id="{E8104397-62D4-C04B-8226-F7E8D68386A8}"/>
              </a:ext>
            </a:extLst>
          </p:cNvPr>
          <p:cNvSpPr txBox="1">
            <a:spLocks noChangeArrowheads="1"/>
          </p:cNvSpPr>
          <p:nvPr/>
        </p:nvSpPr>
        <p:spPr bwMode="auto">
          <a:xfrm>
            <a:off x="1454727" y="1630364"/>
            <a:ext cx="6276109" cy="1431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20000"/>
              </a:spcBef>
              <a:spcAft>
                <a:spcPct val="0"/>
              </a:spcAft>
              <a:buClr>
                <a:srgbClr val="000099"/>
              </a:buClr>
              <a:buSzPct val="100000"/>
              <a:buFont typeface="Wingdings" charset="2"/>
              <a:buChar char="§"/>
              <a:defRPr sz="2800">
                <a:solidFill>
                  <a:schemeClr val="tx1"/>
                </a:solidFill>
                <a:latin typeface="+mn-lt"/>
                <a:ea typeface="ＭＳ Ｐゴシック" charset="0"/>
                <a:cs typeface="ＭＳ Ｐゴシック" charset="0"/>
              </a:defRPr>
            </a:lvl1pPr>
            <a:lvl2pPr marL="742950" indent="-285750" algn="l" rtl="0" eaLnBrk="0" fontAlgn="base" hangingPunct="0">
              <a:lnSpc>
                <a:spcPct val="85000"/>
              </a:lnSpc>
              <a:spcBef>
                <a:spcPct val="20000"/>
              </a:spcBef>
              <a:spcAft>
                <a:spcPct val="0"/>
              </a:spcAft>
              <a:buClr>
                <a:srgbClr val="000099"/>
              </a:buClr>
              <a:buFont typeface="Arial"/>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Comic Sans MS" pitchFamily="66" charset="0"/>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a:lnSpc>
                <a:spcPts val="3000"/>
              </a:lnSpc>
              <a:spcBef>
                <a:spcPts val="600"/>
              </a:spcBef>
              <a:tabLst>
                <a:tab pos="746125" algn="l"/>
              </a:tabLst>
              <a:defRPr/>
            </a:pPr>
            <a:r>
              <a:rPr lang="en-US" sz="3200" kern="0" dirty="0">
                <a:cs typeface="+mn-cs"/>
              </a:rPr>
              <a:t>H1 remains in same IP subnet: IP address can remain same</a:t>
            </a:r>
          </a:p>
        </p:txBody>
      </p:sp>
      <p:sp>
        <p:nvSpPr>
          <p:cNvPr id="189" name="Oval 5">
            <a:extLst>
              <a:ext uri="{FF2B5EF4-FFF2-40B4-BE49-F238E27FC236}">
                <a16:creationId xmlns:a16="http://schemas.microsoft.com/office/drawing/2014/main" id="{E2CE2EC5-620F-E54F-B9EA-02D8B9AE51AF}"/>
              </a:ext>
            </a:extLst>
          </p:cNvPr>
          <p:cNvSpPr>
            <a:spLocks noChangeArrowheads="1"/>
          </p:cNvSpPr>
          <p:nvPr/>
        </p:nvSpPr>
        <p:spPr bwMode="auto">
          <a:xfrm>
            <a:off x="8721581" y="3304454"/>
            <a:ext cx="2154237" cy="2093912"/>
          </a:xfrm>
          <a:prstGeom prst="ellipse">
            <a:avLst/>
          </a:prstGeom>
          <a:solidFill>
            <a:srgbClr val="9AE0FF"/>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defRPr/>
            </a:pPr>
            <a:endParaRPr lang="en-US" dirty="0">
              <a:solidFill>
                <a:srgbClr val="000000"/>
              </a:solidFill>
              <a:latin typeface="Arial" charset="0"/>
              <a:ea typeface="ＭＳ Ｐゴシック" charset="0"/>
            </a:endParaRPr>
          </a:p>
        </p:txBody>
      </p:sp>
      <p:sp>
        <p:nvSpPr>
          <p:cNvPr id="190" name="Oval 38">
            <a:extLst>
              <a:ext uri="{FF2B5EF4-FFF2-40B4-BE49-F238E27FC236}">
                <a16:creationId xmlns:a16="http://schemas.microsoft.com/office/drawing/2014/main" id="{D1509085-9257-3E44-A009-17299DD9B567}"/>
              </a:ext>
            </a:extLst>
          </p:cNvPr>
          <p:cNvSpPr>
            <a:spLocks noChangeArrowheads="1"/>
          </p:cNvSpPr>
          <p:nvPr/>
        </p:nvSpPr>
        <p:spPr bwMode="auto">
          <a:xfrm>
            <a:off x="7015018" y="3366366"/>
            <a:ext cx="2278063" cy="2051050"/>
          </a:xfrm>
          <a:prstGeom prst="ellipse">
            <a:avLst/>
          </a:prstGeom>
          <a:solidFill>
            <a:srgbClr val="9AE0FF"/>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defRPr/>
            </a:pPr>
            <a:endParaRPr lang="en-US" dirty="0">
              <a:solidFill>
                <a:srgbClr val="000000"/>
              </a:solidFill>
              <a:latin typeface="Arial" charset="0"/>
              <a:ea typeface="ＭＳ Ｐゴシック" charset="0"/>
            </a:endParaRPr>
          </a:p>
        </p:txBody>
      </p:sp>
      <p:sp>
        <p:nvSpPr>
          <p:cNvPr id="191" name="Line 59">
            <a:extLst>
              <a:ext uri="{FF2B5EF4-FFF2-40B4-BE49-F238E27FC236}">
                <a16:creationId xmlns:a16="http://schemas.microsoft.com/office/drawing/2014/main" id="{A4709C92-11AC-8542-B325-4752E923BF75}"/>
              </a:ext>
            </a:extLst>
          </p:cNvPr>
          <p:cNvSpPr>
            <a:spLocks noChangeShapeType="1"/>
          </p:cNvSpPr>
          <p:nvPr/>
        </p:nvSpPr>
        <p:spPr bwMode="auto">
          <a:xfrm>
            <a:off x="9134331" y="4350616"/>
            <a:ext cx="30480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192" name="Line 60">
            <a:extLst>
              <a:ext uri="{FF2B5EF4-FFF2-40B4-BE49-F238E27FC236}">
                <a16:creationId xmlns:a16="http://schemas.microsoft.com/office/drawing/2014/main" id="{B460EAFF-5508-934B-BC24-F69CF89B424D}"/>
              </a:ext>
            </a:extLst>
          </p:cNvPr>
          <p:cNvSpPr>
            <a:spLocks noChangeShapeType="1"/>
          </p:cNvSpPr>
          <p:nvPr/>
        </p:nvSpPr>
        <p:spPr bwMode="auto">
          <a:xfrm flipH="1">
            <a:off x="8646968" y="4253779"/>
            <a:ext cx="190500"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193" name="Line 61">
            <a:extLst>
              <a:ext uri="{FF2B5EF4-FFF2-40B4-BE49-F238E27FC236}">
                <a16:creationId xmlns:a16="http://schemas.microsoft.com/office/drawing/2014/main" id="{962E3F34-4245-8745-B799-8F77F819F8BA}"/>
              </a:ext>
            </a:extLst>
          </p:cNvPr>
          <p:cNvSpPr>
            <a:spLocks noChangeShapeType="1"/>
          </p:cNvSpPr>
          <p:nvPr/>
        </p:nvSpPr>
        <p:spPr bwMode="auto">
          <a:xfrm flipH="1">
            <a:off x="8661256" y="4329979"/>
            <a:ext cx="190500"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194" name="Line 62">
            <a:extLst>
              <a:ext uri="{FF2B5EF4-FFF2-40B4-BE49-F238E27FC236}">
                <a16:creationId xmlns:a16="http://schemas.microsoft.com/office/drawing/2014/main" id="{D1C42226-6B61-1F48-8833-667C71DE2AFA}"/>
              </a:ext>
            </a:extLst>
          </p:cNvPr>
          <p:cNvSpPr>
            <a:spLocks noChangeShapeType="1"/>
          </p:cNvSpPr>
          <p:nvPr/>
        </p:nvSpPr>
        <p:spPr bwMode="auto">
          <a:xfrm flipH="1">
            <a:off x="8604106" y="4396654"/>
            <a:ext cx="190500"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grpSp>
        <p:nvGrpSpPr>
          <p:cNvPr id="195" name="Group 356">
            <a:extLst>
              <a:ext uri="{FF2B5EF4-FFF2-40B4-BE49-F238E27FC236}">
                <a16:creationId xmlns:a16="http://schemas.microsoft.com/office/drawing/2014/main" id="{7CC44369-B7A0-A840-AB3C-3D2AA59099A5}"/>
              </a:ext>
            </a:extLst>
          </p:cNvPr>
          <p:cNvGrpSpPr>
            <a:grpSpLocks/>
          </p:cNvGrpSpPr>
          <p:nvPr/>
        </p:nvGrpSpPr>
        <p:grpSpPr bwMode="auto">
          <a:xfrm>
            <a:off x="10347181" y="3791816"/>
            <a:ext cx="333375" cy="369888"/>
            <a:chOff x="313" y="1497"/>
            <a:chExt cx="1152" cy="1014"/>
          </a:xfrm>
        </p:grpSpPr>
        <p:pic>
          <p:nvPicPr>
            <p:cNvPr id="196" name="Picture 354" descr="laptop_stylized_small">
              <a:extLst>
                <a:ext uri="{FF2B5EF4-FFF2-40B4-BE49-F238E27FC236}">
                  <a16:creationId xmlns:a16="http://schemas.microsoft.com/office/drawing/2014/main" id="{442D4EB7-8C5E-AE45-95FA-53BBA106A7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7" name="Picture 355" descr="antenna_stylized">
              <a:extLst>
                <a:ext uri="{FF2B5EF4-FFF2-40B4-BE49-F238E27FC236}">
                  <a16:creationId xmlns:a16="http://schemas.microsoft.com/office/drawing/2014/main" id="{9AB30AE8-78B7-0C4A-99E9-432AE99B66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98" name="Group 403">
            <a:extLst>
              <a:ext uri="{FF2B5EF4-FFF2-40B4-BE49-F238E27FC236}">
                <a16:creationId xmlns:a16="http://schemas.microsoft.com/office/drawing/2014/main" id="{D4C2B17F-E486-A74C-ACB3-22180C649EA8}"/>
              </a:ext>
            </a:extLst>
          </p:cNvPr>
          <p:cNvGrpSpPr>
            <a:grpSpLocks/>
          </p:cNvGrpSpPr>
          <p:nvPr/>
        </p:nvGrpSpPr>
        <p:grpSpPr bwMode="auto">
          <a:xfrm>
            <a:off x="7310293" y="4280766"/>
            <a:ext cx="525463" cy="392113"/>
            <a:chOff x="2751" y="1851"/>
            <a:chExt cx="462" cy="478"/>
          </a:xfrm>
        </p:grpSpPr>
        <p:pic>
          <p:nvPicPr>
            <p:cNvPr id="199" name="Picture 364" descr="iphone_stylized_small">
              <a:extLst>
                <a:ext uri="{FF2B5EF4-FFF2-40B4-BE49-F238E27FC236}">
                  <a16:creationId xmlns:a16="http://schemas.microsoft.com/office/drawing/2014/main" id="{70B61669-9CBA-9A45-A1F7-CB7BE2890B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0" name="Picture 402" descr="antenna_radiation_stylized">
              <a:extLst>
                <a:ext uri="{FF2B5EF4-FFF2-40B4-BE49-F238E27FC236}">
                  <a16:creationId xmlns:a16="http://schemas.microsoft.com/office/drawing/2014/main" id="{95B2CF85-D6F9-3C45-82AE-BE6CCC2D1C3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01" name="Group 356">
            <a:extLst>
              <a:ext uri="{FF2B5EF4-FFF2-40B4-BE49-F238E27FC236}">
                <a16:creationId xmlns:a16="http://schemas.microsoft.com/office/drawing/2014/main" id="{54FFC2F7-E02D-9B4A-BD18-207692835D1B}"/>
              </a:ext>
            </a:extLst>
          </p:cNvPr>
          <p:cNvGrpSpPr>
            <a:grpSpLocks/>
          </p:cNvGrpSpPr>
          <p:nvPr/>
        </p:nvGrpSpPr>
        <p:grpSpPr bwMode="auto">
          <a:xfrm>
            <a:off x="9686781" y="4717329"/>
            <a:ext cx="363537" cy="338137"/>
            <a:chOff x="313" y="1497"/>
            <a:chExt cx="1152" cy="1014"/>
          </a:xfrm>
        </p:grpSpPr>
        <p:pic>
          <p:nvPicPr>
            <p:cNvPr id="202" name="Picture 354" descr="laptop_stylized_small">
              <a:extLst>
                <a:ext uri="{FF2B5EF4-FFF2-40B4-BE49-F238E27FC236}">
                  <a16:creationId xmlns:a16="http://schemas.microsoft.com/office/drawing/2014/main" id="{E9F03CB4-23B3-644C-A297-0CD7CECFA6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3" name="Picture 355" descr="antenna_stylized">
              <a:extLst>
                <a:ext uri="{FF2B5EF4-FFF2-40B4-BE49-F238E27FC236}">
                  <a16:creationId xmlns:a16="http://schemas.microsoft.com/office/drawing/2014/main" id="{DC4D9032-CD73-E44F-838A-5A62AD62BFF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04" name="Group 356">
            <a:extLst>
              <a:ext uri="{FF2B5EF4-FFF2-40B4-BE49-F238E27FC236}">
                <a16:creationId xmlns:a16="http://schemas.microsoft.com/office/drawing/2014/main" id="{17142C00-F874-1C40-8F3A-E139AD111DA2}"/>
              </a:ext>
            </a:extLst>
          </p:cNvPr>
          <p:cNvGrpSpPr>
            <a:grpSpLocks/>
          </p:cNvGrpSpPr>
          <p:nvPr/>
        </p:nvGrpSpPr>
        <p:grpSpPr bwMode="auto">
          <a:xfrm>
            <a:off x="8458056" y="4737966"/>
            <a:ext cx="376237" cy="347663"/>
            <a:chOff x="313" y="1497"/>
            <a:chExt cx="1152" cy="1014"/>
          </a:xfrm>
        </p:grpSpPr>
        <p:pic>
          <p:nvPicPr>
            <p:cNvPr id="205" name="Picture 354" descr="laptop_stylized_small">
              <a:extLst>
                <a:ext uri="{FF2B5EF4-FFF2-40B4-BE49-F238E27FC236}">
                  <a16:creationId xmlns:a16="http://schemas.microsoft.com/office/drawing/2014/main" id="{7F20D8A4-3D47-3946-A573-1AD3562D043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6" name="Picture 355" descr="antenna_stylized">
              <a:extLst>
                <a:ext uri="{FF2B5EF4-FFF2-40B4-BE49-F238E27FC236}">
                  <a16:creationId xmlns:a16="http://schemas.microsoft.com/office/drawing/2014/main" id="{67AABA1F-5FAC-2942-BF1D-EFCC4EFED91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07" name="Group 356">
            <a:extLst>
              <a:ext uri="{FF2B5EF4-FFF2-40B4-BE49-F238E27FC236}">
                <a16:creationId xmlns:a16="http://schemas.microsoft.com/office/drawing/2014/main" id="{0C5308A1-08F3-644B-9D98-F048A52200AE}"/>
              </a:ext>
            </a:extLst>
          </p:cNvPr>
          <p:cNvGrpSpPr>
            <a:grpSpLocks/>
          </p:cNvGrpSpPr>
          <p:nvPr/>
        </p:nvGrpSpPr>
        <p:grpSpPr bwMode="auto">
          <a:xfrm>
            <a:off x="7735743" y="4757016"/>
            <a:ext cx="384175" cy="438150"/>
            <a:chOff x="313" y="1497"/>
            <a:chExt cx="1152" cy="1014"/>
          </a:xfrm>
        </p:grpSpPr>
        <p:pic>
          <p:nvPicPr>
            <p:cNvPr id="208" name="Picture 354" descr="laptop_stylized_small">
              <a:extLst>
                <a:ext uri="{FF2B5EF4-FFF2-40B4-BE49-F238E27FC236}">
                  <a16:creationId xmlns:a16="http://schemas.microsoft.com/office/drawing/2014/main" id="{BC06E0D9-E110-2A43-B122-AF55EE0D9D6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9" name="Picture 355" descr="antenna_stylized">
              <a:extLst>
                <a:ext uri="{FF2B5EF4-FFF2-40B4-BE49-F238E27FC236}">
                  <a16:creationId xmlns:a16="http://schemas.microsoft.com/office/drawing/2014/main" id="{C89AA88C-C4B8-8949-AFA1-194666A8565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10" name="Group 403">
            <a:extLst>
              <a:ext uri="{FF2B5EF4-FFF2-40B4-BE49-F238E27FC236}">
                <a16:creationId xmlns:a16="http://schemas.microsoft.com/office/drawing/2014/main" id="{09653B46-850D-B34B-A333-FF785A38F2AF}"/>
              </a:ext>
            </a:extLst>
          </p:cNvPr>
          <p:cNvGrpSpPr>
            <a:grpSpLocks/>
          </p:cNvGrpSpPr>
          <p:nvPr/>
        </p:nvGrpSpPr>
        <p:grpSpPr bwMode="auto">
          <a:xfrm>
            <a:off x="7634143" y="3599729"/>
            <a:ext cx="487363" cy="401637"/>
            <a:chOff x="2751" y="1851"/>
            <a:chExt cx="462" cy="478"/>
          </a:xfrm>
        </p:grpSpPr>
        <p:pic>
          <p:nvPicPr>
            <p:cNvPr id="211" name="Picture 364" descr="iphone_stylized_small">
              <a:extLst>
                <a:ext uri="{FF2B5EF4-FFF2-40B4-BE49-F238E27FC236}">
                  <a16:creationId xmlns:a16="http://schemas.microsoft.com/office/drawing/2014/main" id="{7DA8D35C-6543-3A42-9742-E2E3D5877D5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2" name="Picture 402" descr="antenna_radiation_stylized">
              <a:extLst>
                <a:ext uri="{FF2B5EF4-FFF2-40B4-BE49-F238E27FC236}">
                  <a16:creationId xmlns:a16="http://schemas.microsoft.com/office/drawing/2014/main" id="{E527D1A0-DF96-A24E-A250-AE8FCCAC28F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13" name="Group 403">
            <a:extLst>
              <a:ext uri="{FF2B5EF4-FFF2-40B4-BE49-F238E27FC236}">
                <a16:creationId xmlns:a16="http://schemas.microsoft.com/office/drawing/2014/main" id="{0D00461F-B3AF-9941-A57B-09D12FEFF1AE}"/>
              </a:ext>
            </a:extLst>
          </p:cNvPr>
          <p:cNvGrpSpPr>
            <a:grpSpLocks/>
          </p:cNvGrpSpPr>
          <p:nvPr/>
        </p:nvGrpSpPr>
        <p:grpSpPr bwMode="auto">
          <a:xfrm>
            <a:off x="10194781" y="4260129"/>
            <a:ext cx="527050" cy="392112"/>
            <a:chOff x="2751" y="1851"/>
            <a:chExt cx="462" cy="478"/>
          </a:xfrm>
        </p:grpSpPr>
        <p:pic>
          <p:nvPicPr>
            <p:cNvPr id="214" name="Picture 364" descr="iphone_stylized_small">
              <a:extLst>
                <a:ext uri="{FF2B5EF4-FFF2-40B4-BE49-F238E27FC236}">
                  <a16:creationId xmlns:a16="http://schemas.microsoft.com/office/drawing/2014/main" id="{0B12D8AF-A0CE-4F45-AF57-E28723EB92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 name="Picture 402" descr="antenna_radiation_stylized">
              <a:extLst>
                <a:ext uri="{FF2B5EF4-FFF2-40B4-BE49-F238E27FC236}">
                  <a16:creationId xmlns:a16="http://schemas.microsoft.com/office/drawing/2014/main" id="{46FC5F48-CB87-5C41-99FC-3BCDC023F3B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16" name="Group 356">
            <a:extLst>
              <a:ext uri="{FF2B5EF4-FFF2-40B4-BE49-F238E27FC236}">
                <a16:creationId xmlns:a16="http://schemas.microsoft.com/office/drawing/2014/main" id="{EF1B7B94-588F-494F-9020-382DD24CFB54}"/>
              </a:ext>
            </a:extLst>
          </p:cNvPr>
          <p:cNvGrpSpPr>
            <a:grpSpLocks/>
          </p:cNvGrpSpPr>
          <p:nvPr/>
        </p:nvGrpSpPr>
        <p:grpSpPr bwMode="auto">
          <a:xfrm>
            <a:off x="8762856" y="4117254"/>
            <a:ext cx="376237" cy="349250"/>
            <a:chOff x="313" y="1497"/>
            <a:chExt cx="1152" cy="1014"/>
          </a:xfrm>
        </p:grpSpPr>
        <p:pic>
          <p:nvPicPr>
            <p:cNvPr id="217" name="Picture 354" descr="laptop_stylized_small">
              <a:extLst>
                <a:ext uri="{FF2B5EF4-FFF2-40B4-BE49-F238E27FC236}">
                  <a16:creationId xmlns:a16="http://schemas.microsoft.com/office/drawing/2014/main" id="{B0E9D6DF-EBAE-B549-8616-532393572BC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8" name="Picture 355" descr="antenna_stylized">
              <a:extLst>
                <a:ext uri="{FF2B5EF4-FFF2-40B4-BE49-F238E27FC236}">
                  <a16:creationId xmlns:a16="http://schemas.microsoft.com/office/drawing/2014/main" id="{E8FD3309-5FE1-4947-B75E-69677EB6425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19" name="Group 361">
            <a:extLst>
              <a:ext uri="{FF2B5EF4-FFF2-40B4-BE49-F238E27FC236}">
                <a16:creationId xmlns:a16="http://schemas.microsoft.com/office/drawing/2014/main" id="{7F5370CA-ACA4-D749-BE51-501F13B7D1B3}"/>
              </a:ext>
            </a:extLst>
          </p:cNvPr>
          <p:cNvGrpSpPr>
            <a:grpSpLocks/>
          </p:cNvGrpSpPr>
          <p:nvPr/>
        </p:nvGrpSpPr>
        <p:grpSpPr bwMode="auto">
          <a:xfrm>
            <a:off x="7857981" y="3934691"/>
            <a:ext cx="762000" cy="663575"/>
            <a:chOff x="2967" y="478"/>
            <a:chExt cx="788" cy="625"/>
          </a:xfrm>
        </p:grpSpPr>
        <p:pic>
          <p:nvPicPr>
            <p:cNvPr id="220" name="Picture 358" descr="access_point_stylized_small">
              <a:extLst>
                <a:ext uri="{FF2B5EF4-FFF2-40B4-BE49-F238E27FC236}">
                  <a16:creationId xmlns:a16="http://schemas.microsoft.com/office/drawing/2014/main" id="{58364FA5-EE4A-B94A-A430-6F642FEFA5F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12" y="559"/>
              <a:ext cx="576" cy="5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1" name="Picture 360" descr="antenna_radiation_stylized">
              <a:extLst>
                <a:ext uri="{FF2B5EF4-FFF2-40B4-BE49-F238E27FC236}">
                  <a16:creationId xmlns:a16="http://schemas.microsoft.com/office/drawing/2014/main" id="{09DBF651-42C4-1E4D-B0A7-71F524D44CE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67" y="478"/>
              <a:ext cx="788" cy="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22" name="Group 361">
            <a:extLst>
              <a:ext uri="{FF2B5EF4-FFF2-40B4-BE49-F238E27FC236}">
                <a16:creationId xmlns:a16="http://schemas.microsoft.com/office/drawing/2014/main" id="{AFE507DA-FAD2-E54D-9B67-4939D0AEC972}"/>
              </a:ext>
            </a:extLst>
          </p:cNvPr>
          <p:cNvGrpSpPr>
            <a:grpSpLocks/>
          </p:cNvGrpSpPr>
          <p:nvPr/>
        </p:nvGrpSpPr>
        <p:grpSpPr bwMode="auto">
          <a:xfrm>
            <a:off x="9494693" y="3955329"/>
            <a:ext cx="762000" cy="661987"/>
            <a:chOff x="2967" y="478"/>
            <a:chExt cx="788" cy="625"/>
          </a:xfrm>
        </p:grpSpPr>
        <p:pic>
          <p:nvPicPr>
            <p:cNvPr id="223" name="Picture 358" descr="access_point_stylized_small">
              <a:extLst>
                <a:ext uri="{FF2B5EF4-FFF2-40B4-BE49-F238E27FC236}">
                  <a16:creationId xmlns:a16="http://schemas.microsoft.com/office/drawing/2014/main" id="{87737A86-699B-594B-A92D-20AD9810F74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12" y="559"/>
              <a:ext cx="576" cy="5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4" name="Picture 360" descr="antenna_radiation_stylized">
              <a:extLst>
                <a:ext uri="{FF2B5EF4-FFF2-40B4-BE49-F238E27FC236}">
                  <a16:creationId xmlns:a16="http://schemas.microsoft.com/office/drawing/2014/main" id="{B6EBEF08-76CD-2542-8BFB-2F4D1BD2074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67" y="478"/>
              <a:ext cx="788" cy="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25" name="Text Box 18">
            <a:extLst>
              <a:ext uri="{FF2B5EF4-FFF2-40B4-BE49-F238E27FC236}">
                <a16:creationId xmlns:a16="http://schemas.microsoft.com/office/drawing/2014/main" id="{C31820A0-72CC-3A4E-AEA6-2BBE3F7C058D}"/>
              </a:ext>
            </a:extLst>
          </p:cNvPr>
          <p:cNvSpPr txBox="1">
            <a:spLocks noChangeArrowheads="1"/>
          </p:cNvSpPr>
          <p:nvPr/>
        </p:nvSpPr>
        <p:spPr bwMode="auto">
          <a:xfrm>
            <a:off x="8061181" y="5018954"/>
            <a:ext cx="446087" cy="339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fontAlgn="base">
              <a:spcBef>
                <a:spcPct val="0"/>
              </a:spcBef>
              <a:spcAft>
                <a:spcPct val="0"/>
              </a:spcAft>
              <a:defRPr/>
            </a:pPr>
            <a:r>
              <a:rPr lang="en-US" sz="1600" dirty="0">
                <a:solidFill>
                  <a:srgbClr val="000000"/>
                </a:solidFill>
                <a:latin typeface="Arial" charset="0"/>
                <a:cs typeface="Arial" charset="0"/>
              </a:rPr>
              <a:t>H1</a:t>
            </a:r>
          </a:p>
        </p:txBody>
      </p:sp>
      <p:sp>
        <p:nvSpPr>
          <p:cNvPr id="226" name="Text Box 20">
            <a:extLst>
              <a:ext uri="{FF2B5EF4-FFF2-40B4-BE49-F238E27FC236}">
                <a16:creationId xmlns:a16="http://schemas.microsoft.com/office/drawing/2014/main" id="{9C01AE67-4B1E-994D-8207-331C3F38A05C}"/>
              </a:ext>
            </a:extLst>
          </p:cNvPr>
          <p:cNvSpPr txBox="1">
            <a:spLocks noChangeArrowheads="1"/>
          </p:cNvSpPr>
          <p:nvPr/>
        </p:nvSpPr>
        <p:spPr bwMode="auto">
          <a:xfrm>
            <a:off x="10063018" y="5012604"/>
            <a:ext cx="766763"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fontAlgn="base">
              <a:spcBef>
                <a:spcPct val="0"/>
              </a:spcBef>
              <a:spcAft>
                <a:spcPct val="0"/>
              </a:spcAft>
              <a:defRPr/>
            </a:pPr>
            <a:r>
              <a:rPr lang="en-US" sz="1600" dirty="0">
                <a:solidFill>
                  <a:srgbClr val="000000"/>
                </a:solidFill>
                <a:latin typeface="Arial" charset="0"/>
                <a:cs typeface="Arial" charset="0"/>
              </a:rPr>
              <a:t>BSS 2</a:t>
            </a:r>
          </a:p>
        </p:txBody>
      </p:sp>
      <p:sp>
        <p:nvSpPr>
          <p:cNvPr id="227" name="Text Box 20">
            <a:extLst>
              <a:ext uri="{FF2B5EF4-FFF2-40B4-BE49-F238E27FC236}">
                <a16:creationId xmlns:a16="http://schemas.microsoft.com/office/drawing/2014/main" id="{5E18D396-0F78-954D-970D-210CAA30ADCC}"/>
              </a:ext>
            </a:extLst>
          </p:cNvPr>
          <p:cNvSpPr txBox="1">
            <a:spLocks noChangeArrowheads="1"/>
          </p:cNvSpPr>
          <p:nvPr/>
        </p:nvSpPr>
        <p:spPr bwMode="auto">
          <a:xfrm>
            <a:off x="6954693" y="5114204"/>
            <a:ext cx="766763"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fontAlgn="base">
              <a:spcBef>
                <a:spcPct val="0"/>
              </a:spcBef>
              <a:spcAft>
                <a:spcPct val="0"/>
              </a:spcAft>
              <a:defRPr/>
            </a:pPr>
            <a:r>
              <a:rPr lang="en-US" sz="1600" dirty="0">
                <a:solidFill>
                  <a:srgbClr val="000000"/>
                </a:solidFill>
                <a:latin typeface="Arial" charset="0"/>
                <a:cs typeface="Arial" charset="0"/>
              </a:rPr>
              <a:t>BSS 1</a:t>
            </a:r>
          </a:p>
        </p:txBody>
      </p:sp>
      <p:sp>
        <p:nvSpPr>
          <p:cNvPr id="229" name="Line 13">
            <a:extLst>
              <a:ext uri="{FF2B5EF4-FFF2-40B4-BE49-F238E27FC236}">
                <a16:creationId xmlns:a16="http://schemas.microsoft.com/office/drawing/2014/main" id="{7EE9AA76-AC1D-9241-98D2-1E941BC5A329}"/>
              </a:ext>
            </a:extLst>
          </p:cNvPr>
          <p:cNvSpPr>
            <a:spLocks noChangeShapeType="1"/>
          </p:cNvSpPr>
          <p:nvPr/>
        </p:nvSpPr>
        <p:spPr bwMode="auto">
          <a:xfrm flipH="1" flipV="1">
            <a:off x="8972406" y="3121891"/>
            <a:ext cx="744537" cy="116840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230" name="Line 13">
            <a:extLst>
              <a:ext uri="{FF2B5EF4-FFF2-40B4-BE49-F238E27FC236}">
                <a16:creationId xmlns:a16="http://schemas.microsoft.com/office/drawing/2014/main" id="{9A8A2E92-6E86-034D-B48F-383F5CFB122E}"/>
              </a:ext>
            </a:extLst>
          </p:cNvPr>
          <p:cNvSpPr>
            <a:spLocks noChangeShapeType="1"/>
          </p:cNvSpPr>
          <p:nvPr/>
        </p:nvSpPr>
        <p:spPr bwMode="auto">
          <a:xfrm flipV="1">
            <a:off x="8126268" y="3142529"/>
            <a:ext cx="657225" cy="1138237"/>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241" name="Rectangle 94">
            <a:extLst>
              <a:ext uri="{FF2B5EF4-FFF2-40B4-BE49-F238E27FC236}">
                <a16:creationId xmlns:a16="http://schemas.microsoft.com/office/drawing/2014/main" id="{14E85F17-476D-674D-82E5-21016265E92B}"/>
              </a:ext>
            </a:extLst>
          </p:cNvPr>
          <p:cNvSpPr txBox="1">
            <a:spLocks noChangeArrowheads="1"/>
          </p:cNvSpPr>
          <p:nvPr/>
        </p:nvSpPr>
        <p:spPr bwMode="auto">
          <a:xfrm>
            <a:off x="1454728" y="2627891"/>
            <a:ext cx="6276108" cy="9050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20000"/>
              </a:spcBef>
              <a:spcAft>
                <a:spcPct val="0"/>
              </a:spcAft>
              <a:buClr>
                <a:srgbClr val="000099"/>
              </a:buClr>
              <a:buSzPct val="100000"/>
              <a:buFont typeface="Wingdings" charset="2"/>
              <a:buChar char="§"/>
              <a:defRPr sz="2800">
                <a:solidFill>
                  <a:schemeClr val="tx1"/>
                </a:solidFill>
                <a:latin typeface="+mn-lt"/>
                <a:ea typeface="ＭＳ Ｐゴシック" charset="0"/>
                <a:cs typeface="ＭＳ Ｐゴシック" charset="0"/>
              </a:defRPr>
            </a:lvl1pPr>
            <a:lvl2pPr marL="742950" indent="-285750" algn="l" rtl="0" eaLnBrk="0" fontAlgn="base" hangingPunct="0">
              <a:lnSpc>
                <a:spcPct val="85000"/>
              </a:lnSpc>
              <a:spcBef>
                <a:spcPct val="20000"/>
              </a:spcBef>
              <a:spcAft>
                <a:spcPct val="0"/>
              </a:spcAft>
              <a:buClr>
                <a:srgbClr val="000099"/>
              </a:buClr>
              <a:buFont typeface="Arial"/>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Comic Sans MS" pitchFamily="66" charset="0"/>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a:lnSpc>
                <a:spcPts val="3000"/>
              </a:lnSpc>
              <a:spcBef>
                <a:spcPts val="600"/>
              </a:spcBef>
              <a:tabLst>
                <a:tab pos="746125" algn="l"/>
              </a:tabLst>
              <a:defRPr/>
            </a:pPr>
            <a:r>
              <a:rPr lang="en-US" sz="3200" kern="0" dirty="0">
                <a:cs typeface="+mn-cs"/>
              </a:rPr>
              <a:t>switch: which AP is associated with H1? </a:t>
            </a:r>
          </a:p>
        </p:txBody>
      </p:sp>
      <p:grpSp>
        <p:nvGrpSpPr>
          <p:cNvPr id="242" name="Group 241">
            <a:extLst>
              <a:ext uri="{FF2B5EF4-FFF2-40B4-BE49-F238E27FC236}">
                <a16:creationId xmlns:a16="http://schemas.microsoft.com/office/drawing/2014/main" id="{28C1FA5F-2E38-2E42-969A-52F0A0118526}"/>
              </a:ext>
            </a:extLst>
          </p:cNvPr>
          <p:cNvGrpSpPr/>
          <p:nvPr/>
        </p:nvGrpSpPr>
        <p:grpSpPr>
          <a:xfrm>
            <a:off x="8482451" y="1855928"/>
            <a:ext cx="744676" cy="388508"/>
            <a:chOff x="7493876" y="2774731"/>
            <a:chExt cx="1481958" cy="894622"/>
          </a:xfrm>
        </p:grpSpPr>
        <p:sp>
          <p:nvSpPr>
            <p:cNvPr id="243" name="Freeform 242">
              <a:extLst>
                <a:ext uri="{FF2B5EF4-FFF2-40B4-BE49-F238E27FC236}">
                  <a16:creationId xmlns:a16="http://schemas.microsoft.com/office/drawing/2014/main" id="{293EA6C3-A897-6A4E-8FA5-3E87A8F03D6C}"/>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244" name="Oval 243">
              <a:extLst>
                <a:ext uri="{FF2B5EF4-FFF2-40B4-BE49-F238E27FC236}">
                  <a16:creationId xmlns:a16="http://schemas.microsoft.com/office/drawing/2014/main" id="{5491AEEA-3306-584C-A791-3F623A7248C9}"/>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245" name="Group 244">
              <a:extLst>
                <a:ext uri="{FF2B5EF4-FFF2-40B4-BE49-F238E27FC236}">
                  <a16:creationId xmlns:a16="http://schemas.microsoft.com/office/drawing/2014/main" id="{1103D392-A969-2B4C-9C4C-6096FA2585BF}"/>
                </a:ext>
              </a:extLst>
            </p:cNvPr>
            <p:cNvGrpSpPr/>
            <p:nvPr/>
          </p:nvGrpSpPr>
          <p:grpSpPr>
            <a:xfrm>
              <a:off x="7713663" y="2848339"/>
              <a:ext cx="1042107" cy="425543"/>
              <a:chOff x="7786941" y="2884917"/>
              <a:chExt cx="897649" cy="353919"/>
            </a:xfrm>
          </p:grpSpPr>
          <p:sp>
            <p:nvSpPr>
              <p:cNvPr id="246" name="Freeform 245">
                <a:extLst>
                  <a:ext uri="{FF2B5EF4-FFF2-40B4-BE49-F238E27FC236}">
                    <a16:creationId xmlns:a16="http://schemas.microsoft.com/office/drawing/2014/main" id="{87941F28-572E-2946-A963-5A01D2241E4F}"/>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7" name="Freeform 246">
                <a:extLst>
                  <a:ext uri="{FF2B5EF4-FFF2-40B4-BE49-F238E27FC236}">
                    <a16:creationId xmlns:a16="http://schemas.microsoft.com/office/drawing/2014/main" id="{D70E8420-5955-2A42-B6BA-72225B7A16FD}"/>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8" name="Freeform 247">
                <a:extLst>
                  <a:ext uri="{FF2B5EF4-FFF2-40B4-BE49-F238E27FC236}">
                    <a16:creationId xmlns:a16="http://schemas.microsoft.com/office/drawing/2014/main" id="{0F35D7A5-5A4A-EB40-AA19-5FFF8E987A6B}"/>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9" name="Freeform 248">
                <a:extLst>
                  <a:ext uri="{FF2B5EF4-FFF2-40B4-BE49-F238E27FC236}">
                    <a16:creationId xmlns:a16="http://schemas.microsoft.com/office/drawing/2014/main" id="{C80064F8-68C9-3341-83C0-994A4C781140}"/>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278" name="Group 277">
            <a:extLst>
              <a:ext uri="{FF2B5EF4-FFF2-40B4-BE49-F238E27FC236}">
                <a16:creationId xmlns:a16="http://schemas.microsoft.com/office/drawing/2014/main" id="{45C4FEDC-5F6D-524A-829B-E1DBA32EA31B}"/>
              </a:ext>
            </a:extLst>
          </p:cNvPr>
          <p:cNvGrpSpPr/>
          <p:nvPr/>
        </p:nvGrpSpPr>
        <p:grpSpPr>
          <a:xfrm>
            <a:off x="8491494" y="2852015"/>
            <a:ext cx="711278" cy="420709"/>
            <a:chOff x="3668110" y="2448910"/>
            <a:chExt cx="3794234" cy="2165130"/>
          </a:xfrm>
        </p:grpSpPr>
        <p:sp>
          <p:nvSpPr>
            <p:cNvPr id="285" name="Rectangle 284">
              <a:extLst>
                <a:ext uri="{FF2B5EF4-FFF2-40B4-BE49-F238E27FC236}">
                  <a16:creationId xmlns:a16="http://schemas.microsoft.com/office/drawing/2014/main" id="{B01D497C-998D-B04C-A06D-FEE9D6913F04}"/>
                </a:ext>
              </a:extLst>
            </p:cNvPr>
            <p:cNvSpPr/>
            <p:nvPr/>
          </p:nvSpPr>
          <p:spPr>
            <a:xfrm>
              <a:off x="3668110" y="3741409"/>
              <a:ext cx="3780587" cy="872631"/>
            </a:xfrm>
            <a:prstGeom prst="rect">
              <a:avLst/>
            </a:prstGeom>
            <a:gradFill>
              <a:gsLst>
                <a:gs pos="0">
                  <a:srgbClr val="B8C2C9"/>
                </a:gs>
                <a:gs pos="21000">
                  <a:schemeClr val="bg1"/>
                </a:gs>
                <a:gs pos="60000">
                  <a:srgbClr val="D6DCE0"/>
                </a:gs>
                <a:gs pos="100000">
                  <a:srgbClr val="B8C2C9"/>
                </a:gs>
              </a:gsLst>
              <a:lin ang="0" scaled="0"/>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6" name="Freeform 285">
              <a:extLst>
                <a:ext uri="{FF2B5EF4-FFF2-40B4-BE49-F238E27FC236}">
                  <a16:creationId xmlns:a16="http://schemas.microsoft.com/office/drawing/2014/main" id="{736A6D30-7D30-9F48-A3CD-EC233AB6A751}"/>
                </a:ext>
              </a:extLst>
            </p:cNvPr>
            <p:cNvSpPr/>
            <p:nvPr/>
          </p:nvSpPr>
          <p:spPr>
            <a:xfrm>
              <a:off x="3678620" y="2448910"/>
              <a:ext cx="3783724" cy="1324303"/>
            </a:xfrm>
            <a:custGeom>
              <a:avLst/>
              <a:gdLst>
                <a:gd name="connsiteX0" fmla="*/ 0 w 3783724"/>
                <a:gd name="connsiteY0" fmla="*/ 1313793 h 1324303"/>
                <a:gd name="connsiteX1" fmla="*/ 0 w 3783724"/>
                <a:gd name="connsiteY1" fmla="*/ 1313793 h 1324303"/>
                <a:gd name="connsiteX2" fmla="*/ 252248 w 3783724"/>
                <a:gd name="connsiteY2" fmla="*/ 0 h 1324303"/>
                <a:gd name="connsiteX3" fmla="*/ 3415862 w 3783724"/>
                <a:gd name="connsiteY3" fmla="*/ 21020 h 1324303"/>
                <a:gd name="connsiteX4" fmla="*/ 3783724 w 3783724"/>
                <a:gd name="connsiteY4" fmla="*/ 1324303 h 1324303"/>
                <a:gd name="connsiteX5" fmla="*/ 0 w 3783724"/>
                <a:gd name="connsiteY5" fmla="*/ 1313793 h 132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3724" h="1324303">
                  <a:moveTo>
                    <a:pt x="0" y="1313793"/>
                  </a:moveTo>
                  <a:lnTo>
                    <a:pt x="0" y="1313793"/>
                  </a:lnTo>
                  <a:lnTo>
                    <a:pt x="252248" y="0"/>
                  </a:lnTo>
                  <a:lnTo>
                    <a:pt x="3415862" y="21020"/>
                  </a:lnTo>
                  <a:lnTo>
                    <a:pt x="3783724" y="1324303"/>
                  </a:lnTo>
                  <a:lnTo>
                    <a:pt x="0" y="1313793"/>
                  </a:lnTo>
                  <a:close/>
                </a:path>
              </a:pathLst>
            </a:cu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287" name="Group 286">
              <a:extLst>
                <a:ext uri="{FF2B5EF4-FFF2-40B4-BE49-F238E27FC236}">
                  <a16:creationId xmlns:a16="http://schemas.microsoft.com/office/drawing/2014/main" id="{B8407862-B01E-F64C-A31D-B84CEA6BE325}"/>
                </a:ext>
              </a:extLst>
            </p:cNvPr>
            <p:cNvGrpSpPr/>
            <p:nvPr/>
          </p:nvGrpSpPr>
          <p:grpSpPr>
            <a:xfrm>
              <a:off x="3941378" y="2603243"/>
              <a:ext cx="3202061" cy="1066110"/>
              <a:chOff x="7939341" y="3037317"/>
              <a:chExt cx="897649" cy="353919"/>
            </a:xfrm>
          </p:grpSpPr>
          <p:sp>
            <p:nvSpPr>
              <p:cNvPr id="288" name="Freeform 287">
                <a:extLst>
                  <a:ext uri="{FF2B5EF4-FFF2-40B4-BE49-F238E27FC236}">
                    <a16:creationId xmlns:a16="http://schemas.microsoft.com/office/drawing/2014/main" id="{CC49FF30-78BA-B94B-9DEE-3A23AC0AB147}"/>
                  </a:ext>
                </a:extLst>
              </p:cNvPr>
              <p:cNvSpPr/>
              <p:nvPr/>
            </p:nvSpPr>
            <p:spPr>
              <a:xfrm>
                <a:off x="7964170" y="30373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9" name="Freeform 288">
                <a:extLst>
                  <a:ext uri="{FF2B5EF4-FFF2-40B4-BE49-F238E27FC236}">
                    <a16:creationId xmlns:a16="http://schemas.microsoft.com/office/drawing/2014/main" id="{4D525185-A44E-4F4B-963A-FFE4F23CBF49}"/>
                  </a:ext>
                </a:extLst>
              </p:cNvPr>
              <p:cNvSpPr/>
              <p:nvPr/>
            </p:nvSpPr>
            <p:spPr>
              <a:xfrm>
                <a:off x="8519948" y="32067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0" name="Freeform 289">
                <a:extLst>
                  <a:ext uri="{FF2B5EF4-FFF2-40B4-BE49-F238E27FC236}">
                    <a16:creationId xmlns:a16="http://schemas.microsoft.com/office/drawing/2014/main" id="{8DCF8E70-0D16-4545-889A-A299897DF763}"/>
                  </a:ext>
                </a:extLst>
              </p:cNvPr>
              <p:cNvSpPr/>
              <p:nvPr/>
            </p:nvSpPr>
            <p:spPr>
              <a:xfrm>
                <a:off x="7939341" y="32067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1" name="Freeform 290">
                <a:extLst>
                  <a:ext uri="{FF2B5EF4-FFF2-40B4-BE49-F238E27FC236}">
                    <a16:creationId xmlns:a16="http://schemas.microsoft.com/office/drawing/2014/main" id="{38514A0E-369B-5240-B6B1-7EF2DDD72E69}"/>
                  </a:ext>
                </a:extLst>
              </p:cNvPr>
              <p:cNvSpPr/>
              <p:nvPr/>
            </p:nvSpPr>
            <p:spPr>
              <a:xfrm>
                <a:off x="8047413" y="31234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64" name="Rectangle 63"/>
          <p:cNvSpPr/>
          <p:nvPr/>
        </p:nvSpPr>
        <p:spPr>
          <a:xfrm>
            <a:off x="2851918" y="5793531"/>
            <a:ext cx="5049114" cy="400110"/>
          </a:xfrm>
          <a:prstGeom prst="rect">
            <a:avLst/>
          </a:prstGeom>
        </p:spPr>
        <p:txBody>
          <a:bodyPr wrap="square">
            <a:spAutoFit/>
          </a:bodyPr>
          <a:lstStyle/>
          <a:p>
            <a:pPr algn="l"/>
            <a:r>
              <a:rPr lang="en-US" sz="2000" b="1" dirty="0">
                <a:latin typeface="Times-Bold"/>
              </a:rPr>
              <a:t>Fig22 </a:t>
            </a:r>
            <a:r>
              <a:rPr lang="en-US" sz="2000" dirty="0"/>
              <a:t>802.11: mobility within same subnet</a:t>
            </a:r>
          </a:p>
        </p:txBody>
      </p:sp>
    </p:spTree>
    <p:extLst>
      <p:ext uri="{BB962C8B-B14F-4D97-AF65-F5344CB8AC3E}">
        <p14:creationId xmlns:p14="http://schemas.microsoft.com/office/powerpoint/2010/main" val="118490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wipe(left)">
                                      <p:cBhvr>
                                        <p:cTn id="7" dur="500"/>
                                        <p:tgtEl>
                                          <p:spTgt spid="2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6696"/>
          </a:xfrm>
        </p:spPr>
        <p:txBody>
          <a:bodyPr/>
          <a:lstStyle/>
          <a:p>
            <a:pPr algn="l" rtl="0"/>
            <a:r>
              <a:rPr lang="en-US" i="1" dirty="0"/>
              <a:t>Association</a:t>
            </a:r>
            <a:endParaRPr lang="en-US" dirty="0"/>
          </a:p>
        </p:txBody>
      </p:sp>
      <p:sp>
        <p:nvSpPr>
          <p:cNvPr id="3" name="Content Placeholder 2"/>
          <p:cNvSpPr>
            <a:spLocks noGrp="1"/>
          </p:cNvSpPr>
          <p:nvPr>
            <p:ph idx="1"/>
          </p:nvPr>
        </p:nvSpPr>
        <p:spPr>
          <a:xfrm>
            <a:off x="838200" y="1364776"/>
            <a:ext cx="10515600" cy="4812187"/>
          </a:xfrm>
        </p:spPr>
        <p:txBody>
          <a:bodyPr/>
          <a:lstStyle/>
          <a:p>
            <a:pPr algn="l" rtl="0"/>
            <a:r>
              <a:rPr lang="en-US" dirty="0"/>
              <a:t>In 802.11, each wireless station needs to associate with an AP before it can send or receive network layer data. </a:t>
            </a:r>
          </a:p>
          <a:p>
            <a:pPr algn="l" rtl="0"/>
            <a:r>
              <a:rPr lang="en-US" dirty="0"/>
              <a:t>Associating </a:t>
            </a:r>
            <a:r>
              <a:rPr lang="en-US" dirty="0">
                <a:solidFill>
                  <a:srgbClr val="FF0000"/>
                </a:solidFill>
              </a:rPr>
              <a:t>means the wireless device creates a virtual wire between itself and the AP.</a:t>
            </a:r>
          </a:p>
          <a:p>
            <a:pPr algn="l" rtl="0"/>
            <a:r>
              <a:rPr lang="en-US" dirty="0"/>
              <a:t>The 802.11 standard does not specify an algorithm for selecting which of the available APs to associate with it.</a:t>
            </a:r>
          </a:p>
          <a:p>
            <a:pPr algn="l" rtl="0"/>
            <a:r>
              <a:rPr lang="en-US" dirty="0"/>
              <a:t>The 802.11 standard requires that an AP periodically send </a:t>
            </a:r>
            <a:r>
              <a:rPr lang="en-US" b="1" dirty="0"/>
              <a:t>beacon frames</a:t>
            </a:r>
            <a:r>
              <a:rPr lang="en-US" dirty="0"/>
              <a:t>, each of which includes the </a:t>
            </a:r>
            <a:r>
              <a:rPr lang="en-US" dirty="0">
                <a:solidFill>
                  <a:srgbClr val="FF0000"/>
                </a:solidFill>
              </a:rPr>
              <a:t>AP’s SSID and MAC address</a:t>
            </a:r>
            <a:r>
              <a:rPr lang="en-US" dirty="0"/>
              <a:t>.</a:t>
            </a:r>
          </a:p>
        </p:txBody>
      </p:sp>
    </p:spTree>
    <p:extLst>
      <p:ext uri="{BB962C8B-B14F-4D97-AF65-F5344CB8AC3E}">
        <p14:creationId xmlns:p14="http://schemas.microsoft.com/office/powerpoint/2010/main" val="35634084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99400"/>
          </a:xfrm>
        </p:spPr>
        <p:txBody>
          <a:bodyPr/>
          <a:lstStyle/>
          <a:p>
            <a:pPr algn="l" rtl="0"/>
            <a:endParaRPr lang="en-US" dirty="0"/>
          </a:p>
        </p:txBody>
      </p:sp>
      <p:sp>
        <p:nvSpPr>
          <p:cNvPr id="3" name="Content Placeholder 2"/>
          <p:cNvSpPr>
            <a:spLocks noGrp="1"/>
          </p:cNvSpPr>
          <p:nvPr>
            <p:ph idx="1"/>
          </p:nvPr>
        </p:nvSpPr>
        <p:spPr>
          <a:xfrm>
            <a:off x="545908" y="1378424"/>
            <a:ext cx="11477769" cy="4798539"/>
          </a:xfrm>
        </p:spPr>
        <p:txBody>
          <a:bodyPr>
            <a:normAutofit/>
          </a:bodyPr>
          <a:lstStyle/>
          <a:p>
            <a:pPr algn="l" rtl="0"/>
            <a:r>
              <a:rPr lang="en-US" dirty="0"/>
              <a:t>The device chooses the AP whose beacon frame is received with the highest signal strength.</a:t>
            </a:r>
          </a:p>
          <a:p>
            <a:pPr algn="l" rtl="0"/>
            <a:r>
              <a:rPr lang="en-US" dirty="0"/>
              <a:t>The process of scanning channels and listening for beacon frames is known as </a:t>
            </a:r>
            <a:r>
              <a:rPr lang="en-US" b="1" dirty="0"/>
              <a:t>passive scanning.</a:t>
            </a:r>
          </a:p>
          <a:p>
            <a:pPr algn="l" rtl="0"/>
            <a:r>
              <a:rPr lang="en-US" dirty="0"/>
              <a:t>A wireless device can also perform </a:t>
            </a:r>
            <a:r>
              <a:rPr lang="en-US" b="1" dirty="0"/>
              <a:t>active scanning</a:t>
            </a:r>
            <a:r>
              <a:rPr lang="en-US" dirty="0"/>
              <a:t>, by broadcasting a probe frame that will be received by all APs within the wireless device’s range.</a:t>
            </a:r>
          </a:p>
          <a:p>
            <a:pPr algn="l" rtl="0"/>
            <a:r>
              <a:rPr lang="en-US" dirty="0"/>
              <a:t>APs respond to the probe request frame with a probe response frame. The wireless device can then choose the AP with which to associate from among the responding APs.</a:t>
            </a:r>
          </a:p>
          <a:p>
            <a:pPr algn="l" rtl="0"/>
            <a:endParaRPr lang="en-US" dirty="0"/>
          </a:p>
        </p:txBody>
      </p:sp>
    </p:spTree>
    <p:extLst>
      <p:ext uri="{BB962C8B-B14F-4D97-AF65-F5344CB8AC3E}">
        <p14:creationId xmlns:p14="http://schemas.microsoft.com/office/powerpoint/2010/main" val="38317288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l" rtl="0"/>
            <a:r>
              <a:rPr lang="en-US" dirty="0"/>
              <a:t>After selecting the AP with which to associate, the wireless device sends an association request frame to the AP, and the AP responds with an association response frame.</a:t>
            </a:r>
          </a:p>
          <a:p>
            <a:pPr algn="l" rtl="0"/>
            <a:r>
              <a:rPr lang="en-US" dirty="0"/>
              <a:t>Note that this second request/response handshake is needed with active scanning, since an AP responding to the initial probe request frame doesn’t know which of the (possibly many) responding APs the device will choose to associate with.</a:t>
            </a:r>
          </a:p>
        </p:txBody>
      </p:sp>
    </p:spTree>
    <p:extLst>
      <p:ext uri="{BB962C8B-B14F-4D97-AF65-F5344CB8AC3E}">
        <p14:creationId xmlns:p14="http://schemas.microsoft.com/office/powerpoint/2010/main" val="2284040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1FB7CC-D2A5-C749-8D9F-01B9FA12978B}"/>
              </a:ext>
            </a:extLst>
          </p:cNvPr>
          <p:cNvSpPr>
            <a:spLocks noGrp="1"/>
          </p:cNvSpPr>
          <p:nvPr>
            <p:ph type="title"/>
          </p:nvPr>
        </p:nvSpPr>
        <p:spPr>
          <a:xfrm>
            <a:off x="787400" y="235921"/>
            <a:ext cx="10515600" cy="894622"/>
          </a:xfrm>
        </p:spPr>
        <p:txBody>
          <a:bodyPr/>
          <a:lstStyle/>
          <a:p>
            <a:r>
              <a:rPr lang="en-US" b="0" kern="0" dirty="0">
                <a:solidFill>
                  <a:srgbClr val="000099"/>
                </a:solidFill>
                <a:latin typeface="+mn-lt"/>
                <a:ea typeface="ＭＳ Ｐゴシック" charset="0"/>
              </a:rPr>
              <a:t>802.11: passive/active scanning</a:t>
            </a:r>
            <a:endParaRPr lang="en-US" dirty="0">
              <a:latin typeface="+mn-lt"/>
            </a:endParaRPr>
          </a:p>
        </p:txBody>
      </p:sp>
      <p:sp>
        <p:nvSpPr>
          <p:cNvPr id="81" name="Oval 80">
            <a:extLst>
              <a:ext uri="{FF2B5EF4-FFF2-40B4-BE49-F238E27FC236}">
                <a16:creationId xmlns:a16="http://schemas.microsoft.com/office/drawing/2014/main" id="{82AF045E-91D7-C143-A074-18F179B2775B}"/>
              </a:ext>
            </a:extLst>
          </p:cNvPr>
          <p:cNvSpPr>
            <a:spLocks noChangeArrowheads="1"/>
          </p:cNvSpPr>
          <p:nvPr/>
        </p:nvSpPr>
        <p:spPr bwMode="auto">
          <a:xfrm>
            <a:off x="2779713" y="1484313"/>
            <a:ext cx="2335212" cy="2224087"/>
          </a:xfrm>
          <a:prstGeom prst="ellipse">
            <a:avLst/>
          </a:prstGeom>
          <a:solidFill>
            <a:srgbClr val="9AE0FF">
              <a:alpha val="49019"/>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fontAlgn="base">
              <a:spcBef>
                <a:spcPct val="0"/>
              </a:spcBef>
              <a:spcAft>
                <a:spcPct val="0"/>
              </a:spcAft>
              <a:defRPr/>
            </a:pPr>
            <a:endParaRPr lang="en-US" sz="1600" dirty="0">
              <a:solidFill>
                <a:srgbClr val="000000"/>
              </a:solidFill>
              <a:ea typeface="ＭＳ Ｐゴシック" charset="0"/>
            </a:endParaRPr>
          </a:p>
        </p:txBody>
      </p:sp>
      <p:sp>
        <p:nvSpPr>
          <p:cNvPr id="82" name="Oval 81">
            <a:extLst>
              <a:ext uri="{FF2B5EF4-FFF2-40B4-BE49-F238E27FC236}">
                <a16:creationId xmlns:a16="http://schemas.microsoft.com/office/drawing/2014/main" id="{7CB9B4F0-FE18-304B-AF65-832CD5EC6194}"/>
              </a:ext>
            </a:extLst>
          </p:cNvPr>
          <p:cNvSpPr>
            <a:spLocks noChangeArrowheads="1"/>
          </p:cNvSpPr>
          <p:nvPr/>
        </p:nvSpPr>
        <p:spPr bwMode="auto">
          <a:xfrm>
            <a:off x="923925" y="1419225"/>
            <a:ext cx="2335213" cy="2224088"/>
          </a:xfrm>
          <a:prstGeom prst="ellipse">
            <a:avLst/>
          </a:prstGeom>
          <a:solidFill>
            <a:srgbClr val="9CE0FA">
              <a:alpha val="49019"/>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fontAlgn="base">
              <a:spcBef>
                <a:spcPct val="0"/>
              </a:spcBef>
              <a:spcAft>
                <a:spcPct val="0"/>
              </a:spcAft>
              <a:defRPr/>
            </a:pPr>
            <a:endParaRPr lang="en-US" sz="1600" dirty="0">
              <a:solidFill>
                <a:srgbClr val="000000"/>
              </a:solidFill>
              <a:ea typeface="ＭＳ Ｐゴシック" charset="0"/>
            </a:endParaRPr>
          </a:p>
        </p:txBody>
      </p:sp>
      <p:sp>
        <p:nvSpPr>
          <p:cNvPr id="83" name="Text Box 82">
            <a:extLst>
              <a:ext uri="{FF2B5EF4-FFF2-40B4-BE49-F238E27FC236}">
                <a16:creationId xmlns:a16="http://schemas.microsoft.com/office/drawing/2014/main" id="{C3A04720-4931-8F43-8B57-71E31368EECE}"/>
              </a:ext>
            </a:extLst>
          </p:cNvPr>
          <p:cNvSpPr txBox="1">
            <a:spLocks noChangeArrowheads="1"/>
          </p:cNvSpPr>
          <p:nvPr/>
        </p:nvSpPr>
        <p:spPr bwMode="auto">
          <a:xfrm>
            <a:off x="4149725" y="2536825"/>
            <a:ext cx="559769"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fontAlgn="base">
              <a:spcBef>
                <a:spcPct val="0"/>
              </a:spcBef>
              <a:spcAft>
                <a:spcPct val="0"/>
              </a:spcAft>
              <a:defRPr/>
            </a:pPr>
            <a:r>
              <a:rPr lang="en-US" sz="1600" dirty="0">
                <a:solidFill>
                  <a:srgbClr val="000000"/>
                </a:solidFill>
                <a:latin typeface="+mn-lt"/>
                <a:cs typeface="Arial" charset="0"/>
              </a:rPr>
              <a:t>AP 2</a:t>
            </a:r>
          </a:p>
        </p:txBody>
      </p:sp>
      <p:sp>
        <p:nvSpPr>
          <p:cNvPr id="84" name="Text Box 83">
            <a:extLst>
              <a:ext uri="{FF2B5EF4-FFF2-40B4-BE49-F238E27FC236}">
                <a16:creationId xmlns:a16="http://schemas.microsoft.com/office/drawing/2014/main" id="{00304734-9533-9D45-9AE1-C945064A3171}"/>
              </a:ext>
            </a:extLst>
          </p:cNvPr>
          <p:cNvSpPr txBox="1">
            <a:spLocks noChangeArrowheads="1"/>
          </p:cNvSpPr>
          <p:nvPr/>
        </p:nvSpPr>
        <p:spPr bwMode="auto">
          <a:xfrm>
            <a:off x="2411413" y="2190750"/>
            <a:ext cx="18415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fontAlgn="base">
              <a:spcBef>
                <a:spcPct val="0"/>
              </a:spcBef>
              <a:spcAft>
                <a:spcPct val="0"/>
              </a:spcAft>
              <a:defRPr/>
            </a:pPr>
            <a:endParaRPr lang="en-US" sz="1600" dirty="0">
              <a:solidFill>
                <a:srgbClr val="000000"/>
              </a:solidFill>
              <a:latin typeface="+mn-lt"/>
            </a:endParaRPr>
          </a:p>
        </p:txBody>
      </p:sp>
      <p:sp>
        <p:nvSpPr>
          <p:cNvPr id="85" name="Text Box 84">
            <a:extLst>
              <a:ext uri="{FF2B5EF4-FFF2-40B4-BE49-F238E27FC236}">
                <a16:creationId xmlns:a16="http://schemas.microsoft.com/office/drawing/2014/main" id="{868351C3-223D-B64F-A159-B0572F5BDE8B}"/>
              </a:ext>
            </a:extLst>
          </p:cNvPr>
          <p:cNvSpPr txBox="1">
            <a:spLocks noChangeArrowheads="1"/>
          </p:cNvSpPr>
          <p:nvPr/>
        </p:nvSpPr>
        <p:spPr bwMode="auto">
          <a:xfrm>
            <a:off x="1417638" y="2547938"/>
            <a:ext cx="559769"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fontAlgn="base">
              <a:spcBef>
                <a:spcPct val="0"/>
              </a:spcBef>
              <a:spcAft>
                <a:spcPct val="0"/>
              </a:spcAft>
              <a:defRPr/>
            </a:pPr>
            <a:r>
              <a:rPr lang="en-US" sz="1600" dirty="0">
                <a:solidFill>
                  <a:srgbClr val="000000"/>
                </a:solidFill>
                <a:latin typeface="+mn-lt"/>
                <a:cs typeface="Arial" charset="0"/>
              </a:rPr>
              <a:t>AP 1</a:t>
            </a:r>
          </a:p>
        </p:txBody>
      </p:sp>
      <p:sp>
        <p:nvSpPr>
          <p:cNvPr id="86" name="Text Box 85">
            <a:extLst>
              <a:ext uri="{FF2B5EF4-FFF2-40B4-BE49-F238E27FC236}">
                <a16:creationId xmlns:a16="http://schemas.microsoft.com/office/drawing/2014/main" id="{0625600F-7E7E-6E4F-B6F1-CEEF00D2744E}"/>
              </a:ext>
            </a:extLst>
          </p:cNvPr>
          <p:cNvSpPr txBox="1">
            <a:spLocks noChangeArrowheads="1"/>
          </p:cNvSpPr>
          <p:nvPr/>
        </p:nvSpPr>
        <p:spPr bwMode="auto">
          <a:xfrm>
            <a:off x="2776538" y="3206750"/>
            <a:ext cx="417102"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fontAlgn="base">
              <a:spcBef>
                <a:spcPct val="0"/>
              </a:spcBef>
              <a:spcAft>
                <a:spcPct val="0"/>
              </a:spcAft>
              <a:defRPr/>
            </a:pPr>
            <a:r>
              <a:rPr lang="en-US" sz="1600" dirty="0">
                <a:solidFill>
                  <a:srgbClr val="000000"/>
                </a:solidFill>
                <a:latin typeface="+mn-lt"/>
                <a:cs typeface="Arial" charset="0"/>
              </a:rPr>
              <a:t>H1</a:t>
            </a:r>
          </a:p>
        </p:txBody>
      </p:sp>
      <p:sp>
        <p:nvSpPr>
          <p:cNvPr id="87" name="Text Box 87">
            <a:extLst>
              <a:ext uri="{FF2B5EF4-FFF2-40B4-BE49-F238E27FC236}">
                <a16:creationId xmlns:a16="http://schemas.microsoft.com/office/drawing/2014/main" id="{EBB6CABF-2971-A14F-9B8B-6F0C0F582230}"/>
              </a:ext>
            </a:extLst>
          </p:cNvPr>
          <p:cNvSpPr txBox="1">
            <a:spLocks noChangeArrowheads="1"/>
          </p:cNvSpPr>
          <p:nvPr/>
        </p:nvSpPr>
        <p:spPr bwMode="auto">
          <a:xfrm>
            <a:off x="3567113" y="1541463"/>
            <a:ext cx="654346"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fontAlgn="base">
              <a:spcBef>
                <a:spcPct val="0"/>
              </a:spcBef>
              <a:spcAft>
                <a:spcPct val="0"/>
              </a:spcAft>
              <a:defRPr/>
            </a:pPr>
            <a:r>
              <a:rPr lang="en-US" sz="1600" dirty="0">
                <a:solidFill>
                  <a:srgbClr val="000000"/>
                </a:solidFill>
                <a:latin typeface="+mn-lt"/>
                <a:cs typeface="Arial" charset="0"/>
              </a:rPr>
              <a:t>BBS 2</a:t>
            </a:r>
          </a:p>
        </p:txBody>
      </p:sp>
      <p:sp>
        <p:nvSpPr>
          <p:cNvPr id="88" name="Text Box 88">
            <a:extLst>
              <a:ext uri="{FF2B5EF4-FFF2-40B4-BE49-F238E27FC236}">
                <a16:creationId xmlns:a16="http://schemas.microsoft.com/office/drawing/2014/main" id="{F75F5B0B-0F3C-6647-AED6-6C76DAFDB750}"/>
              </a:ext>
            </a:extLst>
          </p:cNvPr>
          <p:cNvSpPr txBox="1">
            <a:spLocks noChangeArrowheads="1"/>
          </p:cNvSpPr>
          <p:nvPr/>
        </p:nvSpPr>
        <p:spPr bwMode="auto">
          <a:xfrm>
            <a:off x="1751013" y="1490663"/>
            <a:ext cx="654346"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fontAlgn="base">
              <a:spcBef>
                <a:spcPct val="0"/>
              </a:spcBef>
              <a:spcAft>
                <a:spcPct val="0"/>
              </a:spcAft>
              <a:defRPr/>
            </a:pPr>
            <a:r>
              <a:rPr lang="en-US" sz="1600" dirty="0">
                <a:solidFill>
                  <a:srgbClr val="000000"/>
                </a:solidFill>
                <a:latin typeface="+mn-lt"/>
                <a:cs typeface="Arial" charset="0"/>
              </a:rPr>
              <a:t>BBS 1</a:t>
            </a:r>
          </a:p>
        </p:txBody>
      </p:sp>
      <p:sp>
        <p:nvSpPr>
          <p:cNvPr id="89" name="Line 130">
            <a:extLst>
              <a:ext uri="{FF2B5EF4-FFF2-40B4-BE49-F238E27FC236}">
                <a16:creationId xmlns:a16="http://schemas.microsoft.com/office/drawing/2014/main" id="{8073CD9C-341A-114B-B97E-11B0B706DBCB}"/>
              </a:ext>
            </a:extLst>
          </p:cNvPr>
          <p:cNvSpPr>
            <a:spLocks noChangeShapeType="1"/>
          </p:cNvSpPr>
          <p:nvPr/>
        </p:nvSpPr>
        <p:spPr bwMode="auto">
          <a:xfrm>
            <a:off x="2273300" y="2571750"/>
            <a:ext cx="644525" cy="225425"/>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ＭＳ Ｐゴシック" charset="0"/>
            </a:endParaRPr>
          </a:p>
        </p:txBody>
      </p:sp>
      <p:sp>
        <p:nvSpPr>
          <p:cNvPr id="90" name="Line 131">
            <a:extLst>
              <a:ext uri="{FF2B5EF4-FFF2-40B4-BE49-F238E27FC236}">
                <a16:creationId xmlns:a16="http://schemas.microsoft.com/office/drawing/2014/main" id="{4EB92289-2E4D-F548-83C5-4A0A32DE751F}"/>
              </a:ext>
            </a:extLst>
          </p:cNvPr>
          <p:cNvSpPr>
            <a:spLocks noChangeShapeType="1"/>
          </p:cNvSpPr>
          <p:nvPr/>
        </p:nvSpPr>
        <p:spPr bwMode="auto">
          <a:xfrm flipH="1">
            <a:off x="3160713" y="2587625"/>
            <a:ext cx="644525" cy="225425"/>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ＭＳ Ｐゴシック" charset="0"/>
            </a:endParaRPr>
          </a:p>
        </p:txBody>
      </p:sp>
      <p:sp>
        <p:nvSpPr>
          <p:cNvPr id="91" name="Line 132">
            <a:extLst>
              <a:ext uri="{FF2B5EF4-FFF2-40B4-BE49-F238E27FC236}">
                <a16:creationId xmlns:a16="http://schemas.microsoft.com/office/drawing/2014/main" id="{3BDB9189-D018-6C4C-AC3E-937752996D4A}"/>
              </a:ext>
            </a:extLst>
          </p:cNvPr>
          <p:cNvSpPr>
            <a:spLocks noChangeShapeType="1"/>
          </p:cNvSpPr>
          <p:nvPr/>
        </p:nvSpPr>
        <p:spPr bwMode="auto">
          <a:xfrm flipH="1">
            <a:off x="3359150" y="2919413"/>
            <a:ext cx="644525" cy="225425"/>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ＭＳ Ｐゴシック" charset="0"/>
            </a:endParaRPr>
          </a:p>
        </p:txBody>
      </p:sp>
      <p:sp>
        <p:nvSpPr>
          <p:cNvPr id="92" name="Line 133">
            <a:extLst>
              <a:ext uri="{FF2B5EF4-FFF2-40B4-BE49-F238E27FC236}">
                <a16:creationId xmlns:a16="http://schemas.microsoft.com/office/drawing/2014/main" id="{FF9D0B69-9AAB-CE4A-8B06-FB00CFD948AD}"/>
              </a:ext>
            </a:extLst>
          </p:cNvPr>
          <p:cNvSpPr>
            <a:spLocks noChangeShapeType="1"/>
          </p:cNvSpPr>
          <p:nvPr/>
        </p:nvSpPr>
        <p:spPr bwMode="auto">
          <a:xfrm flipV="1">
            <a:off x="3314700" y="2740025"/>
            <a:ext cx="644525" cy="225425"/>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ＭＳ Ｐゴシック" charset="0"/>
            </a:endParaRPr>
          </a:p>
        </p:txBody>
      </p:sp>
      <p:grpSp>
        <p:nvGrpSpPr>
          <p:cNvPr id="93" name="Group 134">
            <a:extLst>
              <a:ext uri="{FF2B5EF4-FFF2-40B4-BE49-F238E27FC236}">
                <a16:creationId xmlns:a16="http://schemas.microsoft.com/office/drawing/2014/main" id="{B98DEBD3-FD8E-8745-8316-4D7E094EF678}"/>
              </a:ext>
            </a:extLst>
          </p:cNvPr>
          <p:cNvGrpSpPr>
            <a:grpSpLocks/>
          </p:cNvGrpSpPr>
          <p:nvPr/>
        </p:nvGrpSpPr>
        <p:grpSpPr bwMode="auto">
          <a:xfrm>
            <a:off x="3470275" y="2489200"/>
            <a:ext cx="282575" cy="304800"/>
            <a:chOff x="1255" y="3461"/>
            <a:chExt cx="178" cy="192"/>
          </a:xfrm>
        </p:grpSpPr>
        <p:sp>
          <p:nvSpPr>
            <p:cNvPr id="94" name="Oval 135">
              <a:extLst>
                <a:ext uri="{FF2B5EF4-FFF2-40B4-BE49-F238E27FC236}">
                  <a16:creationId xmlns:a16="http://schemas.microsoft.com/office/drawing/2014/main" id="{5D70F54B-09EA-AA48-AC97-DCA1572E9284}"/>
                </a:ext>
              </a:extLst>
            </p:cNvPr>
            <p:cNvSpPr>
              <a:spLocks noChangeArrowheads="1"/>
            </p:cNvSpPr>
            <p:nvPr/>
          </p:nvSpPr>
          <p:spPr bwMode="auto">
            <a:xfrm>
              <a:off x="1274" y="3494"/>
              <a:ext cx="151" cy="133"/>
            </a:xfrm>
            <a:prstGeom prst="ellipse">
              <a:avLst/>
            </a:prstGeom>
            <a:solidFill>
              <a:srgbClr val="FF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ＭＳ Ｐゴシック" charset="0"/>
              </a:endParaRPr>
            </a:p>
          </p:txBody>
        </p:sp>
        <p:sp>
          <p:nvSpPr>
            <p:cNvPr id="95" name="Text Box 136">
              <a:extLst>
                <a:ext uri="{FF2B5EF4-FFF2-40B4-BE49-F238E27FC236}">
                  <a16:creationId xmlns:a16="http://schemas.microsoft.com/office/drawing/2014/main" id="{9248FBF3-D045-E94D-8A5E-691C60200A1A}"/>
                </a:ext>
              </a:extLst>
            </p:cNvPr>
            <p:cNvSpPr txBox="1">
              <a:spLocks noChangeArrowheads="1"/>
            </p:cNvSpPr>
            <p:nvPr/>
          </p:nvSpPr>
          <p:spPr bwMode="auto">
            <a:xfrm>
              <a:off x="1255" y="3461"/>
              <a:ext cx="178"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mn-lt"/>
                  <a:ea typeface="ＭＳ Ｐゴシック" charset="0"/>
                </a:rPr>
                <a:t>1</a:t>
              </a:r>
            </a:p>
          </p:txBody>
        </p:sp>
      </p:grpSp>
      <p:grpSp>
        <p:nvGrpSpPr>
          <p:cNvPr id="96" name="Group 137">
            <a:extLst>
              <a:ext uri="{FF2B5EF4-FFF2-40B4-BE49-F238E27FC236}">
                <a16:creationId xmlns:a16="http://schemas.microsoft.com/office/drawing/2014/main" id="{F3ABB5F1-C9FC-E24A-AA88-F33AE3DBE01C}"/>
              </a:ext>
            </a:extLst>
          </p:cNvPr>
          <p:cNvGrpSpPr>
            <a:grpSpLocks/>
          </p:cNvGrpSpPr>
          <p:nvPr/>
        </p:nvGrpSpPr>
        <p:grpSpPr bwMode="auto">
          <a:xfrm>
            <a:off x="3382963" y="2746375"/>
            <a:ext cx="282575" cy="304800"/>
            <a:chOff x="1851" y="2490"/>
            <a:chExt cx="178" cy="192"/>
          </a:xfrm>
        </p:grpSpPr>
        <p:sp>
          <p:nvSpPr>
            <p:cNvPr id="97" name="Oval 138">
              <a:extLst>
                <a:ext uri="{FF2B5EF4-FFF2-40B4-BE49-F238E27FC236}">
                  <a16:creationId xmlns:a16="http://schemas.microsoft.com/office/drawing/2014/main" id="{2CAFF632-FE2A-8F42-9DF6-4770C143C3AC}"/>
                </a:ext>
              </a:extLst>
            </p:cNvPr>
            <p:cNvSpPr>
              <a:spLocks noChangeArrowheads="1"/>
            </p:cNvSpPr>
            <p:nvPr/>
          </p:nvSpPr>
          <p:spPr bwMode="auto">
            <a:xfrm>
              <a:off x="1861" y="2514"/>
              <a:ext cx="151" cy="133"/>
            </a:xfrm>
            <a:prstGeom prst="ellipse">
              <a:avLst/>
            </a:prstGeom>
            <a:solidFill>
              <a:srgbClr val="FF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ＭＳ Ｐゴシック" charset="0"/>
              </a:endParaRPr>
            </a:p>
          </p:txBody>
        </p:sp>
        <p:sp>
          <p:nvSpPr>
            <p:cNvPr id="98" name="Text Box 139">
              <a:extLst>
                <a:ext uri="{FF2B5EF4-FFF2-40B4-BE49-F238E27FC236}">
                  <a16:creationId xmlns:a16="http://schemas.microsoft.com/office/drawing/2014/main" id="{2B9CD90C-170D-AF4C-A94F-58E14B458665}"/>
                </a:ext>
              </a:extLst>
            </p:cNvPr>
            <p:cNvSpPr txBox="1">
              <a:spLocks noChangeArrowheads="1"/>
            </p:cNvSpPr>
            <p:nvPr/>
          </p:nvSpPr>
          <p:spPr bwMode="auto">
            <a:xfrm>
              <a:off x="1851" y="2490"/>
              <a:ext cx="178"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mn-lt"/>
                  <a:ea typeface="ＭＳ Ｐゴシック" charset="0"/>
                </a:rPr>
                <a:t>2</a:t>
              </a:r>
            </a:p>
          </p:txBody>
        </p:sp>
      </p:grpSp>
      <p:grpSp>
        <p:nvGrpSpPr>
          <p:cNvPr id="99" name="Group 140">
            <a:extLst>
              <a:ext uri="{FF2B5EF4-FFF2-40B4-BE49-F238E27FC236}">
                <a16:creationId xmlns:a16="http://schemas.microsoft.com/office/drawing/2014/main" id="{EB9E0344-1500-E743-B416-59C55DED0014}"/>
              </a:ext>
            </a:extLst>
          </p:cNvPr>
          <p:cNvGrpSpPr>
            <a:grpSpLocks/>
          </p:cNvGrpSpPr>
          <p:nvPr/>
        </p:nvGrpSpPr>
        <p:grpSpPr bwMode="auto">
          <a:xfrm>
            <a:off x="3668713" y="2852738"/>
            <a:ext cx="282575" cy="304800"/>
            <a:chOff x="1851" y="2490"/>
            <a:chExt cx="178" cy="192"/>
          </a:xfrm>
        </p:grpSpPr>
        <p:sp>
          <p:nvSpPr>
            <p:cNvPr id="100" name="Oval 141">
              <a:extLst>
                <a:ext uri="{FF2B5EF4-FFF2-40B4-BE49-F238E27FC236}">
                  <a16:creationId xmlns:a16="http://schemas.microsoft.com/office/drawing/2014/main" id="{EEBFDDEF-37D1-7F4C-BFEE-DFA2CEB5A452}"/>
                </a:ext>
              </a:extLst>
            </p:cNvPr>
            <p:cNvSpPr>
              <a:spLocks noChangeArrowheads="1"/>
            </p:cNvSpPr>
            <p:nvPr/>
          </p:nvSpPr>
          <p:spPr bwMode="auto">
            <a:xfrm>
              <a:off x="1861" y="2514"/>
              <a:ext cx="151" cy="133"/>
            </a:xfrm>
            <a:prstGeom prst="ellipse">
              <a:avLst/>
            </a:prstGeom>
            <a:solidFill>
              <a:srgbClr val="FF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ＭＳ Ｐゴシック" charset="0"/>
              </a:endParaRPr>
            </a:p>
          </p:txBody>
        </p:sp>
        <p:sp>
          <p:nvSpPr>
            <p:cNvPr id="101" name="Text Box 142">
              <a:extLst>
                <a:ext uri="{FF2B5EF4-FFF2-40B4-BE49-F238E27FC236}">
                  <a16:creationId xmlns:a16="http://schemas.microsoft.com/office/drawing/2014/main" id="{51F3D4AB-B9FD-FA4B-9A62-A65BBECE06B2}"/>
                </a:ext>
              </a:extLst>
            </p:cNvPr>
            <p:cNvSpPr txBox="1">
              <a:spLocks noChangeArrowheads="1"/>
            </p:cNvSpPr>
            <p:nvPr/>
          </p:nvSpPr>
          <p:spPr bwMode="auto">
            <a:xfrm>
              <a:off x="1851" y="2490"/>
              <a:ext cx="178"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mn-lt"/>
                  <a:ea typeface="ＭＳ Ｐゴシック" charset="0"/>
                </a:rPr>
                <a:t>3</a:t>
              </a:r>
            </a:p>
          </p:txBody>
        </p:sp>
      </p:grpSp>
      <p:grpSp>
        <p:nvGrpSpPr>
          <p:cNvPr id="102" name="Group 143">
            <a:extLst>
              <a:ext uri="{FF2B5EF4-FFF2-40B4-BE49-F238E27FC236}">
                <a16:creationId xmlns:a16="http://schemas.microsoft.com/office/drawing/2014/main" id="{42FBC787-90B8-A24C-8A89-360AF9A8805B}"/>
              </a:ext>
            </a:extLst>
          </p:cNvPr>
          <p:cNvGrpSpPr>
            <a:grpSpLocks/>
          </p:cNvGrpSpPr>
          <p:nvPr/>
        </p:nvGrpSpPr>
        <p:grpSpPr bwMode="auto">
          <a:xfrm>
            <a:off x="2303463" y="2462213"/>
            <a:ext cx="282575" cy="304800"/>
            <a:chOff x="1255" y="3461"/>
            <a:chExt cx="178" cy="192"/>
          </a:xfrm>
        </p:grpSpPr>
        <p:sp>
          <p:nvSpPr>
            <p:cNvPr id="103" name="Oval 144">
              <a:extLst>
                <a:ext uri="{FF2B5EF4-FFF2-40B4-BE49-F238E27FC236}">
                  <a16:creationId xmlns:a16="http://schemas.microsoft.com/office/drawing/2014/main" id="{A7E5DA53-8FBF-9049-941C-3A0A8877BC07}"/>
                </a:ext>
              </a:extLst>
            </p:cNvPr>
            <p:cNvSpPr>
              <a:spLocks noChangeArrowheads="1"/>
            </p:cNvSpPr>
            <p:nvPr/>
          </p:nvSpPr>
          <p:spPr bwMode="auto">
            <a:xfrm>
              <a:off x="1274" y="3494"/>
              <a:ext cx="151" cy="133"/>
            </a:xfrm>
            <a:prstGeom prst="ellipse">
              <a:avLst/>
            </a:prstGeom>
            <a:solidFill>
              <a:srgbClr val="FF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ＭＳ Ｐゴシック" charset="0"/>
              </a:endParaRPr>
            </a:p>
          </p:txBody>
        </p:sp>
        <p:sp>
          <p:nvSpPr>
            <p:cNvPr id="104" name="Text Box 145">
              <a:extLst>
                <a:ext uri="{FF2B5EF4-FFF2-40B4-BE49-F238E27FC236}">
                  <a16:creationId xmlns:a16="http://schemas.microsoft.com/office/drawing/2014/main" id="{F1D577AA-5AFC-C444-8667-DB34E2DD19F0}"/>
                </a:ext>
              </a:extLst>
            </p:cNvPr>
            <p:cNvSpPr txBox="1">
              <a:spLocks noChangeArrowheads="1"/>
            </p:cNvSpPr>
            <p:nvPr/>
          </p:nvSpPr>
          <p:spPr bwMode="auto">
            <a:xfrm>
              <a:off x="1255" y="3461"/>
              <a:ext cx="178"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mn-lt"/>
                  <a:ea typeface="ＭＳ Ｐゴシック" charset="0"/>
                </a:rPr>
                <a:t>1</a:t>
              </a:r>
            </a:p>
          </p:txBody>
        </p:sp>
      </p:grpSp>
      <p:sp>
        <p:nvSpPr>
          <p:cNvPr id="105" name="Text Box 146">
            <a:extLst>
              <a:ext uri="{FF2B5EF4-FFF2-40B4-BE49-F238E27FC236}">
                <a16:creationId xmlns:a16="http://schemas.microsoft.com/office/drawing/2014/main" id="{6D413089-8DF0-BF4D-BEAF-7C980C79707E}"/>
              </a:ext>
            </a:extLst>
          </p:cNvPr>
          <p:cNvSpPr txBox="1">
            <a:spLocks noChangeArrowheads="1"/>
          </p:cNvSpPr>
          <p:nvPr/>
        </p:nvSpPr>
        <p:spPr bwMode="auto">
          <a:xfrm>
            <a:off x="1408113" y="3894138"/>
            <a:ext cx="4535487" cy="20621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marL="342900" indent="-342900">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fontAlgn="base">
              <a:spcBef>
                <a:spcPct val="0"/>
              </a:spcBef>
              <a:spcAft>
                <a:spcPct val="0"/>
              </a:spcAft>
              <a:defRPr/>
            </a:pPr>
            <a:r>
              <a:rPr lang="en-US" sz="2800" dirty="0">
                <a:solidFill>
                  <a:srgbClr val="C00000"/>
                </a:solidFill>
                <a:latin typeface="+mn-lt"/>
              </a:rPr>
              <a:t>passive scanning: </a:t>
            </a:r>
          </a:p>
          <a:p>
            <a:pPr marL="508000" fontAlgn="base">
              <a:spcBef>
                <a:spcPct val="0"/>
              </a:spcBef>
              <a:spcAft>
                <a:spcPct val="0"/>
              </a:spcAft>
              <a:buFontTx/>
              <a:buAutoNum type="arabicParenBoth"/>
              <a:defRPr/>
            </a:pPr>
            <a:r>
              <a:rPr lang="en-US" sz="2000" dirty="0">
                <a:solidFill>
                  <a:srgbClr val="000000"/>
                </a:solidFill>
                <a:latin typeface="+mn-lt"/>
              </a:rPr>
              <a:t>beacon frames sent from APs</a:t>
            </a:r>
          </a:p>
          <a:p>
            <a:pPr marL="508000" fontAlgn="base">
              <a:spcBef>
                <a:spcPct val="0"/>
              </a:spcBef>
              <a:spcAft>
                <a:spcPct val="0"/>
              </a:spcAft>
              <a:buFontTx/>
              <a:buAutoNum type="arabicParenBoth"/>
              <a:defRPr/>
            </a:pPr>
            <a:r>
              <a:rPr lang="en-US" sz="2000" dirty="0">
                <a:solidFill>
                  <a:srgbClr val="000000"/>
                </a:solidFill>
                <a:latin typeface="+mn-lt"/>
              </a:rPr>
              <a:t>association Request frame sent: H1 to selected AP </a:t>
            </a:r>
          </a:p>
          <a:p>
            <a:pPr marL="508000" fontAlgn="base">
              <a:spcBef>
                <a:spcPct val="0"/>
              </a:spcBef>
              <a:spcAft>
                <a:spcPct val="0"/>
              </a:spcAft>
              <a:buFontTx/>
              <a:buAutoNum type="arabicParenBoth"/>
              <a:defRPr/>
            </a:pPr>
            <a:r>
              <a:rPr lang="en-US" sz="2000" dirty="0">
                <a:solidFill>
                  <a:srgbClr val="000000"/>
                </a:solidFill>
                <a:latin typeface="+mn-lt"/>
              </a:rPr>
              <a:t>association Response frame sent from  selected AP to H1</a:t>
            </a:r>
          </a:p>
        </p:txBody>
      </p:sp>
      <p:grpSp>
        <p:nvGrpSpPr>
          <p:cNvPr id="106" name="Group 361">
            <a:extLst>
              <a:ext uri="{FF2B5EF4-FFF2-40B4-BE49-F238E27FC236}">
                <a16:creationId xmlns:a16="http://schemas.microsoft.com/office/drawing/2014/main" id="{A1191884-0247-5D4E-9535-2A43774771C5}"/>
              </a:ext>
            </a:extLst>
          </p:cNvPr>
          <p:cNvGrpSpPr>
            <a:grpSpLocks/>
          </p:cNvGrpSpPr>
          <p:nvPr/>
        </p:nvGrpSpPr>
        <p:grpSpPr bwMode="auto">
          <a:xfrm>
            <a:off x="1831975" y="2092325"/>
            <a:ext cx="649288" cy="561975"/>
            <a:chOff x="2967" y="478"/>
            <a:chExt cx="788" cy="625"/>
          </a:xfrm>
        </p:grpSpPr>
        <p:pic>
          <p:nvPicPr>
            <p:cNvPr id="107" name="Picture 358" descr="access_point_stylized_small">
              <a:extLst>
                <a:ext uri="{FF2B5EF4-FFF2-40B4-BE49-F238E27FC236}">
                  <a16:creationId xmlns:a16="http://schemas.microsoft.com/office/drawing/2014/main" id="{7917981D-8002-DA40-856E-A59096F737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2" y="559"/>
              <a:ext cx="576" cy="5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8" name="Picture 360" descr="antenna_radiation_stylized">
              <a:extLst>
                <a:ext uri="{FF2B5EF4-FFF2-40B4-BE49-F238E27FC236}">
                  <a16:creationId xmlns:a16="http://schemas.microsoft.com/office/drawing/2014/main" id="{CE306E39-D703-8D4B-A467-437C458004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7" y="478"/>
              <a:ext cx="788" cy="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09" name="Group 361">
            <a:extLst>
              <a:ext uri="{FF2B5EF4-FFF2-40B4-BE49-F238E27FC236}">
                <a16:creationId xmlns:a16="http://schemas.microsoft.com/office/drawing/2014/main" id="{A7B13AE9-3A25-FA4B-A29B-EA448C7FA664}"/>
              </a:ext>
            </a:extLst>
          </p:cNvPr>
          <p:cNvGrpSpPr>
            <a:grpSpLocks/>
          </p:cNvGrpSpPr>
          <p:nvPr/>
        </p:nvGrpSpPr>
        <p:grpSpPr bwMode="auto">
          <a:xfrm>
            <a:off x="3741738" y="2112963"/>
            <a:ext cx="649287" cy="561975"/>
            <a:chOff x="2967" y="478"/>
            <a:chExt cx="788" cy="625"/>
          </a:xfrm>
        </p:grpSpPr>
        <p:pic>
          <p:nvPicPr>
            <p:cNvPr id="110" name="Picture 358" descr="access_point_stylized_small">
              <a:extLst>
                <a:ext uri="{FF2B5EF4-FFF2-40B4-BE49-F238E27FC236}">
                  <a16:creationId xmlns:a16="http://schemas.microsoft.com/office/drawing/2014/main" id="{D487CEA7-B77C-C949-8EE4-ACC606802D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2" y="559"/>
              <a:ext cx="576" cy="5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1" name="Picture 360" descr="antenna_radiation_stylized">
              <a:extLst>
                <a:ext uri="{FF2B5EF4-FFF2-40B4-BE49-F238E27FC236}">
                  <a16:creationId xmlns:a16="http://schemas.microsoft.com/office/drawing/2014/main" id="{F6C38FAC-5253-7F40-9E74-D9D1A34F0A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7" y="478"/>
              <a:ext cx="788" cy="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12" name="Group 356">
            <a:extLst>
              <a:ext uri="{FF2B5EF4-FFF2-40B4-BE49-F238E27FC236}">
                <a16:creationId xmlns:a16="http://schemas.microsoft.com/office/drawing/2014/main" id="{D300F214-3254-8D43-9686-B90FC019E14B}"/>
              </a:ext>
            </a:extLst>
          </p:cNvPr>
          <p:cNvGrpSpPr>
            <a:grpSpLocks/>
          </p:cNvGrpSpPr>
          <p:nvPr/>
        </p:nvGrpSpPr>
        <p:grpSpPr bwMode="auto">
          <a:xfrm>
            <a:off x="2776538" y="2519363"/>
            <a:ext cx="436562" cy="498475"/>
            <a:chOff x="313" y="1497"/>
            <a:chExt cx="1152" cy="1014"/>
          </a:xfrm>
        </p:grpSpPr>
        <p:pic>
          <p:nvPicPr>
            <p:cNvPr id="113" name="Picture 354" descr="laptop_stylized_small">
              <a:extLst>
                <a:ext uri="{FF2B5EF4-FFF2-40B4-BE49-F238E27FC236}">
                  <a16:creationId xmlns:a16="http://schemas.microsoft.com/office/drawing/2014/main" id="{0C4AD1B7-DFE7-A34D-9CD6-B9BEE140BAE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4" name="Picture 355" descr="antenna_stylized">
              <a:extLst>
                <a:ext uri="{FF2B5EF4-FFF2-40B4-BE49-F238E27FC236}">
                  <a16:creationId xmlns:a16="http://schemas.microsoft.com/office/drawing/2014/main" id="{52E4D8A7-70BD-654D-822E-B09192674A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 name="Group 1">
            <a:extLst>
              <a:ext uri="{FF2B5EF4-FFF2-40B4-BE49-F238E27FC236}">
                <a16:creationId xmlns:a16="http://schemas.microsoft.com/office/drawing/2014/main" id="{5A9E7783-E6BB-744A-8E8C-B57487DED938}"/>
              </a:ext>
            </a:extLst>
          </p:cNvPr>
          <p:cNvGrpSpPr/>
          <p:nvPr/>
        </p:nvGrpSpPr>
        <p:grpSpPr>
          <a:xfrm>
            <a:off x="6540500" y="1428750"/>
            <a:ext cx="5245100" cy="4833680"/>
            <a:chOff x="6540500" y="1428750"/>
            <a:chExt cx="5245100" cy="4833680"/>
          </a:xfrm>
        </p:grpSpPr>
        <p:sp>
          <p:nvSpPr>
            <p:cNvPr id="116" name="Oval 6">
              <a:extLst>
                <a:ext uri="{FF2B5EF4-FFF2-40B4-BE49-F238E27FC236}">
                  <a16:creationId xmlns:a16="http://schemas.microsoft.com/office/drawing/2014/main" id="{AE8B164A-5C4E-D34D-AD1D-CEDDF72CBB18}"/>
                </a:ext>
              </a:extLst>
            </p:cNvPr>
            <p:cNvSpPr>
              <a:spLocks noChangeArrowheads="1"/>
            </p:cNvSpPr>
            <p:nvPr/>
          </p:nvSpPr>
          <p:spPr bwMode="auto">
            <a:xfrm>
              <a:off x="8396288" y="1493838"/>
              <a:ext cx="2335212" cy="2224088"/>
            </a:xfrm>
            <a:prstGeom prst="ellipse">
              <a:avLst/>
            </a:prstGeom>
            <a:solidFill>
              <a:srgbClr val="9CE0FA">
                <a:alpha val="49019"/>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ea typeface="ＭＳ Ｐゴシック" charset="0"/>
              </a:endParaRPr>
            </a:p>
          </p:txBody>
        </p:sp>
        <p:sp>
          <p:nvSpPr>
            <p:cNvPr id="117" name="Oval 7">
              <a:extLst>
                <a:ext uri="{FF2B5EF4-FFF2-40B4-BE49-F238E27FC236}">
                  <a16:creationId xmlns:a16="http://schemas.microsoft.com/office/drawing/2014/main" id="{6E028167-6CA0-7E43-88F6-F3BD4921E929}"/>
                </a:ext>
              </a:extLst>
            </p:cNvPr>
            <p:cNvSpPr>
              <a:spLocks noChangeArrowheads="1"/>
            </p:cNvSpPr>
            <p:nvPr/>
          </p:nvSpPr>
          <p:spPr bwMode="auto">
            <a:xfrm>
              <a:off x="6540500" y="1428750"/>
              <a:ext cx="2335213" cy="2224089"/>
            </a:xfrm>
            <a:prstGeom prst="ellipse">
              <a:avLst/>
            </a:prstGeom>
            <a:solidFill>
              <a:srgbClr val="9AE0FF">
                <a:alpha val="49019"/>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ea typeface="ＭＳ Ｐゴシック" charset="0"/>
              </a:endParaRPr>
            </a:p>
          </p:txBody>
        </p:sp>
        <p:sp>
          <p:nvSpPr>
            <p:cNvPr id="118" name="Text Box 8">
              <a:extLst>
                <a:ext uri="{FF2B5EF4-FFF2-40B4-BE49-F238E27FC236}">
                  <a16:creationId xmlns:a16="http://schemas.microsoft.com/office/drawing/2014/main" id="{7C2C19FD-D78D-8A48-9461-D92F9C435E9E}"/>
                </a:ext>
              </a:extLst>
            </p:cNvPr>
            <p:cNvSpPr txBox="1">
              <a:spLocks noChangeArrowheads="1"/>
            </p:cNvSpPr>
            <p:nvPr/>
          </p:nvSpPr>
          <p:spPr bwMode="auto">
            <a:xfrm>
              <a:off x="9777413" y="2444750"/>
              <a:ext cx="559769"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mn-lt"/>
                  <a:ea typeface="ＭＳ Ｐゴシック" charset="0"/>
                  <a:cs typeface="Arial" charset="0"/>
                </a:rPr>
                <a:t>AP 2</a:t>
              </a:r>
            </a:p>
          </p:txBody>
        </p:sp>
        <p:sp>
          <p:nvSpPr>
            <p:cNvPr id="119" name="Text Box 9">
              <a:extLst>
                <a:ext uri="{FF2B5EF4-FFF2-40B4-BE49-F238E27FC236}">
                  <a16:creationId xmlns:a16="http://schemas.microsoft.com/office/drawing/2014/main" id="{04932C7C-04DC-644F-B15B-2C9DDAE66B11}"/>
                </a:ext>
              </a:extLst>
            </p:cNvPr>
            <p:cNvSpPr txBox="1">
              <a:spLocks noChangeArrowheads="1"/>
            </p:cNvSpPr>
            <p:nvPr/>
          </p:nvSpPr>
          <p:spPr bwMode="auto">
            <a:xfrm>
              <a:off x="8027988" y="2200275"/>
              <a:ext cx="18415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mn-lt"/>
                <a:ea typeface="ＭＳ Ｐゴシック" charset="0"/>
              </a:endParaRPr>
            </a:p>
          </p:txBody>
        </p:sp>
        <p:sp>
          <p:nvSpPr>
            <p:cNvPr id="120" name="Text Box 10">
              <a:extLst>
                <a:ext uri="{FF2B5EF4-FFF2-40B4-BE49-F238E27FC236}">
                  <a16:creationId xmlns:a16="http://schemas.microsoft.com/office/drawing/2014/main" id="{1B8F00E5-8B25-744C-A4B0-2E3DE0C68BC9}"/>
                </a:ext>
              </a:extLst>
            </p:cNvPr>
            <p:cNvSpPr txBox="1">
              <a:spLocks noChangeArrowheads="1"/>
            </p:cNvSpPr>
            <p:nvPr/>
          </p:nvSpPr>
          <p:spPr bwMode="auto">
            <a:xfrm>
              <a:off x="7105650" y="2628900"/>
              <a:ext cx="559769"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mn-lt"/>
                  <a:ea typeface="ＭＳ Ｐゴシック" charset="0"/>
                  <a:cs typeface="Arial" charset="0"/>
                </a:rPr>
                <a:t>AP 1</a:t>
              </a:r>
            </a:p>
          </p:txBody>
        </p:sp>
        <p:sp>
          <p:nvSpPr>
            <p:cNvPr id="121" name="Text Box 11">
              <a:extLst>
                <a:ext uri="{FF2B5EF4-FFF2-40B4-BE49-F238E27FC236}">
                  <a16:creationId xmlns:a16="http://schemas.microsoft.com/office/drawing/2014/main" id="{A48FD71A-15F3-504B-B13F-1B6D1990B177}"/>
                </a:ext>
              </a:extLst>
            </p:cNvPr>
            <p:cNvSpPr txBox="1">
              <a:spLocks noChangeArrowheads="1"/>
            </p:cNvSpPr>
            <p:nvPr/>
          </p:nvSpPr>
          <p:spPr bwMode="auto">
            <a:xfrm>
              <a:off x="8393113" y="3216275"/>
              <a:ext cx="417102"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mn-lt"/>
                  <a:ea typeface="ＭＳ Ｐゴシック" charset="0"/>
                  <a:cs typeface="Arial" charset="0"/>
                </a:rPr>
                <a:t>H1</a:t>
              </a:r>
            </a:p>
          </p:txBody>
        </p:sp>
        <p:sp>
          <p:nvSpPr>
            <p:cNvPr id="122" name="Text Box 12">
              <a:extLst>
                <a:ext uri="{FF2B5EF4-FFF2-40B4-BE49-F238E27FC236}">
                  <a16:creationId xmlns:a16="http://schemas.microsoft.com/office/drawing/2014/main" id="{4CBCB42E-3B4C-0041-A801-2748C2C5094E}"/>
                </a:ext>
              </a:extLst>
            </p:cNvPr>
            <p:cNvSpPr txBox="1">
              <a:spLocks noChangeArrowheads="1"/>
            </p:cNvSpPr>
            <p:nvPr/>
          </p:nvSpPr>
          <p:spPr bwMode="auto">
            <a:xfrm>
              <a:off x="10034588" y="3019425"/>
              <a:ext cx="18415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mn-lt"/>
                <a:ea typeface="ＭＳ Ｐゴシック" charset="0"/>
              </a:endParaRPr>
            </a:p>
          </p:txBody>
        </p:sp>
        <p:sp>
          <p:nvSpPr>
            <p:cNvPr id="123" name="Text Box 13">
              <a:extLst>
                <a:ext uri="{FF2B5EF4-FFF2-40B4-BE49-F238E27FC236}">
                  <a16:creationId xmlns:a16="http://schemas.microsoft.com/office/drawing/2014/main" id="{B160ADB6-B872-0042-BD5A-C4E2C28BCEFE}"/>
                </a:ext>
              </a:extLst>
            </p:cNvPr>
            <p:cNvSpPr txBox="1">
              <a:spLocks noChangeArrowheads="1"/>
            </p:cNvSpPr>
            <p:nvPr/>
          </p:nvSpPr>
          <p:spPr bwMode="auto">
            <a:xfrm>
              <a:off x="9183688" y="1550988"/>
              <a:ext cx="654346"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mn-lt"/>
                  <a:ea typeface="ＭＳ Ｐゴシック" charset="0"/>
                  <a:cs typeface="Arial" charset="0"/>
                </a:rPr>
                <a:t>BBS 2</a:t>
              </a:r>
            </a:p>
          </p:txBody>
        </p:sp>
        <p:sp>
          <p:nvSpPr>
            <p:cNvPr id="124" name="Text Box 14">
              <a:extLst>
                <a:ext uri="{FF2B5EF4-FFF2-40B4-BE49-F238E27FC236}">
                  <a16:creationId xmlns:a16="http://schemas.microsoft.com/office/drawing/2014/main" id="{3D6178A0-DC4C-874C-96D4-3F525F92944D}"/>
                </a:ext>
              </a:extLst>
            </p:cNvPr>
            <p:cNvSpPr txBox="1">
              <a:spLocks noChangeArrowheads="1"/>
            </p:cNvSpPr>
            <p:nvPr/>
          </p:nvSpPr>
          <p:spPr bwMode="auto">
            <a:xfrm>
              <a:off x="7367588" y="1500188"/>
              <a:ext cx="654346"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mn-lt"/>
                  <a:ea typeface="ＭＳ Ｐゴシック" charset="0"/>
                  <a:cs typeface="Arial" charset="0"/>
                </a:rPr>
                <a:t>BBS 1</a:t>
              </a:r>
            </a:p>
          </p:txBody>
        </p:sp>
        <p:sp>
          <p:nvSpPr>
            <p:cNvPr id="125" name="Freeform 56">
              <a:extLst>
                <a:ext uri="{FF2B5EF4-FFF2-40B4-BE49-F238E27FC236}">
                  <a16:creationId xmlns:a16="http://schemas.microsoft.com/office/drawing/2014/main" id="{6C5FD7C0-C6B8-D541-B152-82D7A43B2EAC}"/>
                </a:ext>
              </a:extLst>
            </p:cNvPr>
            <p:cNvSpPr>
              <a:spLocks/>
            </p:cNvSpPr>
            <p:nvPr/>
          </p:nvSpPr>
          <p:spPr bwMode="auto">
            <a:xfrm>
              <a:off x="8653463" y="2505174"/>
              <a:ext cx="869950" cy="225446"/>
            </a:xfrm>
            <a:custGeom>
              <a:avLst/>
              <a:gdLst>
                <a:gd name="T0" fmla="*/ 0 w 548"/>
                <a:gd name="T1" fmla="*/ 2147483647 h 142"/>
                <a:gd name="T2" fmla="*/ 0 w 548"/>
                <a:gd name="T3" fmla="*/ 0 h 142"/>
                <a:gd name="T4" fmla="*/ 2147483647 w 548"/>
                <a:gd name="T5" fmla="*/ 0 h 142"/>
                <a:gd name="T6" fmla="*/ 0 60000 65536"/>
                <a:gd name="T7" fmla="*/ 0 60000 65536"/>
                <a:gd name="T8" fmla="*/ 0 60000 65536"/>
              </a:gdLst>
              <a:ahLst/>
              <a:cxnLst>
                <a:cxn ang="T6">
                  <a:pos x="T0" y="T1"/>
                </a:cxn>
                <a:cxn ang="T7">
                  <a:pos x="T2" y="T3"/>
                </a:cxn>
                <a:cxn ang="T8">
                  <a:pos x="T4" y="T5"/>
                </a:cxn>
              </a:cxnLst>
              <a:rect l="0" t="0" r="r" b="b"/>
              <a:pathLst>
                <a:path w="548" h="142">
                  <a:moveTo>
                    <a:pt x="0" y="142"/>
                  </a:moveTo>
                  <a:lnTo>
                    <a:pt x="0" y="0"/>
                  </a:lnTo>
                  <a:lnTo>
                    <a:pt x="548" y="0"/>
                  </a:lnTo>
                </a:path>
              </a:pathLst>
            </a:custGeom>
            <a:noFill/>
            <a:ln w="28575" cmpd="sng">
              <a:solidFill>
                <a:srgbClr val="000000"/>
              </a:solidFill>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ＭＳ Ｐゴシック" charset="0"/>
              </a:endParaRPr>
            </a:p>
          </p:txBody>
        </p:sp>
        <p:sp>
          <p:nvSpPr>
            <p:cNvPr id="126" name="Line 57">
              <a:extLst>
                <a:ext uri="{FF2B5EF4-FFF2-40B4-BE49-F238E27FC236}">
                  <a16:creationId xmlns:a16="http://schemas.microsoft.com/office/drawing/2014/main" id="{F55C7B1B-88C6-604F-9A02-3B1C2098D9EE}"/>
                </a:ext>
              </a:extLst>
            </p:cNvPr>
            <p:cNvSpPr>
              <a:spLocks noChangeShapeType="1"/>
            </p:cNvSpPr>
            <p:nvPr/>
          </p:nvSpPr>
          <p:spPr bwMode="auto">
            <a:xfrm flipH="1">
              <a:off x="7827963" y="2505075"/>
              <a:ext cx="823912" cy="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ＭＳ Ｐゴシック" charset="0"/>
              </a:endParaRPr>
            </a:p>
          </p:txBody>
        </p:sp>
        <p:sp>
          <p:nvSpPr>
            <p:cNvPr id="127" name="Line 58">
              <a:extLst>
                <a:ext uri="{FF2B5EF4-FFF2-40B4-BE49-F238E27FC236}">
                  <a16:creationId xmlns:a16="http://schemas.microsoft.com/office/drawing/2014/main" id="{193B7468-5959-8A4C-B5B9-2E27F012E2DD}"/>
                </a:ext>
              </a:extLst>
            </p:cNvPr>
            <p:cNvSpPr>
              <a:spLocks noChangeShapeType="1"/>
            </p:cNvSpPr>
            <p:nvPr/>
          </p:nvSpPr>
          <p:spPr bwMode="auto">
            <a:xfrm>
              <a:off x="7889875" y="2581275"/>
              <a:ext cx="644525" cy="225425"/>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ＭＳ Ｐゴシック" charset="0"/>
              </a:endParaRPr>
            </a:p>
          </p:txBody>
        </p:sp>
        <p:sp>
          <p:nvSpPr>
            <p:cNvPr id="128" name="Line 59">
              <a:extLst>
                <a:ext uri="{FF2B5EF4-FFF2-40B4-BE49-F238E27FC236}">
                  <a16:creationId xmlns:a16="http://schemas.microsoft.com/office/drawing/2014/main" id="{8293AEE0-0CEE-DD45-AED4-903A2C973CB2}"/>
                </a:ext>
              </a:extLst>
            </p:cNvPr>
            <p:cNvSpPr>
              <a:spLocks noChangeShapeType="1"/>
            </p:cNvSpPr>
            <p:nvPr/>
          </p:nvSpPr>
          <p:spPr bwMode="auto">
            <a:xfrm flipH="1">
              <a:off x="8777288" y="2597150"/>
              <a:ext cx="644525" cy="225425"/>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ＭＳ Ｐゴシック" charset="0"/>
              </a:endParaRPr>
            </a:p>
          </p:txBody>
        </p:sp>
        <p:sp>
          <p:nvSpPr>
            <p:cNvPr id="129" name="Line 60">
              <a:extLst>
                <a:ext uri="{FF2B5EF4-FFF2-40B4-BE49-F238E27FC236}">
                  <a16:creationId xmlns:a16="http://schemas.microsoft.com/office/drawing/2014/main" id="{5D4EEE78-D788-DD4A-AA89-0D7843AD8A56}"/>
                </a:ext>
              </a:extLst>
            </p:cNvPr>
            <p:cNvSpPr>
              <a:spLocks noChangeShapeType="1"/>
            </p:cNvSpPr>
            <p:nvPr/>
          </p:nvSpPr>
          <p:spPr bwMode="auto">
            <a:xfrm flipH="1">
              <a:off x="8975725" y="2928938"/>
              <a:ext cx="644525" cy="225425"/>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ＭＳ Ｐゴシック" charset="0"/>
              </a:endParaRPr>
            </a:p>
          </p:txBody>
        </p:sp>
        <p:sp>
          <p:nvSpPr>
            <p:cNvPr id="130" name="Line 61">
              <a:extLst>
                <a:ext uri="{FF2B5EF4-FFF2-40B4-BE49-F238E27FC236}">
                  <a16:creationId xmlns:a16="http://schemas.microsoft.com/office/drawing/2014/main" id="{77852052-721C-EF49-8DAC-9B2813BB717D}"/>
                </a:ext>
              </a:extLst>
            </p:cNvPr>
            <p:cNvSpPr>
              <a:spLocks noChangeShapeType="1"/>
            </p:cNvSpPr>
            <p:nvPr/>
          </p:nvSpPr>
          <p:spPr bwMode="auto">
            <a:xfrm flipV="1">
              <a:off x="8931275" y="2749550"/>
              <a:ext cx="644525" cy="225425"/>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ＭＳ Ｐゴシック" charset="0"/>
              </a:endParaRPr>
            </a:p>
          </p:txBody>
        </p:sp>
        <p:grpSp>
          <p:nvGrpSpPr>
            <p:cNvPr id="131" name="Group 62">
              <a:extLst>
                <a:ext uri="{FF2B5EF4-FFF2-40B4-BE49-F238E27FC236}">
                  <a16:creationId xmlns:a16="http://schemas.microsoft.com/office/drawing/2014/main" id="{547F5BD4-92D4-AC46-B24A-992DF13A3486}"/>
                </a:ext>
              </a:extLst>
            </p:cNvPr>
            <p:cNvGrpSpPr>
              <a:grpSpLocks/>
            </p:cNvGrpSpPr>
            <p:nvPr/>
          </p:nvGrpSpPr>
          <p:grpSpPr bwMode="auto">
            <a:xfrm>
              <a:off x="8502650" y="2333708"/>
              <a:ext cx="282575" cy="304828"/>
              <a:chOff x="1255" y="3461"/>
              <a:chExt cx="178" cy="192"/>
            </a:xfrm>
          </p:grpSpPr>
          <p:sp>
            <p:nvSpPr>
              <p:cNvPr id="154" name="Oval 63">
                <a:extLst>
                  <a:ext uri="{FF2B5EF4-FFF2-40B4-BE49-F238E27FC236}">
                    <a16:creationId xmlns:a16="http://schemas.microsoft.com/office/drawing/2014/main" id="{2334DE9F-455B-8441-B7BC-654EE8453BDD}"/>
                  </a:ext>
                </a:extLst>
              </p:cNvPr>
              <p:cNvSpPr>
                <a:spLocks noChangeArrowheads="1"/>
              </p:cNvSpPr>
              <p:nvPr/>
            </p:nvSpPr>
            <p:spPr bwMode="auto">
              <a:xfrm>
                <a:off x="1274" y="3494"/>
                <a:ext cx="151" cy="133"/>
              </a:xfrm>
              <a:prstGeom prst="ellipse">
                <a:avLst/>
              </a:prstGeom>
              <a:solidFill>
                <a:srgbClr val="FF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ＭＳ Ｐゴシック" charset="0"/>
                </a:endParaRPr>
              </a:p>
            </p:txBody>
          </p:sp>
          <p:sp>
            <p:nvSpPr>
              <p:cNvPr id="155" name="Text Box 64">
                <a:extLst>
                  <a:ext uri="{FF2B5EF4-FFF2-40B4-BE49-F238E27FC236}">
                    <a16:creationId xmlns:a16="http://schemas.microsoft.com/office/drawing/2014/main" id="{8E7CC57D-CFB3-EF47-8CB5-A65F402C3D5C}"/>
                  </a:ext>
                </a:extLst>
              </p:cNvPr>
              <p:cNvSpPr txBox="1">
                <a:spLocks noChangeArrowheads="1"/>
              </p:cNvSpPr>
              <p:nvPr/>
            </p:nvSpPr>
            <p:spPr bwMode="auto">
              <a:xfrm>
                <a:off x="1255" y="3461"/>
                <a:ext cx="178"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mn-lt"/>
                    <a:ea typeface="ＭＳ Ｐゴシック" charset="0"/>
                  </a:rPr>
                  <a:t>1</a:t>
                </a:r>
              </a:p>
            </p:txBody>
          </p:sp>
        </p:grpSp>
        <p:grpSp>
          <p:nvGrpSpPr>
            <p:cNvPr id="132" name="Group 65">
              <a:extLst>
                <a:ext uri="{FF2B5EF4-FFF2-40B4-BE49-F238E27FC236}">
                  <a16:creationId xmlns:a16="http://schemas.microsoft.com/office/drawing/2014/main" id="{59AE3186-44F1-8C4A-8950-A9D47658D029}"/>
                </a:ext>
              </a:extLst>
            </p:cNvPr>
            <p:cNvGrpSpPr>
              <a:grpSpLocks/>
            </p:cNvGrpSpPr>
            <p:nvPr/>
          </p:nvGrpSpPr>
          <p:grpSpPr bwMode="auto">
            <a:xfrm>
              <a:off x="9074150" y="2530576"/>
              <a:ext cx="282575" cy="304828"/>
              <a:chOff x="1851" y="2490"/>
              <a:chExt cx="178" cy="192"/>
            </a:xfrm>
          </p:grpSpPr>
          <p:sp>
            <p:nvSpPr>
              <p:cNvPr id="152" name="Oval 66">
                <a:extLst>
                  <a:ext uri="{FF2B5EF4-FFF2-40B4-BE49-F238E27FC236}">
                    <a16:creationId xmlns:a16="http://schemas.microsoft.com/office/drawing/2014/main" id="{09E75843-D1E5-AA49-B3C1-C1267C5E6AE9}"/>
                  </a:ext>
                </a:extLst>
              </p:cNvPr>
              <p:cNvSpPr>
                <a:spLocks noChangeArrowheads="1"/>
              </p:cNvSpPr>
              <p:nvPr/>
            </p:nvSpPr>
            <p:spPr bwMode="auto">
              <a:xfrm>
                <a:off x="1861" y="2514"/>
                <a:ext cx="151" cy="133"/>
              </a:xfrm>
              <a:prstGeom prst="ellipse">
                <a:avLst/>
              </a:prstGeom>
              <a:solidFill>
                <a:srgbClr val="FF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ＭＳ Ｐゴシック" charset="0"/>
                </a:endParaRPr>
              </a:p>
            </p:txBody>
          </p:sp>
          <p:sp>
            <p:nvSpPr>
              <p:cNvPr id="153" name="Text Box 67">
                <a:extLst>
                  <a:ext uri="{FF2B5EF4-FFF2-40B4-BE49-F238E27FC236}">
                    <a16:creationId xmlns:a16="http://schemas.microsoft.com/office/drawing/2014/main" id="{545ADBC7-2734-BF4E-A027-C5DDD52DA7C3}"/>
                  </a:ext>
                </a:extLst>
              </p:cNvPr>
              <p:cNvSpPr txBox="1">
                <a:spLocks noChangeArrowheads="1"/>
              </p:cNvSpPr>
              <p:nvPr/>
            </p:nvSpPr>
            <p:spPr bwMode="auto">
              <a:xfrm>
                <a:off x="1851" y="2490"/>
                <a:ext cx="178"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mn-lt"/>
                    <a:ea typeface="ＭＳ Ｐゴシック" charset="0"/>
                  </a:rPr>
                  <a:t>2</a:t>
                </a:r>
              </a:p>
            </p:txBody>
          </p:sp>
        </p:grpSp>
        <p:grpSp>
          <p:nvGrpSpPr>
            <p:cNvPr id="133" name="Group 68">
              <a:extLst>
                <a:ext uri="{FF2B5EF4-FFF2-40B4-BE49-F238E27FC236}">
                  <a16:creationId xmlns:a16="http://schemas.microsoft.com/office/drawing/2014/main" id="{C3DA3B42-1B4F-A542-A773-C4C25C1316F5}"/>
                </a:ext>
              </a:extLst>
            </p:cNvPr>
            <p:cNvGrpSpPr>
              <a:grpSpLocks/>
            </p:cNvGrpSpPr>
            <p:nvPr/>
          </p:nvGrpSpPr>
          <p:grpSpPr bwMode="auto">
            <a:xfrm>
              <a:off x="7996238" y="2548041"/>
              <a:ext cx="282575" cy="304828"/>
              <a:chOff x="1851" y="2490"/>
              <a:chExt cx="178" cy="192"/>
            </a:xfrm>
          </p:grpSpPr>
          <p:sp>
            <p:nvSpPr>
              <p:cNvPr id="150" name="Oval 69">
                <a:extLst>
                  <a:ext uri="{FF2B5EF4-FFF2-40B4-BE49-F238E27FC236}">
                    <a16:creationId xmlns:a16="http://schemas.microsoft.com/office/drawing/2014/main" id="{361FB6A7-B911-2A44-B132-376F2F0F6B55}"/>
                  </a:ext>
                </a:extLst>
              </p:cNvPr>
              <p:cNvSpPr>
                <a:spLocks noChangeArrowheads="1"/>
              </p:cNvSpPr>
              <p:nvPr/>
            </p:nvSpPr>
            <p:spPr bwMode="auto">
              <a:xfrm>
                <a:off x="1861" y="2514"/>
                <a:ext cx="151" cy="133"/>
              </a:xfrm>
              <a:prstGeom prst="ellipse">
                <a:avLst/>
              </a:prstGeom>
              <a:solidFill>
                <a:srgbClr val="FF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ＭＳ Ｐゴシック" charset="0"/>
                </a:endParaRPr>
              </a:p>
            </p:txBody>
          </p:sp>
          <p:sp>
            <p:nvSpPr>
              <p:cNvPr id="151" name="Text Box 70">
                <a:extLst>
                  <a:ext uri="{FF2B5EF4-FFF2-40B4-BE49-F238E27FC236}">
                    <a16:creationId xmlns:a16="http://schemas.microsoft.com/office/drawing/2014/main" id="{70AC3AB0-04A6-D240-BE6F-B7894C952F13}"/>
                  </a:ext>
                </a:extLst>
              </p:cNvPr>
              <p:cNvSpPr txBox="1">
                <a:spLocks noChangeArrowheads="1"/>
              </p:cNvSpPr>
              <p:nvPr/>
            </p:nvSpPr>
            <p:spPr bwMode="auto">
              <a:xfrm>
                <a:off x="1851" y="2490"/>
                <a:ext cx="178"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mn-lt"/>
                    <a:ea typeface="ＭＳ Ｐゴシック" charset="0"/>
                  </a:rPr>
                  <a:t>2</a:t>
                </a:r>
              </a:p>
            </p:txBody>
          </p:sp>
        </p:grpSp>
        <p:grpSp>
          <p:nvGrpSpPr>
            <p:cNvPr id="134" name="Group 71">
              <a:extLst>
                <a:ext uri="{FF2B5EF4-FFF2-40B4-BE49-F238E27FC236}">
                  <a16:creationId xmlns:a16="http://schemas.microsoft.com/office/drawing/2014/main" id="{2A8F9585-4457-5F4D-B16A-6FFEBF364FF4}"/>
                </a:ext>
              </a:extLst>
            </p:cNvPr>
            <p:cNvGrpSpPr>
              <a:grpSpLocks/>
            </p:cNvGrpSpPr>
            <p:nvPr/>
          </p:nvGrpSpPr>
          <p:grpSpPr bwMode="auto">
            <a:xfrm>
              <a:off x="9017000" y="2773487"/>
              <a:ext cx="282575" cy="304828"/>
              <a:chOff x="1851" y="2490"/>
              <a:chExt cx="178" cy="192"/>
            </a:xfrm>
          </p:grpSpPr>
          <p:sp>
            <p:nvSpPr>
              <p:cNvPr id="148" name="Oval 72">
                <a:extLst>
                  <a:ext uri="{FF2B5EF4-FFF2-40B4-BE49-F238E27FC236}">
                    <a16:creationId xmlns:a16="http://schemas.microsoft.com/office/drawing/2014/main" id="{5F32797C-CBCB-8F40-9224-F94F1083ED1D}"/>
                  </a:ext>
                </a:extLst>
              </p:cNvPr>
              <p:cNvSpPr>
                <a:spLocks noChangeArrowheads="1"/>
              </p:cNvSpPr>
              <p:nvPr/>
            </p:nvSpPr>
            <p:spPr bwMode="auto">
              <a:xfrm>
                <a:off x="1861" y="2514"/>
                <a:ext cx="151" cy="133"/>
              </a:xfrm>
              <a:prstGeom prst="ellipse">
                <a:avLst/>
              </a:prstGeom>
              <a:solidFill>
                <a:srgbClr val="FF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ＭＳ Ｐゴシック" charset="0"/>
                </a:endParaRPr>
              </a:p>
            </p:txBody>
          </p:sp>
          <p:sp>
            <p:nvSpPr>
              <p:cNvPr id="149" name="Text Box 73">
                <a:extLst>
                  <a:ext uri="{FF2B5EF4-FFF2-40B4-BE49-F238E27FC236}">
                    <a16:creationId xmlns:a16="http://schemas.microsoft.com/office/drawing/2014/main" id="{9CAEC3EE-2AC6-E148-B2A5-3041FAA5A62C}"/>
                  </a:ext>
                </a:extLst>
              </p:cNvPr>
              <p:cNvSpPr txBox="1">
                <a:spLocks noChangeArrowheads="1"/>
              </p:cNvSpPr>
              <p:nvPr/>
            </p:nvSpPr>
            <p:spPr bwMode="auto">
              <a:xfrm>
                <a:off x="1851" y="2490"/>
                <a:ext cx="178"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mn-lt"/>
                    <a:ea typeface="ＭＳ Ｐゴシック" charset="0"/>
                  </a:rPr>
                  <a:t>3</a:t>
                </a:r>
              </a:p>
            </p:txBody>
          </p:sp>
        </p:grpSp>
        <p:grpSp>
          <p:nvGrpSpPr>
            <p:cNvPr id="135" name="Group 74">
              <a:extLst>
                <a:ext uri="{FF2B5EF4-FFF2-40B4-BE49-F238E27FC236}">
                  <a16:creationId xmlns:a16="http://schemas.microsoft.com/office/drawing/2014/main" id="{968B2C51-FD39-EC45-96C1-D6C06C84D047}"/>
                </a:ext>
              </a:extLst>
            </p:cNvPr>
            <p:cNvGrpSpPr>
              <a:grpSpLocks/>
            </p:cNvGrpSpPr>
            <p:nvPr/>
          </p:nvGrpSpPr>
          <p:grpSpPr bwMode="auto">
            <a:xfrm>
              <a:off x="9305925" y="2865570"/>
              <a:ext cx="282575" cy="304828"/>
              <a:chOff x="1851" y="2490"/>
              <a:chExt cx="178" cy="192"/>
            </a:xfrm>
          </p:grpSpPr>
          <p:sp>
            <p:nvSpPr>
              <p:cNvPr id="146" name="Oval 75">
                <a:extLst>
                  <a:ext uri="{FF2B5EF4-FFF2-40B4-BE49-F238E27FC236}">
                    <a16:creationId xmlns:a16="http://schemas.microsoft.com/office/drawing/2014/main" id="{3224D99B-CD2A-D34F-AF9C-CE6ED91E9FCF}"/>
                  </a:ext>
                </a:extLst>
              </p:cNvPr>
              <p:cNvSpPr>
                <a:spLocks noChangeArrowheads="1"/>
              </p:cNvSpPr>
              <p:nvPr/>
            </p:nvSpPr>
            <p:spPr bwMode="auto">
              <a:xfrm>
                <a:off x="1861" y="2514"/>
                <a:ext cx="151" cy="133"/>
              </a:xfrm>
              <a:prstGeom prst="ellipse">
                <a:avLst/>
              </a:prstGeom>
              <a:solidFill>
                <a:srgbClr val="FF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ea typeface="ＭＳ Ｐゴシック" charset="0"/>
                </a:endParaRPr>
              </a:p>
            </p:txBody>
          </p:sp>
          <p:sp>
            <p:nvSpPr>
              <p:cNvPr id="147" name="Text Box 76">
                <a:extLst>
                  <a:ext uri="{FF2B5EF4-FFF2-40B4-BE49-F238E27FC236}">
                    <a16:creationId xmlns:a16="http://schemas.microsoft.com/office/drawing/2014/main" id="{59282B1A-941E-E143-9E63-A60BEB4DC6FD}"/>
                  </a:ext>
                </a:extLst>
              </p:cNvPr>
              <p:cNvSpPr txBox="1">
                <a:spLocks noChangeArrowheads="1"/>
              </p:cNvSpPr>
              <p:nvPr/>
            </p:nvSpPr>
            <p:spPr bwMode="auto">
              <a:xfrm>
                <a:off x="1851" y="2490"/>
                <a:ext cx="178"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mn-lt"/>
                    <a:ea typeface="ＭＳ Ｐゴシック" charset="0"/>
                  </a:rPr>
                  <a:t>4</a:t>
                </a:r>
              </a:p>
            </p:txBody>
          </p:sp>
        </p:grpSp>
        <p:sp>
          <p:nvSpPr>
            <p:cNvPr id="136" name="Text Box 77">
              <a:extLst>
                <a:ext uri="{FF2B5EF4-FFF2-40B4-BE49-F238E27FC236}">
                  <a16:creationId xmlns:a16="http://schemas.microsoft.com/office/drawing/2014/main" id="{25D89219-DE02-0245-913B-955A05C37DF0}"/>
                </a:ext>
              </a:extLst>
            </p:cNvPr>
            <p:cNvSpPr txBox="1">
              <a:spLocks noChangeArrowheads="1"/>
            </p:cNvSpPr>
            <p:nvPr/>
          </p:nvSpPr>
          <p:spPr bwMode="auto">
            <a:xfrm>
              <a:off x="6573838" y="3892550"/>
              <a:ext cx="5211762" cy="23698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marL="342900" indent="-342900">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marL="342900" marR="0" lvl="0" indent="-342900" defTabSz="914400" eaLnBrk="1" fontAlgn="base" latinLnBrk="0" hangingPunct="1">
                <a:lnSpc>
                  <a:spcPct val="100000"/>
                </a:lnSpc>
                <a:spcBef>
                  <a:spcPct val="0"/>
                </a:spcBef>
                <a:spcAft>
                  <a:spcPct val="0"/>
                </a:spcAft>
                <a:buClrTx/>
                <a:buSzTx/>
                <a:buFontTx/>
                <a:buNone/>
                <a:tabLst/>
                <a:defRPr/>
              </a:pPr>
              <a:r>
                <a:rPr kumimoji="0" lang="en-US" sz="2800" b="0" strike="noStrike" kern="0" cap="none" spc="0" normalizeH="0" baseline="0" noProof="0" dirty="0">
                  <a:ln>
                    <a:noFill/>
                  </a:ln>
                  <a:solidFill>
                    <a:srgbClr val="C00000"/>
                  </a:solidFill>
                  <a:effectLst/>
                  <a:uLnTx/>
                  <a:uFillTx/>
                  <a:latin typeface="+mn-lt"/>
                  <a:ea typeface="ＭＳ Ｐゴシック" charset="0"/>
                </a:rPr>
                <a:t>active  scanning: </a:t>
              </a:r>
            </a:p>
            <a:p>
              <a:pPr marL="508000" marR="0" lvl="0" defTabSz="914400" eaLnBrk="1" fontAlgn="base" latinLnBrk="0" hangingPunct="1">
                <a:lnSpc>
                  <a:spcPct val="100000"/>
                </a:lnSpc>
                <a:spcBef>
                  <a:spcPct val="0"/>
                </a:spcBef>
                <a:spcAft>
                  <a:spcPct val="0"/>
                </a:spcAft>
                <a:buClrTx/>
                <a:buSzTx/>
                <a:buFontTx/>
                <a:buAutoNum type="arabicParenBoth"/>
                <a:defRPr/>
              </a:pPr>
              <a:r>
                <a:rPr kumimoji="0" lang="en-US" sz="2000" b="0" i="0" u="none" strike="noStrike" kern="0" cap="none" spc="0" normalizeH="0" baseline="0" noProof="0" dirty="0">
                  <a:ln>
                    <a:noFill/>
                  </a:ln>
                  <a:solidFill>
                    <a:srgbClr val="000000"/>
                  </a:solidFill>
                  <a:effectLst/>
                  <a:uLnTx/>
                  <a:uFillTx/>
                  <a:latin typeface="+mn-lt"/>
                  <a:ea typeface="ＭＳ Ｐゴシック" charset="0"/>
                </a:rPr>
                <a:t>Probe Request frame broadcast from H1</a:t>
              </a:r>
            </a:p>
            <a:p>
              <a:pPr marL="508000" marR="0" lvl="0" defTabSz="914400" eaLnBrk="1" fontAlgn="base" latinLnBrk="0" hangingPunct="1">
                <a:lnSpc>
                  <a:spcPct val="100000"/>
                </a:lnSpc>
                <a:spcBef>
                  <a:spcPct val="0"/>
                </a:spcBef>
                <a:spcAft>
                  <a:spcPct val="0"/>
                </a:spcAft>
                <a:buClrTx/>
                <a:buSzTx/>
                <a:buFontTx/>
                <a:buAutoNum type="arabicParenBoth"/>
                <a:defRPr/>
              </a:pPr>
              <a:r>
                <a:rPr kumimoji="0" lang="en-US" sz="2000" b="0" i="0" u="none" strike="noStrike" kern="0" cap="none" spc="0" normalizeH="0" baseline="0" noProof="0" dirty="0">
                  <a:ln>
                    <a:noFill/>
                  </a:ln>
                  <a:solidFill>
                    <a:srgbClr val="000000"/>
                  </a:solidFill>
                  <a:effectLst/>
                  <a:uLnTx/>
                  <a:uFillTx/>
                  <a:latin typeface="+mn-lt"/>
                  <a:ea typeface="ＭＳ Ｐゴシック" charset="0"/>
                </a:rPr>
                <a:t>Probe Response frames sent from APs</a:t>
              </a:r>
            </a:p>
            <a:p>
              <a:pPr marL="508000" marR="0" lvl="0" defTabSz="914400" eaLnBrk="1" fontAlgn="base" latinLnBrk="0" hangingPunct="1">
                <a:lnSpc>
                  <a:spcPct val="100000"/>
                </a:lnSpc>
                <a:spcBef>
                  <a:spcPct val="0"/>
                </a:spcBef>
                <a:spcAft>
                  <a:spcPct val="0"/>
                </a:spcAft>
                <a:buClrTx/>
                <a:buSzTx/>
                <a:buFontTx/>
                <a:buAutoNum type="arabicParenBoth"/>
                <a:defRPr/>
              </a:pPr>
              <a:r>
                <a:rPr kumimoji="0" lang="en-US" sz="2000" b="0" i="0" u="none" strike="noStrike" kern="0" cap="none" spc="0" normalizeH="0" baseline="0" noProof="0" dirty="0">
                  <a:ln>
                    <a:noFill/>
                  </a:ln>
                  <a:solidFill>
                    <a:srgbClr val="000000"/>
                  </a:solidFill>
                  <a:effectLst/>
                  <a:uLnTx/>
                  <a:uFillTx/>
                  <a:latin typeface="+mn-lt"/>
                  <a:ea typeface="ＭＳ Ｐゴシック" charset="0"/>
                </a:rPr>
                <a:t>Association Request frame sent: H1 to selected AP </a:t>
              </a:r>
            </a:p>
            <a:p>
              <a:pPr marL="508000" marR="0" lvl="0" defTabSz="914400" eaLnBrk="1" fontAlgn="base" latinLnBrk="0" hangingPunct="1">
                <a:lnSpc>
                  <a:spcPct val="100000"/>
                </a:lnSpc>
                <a:spcBef>
                  <a:spcPct val="0"/>
                </a:spcBef>
                <a:spcAft>
                  <a:spcPct val="0"/>
                </a:spcAft>
                <a:buClrTx/>
                <a:buSzTx/>
                <a:buFontTx/>
                <a:buAutoNum type="arabicParenBoth"/>
                <a:defRPr/>
              </a:pPr>
              <a:r>
                <a:rPr kumimoji="0" lang="en-US" sz="2000" b="0" i="0" u="none" strike="noStrike" kern="0" cap="none" spc="0" normalizeH="0" baseline="0" noProof="0" dirty="0">
                  <a:ln>
                    <a:noFill/>
                  </a:ln>
                  <a:solidFill>
                    <a:srgbClr val="000000"/>
                  </a:solidFill>
                  <a:effectLst/>
                  <a:uLnTx/>
                  <a:uFillTx/>
                  <a:latin typeface="+mn-lt"/>
                  <a:ea typeface="ＭＳ Ｐゴシック" charset="0"/>
                </a:rPr>
                <a:t>Association Response frame sent from selected AP to H1</a:t>
              </a:r>
            </a:p>
          </p:txBody>
        </p:sp>
        <p:grpSp>
          <p:nvGrpSpPr>
            <p:cNvPr id="137" name="Group 361">
              <a:extLst>
                <a:ext uri="{FF2B5EF4-FFF2-40B4-BE49-F238E27FC236}">
                  <a16:creationId xmlns:a16="http://schemas.microsoft.com/office/drawing/2014/main" id="{82C1B60E-E4DC-8A45-BC6F-0B3E6530DDBE}"/>
                </a:ext>
              </a:extLst>
            </p:cNvPr>
            <p:cNvGrpSpPr>
              <a:grpSpLocks/>
            </p:cNvGrpSpPr>
            <p:nvPr/>
          </p:nvGrpSpPr>
          <p:grpSpPr bwMode="auto">
            <a:xfrm>
              <a:off x="7373620" y="2100642"/>
              <a:ext cx="650240" cy="561392"/>
              <a:chOff x="2967" y="478"/>
              <a:chExt cx="788" cy="625"/>
            </a:xfrm>
          </p:grpSpPr>
          <p:pic>
            <p:nvPicPr>
              <p:cNvPr id="144" name="Picture 358" descr="access_point_stylized_small">
                <a:extLst>
                  <a:ext uri="{FF2B5EF4-FFF2-40B4-BE49-F238E27FC236}">
                    <a16:creationId xmlns:a16="http://schemas.microsoft.com/office/drawing/2014/main" id="{71192914-A211-E141-B65D-0DBD5AA3AB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2" y="559"/>
                <a:ext cx="576" cy="5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5" name="Picture 360" descr="antenna_radiation_stylized">
                <a:extLst>
                  <a:ext uri="{FF2B5EF4-FFF2-40B4-BE49-F238E27FC236}">
                    <a16:creationId xmlns:a16="http://schemas.microsoft.com/office/drawing/2014/main" id="{B26AE539-41D8-BB41-A2C6-F559F4485F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7" y="478"/>
                <a:ext cx="788" cy="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38" name="Group 361">
              <a:extLst>
                <a:ext uri="{FF2B5EF4-FFF2-40B4-BE49-F238E27FC236}">
                  <a16:creationId xmlns:a16="http://schemas.microsoft.com/office/drawing/2014/main" id="{466D69C7-4E4E-D44C-99F2-8B4DF3D5F572}"/>
                </a:ext>
              </a:extLst>
            </p:cNvPr>
            <p:cNvGrpSpPr>
              <a:grpSpLocks/>
            </p:cNvGrpSpPr>
            <p:nvPr/>
          </p:nvGrpSpPr>
          <p:grpSpPr bwMode="auto">
            <a:xfrm>
              <a:off x="9415780" y="2039676"/>
              <a:ext cx="650240" cy="561392"/>
              <a:chOff x="2967" y="478"/>
              <a:chExt cx="788" cy="625"/>
            </a:xfrm>
          </p:grpSpPr>
          <p:pic>
            <p:nvPicPr>
              <p:cNvPr id="142" name="Picture 358" descr="access_point_stylized_small">
                <a:extLst>
                  <a:ext uri="{FF2B5EF4-FFF2-40B4-BE49-F238E27FC236}">
                    <a16:creationId xmlns:a16="http://schemas.microsoft.com/office/drawing/2014/main" id="{1B885618-9A00-3D4E-9B37-B715ABAEBE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2" y="559"/>
                <a:ext cx="576" cy="5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 name="Picture 360" descr="antenna_radiation_stylized">
                <a:extLst>
                  <a:ext uri="{FF2B5EF4-FFF2-40B4-BE49-F238E27FC236}">
                    <a16:creationId xmlns:a16="http://schemas.microsoft.com/office/drawing/2014/main" id="{4AA49A72-6359-7C4C-9D46-E1F69848FA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7" y="478"/>
                <a:ext cx="788" cy="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39" name="Group 356">
              <a:extLst>
                <a:ext uri="{FF2B5EF4-FFF2-40B4-BE49-F238E27FC236}">
                  <a16:creationId xmlns:a16="http://schemas.microsoft.com/office/drawing/2014/main" id="{44C33186-C35F-9641-8B63-1061A46AEDEB}"/>
                </a:ext>
              </a:extLst>
            </p:cNvPr>
            <p:cNvGrpSpPr>
              <a:grpSpLocks/>
            </p:cNvGrpSpPr>
            <p:nvPr/>
          </p:nvGrpSpPr>
          <p:grpSpPr bwMode="auto">
            <a:xfrm>
              <a:off x="8348980" y="2629009"/>
              <a:ext cx="436880" cy="497887"/>
              <a:chOff x="313" y="1497"/>
              <a:chExt cx="1152" cy="1014"/>
            </a:xfrm>
          </p:grpSpPr>
          <p:pic>
            <p:nvPicPr>
              <p:cNvPr id="140" name="Picture 354" descr="laptop_stylized_small">
                <a:extLst>
                  <a:ext uri="{FF2B5EF4-FFF2-40B4-BE49-F238E27FC236}">
                    <a16:creationId xmlns:a16="http://schemas.microsoft.com/office/drawing/2014/main" id="{B5C8A22F-4BEE-8243-AEF5-181C121A8C8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1" name="Picture 355" descr="antenna_stylized">
                <a:extLst>
                  <a:ext uri="{FF2B5EF4-FFF2-40B4-BE49-F238E27FC236}">
                    <a16:creationId xmlns:a16="http://schemas.microsoft.com/office/drawing/2014/main" id="{DB29A865-E44B-CF4E-A185-6FA49E16C7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sp>
        <p:nvSpPr>
          <p:cNvPr id="78" name="Rectangle 77"/>
          <p:cNvSpPr/>
          <p:nvPr/>
        </p:nvSpPr>
        <p:spPr>
          <a:xfrm>
            <a:off x="2917825" y="6214791"/>
            <a:ext cx="5049114" cy="400110"/>
          </a:xfrm>
          <a:prstGeom prst="rect">
            <a:avLst/>
          </a:prstGeom>
        </p:spPr>
        <p:txBody>
          <a:bodyPr wrap="square">
            <a:spAutoFit/>
          </a:bodyPr>
          <a:lstStyle/>
          <a:p>
            <a:pPr algn="l"/>
            <a:r>
              <a:rPr lang="en-US" sz="2000" b="1" dirty="0">
                <a:latin typeface="Times-Bold"/>
              </a:rPr>
              <a:t>Fig 23</a:t>
            </a:r>
            <a:r>
              <a:rPr lang="en-US" sz="2000" dirty="0">
                <a:solidFill>
                  <a:srgbClr val="000000"/>
                </a:solidFill>
                <a:ea typeface="ＭＳ Ｐゴシック" charset="0"/>
              </a:rPr>
              <a:t>802.11: passive/active scanning</a:t>
            </a:r>
          </a:p>
        </p:txBody>
      </p:sp>
    </p:spTree>
    <p:extLst>
      <p:ext uri="{BB962C8B-B14F-4D97-AF65-F5344CB8AC3E}">
        <p14:creationId xmlns:p14="http://schemas.microsoft.com/office/powerpoint/2010/main" val="186474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5943"/>
            <a:ext cx="10515600" cy="1325563"/>
          </a:xfrm>
        </p:spPr>
        <p:txBody>
          <a:bodyPr>
            <a:normAutofit/>
          </a:bodyPr>
          <a:lstStyle/>
          <a:p>
            <a:pPr algn="l"/>
            <a:r>
              <a:rPr lang="en-US" sz="3200" dirty="0">
                <a:latin typeface="Arial" panose="020B0604020202020204" pitchFamily="34" charset="0"/>
                <a:cs typeface="Arial" panose="020B0604020202020204" pitchFamily="34" charset="0"/>
              </a:rPr>
              <a:t>Power Management</a:t>
            </a:r>
          </a:p>
        </p:txBody>
      </p:sp>
      <p:sp>
        <p:nvSpPr>
          <p:cNvPr id="3" name="Content Placeholder 2"/>
          <p:cNvSpPr>
            <a:spLocks noGrp="1"/>
          </p:cNvSpPr>
          <p:nvPr>
            <p:ph idx="1"/>
          </p:nvPr>
        </p:nvSpPr>
        <p:spPr>
          <a:xfrm>
            <a:off x="109182" y="1378424"/>
            <a:ext cx="11778017" cy="5131558"/>
          </a:xfrm>
        </p:spPr>
        <p:txBody>
          <a:bodyPr/>
          <a:lstStyle/>
          <a:p>
            <a:pPr algn="l" rtl="0"/>
            <a:r>
              <a:rPr lang="en-US" dirty="0"/>
              <a:t>A node is able to explicitly alternate between sleep and wake states.</a:t>
            </a:r>
          </a:p>
          <a:p>
            <a:pPr algn="l" rtl="0"/>
            <a:r>
              <a:rPr lang="en-US" dirty="0"/>
              <a:t>A node indicates to the access point that it will be going to sleep by setting the power-management bit in the header of an 802.11 frame to 1.</a:t>
            </a:r>
          </a:p>
          <a:p>
            <a:pPr algn="l" rtl="0"/>
            <a:r>
              <a:rPr lang="en-US" dirty="0"/>
              <a:t>A timer in the node is then set to wake up the node just before the AP is scheduled to send its beacon frame.(recall that an AP typically sends a beacon frame every 100 </a:t>
            </a:r>
            <a:r>
              <a:rPr lang="en-US" dirty="0" err="1"/>
              <a:t>msec</a:t>
            </a:r>
            <a:r>
              <a:rPr lang="en-US" dirty="0"/>
              <a:t>).</a:t>
            </a:r>
          </a:p>
          <a:p>
            <a:pPr algn="l" rtl="0"/>
            <a:r>
              <a:rPr lang="en-US" dirty="0"/>
              <a:t>Since the AP knows from the set power-transmission bit that the node is going to sleep, it (the AP) knows that it should not send any frames to that node, and will buffer any frames destined for the sleeping host for later transmission.</a:t>
            </a:r>
          </a:p>
        </p:txBody>
      </p:sp>
    </p:spTree>
    <p:extLst>
      <p:ext uri="{BB962C8B-B14F-4D97-AF65-F5344CB8AC3E}">
        <p14:creationId xmlns:p14="http://schemas.microsoft.com/office/powerpoint/2010/main" val="1946563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30911"/>
          </a:xfrm>
        </p:spPr>
        <p:txBody>
          <a:bodyPr>
            <a:normAutofit fontScale="90000"/>
          </a:bodyPr>
          <a:lstStyle/>
          <a:p>
            <a:pPr algn="l" rtl="0"/>
            <a:endParaRPr lang="en-US" dirty="0"/>
          </a:p>
        </p:txBody>
      </p:sp>
      <p:sp>
        <p:nvSpPr>
          <p:cNvPr id="3" name="Content Placeholder 2"/>
          <p:cNvSpPr>
            <a:spLocks noGrp="1"/>
          </p:cNvSpPr>
          <p:nvPr>
            <p:ph idx="1"/>
          </p:nvPr>
        </p:nvSpPr>
        <p:spPr>
          <a:xfrm>
            <a:off x="838200" y="832513"/>
            <a:ext cx="10515600" cy="5344450"/>
          </a:xfrm>
        </p:spPr>
        <p:txBody>
          <a:bodyPr/>
          <a:lstStyle/>
          <a:p>
            <a:pPr algn="l" rtl="0"/>
            <a:r>
              <a:rPr lang="en-US" dirty="0"/>
              <a:t>A node will wake up (a wakeup time is 250 microseconds) just before the AP sends a beacon frame, and quickly enter the fully active state.</a:t>
            </a:r>
          </a:p>
          <a:p>
            <a:pPr algn="l" rtl="0"/>
            <a:r>
              <a:rPr lang="en-US" dirty="0"/>
              <a:t>The beacon frames sent out by the AP contain a list of nodes whose frames have been buffered at the AP.</a:t>
            </a:r>
          </a:p>
          <a:p>
            <a:pPr algn="l" rtl="0"/>
            <a:r>
              <a:rPr lang="en-US" dirty="0"/>
              <a:t>If There are no buffered frames for the node, it can go back to sleep. Otherwise, the node can explicitly request that the buffered frames be sent by </a:t>
            </a:r>
            <a:r>
              <a:rPr lang="en-US" dirty="0">
                <a:solidFill>
                  <a:srgbClr val="FF0000"/>
                </a:solidFill>
              </a:rPr>
              <a:t>sending a polling message to the AP.</a:t>
            </a:r>
          </a:p>
          <a:p>
            <a:pPr algn="l" rtl="0"/>
            <a:r>
              <a:rPr lang="en-US" dirty="0"/>
              <a:t>A node that has no frames to send or receive can be asleep 99% of the time, resulting in a significant energy savings.</a:t>
            </a:r>
          </a:p>
        </p:txBody>
      </p:sp>
    </p:spTree>
    <p:extLst>
      <p:ext uri="{BB962C8B-B14F-4D97-AF65-F5344CB8AC3E}">
        <p14:creationId xmlns:p14="http://schemas.microsoft.com/office/powerpoint/2010/main" val="368276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09637" y="236537"/>
            <a:ext cx="10515600" cy="620713"/>
          </a:xfrm>
        </p:spPr>
        <p:txBody>
          <a:bodyPr>
            <a:normAutofit fontScale="90000"/>
          </a:bodyPr>
          <a:lstStyle/>
          <a:p>
            <a:endParaRPr lang="en-US" dirty="0"/>
          </a:p>
        </p:txBody>
      </p:sp>
      <p:pic>
        <p:nvPicPr>
          <p:cNvPr id="88066" name="Picture 2"/>
          <p:cNvPicPr>
            <a:picLocks noGrp="1" noChangeAspect="1" noChangeArrowheads="1"/>
          </p:cNvPicPr>
          <p:nvPr>
            <p:ph idx="1"/>
          </p:nvPr>
        </p:nvPicPr>
        <p:blipFill>
          <a:blip r:embed="rId2"/>
          <a:srcRect/>
          <a:stretch>
            <a:fillRect/>
          </a:stretch>
        </p:blipFill>
        <p:spPr bwMode="auto">
          <a:xfrm>
            <a:off x="1195388" y="1410671"/>
            <a:ext cx="10515600" cy="4161454"/>
          </a:xfrm>
          <a:prstGeom prst="rect">
            <a:avLst/>
          </a:prstGeom>
          <a:noFill/>
          <a:ln w="9525">
            <a:noFill/>
            <a:miter lim="800000"/>
            <a:headEnd/>
            <a:tailEnd/>
          </a:ln>
          <a:effectLst/>
        </p:spPr>
      </p:pic>
      <p:sp>
        <p:nvSpPr>
          <p:cNvPr id="5" name="TextBox 4"/>
          <p:cNvSpPr txBox="1"/>
          <p:nvPr/>
        </p:nvSpPr>
        <p:spPr>
          <a:xfrm>
            <a:off x="2214564" y="4672013"/>
            <a:ext cx="8886825" cy="400110"/>
          </a:xfrm>
          <a:prstGeom prst="rect">
            <a:avLst/>
          </a:prstGeom>
          <a:noFill/>
        </p:spPr>
        <p:txBody>
          <a:bodyPr wrap="square" rtlCol="0">
            <a:spAutoFit/>
          </a:bodyPr>
          <a:lstStyle/>
          <a:p>
            <a:pPr algn="ctr"/>
            <a:r>
              <a:rPr lang="en-US" sz="2000" b="1" dirty="0"/>
              <a:t>IEEE802.11b/g channels in 2.4 GHz band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1FB7CC-D2A5-C749-8D9F-01B9FA12978B}"/>
              </a:ext>
            </a:extLst>
          </p:cNvPr>
          <p:cNvSpPr>
            <a:spLocks noGrp="1"/>
          </p:cNvSpPr>
          <p:nvPr>
            <p:ph type="title"/>
          </p:nvPr>
        </p:nvSpPr>
        <p:spPr>
          <a:xfrm>
            <a:off x="621146" y="429888"/>
            <a:ext cx="10515600" cy="894622"/>
          </a:xfrm>
        </p:spPr>
        <p:txBody>
          <a:bodyPr>
            <a:normAutofit/>
          </a:bodyPr>
          <a:lstStyle/>
          <a:p>
            <a:pPr algn="l"/>
            <a:r>
              <a:rPr lang="en-US" b="0" kern="0" dirty="0">
                <a:solidFill>
                  <a:srgbClr val="000099"/>
                </a:solidFill>
                <a:latin typeface="+mn-lt"/>
                <a:ea typeface="ＭＳ Ｐゴシック" charset="0"/>
              </a:rPr>
              <a:t>802.11: advanced capabilities</a:t>
            </a:r>
          </a:p>
        </p:txBody>
      </p:sp>
      <p:sp>
        <p:nvSpPr>
          <p:cNvPr id="65" name="Rectangle 90">
            <a:extLst>
              <a:ext uri="{FF2B5EF4-FFF2-40B4-BE49-F238E27FC236}">
                <a16:creationId xmlns:a16="http://schemas.microsoft.com/office/drawing/2014/main" id="{8EA7F9EA-683D-D348-B790-BEC7D72E48B4}"/>
              </a:ext>
            </a:extLst>
          </p:cNvPr>
          <p:cNvSpPr txBox="1">
            <a:spLocks noChangeArrowheads="1"/>
          </p:cNvSpPr>
          <p:nvPr/>
        </p:nvSpPr>
        <p:spPr>
          <a:xfrm>
            <a:off x="606570" y="1351395"/>
            <a:ext cx="6570085"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339725">
              <a:buFont typeface="Wingdings" charset="0"/>
              <a:buNone/>
              <a:tabLst>
                <a:tab pos="746125" algn="l"/>
              </a:tabLst>
              <a:defRPr/>
            </a:pPr>
            <a:r>
              <a:rPr lang="en-US" sz="3600" dirty="0">
                <a:solidFill>
                  <a:srgbClr val="C00000"/>
                </a:solidFill>
              </a:rPr>
              <a:t>Rate adaptation</a:t>
            </a:r>
          </a:p>
          <a:p>
            <a:pPr indent="-339725">
              <a:tabLst>
                <a:tab pos="746125" algn="l"/>
              </a:tabLst>
              <a:defRPr/>
            </a:pPr>
            <a:r>
              <a:rPr lang="en-US" sz="3200" dirty="0"/>
              <a:t>base station, mobile dynamically change transmission rate (physical layer modulation technique) as mobile moves, SNR varies </a:t>
            </a:r>
          </a:p>
        </p:txBody>
      </p:sp>
      <p:grpSp>
        <p:nvGrpSpPr>
          <p:cNvPr id="2" name="Group 1">
            <a:extLst>
              <a:ext uri="{FF2B5EF4-FFF2-40B4-BE49-F238E27FC236}">
                <a16:creationId xmlns:a16="http://schemas.microsoft.com/office/drawing/2014/main" id="{73D00E50-64BD-D048-85C6-F756B5BBC2FF}"/>
              </a:ext>
            </a:extLst>
          </p:cNvPr>
          <p:cNvGrpSpPr/>
          <p:nvPr/>
        </p:nvGrpSpPr>
        <p:grpSpPr>
          <a:xfrm>
            <a:off x="7462701" y="2055525"/>
            <a:ext cx="3731772" cy="2664675"/>
            <a:chOff x="7462701" y="1501343"/>
            <a:chExt cx="2762898" cy="2664675"/>
          </a:xfrm>
        </p:grpSpPr>
        <p:sp>
          <p:nvSpPr>
            <p:cNvPr id="72" name="Freeform 124">
              <a:extLst>
                <a:ext uri="{FF2B5EF4-FFF2-40B4-BE49-F238E27FC236}">
                  <a16:creationId xmlns:a16="http://schemas.microsoft.com/office/drawing/2014/main" id="{A87447AE-2ED0-0C41-AED7-9EECAB361277}"/>
                </a:ext>
              </a:extLst>
            </p:cNvPr>
            <p:cNvSpPr>
              <a:spLocks/>
            </p:cNvSpPr>
            <p:nvPr/>
          </p:nvSpPr>
          <p:spPr bwMode="auto">
            <a:xfrm>
              <a:off x="8114868" y="1820430"/>
              <a:ext cx="631825" cy="1687513"/>
            </a:xfrm>
            <a:custGeom>
              <a:avLst/>
              <a:gdLst>
                <a:gd name="T0" fmla="*/ 0 w 384"/>
                <a:gd name="T1" fmla="*/ 0 h 1592"/>
                <a:gd name="T2" fmla="*/ 2147483647 w 384"/>
                <a:gd name="T3" fmla="*/ 2147483647 h 1592"/>
                <a:gd name="T4" fmla="*/ 2147483647 w 384"/>
                <a:gd name="T5" fmla="*/ 2147483647 h 1592"/>
                <a:gd name="T6" fmla="*/ 2147483647 w 384"/>
                <a:gd name="T7" fmla="*/ 2147483647 h 15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4" h="1592">
                  <a:moveTo>
                    <a:pt x="0" y="0"/>
                  </a:moveTo>
                  <a:cubicBezTo>
                    <a:pt x="66" y="110"/>
                    <a:pt x="133" y="220"/>
                    <a:pt x="184" y="384"/>
                  </a:cubicBezTo>
                  <a:cubicBezTo>
                    <a:pt x="235" y="548"/>
                    <a:pt x="271" y="783"/>
                    <a:pt x="304" y="984"/>
                  </a:cubicBezTo>
                  <a:cubicBezTo>
                    <a:pt x="337" y="1185"/>
                    <a:pt x="371" y="1492"/>
                    <a:pt x="384" y="1592"/>
                  </a:cubicBezTo>
                </a:path>
              </a:pathLst>
            </a:custGeom>
            <a:noFill/>
            <a:ln w="28575" cmpd="sng">
              <a:solidFill>
                <a:srgbClr val="0000FF"/>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2400" dirty="0"/>
            </a:p>
          </p:txBody>
        </p:sp>
        <p:sp>
          <p:nvSpPr>
            <p:cNvPr id="73" name="Freeform 125">
              <a:extLst>
                <a:ext uri="{FF2B5EF4-FFF2-40B4-BE49-F238E27FC236}">
                  <a16:creationId xmlns:a16="http://schemas.microsoft.com/office/drawing/2014/main" id="{D385B981-2B9B-B340-A145-B54F6625B34A}"/>
                </a:ext>
              </a:extLst>
            </p:cNvPr>
            <p:cNvSpPr>
              <a:spLocks/>
            </p:cNvSpPr>
            <p:nvPr/>
          </p:nvSpPr>
          <p:spPr bwMode="auto">
            <a:xfrm>
              <a:off x="8522855" y="1666443"/>
              <a:ext cx="604838" cy="1879600"/>
            </a:xfrm>
            <a:custGeom>
              <a:avLst/>
              <a:gdLst>
                <a:gd name="T0" fmla="*/ 0 w 432"/>
                <a:gd name="T1" fmla="*/ 0 h 1800"/>
                <a:gd name="T2" fmla="*/ 2147483647 w 432"/>
                <a:gd name="T3" fmla="*/ 2147483647 h 1800"/>
                <a:gd name="T4" fmla="*/ 2147483647 w 432"/>
                <a:gd name="T5" fmla="*/ 2147483647 h 1800"/>
                <a:gd name="T6" fmla="*/ 2147483647 w 432"/>
                <a:gd name="T7" fmla="*/ 2147483647 h 1800"/>
                <a:gd name="T8" fmla="*/ 2147483647 w 432"/>
                <a:gd name="T9" fmla="*/ 2147483647 h 1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2" h="1800">
                  <a:moveTo>
                    <a:pt x="0" y="0"/>
                  </a:moveTo>
                  <a:cubicBezTo>
                    <a:pt x="62" y="98"/>
                    <a:pt x="125" y="196"/>
                    <a:pt x="168" y="296"/>
                  </a:cubicBezTo>
                  <a:cubicBezTo>
                    <a:pt x="211" y="396"/>
                    <a:pt x="224" y="451"/>
                    <a:pt x="256" y="600"/>
                  </a:cubicBezTo>
                  <a:cubicBezTo>
                    <a:pt x="288" y="749"/>
                    <a:pt x="331" y="992"/>
                    <a:pt x="360" y="1192"/>
                  </a:cubicBezTo>
                  <a:cubicBezTo>
                    <a:pt x="389" y="1392"/>
                    <a:pt x="410" y="1596"/>
                    <a:pt x="432" y="1800"/>
                  </a:cubicBezTo>
                </a:path>
              </a:pathLst>
            </a:custGeom>
            <a:noFill/>
            <a:ln w="28575" cap="flat" cmpd="sng">
              <a:solidFill>
                <a:srgbClr val="FF0000"/>
              </a:solidFill>
              <a:prstDash val="dash"/>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2400" dirty="0"/>
            </a:p>
          </p:txBody>
        </p:sp>
        <p:sp>
          <p:nvSpPr>
            <p:cNvPr id="74" name="Freeform 126">
              <a:extLst>
                <a:ext uri="{FF2B5EF4-FFF2-40B4-BE49-F238E27FC236}">
                  <a16:creationId xmlns:a16="http://schemas.microsoft.com/office/drawing/2014/main" id="{1046761F-B0F0-3D4C-8939-27522DB97F05}"/>
                </a:ext>
              </a:extLst>
            </p:cNvPr>
            <p:cNvSpPr>
              <a:spLocks/>
            </p:cNvSpPr>
            <p:nvPr/>
          </p:nvSpPr>
          <p:spPr bwMode="auto">
            <a:xfrm>
              <a:off x="8961005" y="1666443"/>
              <a:ext cx="571500" cy="1889125"/>
            </a:xfrm>
            <a:custGeom>
              <a:avLst/>
              <a:gdLst>
                <a:gd name="T0" fmla="*/ 0 w 408"/>
                <a:gd name="T1" fmla="*/ 0 h 1792"/>
                <a:gd name="T2" fmla="*/ 2147483647 w 408"/>
                <a:gd name="T3" fmla="*/ 2147483647 h 1792"/>
                <a:gd name="T4" fmla="*/ 2147483647 w 408"/>
                <a:gd name="T5" fmla="*/ 2147483647 h 1792"/>
                <a:gd name="T6" fmla="*/ 2147483647 w 408"/>
                <a:gd name="T7" fmla="*/ 2147483647 h 1792"/>
                <a:gd name="T8" fmla="*/ 2147483647 w 408"/>
                <a:gd name="T9" fmla="*/ 2147483647 h 17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8" h="1792">
                  <a:moveTo>
                    <a:pt x="0" y="0"/>
                  </a:moveTo>
                  <a:cubicBezTo>
                    <a:pt x="56" y="98"/>
                    <a:pt x="113" y="197"/>
                    <a:pt x="152" y="296"/>
                  </a:cubicBezTo>
                  <a:cubicBezTo>
                    <a:pt x="191" y="395"/>
                    <a:pt x="200" y="443"/>
                    <a:pt x="232" y="592"/>
                  </a:cubicBezTo>
                  <a:cubicBezTo>
                    <a:pt x="264" y="741"/>
                    <a:pt x="315" y="992"/>
                    <a:pt x="344" y="1192"/>
                  </a:cubicBezTo>
                  <a:cubicBezTo>
                    <a:pt x="373" y="1392"/>
                    <a:pt x="397" y="1691"/>
                    <a:pt x="408" y="1792"/>
                  </a:cubicBezTo>
                </a:path>
              </a:pathLst>
            </a:custGeom>
            <a:noFill/>
            <a:ln w="28575" cap="flat" cmpd="sng">
              <a:solidFill>
                <a:srgbClr val="009900"/>
              </a:solidFill>
              <a:prstDash val="sysDot"/>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2400" dirty="0"/>
            </a:p>
          </p:txBody>
        </p:sp>
        <p:sp>
          <p:nvSpPr>
            <p:cNvPr id="75" name="Rectangle 127">
              <a:extLst>
                <a:ext uri="{FF2B5EF4-FFF2-40B4-BE49-F238E27FC236}">
                  <a16:creationId xmlns:a16="http://schemas.microsoft.com/office/drawing/2014/main" id="{1D440901-0C31-0F4D-8946-D3F10558EA97}"/>
                </a:ext>
              </a:extLst>
            </p:cNvPr>
            <p:cNvSpPr>
              <a:spLocks noChangeArrowheads="1"/>
            </p:cNvSpPr>
            <p:nvPr/>
          </p:nvSpPr>
          <p:spPr bwMode="auto">
            <a:xfrm>
              <a:off x="8100580" y="1658505"/>
              <a:ext cx="1847850" cy="191135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2400" dirty="0">
                <a:cs typeface="+mn-cs"/>
              </a:endParaRPr>
            </a:p>
          </p:txBody>
        </p:sp>
        <p:sp>
          <p:nvSpPr>
            <p:cNvPr id="76" name="Line 128">
              <a:extLst>
                <a:ext uri="{FF2B5EF4-FFF2-40B4-BE49-F238E27FC236}">
                  <a16:creationId xmlns:a16="http://schemas.microsoft.com/office/drawing/2014/main" id="{910206CA-3247-C24D-82A9-E68F31B24A50}"/>
                </a:ext>
              </a:extLst>
            </p:cNvPr>
            <p:cNvSpPr>
              <a:spLocks noChangeShapeType="1"/>
            </p:cNvSpPr>
            <p:nvPr/>
          </p:nvSpPr>
          <p:spPr bwMode="auto">
            <a:xfrm>
              <a:off x="8100580" y="1987118"/>
              <a:ext cx="183832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sz="2400" dirty="0">
                <a:cs typeface="+mn-cs"/>
              </a:endParaRPr>
            </a:p>
          </p:txBody>
        </p:sp>
        <p:sp>
          <p:nvSpPr>
            <p:cNvPr id="77" name="Line 129">
              <a:extLst>
                <a:ext uri="{FF2B5EF4-FFF2-40B4-BE49-F238E27FC236}">
                  <a16:creationId xmlns:a16="http://schemas.microsoft.com/office/drawing/2014/main" id="{05E0E39F-FE53-A846-BD7B-D66F56535A80}"/>
                </a:ext>
              </a:extLst>
            </p:cNvPr>
            <p:cNvSpPr>
              <a:spLocks noChangeShapeType="1"/>
            </p:cNvSpPr>
            <p:nvPr/>
          </p:nvSpPr>
          <p:spPr bwMode="auto">
            <a:xfrm>
              <a:off x="8106930" y="2296680"/>
              <a:ext cx="1838325"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sz="2400" dirty="0">
                <a:cs typeface="+mn-cs"/>
              </a:endParaRPr>
            </a:p>
          </p:txBody>
        </p:sp>
        <p:sp>
          <p:nvSpPr>
            <p:cNvPr id="78" name="Line 130">
              <a:extLst>
                <a:ext uri="{FF2B5EF4-FFF2-40B4-BE49-F238E27FC236}">
                  <a16:creationId xmlns:a16="http://schemas.microsoft.com/office/drawing/2014/main" id="{80C0E12A-DB35-F247-8473-E7870BD9183B}"/>
                </a:ext>
              </a:extLst>
            </p:cNvPr>
            <p:cNvSpPr>
              <a:spLocks noChangeShapeType="1"/>
            </p:cNvSpPr>
            <p:nvPr/>
          </p:nvSpPr>
          <p:spPr bwMode="auto">
            <a:xfrm>
              <a:off x="8111693" y="2615768"/>
              <a:ext cx="183991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sz="2400" dirty="0">
                <a:cs typeface="+mn-cs"/>
              </a:endParaRPr>
            </a:p>
          </p:txBody>
        </p:sp>
        <p:sp>
          <p:nvSpPr>
            <p:cNvPr id="79" name="Line 131">
              <a:extLst>
                <a:ext uri="{FF2B5EF4-FFF2-40B4-BE49-F238E27FC236}">
                  <a16:creationId xmlns:a16="http://schemas.microsoft.com/office/drawing/2014/main" id="{9E7648BC-85FB-D445-ADF6-E9850B6F6B09}"/>
                </a:ext>
              </a:extLst>
            </p:cNvPr>
            <p:cNvSpPr>
              <a:spLocks noChangeShapeType="1"/>
            </p:cNvSpPr>
            <p:nvPr/>
          </p:nvSpPr>
          <p:spPr bwMode="auto">
            <a:xfrm>
              <a:off x="8118043" y="2925330"/>
              <a:ext cx="183991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sz="2400" dirty="0">
                <a:cs typeface="+mn-cs"/>
              </a:endParaRPr>
            </a:p>
          </p:txBody>
        </p:sp>
        <p:sp>
          <p:nvSpPr>
            <p:cNvPr id="80" name="Line 132">
              <a:extLst>
                <a:ext uri="{FF2B5EF4-FFF2-40B4-BE49-F238E27FC236}">
                  <a16:creationId xmlns:a16="http://schemas.microsoft.com/office/drawing/2014/main" id="{60971AE1-D663-2146-941D-807E03CEA9B5}"/>
                </a:ext>
              </a:extLst>
            </p:cNvPr>
            <p:cNvSpPr>
              <a:spLocks noChangeShapeType="1"/>
            </p:cNvSpPr>
            <p:nvPr/>
          </p:nvSpPr>
          <p:spPr bwMode="auto">
            <a:xfrm>
              <a:off x="8124393" y="3246005"/>
              <a:ext cx="183991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sz="2400" dirty="0">
                <a:cs typeface="+mn-cs"/>
              </a:endParaRPr>
            </a:p>
          </p:txBody>
        </p:sp>
        <p:sp>
          <p:nvSpPr>
            <p:cNvPr id="81" name="Line 133">
              <a:extLst>
                <a:ext uri="{FF2B5EF4-FFF2-40B4-BE49-F238E27FC236}">
                  <a16:creationId xmlns:a16="http://schemas.microsoft.com/office/drawing/2014/main" id="{F183B9C8-59FF-FF42-81A0-D1D65348C4EB}"/>
                </a:ext>
              </a:extLst>
            </p:cNvPr>
            <p:cNvSpPr>
              <a:spLocks noChangeShapeType="1"/>
            </p:cNvSpPr>
            <p:nvPr/>
          </p:nvSpPr>
          <p:spPr bwMode="auto">
            <a:xfrm>
              <a:off x="8583180" y="1658505"/>
              <a:ext cx="0" cy="191135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sz="2400" dirty="0">
                <a:cs typeface="+mn-cs"/>
              </a:endParaRPr>
            </a:p>
          </p:txBody>
        </p:sp>
        <p:sp>
          <p:nvSpPr>
            <p:cNvPr id="82" name="Line 134">
              <a:extLst>
                <a:ext uri="{FF2B5EF4-FFF2-40B4-BE49-F238E27FC236}">
                  <a16:creationId xmlns:a16="http://schemas.microsoft.com/office/drawing/2014/main" id="{95BC1052-E2A8-4244-BD31-881FB4E63391}"/>
                </a:ext>
              </a:extLst>
            </p:cNvPr>
            <p:cNvSpPr>
              <a:spLocks noChangeShapeType="1"/>
            </p:cNvSpPr>
            <p:nvPr/>
          </p:nvSpPr>
          <p:spPr bwMode="auto">
            <a:xfrm>
              <a:off x="9040380" y="1669618"/>
              <a:ext cx="0" cy="191135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sz="2400" dirty="0">
                <a:cs typeface="+mn-cs"/>
              </a:endParaRPr>
            </a:p>
          </p:txBody>
        </p:sp>
        <p:sp>
          <p:nvSpPr>
            <p:cNvPr id="83" name="Line 135">
              <a:extLst>
                <a:ext uri="{FF2B5EF4-FFF2-40B4-BE49-F238E27FC236}">
                  <a16:creationId xmlns:a16="http://schemas.microsoft.com/office/drawing/2014/main" id="{6201EE71-0F86-1942-A349-D190824BDB29}"/>
                </a:ext>
              </a:extLst>
            </p:cNvPr>
            <p:cNvSpPr>
              <a:spLocks noChangeShapeType="1"/>
            </p:cNvSpPr>
            <p:nvPr/>
          </p:nvSpPr>
          <p:spPr bwMode="auto">
            <a:xfrm>
              <a:off x="9495993" y="1663268"/>
              <a:ext cx="0" cy="191135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sz="2400" dirty="0">
                <a:cs typeface="+mn-cs"/>
              </a:endParaRPr>
            </a:p>
          </p:txBody>
        </p:sp>
        <p:sp>
          <p:nvSpPr>
            <p:cNvPr id="84" name="Text Box 136">
              <a:extLst>
                <a:ext uri="{FF2B5EF4-FFF2-40B4-BE49-F238E27FC236}">
                  <a16:creationId xmlns:a16="http://schemas.microsoft.com/office/drawing/2014/main" id="{2C8BC37A-3079-3141-8CAD-104408E0B568}"/>
                </a:ext>
              </a:extLst>
            </p:cNvPr>
            <p:cNvSpPr txBox="1">
              <a:spLocks noChangeArrowheads="1"/>
            </p:cNvSpPr>
            <p:nvPr/>
          </p:nvSpPr>
          <p:spPr bwMode="auto">
            <a:xfrm>
              <a:off x="8464118" y="3555568"/>
              <a:ext cx="393056"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600" dirty="0">
                  <a:latin typeface="+mn-lt"/>
                  <a:cs typeface="+mn-cs"/>
                </a:rPr>
                <a:t>10</a:t>
              </a:r>
              <a:endParaRPr lang="en-US" sz="1600" baseline="30000" dirty="0">
                <a:latin typeface="+mn-lt"/>
                <a:cs typeface="+mn-cs"/>
              </a:endParaRPr>
            </a:p>
          </p:txBody>
        </p:sp>
        <p:sp>
          <p:nvSpPr>
            <p:cNvPr id="85" name="Text Box 137">
              <a:extLst>
                <a:ext uri="{FF2B5EF4-FFF2-40B4-BE49-F238E27FC236}">
                  <a16:creationId xmlns:a16="http://schemas.microsoft.com/office/drawing/2014/main" id="{FDD958A4-F26F-7A4D-ABAB-97CE564DD4D1}"/>
                </a:ext>
              </a:extLst>
            </p:cNvPr>
            <p:cNvSpPr txBox="1">
              <a:spLocks noChangeArrowheads="1"/>
            </p:cNvSpPr>
            <p:nvPr/>
          </p:nvSpPr>
          <p:spPr bwMode="auto">
            <a:xfrm>
              <a:off x="8919730" y="3555568"/>
              <a:ext cx="393056"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600" dirty="0">
                  <a:latin typeface="+mn-lt"/>
                  <a:cs typeface="+mn-cs"/>
                </a:rPr>
                <a:t>20</a:t>
              </a:r>
              <a:endParaRPr lang="en-US" sz="1600" baseline="30000" dirty="0">
                <a:latin typeface="+mn-lt"/>
                <a:cs typeface="+mn-cs"/>
              </a:endParaRPr>
            </a:p>
          </p:txBody>
        </p:sp>
        <p:sp>
          <p:nvSpPr>
            <p:cNvPr id="86" name="Text Box 138">
              <a:extLst>
                <a:ext uri="{FF2B5EF4-FFF2-40B4-BE49-F238E27FC236}">
                  <a16:creationId xmlns:a16="http://schemas.microsoft.com/office/drawing/2014/main" id="{3A2A8346-A59E-BC41-890D-70D2E2A20F5D}"/>
                </a:ext>
              </a:extLst>
            </p:cNvPr>
            <p:cNvSpPr txBox="1">
              <a:spLocks noChangeArrowheads="1"/>
            </p:cNvSpPr>
            <p:nvPr/>
          </p:nvSpPr>
          <p:spPr bwMode="auto">
            <a:xfrm>
              <a:off x="9365818" y="3557155"/>
              <a:ext cx="393056"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600" dirty="0">
                  <a:latin typeface="+mn-lt"/>
                  <a:cs typeface="+mn-cs"/>
                </a:rPr>
                <a:t>30</a:t>
              </a:r>
              <a:endParaRPr lang="en-US" sz="1600" baseline="30000" dirty="0">
                <a:latin typeface="+mn-lt"/>
                <a:cs typeface="+mn-cs"/>
              </a:endParaRPr>
            </a:p>
          </p:txBody>
        </p:sp>
        <p:sp>
          <p:nvSpPr>
            <p:cNvPr id="87" name="Text Box 139">
              <a:extLst>
                <a:ext uri="{FF2B5EF4-FFF2-40B4-BE49-F238E27FC236}">
                  <a16:creationId xmlns:a16="http://schemas.microsoft.com/office/drawing/2014/main" id="{C3099B89-2944-444D-A87C-4AFB683CA39E}"/>
                </a:ext>
              </a:extLst>
            </p:cNvPr>
            <p:cNvSpPr txBox="1">
              <a:spLocks noChangeArrowheads="1"/>
            </p:cNvSpPr>
            <p:nvPr/>
          </p:nvSpPr>
          <p:spPr bwMode="auto">
            <a:xfrm>
              <a:off x="9832543" y="3560330"/>
              <a:ext cx="393056"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600" dirty="0">
                  <a:latin typeface="+mn-lt"/>
                  <a:cs typeface="+mn-cs"/>
                </a:rPr>
                <a:t>40</a:t>
              </a:r>
              <a:endParaRPr lang="en-US" sz="1600" baseline="30000" dirty="0">
                <a:latin typeface="+mn-lt"/>
                <a:cs typeface="+mn-cs"/>
              </a:endParaRPr>
            </a:p>
          </p:txBody>
        </p:sp>
        <p:sp>
          <p:nvSpPr>
            <p:cNvPr id="88" name="Text Box 146">
              <a:extLst>
                <a:ext uri="{FF2B5EF4-FFF2-40B4-BE49-F238E27FC236}">
                  <a16:creationId xmlns:a16="http://schemas.microsoft.com/office/drawing/2014/main" id="{4A7A6B1D-4D41-954E-A5F6-3028E04D05E3}"/>
                </a:ext>
              </a:extLst>
            </p:cNvPr>
            <p:cNvSpPr txBox="1">
              <a:spLocks noChangeArrowheads="1"/>
            </p:cNvSpPr>
            <p:nvPr/>
          </p:nvSpPr>
          <p:spPr bwMode="auto">
            <a:xfrm>
              <a:off x="8808099" y="3827464"/>
              <a:ext cx="869149"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600" dirty="0">
                  <a:latin typeface="+mn-lt"/>
                  <a:cs typeface="+mn-cs"/>
                </a:rPr>
                <a:t>SNR(dB)</a:t>
              </a:r>
            </a:p>
          </p:txBody>
        </p:sp>
        <p:sp>
          <p:nvSpPr>
            <p:cNvPr id="89" name="Text Box 147">
              <a:extLst>
                <a:ext uri="{FF2B5EF4-FFF2-40B4-BE49-F238E27FC236}">
                  <a16:creationId xmlns:a16="http://schemas.microsoft.com/office/drawing/2014/main" id="{E2163787-4691-5D46-8699-B77A930A9E6D}"/>
                </a:ext>
              </a:extLst>
            </p:cNvPr>
            <p:cNvSpPr txBox="1">
              <a:spLocks noChangeArrowheads="1"/>
            </p:cNvSpPr>
            <p:nvPr/>
          </p:nvSpPr>
          <p:spPr bwMode="auto">
            <a:xfrm rot="-5400000">
              <a:off x="7376940" y="2379023"/>
              <a:ext cx="510076" cy="338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600" dirty="0">
                  <a:latin typeface="+mn-lt"/>
                  <a:cs typeface="+mn-cs"/>
                </a:rPr>
                <a:t>BER</a:t>
              </a:r>
            </a:p>
          </p:txBody>
        </p:sp>
        <p:sp>
          <p:nvSpPr>
            <p:cNvPr id="90" name="Text Box 148">
              <a:extLst>
                <a:ext uri="{FF2B5EF4-FFF2-40B4-BE49-F238E27FC236}">
                  <a16:creationId xmlns:a16="http://schemas.microsoft.com/office/drawing/2014/main" id="{7C1ED569-5C1A-F54A-AB69-46434B3A312B}"/>
                </a:ext>
              </a:extLst>
            </p:cNvPr>
            <p:cNvSpPr txBox="1">
              <a:spLocks noChangeArrowheads="1"/>
            </p:cNvSpPr>
            <p:nvPr/>
          </p:nvSpPr>
          <p:spPr bwMode="auto">
            <a:xfrm>
              <a:off x="7689128" y="1501343"/>
              <a:ext cx="46519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400" dirty="0">
                  <a:latin typeface="+mn-lt"/>
                  <a:cs typeface="+mn-cs"/>
                </a:rPr>
                <a:t>10</a:t>
              </a:r>
              <a:r>
                <a:rPr lang="en-US" sz="1400" baseline="30000" dirty="0">
                  <a:latin typeface="+mn-lt"/>
                  <a:cs typeface="+mn-cs"/>
                </a:rPr>
                <a:t>-1</a:t>
              </a:r>
            </a:p>
          </p:txBody>
        </p:sp>
        <p:sp>
          <p:nvSpPr>
            <p:cNvPr id="91" name="Text Box 149">
              <a:extLst>
                <a:ext uri="{FF2B5EF4-FFF2-40B4-BE49-F238E27FC236}">
                  <a16:creationId xmlns:a16="http://schemas.microsoft.com/office/drawing/2014/main" id="{94E14E63-66FD-4443-B41D-AF70FFBA1CC6}"/>
                </a:ext>
              </a:extLst>
            </p:cNvPr>
            <p:cNvSpPr txBox="1">
              <a:spLocks noChangeArrowheads="1"/>
            </p:cNvSpPr>
            <p:nvPr/>
          </p:nvSpPr>
          <p:spPr bwMode="auto">
            <a:xfrm>
              <a:off x="7701828" y="1820430"/>
              <a:ext cx="46519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400" dirty="0">
                  <a:latin typeface="+mn-lt"/>
                  <a:cs typeface="+mn-cs"/>
                </a:rPr>
                <a:t>10</a:t>
              </a:r>
              <a:r>
                <a:rPr lang="en-US" sz="1400" baseline="30000" dirty="0">
                  <a:latin typeface="+mn-lt"/>
                  <a:cs typeface="+mn-cs"/>
                </a:rPr>
                <a:t>-2</a:t>
              </a:r>
            </a:p>
          </p:txBody>
        </p:sp>
        <p:sp>
          <p:nvSpPr>
            <p:cNvPr id="92" name="Text Box 150">
              <a:extLst>
                <a:ext uri="{FF2B5EF4-FFF2-40B4-BE49-F238E27FC236}">
                  <a16:creationId xmlns:a16="http://schemas.microsoft.com/office/drawing/2014/main" id="{E0977E27-9D19-A64A-AF3A-97F63CB63AA1}"/>
                </a:ext>
              </a:extLst>
            </p:cNvPr>
            <p:cNvSpPr txBox="1">
              <a:spLocks noChangeArrowheads="1"/>
            </p:cNvSpPr>
            <p:nvPr/>
          </p:nvSpPr>
          <p:spPr bwMode="auto">
            <a:xfrm>
              <a:off x="7693890" y="2131580"/>
              <a:ext cx="46519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400" dirty="0">
                  <a:latin typeface="+mn-lt"/>
                  <a:cs typeface="+mn-cs"/>
                </a:rPr>
                <a:t>10</a:t>
              </a:r>
              <a:r>
                <a:rPr lang="en-US" sz="1400" baseline="30000" dirty="0">
                  <a:latin typeface="+mn-lt"/>
                  <a:cs typeface="+mn-cs"/>
                </a:rPr>
                <a:t>-3</a:t>
              </a:r>
            </a:p>
          </p:txBody>
        </p:sp>
        <p:sp>
          <p:nvSpPr>
            <p:cNvPr id="93" name="Text Box 151">
              <a:extLst>
                <a:ext uri="{FF2B5EF4-FFF2-40B4-BE49-F238E27FC236}">
                  <a16:creationId xmlns:a16="http://schemas.microsoft.com/office/drawing/2014/main" id="{71116C7E-0C8A-C345-987E-209472BF625B}"/>
                </a:ext>
              </a:extLst>
            </p:cNvPr>
            <p:cNvSpPr txBox="1">
              <a:spLocks noChangeArrowheads="1"/>
            </p:cNvSpPr>
            <p:nvPr/>
          </p:nvSpPr>
          <p:spPr bwMode="auto">
            <a:xfrm>
              <a:off x="7701828" y="2752293"/>
              <a:ext cx="46519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400" dirty="0">
                  <a:latin typeface="+mn-lt"/>
                  <a:cs typeface="+mn-cs"/>
                </a:rPr>
                <a:t>10</a:t>
              </a:r>
              <a:r>
                <a:rPr lang="en-US" sz="1400" baseline="30000" dirty="0">
                  <a:latin typeface="+mn-lt"/>
                  <a:cs typeface="+mn-cs"/>
                </a:rPr>
                <a:t>-5</a:t>
              </a:r>
            </a:p>
          </p:txBody>
        </p:sp>
        <p:sp>
          <p:nvSpPr>
            <p:cNvPr id="94" name="Text Box 152">
              <a:extLst>
                <a:ext uri="{FF2B5EF4-FFF2-40B4-BE49-F238E27FC236}">
                  <a16:creationId xmlns:a16="http://schemas.microsoft.com/office/drawing/2014/main" id="{1704C017-27C0-A24D-9102-5AE6A700E83D}"/>
                </a:ext>
              </a:extLst>
            </p:cNvPr>
            <p:cNvSpPr txBox="1">
              <a:spLocks noChangeArrowheads="1"/>
            </p:cNvSpPr>
            <p:nvPr/>
          </p:nvSpPr>
          <p:spPr bwMode="auto">
            <a:xfrm>
              <a:off x="7703415" y="3071380"/>
              <a:ext cx="46519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400" dirty="0">
                  <a:latin typeface="+mn-lt"/>
                  <a:cs typeface="+mn-cs"/>
                </a:rPr>
                <a:t>10</a:t>
              </a:r>
              <a:r>
                <a:rPr lang="en-US" sz="1400" baseline="30000" dirty="0">
                  <a:latin typeface="+mn-lt"/>
                  <a:cs typeface="+mn-cs"/>
                </a:rPr>
                <a:t>-6</a:t>
              </a:r>
            </a:p>
          </p:txBody>
        </p:sp>
        <p:sp>
          <p:nvSpPr>
            <p:cNvPr id="95" name="Text Box 153">
              <a:extLst>
                <a:ext uri="{FF2B5EF4-FFF2-40B4-BE49-F238E27FC236}">
                  <a16:creationId xmlns:a16="http://schemas.microsoft.com/office/drawing/2014/main" id="{75B908A4-A34C-2445-B429-1AC5208B1859}"/>
                </a:ext>
              </a:extLst>
            </p:cNvPr>
            <p:cNvSpPr txBox="1">
              <a:spLocks noChangeArrowheads="1"/>
            </p:cNvSpPr>
            <p:nvPr/>
          </p:nvSpPr>
          <p:spPr bwMode="auto">
            <a:xfrm>
              <a:off x="7697065" y="3399993"/>
              <a:ext cx="46519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400" dirty="0">
                  <a:latin typeface="+mn-lt"/>
                  <a:cs typeface="+mn-cs"/>
                </a:rPr>
                <a:t>10</a:t>
              </a:r>
              <a:r>
                <a:rPr lang="en-US" sz="1400" baseline="30000" dirty="0">
                  <a:latin typeface="+mn-lt"/>
                  <a:cs typeface="+mn-cs"/>
                </a:rPr>
                <a:t>-7</a:t>
              </a:r>
            </a:p>
          </p:txBody>
        </p:sp>
        <p:sp>
          <p:nvSpPr>
            <p:cNvPr id="96" name="Text Box 154">
              <a:extLst>
                <a:ext uri="{FF2B5EF4-FFF2-40B4-BE49-F238E27FC236}">
                  <a16:creationId xmlns:a16="http://schemas.microsoft.com/office/drawing/2014/main" id="{6CA0DB94-D333-E944-A25F-F9D61C7ADF04}"/>
                </a:ext>
              </a:extLst>
            </p:cNvPr>
            <p:cNvSpPr txBox="1">
              <a:spLocks noChangeArrowheads="1"/>
            </p:cNvSpPr>
            <p:nvPr/>
          </p:nvSpPr>
          <p:spPr bwMode="auto">
            <a:xfrm>
              <a:off x="7690715" y="2455430"/>
              <a:ext cx="46519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400" dirty="0">
                  <a:latin typeface="+mn-lt"/>
                  <a:cs typeface="+mn-cs"/>
                </a:rPr>
                <a:t>10</a:t>
              </a:r>
              <a:r>
                <a:rPr lang="en-US" sz="1400" baseline="30000" dirty="0">
                  <a:latin typeface="+mn-lt"/>
                  <a:cs typeface="+mn-cs"/>
                </a:rPr>
                <a:t>-4</a:t>
              </a:r>
            </a:p>
          </p:txBody>
        </p:sp>
      </p:grpSp>
      <p:sp>
        <p:nvSpPr>
          <p:cNvPr id="97" name="Oval 158">
            <a:extLst>
              <a:ext uri="{FF2B5EF4-FFF2-40B4-BE49-F238E27FC236}">
                <a16:creationId xmlns:a16="http://schemas.microsoft.com/office/drawing/2014/main" id="{209748AE-384B-F949-89CC-37F237ECEE71}"/>
              </a:ext>
            </a:extLst>
          </p:cNvPr>
          <p:cNvSpPr>
            <a:spLocks noChangeArrowheads="1"/>
          </p:cNvSpPr>
          <p:nvPr/>
        </p:nvSpPr>
        <p:spPr bwMode="auto">
          <a:xfrm>
            <a:off x="10131137" y="3758480"/>
            <a:ext cx="152400" cy="16192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2400" dirty="0">
              <a:cs typeface="+mn-cs"/>
            </a:endParaRPr>
          </a:p>
        </p:txBody>
      </p:sp>
      <p:grpSp>
        <p:nvGrpSpPr>
          <p:cNvPr id="5" name="Group 4">
            <a:extLst>
              <a:ext uri="{FF2B5EF4-FFF2-40B4-BE49-F238E27FC236}">
                <a16:creationId xmlns:a16="http://schemas.microsoft.com/office/drawing/2014/main" id="{0F193BFB-7D25-3945-9C36-2F993BA9DB5E}"/>
              </a:ext>
            </a:extLst>
          </p:cNvPr>
          <p:cNvGrpSpPr/>
          <p:nvPr/>
        </p:nvGrpSpPr>
        <p:grpSpPr>
          <a:xfrm>
            <a:off x="8550275" y="5018232"/>
            <a:ext cx="1525223" cy="787073"/>
            <a:chOff x="1997075" y="4768850"/>
            <a:chExt cx="1525223" cy="787073"/>
          </a:xfrm>
        </p:grpSpPr>
        <p:sp>
          <p:nvSpPr>
            <p:cNvPr id="66" name="Line 140">
              <a:extLst>
                <a:ext uri="{FF2B5EF4-FFF2-40B4-BE49-F238E27FC236}">
                  <a16:creationId xmlns:a16="http://schemas.microsoft.com/office/drawing/2014/main" id="{9ABBD722-F994-5D44-9F28-C96E66B76EFB}"/>
                </a:ext>
              </a:extLst>
            </p:cNvPr>
            <p:cNvSpPr>
              <a:spLocks noChangeShapeType="1"/>
            </p:cNvSpPr>
            <p:nvPr/>
          </p:nvSpPr>
          <p:spPr bwMode="auto">
            <a:xfrm>
              <a:off x="1997075" y="5237163"/>
              <a:ext cx="296863" cy="0"/>
            </a:xfrm>
            <a:prstGeom prst="line">
              <a:avLst/>
            </a:prstGeom>
            <a:noFill/>
            <a:ln w="28575">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sz="2400" dirty="0">
                <a:cs typeface="+mn-cs"/>
              </a:endParaRPr>
            </a:p>
          </p:txBody>
        </p:sp>
        <p:sp>
          <p:nvSpPr>
            <p:cNvPr id="67" name="Line 141">
              <a:extLst>
                <a:ext uri="{FF2B5EF4-FFF2-40B4-BE49-F238E27FC236}">
                  <a16:creationId xmlns:a16="http://schemas.microsoft.com/office/drawing/2014/main" id="{D2378DA5-4292-1146-841A-83348B0599E2}"/>
                </a:ext>
              </a:extLst>
            </p:cNvPr>
            <p:cNvSpPr>
              <a:spLocks noChangeShapeType="1"/>
            </p:cNvSpPr>
            <p:nvPr/>
          </p:nvSpPr>
          <p:spPr bwMode="auto">
            <a:xfrm>
              <a:off x="1997075" y="5064125"/>
              <a:ext cx="296863" cy="0"/>
            </a:xfrm>
            <a:prstGeom prst="line">
              <a:avLst/>
            </a:prstGeom>
            <a:noFill/>
            <a:ln w="28575">
              <a:solidFill>
                <a:srgbClr val="FF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sz="2400" dirty="0">
                <a:cs typeface="+mn-cs"/>
              </a:endParaRPr>
            </a:p>
          </p:txBody>
        </p:sp>
        <p:sp>
          <p:nvSpPr>
            <p:cNvPr id="68" name="Line 142">
              <a:extLst>
                <a:ext uri="{FF2B5EF4-FFF2-40B4-BE49-F238E27FC236}">
                  <a16:creationId xmlns:a16="http://schemas.microsoft.com/office/drawing/2014/main" id="{BD436497-C11B-DE4B-B7CC-A36D247B744A}"/>
                </a:ext>
              </a:extLst>
            </p:cNvPr>
            <p:cNvSpPr>
              <a:spLocks noChangeShapeType="1"/>
            </p:cNvSpPr>
            <p:nvPr/>
          </p:nvSpPr>
          <p:spPr bwMode="auto">
            <a:xfrm>
              <a:off x="2006600" y="4894263"/>
              <a:ext cx="269875" cy="0"/>
            </a:xfrm>
            <a:prstGeom prst="line">
              <a:avLst/>
            </a:prstGeom>
            <a:noFill/>
            <a:ln w="28575">
              <a:solidFill>
                <a:srgbClr val="009900"/>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sz="2400" dirty="0">
                <a:cs typeface="+mn-cs"/>
              </a:endParaRPr>
            </a:p>
          </p:txBody>
        </p:sp>
        <p:sp>
          <p:nvSpPr>
            <p:cNvPr id="69" name="Text Box 143">
              <a:extLst>
                <a:ext uri="{FF2B5EF4-FFF2-40B4-BE49-F238E27FC236}">
                  <a16:creationId xmlns:a16="http://schemas.microsoft.com/office/drawing/2014/main" id="{B06EB229-594F-B74D-AB37-1AFD23D937D6}"/>
                </a:ext>
              </a:extLst>
            </p:cNvPr>
            <p:cNvSpPr txBox="1">
              <a:spLocks noChangeArrowheads="1"/>
            </p:cNvSpPr>
            <p:nvPr/>
          </p:nvSpPr>
          <p:spPr bwMode="auto">
            <a:xfrm>
              <a:off x="2279650" y="4768850"/>
              <a:ext cx="1242648" cy="2616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100" dirty="0">
                  <a:latin typeface="+mn-lt"/>
                  <a:cs typeface="+mn-cs"/>
                </a:rPr>
                <a:t>QAM256 (8 Mbps)</a:t>
              </a:r>
            </a:p>
          </p:txBody>
        </p:sp>
        <p:sp>
          <p:nvSpPr>
            <p:cNvPr id="70" name="Text Box 144">
              <a:extLst>
                <a:ext uri="{FF2B5EF4-FFF2-40B4-BE49-F238E27FC236}">
                  <a16:creationId xmlns:a16="http://schemas.microsoft.com/office/drawing/2014/main" id="{1299B93C-66F7-2D42-BCDE-AB352ACB0F71}"/>
                </a:ext>
              </a:extLst>
            </p:cNvPr>
            <p:cNvSpPr txBox="1">
              <a:spLocks noChangeArrowheads="1"/>
            </p:cNvSpPr>
            <p:nvPr/>
          </p:nvSpPr>
          <p:spPr bwMode="auto">
            <a:xfrm>
              <a:off x="2271713" y="4922838"/>
              <a:ext cx="1170513" cy="2616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100" dirty="0">
                  <a:latin typeface="+mn-lt"/>
                  <a:cs typeface="+mn-cs"/>
                </a:rPr>
                <a:t>QAM16 (4 Mbps)</a:t>
              </a:r>
            </a:p>
          </p:txBody>
        </p:sp>
        <p:sp>
          <p:nvSpPr>
            <p:cNvPr id="71" name="Text Box 145">
              <a:extLst>
                <a:ext uri="{FF2B5EF4-FFF2-40B4-BE49-F238E27FC236}">
                  <a16:creationId xmlns:a16="http://schemas.microsoft.com/office/drawing/2014/main" id="{8E3C0C78-B8F0-5C4A-94BE-C201B16ADCC3}"/>
                </a:ext>
              </a:extLst>
            </p:cNvPr>
            <p:cNvSpPr txBox="1">
              <a:spLocks noChangeArrowheads="1"/>
            </p:cNvSpPr>
            <p:nvPr/>
          </p:nvSpPr>
          <p:spPr bwMode="auto">
            <a:xfrm>
              <a:off x="2281238" y="5103813"/>
              <a:ext cx="1016625" cy="2616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100" dirty="0">
                  <a:latin typeface="+mn-lt"/>
                  <a:cs typeface="+mn-cs"/>
                </a:rPr>
                <a:t>BPSK (1 Mbps)</a:t>
              </a:r>
            </a:p>
          </p:txBody>
        </p:sp>
        <p:sp>
          <p:nvSpPr>
            <p:cNvPr id="98" name="Oval 159">
              <a:extLst>
                <a:ext uri="{FF2B5EF4-FFF2-40B4-BE49-F238E27FC236}">
                  <a16:creationId xmlns:a16="http://schemas.microsoft.com/office/drawing/2014/main" id="{3DC8AEBF-AF89-0041-BAEC-013B1349E773}"/>
                </a:ext>
              </a:extLst>
            </p:cNvPr>
            <p:cNvSpPr>
              <a:spLocks noChangeArrowheads="1"/>
            </p:cNvSpPr>
            <p:nvPr/>
          </p:nvSpPr>
          <p:spPr bwMode="auto">
            <a:xfrm>
              <a:off x="2065338" y="5330825"/>
              <a:ext cx="152400" cy="161925"/>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sz="2400" dirty="0">
                <a:cs typeface="+mn-cs"/>
              </a:endParaRPr>
            </a:p>
          </p:txBody>
        </p:sp>
        <p:sp>
          <p:nvSpPr>
            <p:cNvPr id="99" name="Text Box 160">
              <a:extLst>
                <a:ext uri="{FF2B5EF4-FFF2-40B4-BE49-F238E27FC236}">
                  <a16:creationId xmlns:a16="http://schemas.microsoft.com/office/drawing/2014/main" id="{3789CE0E-0C61-9946-9828-EE6C26B32958}"/>
                </a:ext>
              </a:extLst>
            </p:cNvPr>
            <p:cNvSpPr txBox="1">
              <a:spLocks noChangeArrowheads="1"/>
            </p:cNvSpPr>
            <p:nvPr/>
          </p:nvSpPr>
          <p:spPr bwMode="auto">
            <a:xfrm>
              <a:off x="2290763" y="5294313"/>
              <a:ext cx="1069524" cy="2616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eaLnBrk="1" hangingPunct="1">
                <a:defRPr/>
              </a:pPr>
              <a:r>
                <a:rPr lang="en-US" sz="1100" dirty="0">
                  <a:latin typeface="+mn-lt"/>
                  <a:cs typeface="+mn-cs"/>
                </a:rPr>
                <a:t>operating point</a:t>
              </a:r>
            </a:p>
          </p:txBody>
        </p:sp>
      </p:grpSp>
      <p:sp>
        <p:nvSpPr>
          <p:cNvPr id="100" name="Text Box 161">
            <a:extLst>
              <a:ext uri="{FF2B5EF4-FFF2-40B4-BE49-F238E27FC236}">
                <a16:creationId xmlns:a16="http://schemas.microsoft.com/office/drawing/2014/main" id="{73953D5A-AF9D-A74F-B537-6801EC6508BC}"/>
              </a:ext>
            </a:extLst>
          </p:cNvPr>
          <p:cNvSpPr txBox="1">
            <a:spLocks noChangeArrowheads="1"/>
          </p:cNvSpPr>
          <p:nvPr/>
        </p:nvSpPr>
        <p:spPr bwMode="auto">
          <a:xfrm>
            <a:off x="621147" y="3954895"/>
            <a:ext cx="709454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l">
              <a:defRPr/>
            </a:pPr>
            <a:r>
              <a:rPr lang="en-US" sz="2400" dirty="0">
                <a:solidFill>
                  <a:srgbClr val="011199"/>
                </a:solidFill>
                <a:latin typeface="+mn-lt"/>
                <a:cs typeface="Arial" charset="0"/>
              </a:rPr>
              <a:t>1. </a:t>
            </a:r>
            <a:r>
              <a:rPr lang="en-US" sz="2400" dirty="0">
                <a:latin typeface="+mn-lt"/>
                <a:cs typeface="Arial" charset="0"/>
              </a:rPr>
              <a:t>SNR decreases, BER increase as node moves away from base station</a:t>
            </a:r>
          </a:p>
        </p:txBody>
      </p:sp>
      <p:sp>
        <p:nvSpPr>
          <p:cNvPr id="101" name="Text Box 162">
            <a:extLst>
              <a:ext uri="{FF2B5EF4-FFF2-40B4-BE49-F238E27FC236}">
                <a16:creationId xmlns:a16="http://schemas.microsoft.com/office/drawing/2014/main" id="{E2FD50A6-89FD-3D40-BBE1-B3A224D6062B}"/>
              </a:ext>
            </a:extLst>
          </p:cNvPr>
          <p:cNvSpPr txBox="1">
            <a:spLocks noChangeArrowheads="1"/>
          </p:cNvSpPr>
          <p:nvPr/>
        </p:nvSpPr>
        <p:spPr bwMode="auto">
          <a:xfrm>
            <a:off x="621146" y="4893108"/>
            <a:ext cx="7105653"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l">
              <a:defRPr/>
            </a:pPr>
            <a:r>
              <a:rPr lang="en-US" sz="2400" dirty="0">
                <a:solidFill>
                  <a:srgbClr val="011199"/>
                </a:solidFill>
                <a:latin typeface="+mn-lt"/>
                <a:cs typeface="Arial" charset="0"/>
              </a:rPr>
              <a:t>2. </a:t>
            </a:r>
            <a:r>
              <a:rPr lang="en-US" sz="2400" dirty="0">
                <a:latin typeface="+mn-lt"/>
                <a:cs typeface="Arial" charset="0"/>
              </a:rPr>
              <a:t>When BER becomes too high, switch to lower transmission rate but with lower BER</a:t>
            </a:r>
          </a:p>
        </p:txBody>
      </p:sp>
      <p:sp>
        <p:nvSpPr>
          <p:cNvPr id="44" name="Rectangle 43"/>
          <p:cNvSpPr/>
          <p:nvPr/>
        </p:nvSpPr>
        <p:spPr>
          <a:xfrm>
            <a:off x="2917825" y="6214791"/>
            <a:ext cx="5049114" cy="461665"/>
          </a:xfrm>
          <a:prstGeom prst="rect">
            <a:avLst/>
          </a:prstGeom>
        </p:spPr>
        <p:txBody>
          <a:bodyPr wrap="square">
            <a:spAutoFit/>
          </a:bodyPr>
          <a:lstStyle/>
          <a:p>
            <a:pPr indent="-339725" algn="l">
              <a:buFont typeface="Wingdings" charset="0"/>
              <a:buNone/>
              <a:tabLst>
                <a:tab pos="746125" algn="l"/>
              </a:tabLst>
              <a:defRPr/>
            </a:pPr>
            <a:r>
              <a:rPr lang="en-US" sz="2000" b="1" dirty="0">
                <a:latin typeface="Times-Bold"/>
              </a:rPr>
              <a:t>Fig 24</a:t>
            </a:r>
            <a:r>
              <a:rPr lang="en-US" sz="2000" dirty="0"/>
              <a:t> </a:t>
            </a:r>
            <a:r>
              <a:rPr lang="en-US" sz="2400" dirty="0">
                <a:ea typeface="ＭＳ Ｐゴシック" charset="0"/>
                <a:cs typeface="Arial" charset="0"/>
              </a:rPr>
              <a:t>802.11</a:t>
            </a:r>
            <a:r>
              <a:rPr lang="en-US" sz="2000" dirty="0">
                <a:ea typeface="ＭＳ Ｐゴシック" charset="0"/>
              </a:rPr>
              <a:t>: </a:t>
            </a:r>
            <a:r>
              <a:rPr lang="en-US" sz="2000" dirty="0"/>
              <a:t>Rate adaptation</a:t>
            </a:r>
          </a:p>
        </p:txBody>
      </p:sp>
    </p:spTree>
    <p:extLst>
      <p:ext uri="{BB962C8B-B14F-4D97-AF65-F5344CB8AC3E}">
        <p14:creationId xmlns:p14="http://schemas.microsoft.com/office/powerpoint/2010/main" val="3339618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16667E-7 -3.7037E-6 C -0.00143 -0.01527 -0.00247 -0.02986 -0.00456 -0.04444 C -0.00651 -0.05902 -0.00951 -0.07407 -0.01172 -0.08703 C -0.01419 -0.09976 -0.01589 -0.10879 -0.0181 -0.12152 C -0.02031 -0.13379 -0.02344 -0.15208 -0.02539 -0.16088 C -0.02747 -0.16944 -0.02773 -0.16828 -0.02956 -0.17361 C -0.03138 -0.17847 -0.03425 -0.18541 -0.03672 -0.19189 " pathEditMode="relative" rAng="0" ptsTypes="AAAAAAA">
                                      <p:cBhvr>
                                        <p:cTn id="6" dur="2000" fill="hold"/>
                                        <p:tgtEl>
                                          <p:spTgt spid="97"/>
                                        </p:tgtEl>
                                        <p:attrNameLst>
                                          <p:attrName>ppt_x</p:attrName>
                                          <p:attrName>ppt_y</p:attrName>
                                        </p:attrNameLst>
                                      </p:cBhvr>
                                      <p:rCtr x="-1836" y="-9606"/>
                                    </p:animMotion>
                                  </p:childTnLst>
                                </p:cTn>
                              </p:par>
                              <p:par>
                                <p:cTn id="7" presetID="1" presetClass="entr" presetSubtype="0" fill="hold" grpId="0" nodeType="withEffect">
                                  <p:stCondLst>
                                    <p:cond delay="0"/>
                                  </p:stCondLst>
                                  <p:childTnLst>
                                    <p:set>
                                      <p:cBhvr>
                                        <p:cTn id="8" dur="1" fill="hold">
                                          <p:stCondLst>
                                            <p:cond delay="0"/>
                                          </p:stCondLst>
                                        </p:cTn>
                                        <p:tgtEl>
                                          <p:spTgt spid="1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grpId="1" nodeType="clickEffect">
                                  <p:stCondLst>
                                    <p:cond delay="0"/>
                                  </p:stCondLst>
                                  <p:childTnLst>
                                    <p:animMotion origin="layout" path="M -0.03672 -0.19189 C -0.03672 -0.19166 -0.0362 -0.07662 -0.03555 0.03889 " pathEditMode="relative" rAng="0" ptsTypes="AA">
                                      <p:cBhvr>
                                        <p:cTn id="12" dur="2000" fill="hold"/>
                                        <p:tgtEl>
                                          <p:spTgt spid="97"/>
                                        </p:tgtEl>
                                        <p:attrNameLst>
                                          <p:attrName>ppt_x</p:attrName>
                                          <p:attrName>ppt_y</p:attrName>
                                        </p:attrNameLst>
                                      </p:cBhvr>
                                      <p:rCtr x="52" y="11528"/>
                                    </p:animMotion>
                                  </p:childTnLst>
                                </p:cTn>
                              </p:par>
                              <p:par>
                                <p:cTn id="13" presetID="1" presetClass="entr" presetSubtype="0" fill="hold" grpId="0" nodeType="withEffect">
                                  <p:stCondLst>
                                    <p:cond delay="0"/>
                                  </p:stCondLst>
                                  <p:childTnLst>
                                    <p:set>
                                      <p:cBhvr>
                                        <p:cTn id="14" dur="1" fill="hold">
                                          <p:stCondLst>
                                            <p:cond delay="0"/>
                                          </p:stCondLst>
                                        </p:cTn>
                                        <p:tgtEl>
                                          <p:spTgt spid="101"/>
                                        </p:tgtEl>
                                        <p:attrNameLst>
                                          <p:attrName>style.visibility</p:attrName>
                                        </p:attrNameLst>
                                      </p:cBhvr>
                                      <p:to>
                                        <p:strVal val="visible"/>
                                      </p:to>
                                    </p:set>
                                  </p:childTnLst>
                                </p:cTn>
                              </p:par>
                            </p:childTnLst>
                          </p:cTn>
                        </p:par>
                        <p:par>
                          <p:cTn id="15" fill="hold">
                            <p:stCondLst>
                              <p:cond delay="2000"/>
                            </p:stCondLst>
                            <p:childTnLst>
                              <p:par>
                                <p:cTn id="16" presetID="0" presetClass="path" presetSubtype="0" accel="50000" decel="50000" fill="hold" grpId="2" nodeType="afterEffect">
                                  <p:stCondLst>
                                    <p:cond delay="0"/>
                                  </p:stCondLst>
                                  <p:childTnLst>
                                    <p:animMotion origin="layout" path="M -0.03555 0.03889 C -0.0388 0.01968 -0.04193 0.00162 -0.04531 -0.02199 C -0.04896 -0.0456 -0.05221 -0.07662 -0.05703 -0.10347 C -0.06172 -0.13055 -0.07161 -0.16921 -0.07435 -0.18217 " pathEditMode="relative" rAng="0" ptsTypes="AAAA">
                                      <p:cBhvr>
                                        <p:cTn id="17" dur="2000" fill="hold"/>
                                        <p:tgtEl>
                                          <p:spTgt spid="97"/>
                                        </p:tgtEl>
                                        <p:attrNameLst>
                                          <p:attrName>ppt_x</p:attrName>
                                          <p:attrName>ppt_y</p:attrName>
                                        </p:attrNameLst>
                                      </p:cBhvr>
                                      <p:rCtr x="-1940" y="-110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7" grpId="1" animBg="1"/>
      <p:bldP spid="97" grpId="2" animBg="1"/>
      <p:bldP spid="100" grpId="0"/>
      <p:bldP spid="10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4" name="Rectangle 4"/>
          <p:cNvSpPr>
            <a:spLocks noGrp="1" noChangeArrowheads="1"/>
          </p:cNvSpPr>
          <p:nvPr>
            <p:ph type="title"/>
          </p:nvPr>
        </p:nvSpPr>
        <p:spPr/>
        <p:txBody>
          <a:bodyPr/>
          <a:lstStyle/>
          <a:p>
            <a:pPr algn="l" rtl="0"/>
            <a:r>
              <a:rPr lang="en-US" altLang="en-US" sz="3200" dirty="0"/>
              <a:t>Elements of a wireless LAN network</a:t>
            </a:r>
          </a:p>
        </p:txBody>
      </p:sp>
      <p:sp>
        <p:nvSpPr>
          <p:cNvPr id="28705" name="Oval 5"/>
          <p:cNvSpPr>
            <a:spLocks noChangeArrowheads="1"/>
          </p:cNvSpPr>
          <p:nvPr/>
        </p:nvSpPr>
        <p:spPr bwMode="auto">
          <a:xfrm>
            <a:off x="6464301" y="4667250"/>
            <a:ext cx="1755775" cy="1625600"/>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endParaRPr lang="en-US" altLang="en-US" sz="1800">
              <a:solidFill>
                <a:srgbClr val="000000"/>
              </a:solidFill>
            </a:endParaRPr>
          </a:p>
        </p:txBody>
      </p:sp>
      <p:grpSp>
        <p:nvGrpSpPr>
          <p:cNvPr id="28706" name="Group 6"/>
          <p:cNvGrpSpPr>
            <a:grpSpLocks/>
          </p:cNvGrpSpPr>
          <p:nvPr/>
        </p:nvGrpSpPr>
        <p:grpSpPr bwMode="auto">
          <a:xfrm>
            <a:off x="4583113" y="2781301"/>
            <a:ext cx="2362200" cy="1762125"/>
            <a:chOff x="3839" y="1737"/>
            <a:chExt cx="1488" cy="1110"/>
          </a:xfrm>
        </p:grpSpPr>
        <p:sp>
          <p:nvSpPr>
            <p:cNvPr id="28744" name="Freeform 7"/>
            <p:cNvSpPr>
              <a:spLocks/>
            </p:cNvSpPr>
            <p:nvPr/>
          </p:nvSpPr>
          <p:spPr bwMode="auto">
            <a:xfrm>
              <a:off x="3839" y="1737"/>
              <a:ext cx="1488" cy="1110"/>
            </a:xfrm>
            <a:custGeom>
              <a:avLst/>
              <a:gdLst>
                <a:gd name="T0" fmla="*/ 27 w 2135"/>
                <a:gd name="T1" fmla="*/ 652 h 1662"/>
                <a:gd name="T2" fmla="*/ 105 w 2135"/>
                <a:gd name="T3" fmla="*/ 76 h 1662"/>
                <a:gd name="T4" fmla="*/ 657 w 2135"/>
                <a:gd name="T5" fmla="*/ 196 h 1662"/>
                <a:gd name="T6" fmla="*/ 1209 w 2135"/>
                <a:gd name="T7" fmla="*/ 100 h 1662"/>
                <a:gd name="T8" fmla="*/ 2001 w 2135"/>
                <a:gd name="T9" fmla="*/ 406 h 1662"/>
                <a:gd name="T10" fmla="*/ 2013 w 2135"/>
                <a:gd name="T11" fmla="*/ 1144 h 1662"/>
                <a:gd name="T12" fmla="*/ 1581 w 2135"/>
                <a:gd name="T13" fmla="*/ 1600 h 1662"/>
                <a:gd name="T14" fmla="*/ 813 w 2135"/>
                <a:gd name="T15" fmla="*/ 1516 h 1662"/>
                <a:gd name="T16" fmla="*/ 501 w 2135"/>
                <a:gd name="T17" fmla="*/ 1270 h 1662"/>
                <a:gd name="T18" fmla="*/ 183 w 2135"/>
                <a:gd name="T19" fmla="*/ 1066 h 1662"/>
                <a:gd name="T20" fmla="*/ 27 w 2135"/>
                <a:gd name="T21" fmla="*/ 652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35"/>
                <a:gd name="T34" fmla="*/ 0 h 1662"/>
                <a:gd name="T35" fmla="*/ 2135 w 2135"/>
                <a:gd name="T36" fmla="*/ 1662 h 16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endParaRPr lang="en-US" altLang="en-US" sz="1800">
                <a:solidFill>
                  <a:srgbClr val="000000"/>
                </a:solidFill>
              </a:endParaRPr>
            </a:p>
          </p:txBody>
        </p:sp>
        <p:sp>
          <p:nvSpPr>
            <p:cNvPr id="28745" name="Text Box 8"/>
            <p:cNvSpPr txBox="1">
              <a:spLocks noChangeArrowheads="1"/>
            </p:cNvSpPr>
            <p:nvPr/>
          </p:nvSpPr>
          <p:spPr bwMode="auto">
            <a:xfrm>
              <a:off x="4075" y="1947"/>
              <a:ext cx="109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rtl="0" fontAlgn="base">
                <a:spcBef>
                  <a:spcPct val="0"/>
                </a:spcBef>
                <a:spcAft>
                  <a:spcPct val="0"/>
                </a:spcAft>
              </a:pPr>
              <a:r>
                <a:rPr lang="en-US" altLang="en-US" sz="1800">
                  <a:solidFill>
                    <a:srgbClr val="000000"/>
                  </a:solidFill>
                </a:rPr>
                <a:t>network </a:t>
              </a:r>
            </a:p>
            <a:p>
              <a:pPr algn="ctr" rtl="0" fontAlgn="base">
                <a:spcBef>
                  <a:spcPct val="0"/>
                </a:spcBef>
                <a:spcAft>
                  <a:spcPct val="0"/>
                </a:spcAft>
              </a:pPr>
              <a:r>
                <a:rPr lang="en-US" altLang="en-US" sz="1800">
                  <a:solidFill>
                    <a:srgbClr val="000000"/>
                  </a:solidFill>
                </a:rPr>
                <a:t>infrastructure</a:t>
              </a:r>
            </a:p>
          </p:txBody>
        </p:sp>
      </p:grpSp>
      <p:pic>
        <p:nvPicPr>
          <p:cNvPr id="28707" name="Picture 9" descr="31u_bnrz[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9326" y="5245100"/>
            <a:ext cx="2143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708" name="Group 10"/>
          <p:cNvGrpSpPr>
            <a:grpSpLocks/>
          </p:cNvGrpSpPr>
          <p:nvPr/>
        </p:nvGrpSpPr>
        <p:grpSpPr bwMode="auto">
          <a:xfrm>
            <a:off x="2671764" y="1709738"/>
            <a:ext cx="1755775" cy="1625600"/>
            <a:chOff x="567" y="1326"/>
            <a:chExt cx="1106" cy="1024"/>
          </a:xfrm>
        </p:grpSpPr>
        <p:sp>
          <p:nvSpPr>
            <p:cNvPr id="28739" name="Oval 11"/>
            <p:cNvSpPr>
              <a:spLocks noChangeArrowheads="1"/>
            </p:cNvSpPr>
            <p:nvPr/>
          </p:nvSpPr>
          <p:spPr bwMode="auto">
            <a:xfrm>
              <a:off x="567" y="1326"/>
              <a:ext cx="1106" cy="1024"/>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endParaRPr lang="en-US" altLang="en-US" sz="1800">
                <a:solidFill>
                  <a:srgbClr val="000000"/>
                </a:solidFill>
              </a:endParaRPr>
            </a:p>
          </p:txBody>
        </p:sp>
        <p:pic>
          <p:nvPicPr>
            <p:cNvPr id="28740" name="Picture 12" descr="31u_bnrz[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035" y="1785"/>
              <a:ext cx="212" cy="13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28741" name="Group 13"/>
            <p:cNvGrpSpPr>
              <a:grpSpLocks/>
            </p:cNvGrpSpPr>
            <p:nvPr/>
          </p:nvGrpSpPr>
          <p:grpSpPr bwMode="auto">
            <a:xfrm>
              <a:off x="1221" y="1447"/>
              <a:ext cx="252" cy="288"/>
              <a:chOff x="2870" y="1518"/>
              <a:chExt cx="292" cy="320"/>
            </a:xfrm>
          </p:grpSpPr>
          <p:graphicFrame>
            <p:nvGraphicFramePr>
              <p:cNvPr id="28700" name="Object 2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5" imgW="826829" imgH="840406" progId="">
                      <p:embed/>
                    </p:oleObj>
                  </mc:Choice>
                  <mc:Fallback>
                    <p:oleObj name="Clip" r:id="rId5" imgW="826829" imgH="840406" progId="">
                      <p:embed/>
                      <p:pic>
                        <p:nvPicPr>
                          <p:cNvPr id="28700" name="Object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solidFill>
                            <a:srgbClr val="99CCFF"/>
                          </a:solidFill>
                        </p:spPr>
                      </p:pic>
                    </p:oleObj>
                  </mc:Fallback>
                </mc:AlternateContent>
              </a:graphicData>
            </a:graphic>
          </p:graphicFrame>
          <p:graphicFrame>
            <p:nvGraphicFramePr>
              <p:cNvPr id="28701" name="Object 2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7" imgW="1268295" imgH="1199426" progId="">
                      <p:embed/>
                    </p:oleObj>
                  </mc:Choice>
                  <mc:Fallback>
                    <p:oleObj name="Clip" r:id="rId7" imgW="1268295" imgH="1199426" progId="">
                      <p:embed/>
                      <p:pic>
                        <p:nvPicPr>
                          <p:cNvPr id="28701" name="Object 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solidFill>
                            <a:srgbClr val="99CCFF"/>
                          </a:solidFill>
                        </p:spPr>
                      </p:pic>
                    </p:oleObj>
                  </mc:Fallback>
                </mc:AlternateContent>
              </a:graphicData>
            </a:graphic>
          </p:graphicFrame>
        </p:grpSp>
        <p:grpSp>
          <p:nvGrpSpPr>
            <p:cNvPr id="28742" name="Group 16"/>
            <p:cNvGrpSpPr>
              <a:grpSpLocks/>
            </p:cNvGrpSpPr>
            <p:nvPr/>
          </p:nvGrpSpPr>
          <p:grpSpPr bwMode="auto">
            <a:xfrm>
              <a:off x="869" y="1379"/>
              <a:ext cx="252" cy="288"/>
              <a:chOff x="2870" y="1518"/>
              <a:chExt cx="292" cy="320"/>
            </a:xfrm>
          </p:grpSpPr>
          <p:graphicFrame>
            <p:nvGraphicFramePr>
              <p:cNvPr id="28698" name="Object 26"/>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9" imgW="826829" imgH="840406" progId="">
                      <p:embed/>
                    </p:oleObj>
                  </mc:Choice>
                  <mc:Fallback>
                    <p:oleObj name="Clip" r:id="rId9" imgW="826829" imgH="840406" progId="">
                      <p:embed/>
                      <p:pic>
                        <p:nvPicPr>
                          <p:cNvPr id="28698" name="Object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solidFill>
                            <a:srgbClr val="99CCFF"/>
                          </a:solidFill>
                        </p:spPr>
                      </p:pic>
                    </p:oleObj>
                  </mc:Fallback>
                </mc:AlternateContent>
              </a:graphicData>
            </a:graphic>
          </p:graphicFrame>
          <p:graphicFrame>
            <p:nvGraphicFramePr>
              <p:cNvPr id="28699" name="Object 27"/>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10" imgW="1268295" imgH="1199426" progId="">
                      <p:embed/>
                    </p:oleObj>
                  </mc:Choice>
                  <mc:Fallback>
                    <p:oleObj name="Clip" r:id="rId10" imgW="1268295" imgH="1199426" progId="">
                      <p:embed/>
                      <p:pic>
                        <p:nvPicPr>
                          <p:cNvPr id="28699" name="Object 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solidFill>
                            <a:srgbClr val="99CCFF"/>
                          </a:solidFill>
                        </p:spPr>
                      </p:pic>
                    </p:oleObj>
                  </mc:Fallback>
                </mc:AlternateContent>
              </a:graphicData>
            </a:graphic>
          </p:graphicFrame>
        </p:grpSp>
        <p:grpSp>
          <p:nvGrpSpPr>
            <p:cNvPr id="28743" name="Group 19"/>
            <p:cNvGrpSpPr>
              <a:grpSpLocks/>
            </p:cNvGrpSpPr>
            <p:nvPr/>
          </p:nvGrpSpPr>
          <p:grpSpPr bwMode="auto">
            <a:xfrm>
              <a:off x="727" y="1878"/>
              <a:ext cx="252" cy="288"/>
              <a:chOff x="2870" y="1518"/>
              <a:chExt cx="292" cy="320"/>
            </a:xfrm>
          </p:grpSpPr>
          <p:graphicFrame>
            <p:nvGraphicFramePr>
              <p:cNvPr id="28696" name="Object 2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11" imgW="826829" imgH="840406" progId="">
                      <p:embed/>
                    </p:oleObj>
                  </mc:Choice>
                  <mc:Fallback>
                    <p:oleObj name="Clip" r:id="rId11" imgW="826829" imgH="840406" progId="">
                      <p:embed/>
                      <p:pic>
                        <p:nvPicPr>
                          <p:cNvPr id="28696" name="Object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solidFill>
                            <a:srgbClr val="99CCFF"/>
                          </a:solidFill>
                        </p:spPr>
                      </p:pic>
                    </p:oleObj>
                  </mc:Fallback>
                </mc:AlternateContent>
              </a:graphicData>
            </a:graphic>
          </p:graphicFrame>
          <p:graphicFrame>
            <p:nvGraphicFramePr>
              <p:cNvPr id="28697" name="Object 2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12" imgW="1268295" imgH="1199426" progId="">
                      <p:embed/>
                    </p:oleObj>
                  </mc:Choice>
                  <mc:Fallback>
                    <p:oleObj name="Clip" r:id="rId12" imgW="1268295" imgH="1199426" progId="">
                      <p:embed/>
                      <p:pic>
                        <p:nvPicPr>
                          <p:cNvPr id="28697" name="Object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solidFill>
                            <a:srgbClr val="99CCFF"/>
                          </a:solidFill>
                        </p:spPr>
                      </p:pic>
                    </p:oleObj>
                  </mc:Fallback>
                </mc:AlternateContent>
              </a:graphicData>
            </a:graphic>
          </p:graphicFrame>
        </p:grpSp>
      </p:grpSp>
      <p:sp>
        <p:nvSpPr>
          <p:cNvPr id="28709" name="Line 22"/>
          <p:cNvSpPr>
            <a:spLocks noChangeShapeType="1"/>
          </p:cNvSpPr>
          <p:nvPr/>
        </p:nvSpPr>
        <p:spPr bwMode="auto">
          <a:xfrm>
            <a:off x="3700463" y="2711451"/>
            <a:ext cx="900112" cy="3921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a:solidFill>
                <a:srgbClr val="000000"/>
              </a:solidFill>
              <a:latin typeface="Comic Sans MS" panose="030F0702030302020204" pitchFamily="66" charset="0"/>
              <a:ea typeface="ＭＳ Ｐゴシック" panose="020B0600070205080204" pitchFamily="34" charset="-128"/>
            </a:endParaRPr>
          </a:p>
        </p:txBody>
      </p:sp>
      <p:sp>
        <p:nvSpPr>
          <p:cNvPr id="28710" name="Oval 23"/>
          <p:cNvSpPr>
            <a:spLocks noChangeArrowheads="1"/>
          </p:cNvSpPr>
          <p:nvPr/>
        </p:nvSpPr>
        <p:spPr bwMode="auto">
          <a:xfrm>
            <a:off x="2767014" y="3632200"/>
            <a:ext cx="1755775" cy="1625600"/>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endParaRPr lang="en-US" altLang="en-US" sz="1800">
              <a:solidFill>
                <a:srgbClr val="000000"/>
              </a:solidFill>
            </a:endParaRPr>
          </a:p>
        </p:txBody>
      </p:sp>
      <p:pic>
        <p:nvPicPr>
          <p:cNvPr id="28711" name="Picture 24" descr="31u_bnrz[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0288" y="4300538"/>
            <a:ext cx="2143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712" name="Group 25"/>
          <p:cNvGrpSpPr>
            <a:grpSpLocks/>
          </p:cNvGrpSpPr>
          <p:nvPr/>
        </p:nvGrpSpPr>
        <p:grpSpPr bwMode="auto">
          <a:xfrm>
            <a:off x="3557588" y="4651375"/>
            <a:ext cx="400050" cy="457200"/>
            <a:chOff x="2870" y="1518"/>
            <a:chExt cx="292" cy="320"/>
          </a:xfrm>
        </p:grpSpPr>
        <p:graphicFrame>
          <p:nvGraphicFramePr>
            <p:cNvPr id="28694" name="Object 2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13" imgW="826829" imgH="840406" progId="">
                    <p:embed/>
                  </p:oleObj>
                </mc:Choice>
                <mc:Fallback>
                  <p:oleObj name="Clip" r:id="rId13" imgW="826829" imgH="840406" progId="">
                    <p:embed/>
                    <p:pic>
                      <p:nvPicPr>
                        <p:cNvPr id="28694" name="Object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95" name="Object 2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14" imgW="1268295" imgH="1199426" progId="">
                    <p:embed/>
                  </p:oleObj>
                </mc:Choice>
                <mc:Fallback>
                  <p:oleObj name="Clip" r:id="rId14" imgW="1268295" imgH="1199426" progId="">
                    <p:embed/>
                    <p:pic>
                      <p:nvPicPr>
                        <p:cNvPr id="28695" name="Object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8713" name="Group 28"/>
          <p:cNvGrpSpPr>
            <a:grpSpLocks/>
          </p:cNvGrpSpPr>
          <p:nvPr/>
        </p:nvGrpSpPr>
        <p:grpSpPr bwMode="auto">
          <a:xfrm>
            <a:off x="3406775" y="3702050"/>
            <a:ext cx="400050" cy="457200"/>
            <a:chOff x="2870" y="1518"/>
            <a:chExt cx="292" cy="320"/>
          </a:xfrm>
        </p:grpSpPr>
        <p:graphicFrame>
          <p:nvGraphicFramePr>
            <p:cNvPr id="28692" name="Object 2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15" imgW="826829" imgH="840406" progId="">
                    <p:embed/>
                  </p:oleObj>
                </mc:Choice>
                <mc:Fallback>
                  <p:oleObj name="Clip" r:id="rId15" imgW="826829" imgH="840406" progId="">
                    <p:embed/>
                    <p:pic>
                      <p:nvPicPr>
                        <p:cNvPr id="28692"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93" name="Object 2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16" imgW="1268295" imgH="1199426" progId="">
                    <p:embed/>
                  </p:oleObj>
                </mc:Choice>
                <mc:Fallback>
                  <p:oleObj name="Clip" r:id="rId16" imgW="1268295" imgH="1199426" progId="">
                    <p:embed/>
                    <p:pic>
                      <p:nvPicPr>
                        <p:cNvPr id="28693" name="Object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8714" name="Group 31"/>
          <p:cNvGrpSpPr>
            <a:grpSpLocks/>
          </p:cNvGrpSpPr>
          <p:nvPr/>
        </p:nvGrpSpPr>
        <p:grpSpPr bwMode="auto">
          <a:xfrm>
            <a:off x="3021013" y="4508500"/>
            <a:ext cx="400050" cy="457200"/>
            <a:chOff x="2870" y="1518"/>
            <a:chExt cx="292" cy="320"/>
          </a:xfrm>
        </p:grpSpPr>
        <p:graphicFrame>
          <p:nvGraphicFramePr>
            <p:cNvPr id="28690" name="Object 1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17" imgW="826829" imgH="840406" progId="">
                    <p:embed/>
                  </p:oleObj>
                </mc:Choice>
                <mc:Fallback>
                  <p:oleObj name="Clip" r:id="rId17" imgW="826829" imgH="840406" progId="">
                    <p:embed/>
                    <p:pic>
                      <p:nvPicPr>
                        <p:cNvPr id="28690" name="Object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91" name="Object 1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18" imgW="1268295" imgH="1199426" progId="">
                    <p:embed/>
                  </p:oleObj>
                </mc:Choice>
                <mc:Fallback>
                  <p:oleObj name="Clip" r:id="rId18" imgW="1268295" imgH="1199426" progId="">
                    <p:embed/>
                    <p:pic>
                      <p:nvPicPr>
                        <p:cNvPr id="28691" name="Object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8715" name="Line 34"/>
          <p:cNvSpPr>
            <a:spLocks noChangeShapeType="1"/>
          </p:cNvSpPr>
          <p:nvPr/>
        </p:nvSpPr>
        <p:spPr bwMode="auto">
          <a:xfrm flipV="1">
            <a:off x="3844924" y="3721100"/>
            <a:ext cx="850902" cy="70485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a:solidFill>
                <a:srgbClr val="000000"/>
              </a:solidFill>
              <a:latin typeface="Comic Sans MS" panose="030F0702030302020204" pitchFamily="66" charset="0"/>
              <a:ea typeface="ＭＳ Ｐゴシック" panose="020B0600070205080204" pitchFamily="34" charset="-128"/>
            </a:endParaRPr>
          </a:p>
        </p:txBody>
      </p:sp>
      <p:grpSp>
        <p:nvGrpSpPr>
          <p:cNvPr id="28716" name="Group 35"/>
          <p:cNvGrpSpPr>
            <a:grpSpLocks/>
          </p:cNvGrpSpPr>
          <p:nvPr/>
        </p:nvGrpSpPr>
        <p:grpSpPr bwMode="auto">
          <a:xfrm>
            <a:off x="2897188" y="3960813"/>
            <a:ext cx="400050" cy="457200"/>
            <a:chOff x="2870" y="1518"/>
            <a:chExt cx="292" cy="320"/>
          </a:xfrm>
        </p:grpSpPr>
        <p:graphicFrame>
          <p:nvGraphicFramePr>
            <p:cNvPr id="28688" name="Object 16"/>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19" imgW="826829" imgH="840406" progId="">
                    <p:embed/>
                  </p:oleObj>
                </mc:Choice>
                <mc:Fallback>
                  <p:oleObj name="Clip" r:id="rId19" imgW="826829" imgH="840406" progId="">
                    <p:embed/>
                    <p:pic>
                      <p:nvPicPr>
                        <p:cNvPr id="28688"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89" name="Object 17"/>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20" imgW="1268295" imgH="1199426" progId="">
                    <p:embed/>
                  </p:oleObj>
                </mc:Choice>
                <mc:Fallback>
                  <p:oleObj name="Clip" r:id="rId20" imgW="1268295" imgH="1199426" progId="">
                    <p:embed/>
                    <p:pic>
                      <p:nvPicPr>
                        <p:cNvPr id="28689" name="Object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8717" name="Oval 38"/>
          <p:cNvSpPr>
            <a:spLocks noChangeArrowheads="1"/>
          </p:cNvSpPr>
          <p:nvPr/>
        </p:nvSpPr>
        <p:spPr bwMode="auto">
          <a:xfrm>
            <a:off x="5154614" y="4583113"/>
            <a:ext cx="1755775" cy="1625600"/>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endParaRPr lang="en-US" altLang="en-US" sz="1800">
              <a:solidFill>
                <a:srgbClr val="000000"/>
              </a:solidFill>
            </a:endParaRPr>
          </a:p>
        </p:txBody>
      </p:sp>
      <p:pic>
        <p:nvPicPr>
          <p:cNvPr id="28718" name="Picture 39" descr="31u_bnrz[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7888" y="5265738"/>
            <a:ext cx="2143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719" name="Group 40"/>
          <p:cNvGrpSpPr>
            <a:grpSpLocks/>
          </p:cNvGrpSpPr>
          <p:nvPr/>
        </p:nvGrpSpPr>
        <p:grpSpPr bwMode="auto">
          <a:xfrm>
            <a:off x="5945188" y="5616575"/>
            <a:ext cx="400050" cy="457200"/>
            <a:chOff x="2870" y="1518"/>
            <a:chExt cx="292" cy="320"/>
          </a:xfrm>
        </p:grpSpPr>
        <p:graphicFrame>
          <p:nvGraphicFramePr>
            <p:cNvPr id="28686" name="Object 1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21" imgW="826829" imgH="840406" progId="">
                    <p:embed/>
                  </p:oleObj>
                </mc:Choice>
                <mc:Fallback>
                  <p:oleObj name="Clip" r:id="rId21" imgW="826829" imgH="840406" progId="">
                    <p:embed/>
                    <p:pic>
                      <p:nvPicPr>
                        <p:cNvPr id="28686"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87" name="Object 1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22" imgW="1268295" imgH="1199426" progId="">
                    <p:embed/>
                  </p:oleObj>
                </mc:Choice>
                <mc:Fallback>
                  <p:oleObj name="Clip" r:id="rId22" imgW="1268295" imgH="1199426" progId="">
                    <p:embed/>
                    <p:pic>
                      <p:nvPicPr>
                        <p:cNvPr id="28687"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8720" name="Group 43"/>
          <p:cNvGrpSpPr>
            <a:grpSpLocks/>
          </p:cNvGrpSpPr>
          <p:nvPr/>
        </p:nvGrpSpPr>
        <p:grpSpPr bwMode="auto">
          <a:xfrm>
            <a:off x="6146800" y="4672013"/>
            <a:ext cx="400050" cy="457200"/>
            <a:chOff x="2870" y="1518"/>
            <a:chExt cx="292" cy="320"/>
          </a:xfrm>
        </p:grpSpPr>
        <p:graphicFrame>
          <p:nvGraphicFramePr>
            <p:cNvPr id="28684" name="Object 1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23" imgW="826829" imgH="840406" progId="">
                    <p:embed/>
                  </p:oleObj>
                </mc:Choice>
                <mc:Fallback>
                  <p:oleObj name="Clip" r:id="rId23" imgW="826829" imgH="840406" progId="">
                    <p:embed/>
                    <p:pic>
                      <p:nvPicPr>
                        <p:cNvPr id="28684"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85" name="Object 1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24" imgW="1268295" imgH="1199426" progId="">
                    <p:embed/>
                  </p:oleObj>
                </mc:Choice>
                <mc:Fallback>
                  <p:oleObj name="Clip" r:id="rId24" imgW="1268295" imgH="1199426" progId="">
                    <p:embed/>
                    <p:pic>
                      <p:nvPicPr>
                        <p:cNvPr id="28685"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8721" name="Group 46"/>
          <p:cNvGrpSpPr>
            <a:grpSpLocks/>
          </p:cNvGrpSpPr>
          <p:nvPr/>
        </p:nvGrpSpPr>
        <p:grpSpPr bwMode="auto">
          <a:xfrm>
            <a:off x="5408613" y="5473700"/>
            <a:ext cx="400050" cy="457200"/>
            <a:chOff x="2870" y="1518"/>
            <a:chExt cx="292" cy="320"/>
          </a:xfrm>
        </p:grpSpPr>
        <p:graphicFrame>
          <p:nvGraphicFramePr>
            <p:cNvPr id="28682" name="Object 1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25" imgW="826829" imgH="840406" progId="">
                    <p:embed/>
                  </p:oleObj>
                </mc:Choice>
                <mc:Fallback>
                  <p:oleObj name="Clip" r:id="rId25" imgW="826829" imgH="840406" progId="">
                    <p:embed/>
                    <p:pic>
                      <p:nvPicPr>
                        <p:cNvPr id="28682"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83" name="Object 1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26" imgW="1268295" imgH="1199426" progId="">
                    <p:embed/>
                  </p:oleObj>
                </mc:Choice>
                <mc:Fallback>
                  <p:oleObj name="Clip" r:id="rId26" imgW="1268295" imgH="1199426" progId="">
                    <p:embed/>
                    <p:pic>
                      <p:nvPicPr>
                        <p:cNvPr id="28683"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8722" name="Group 49"/>
          <p:cNvGrpSpPr>
            <a:grpSpLocks/>
          </p:cNvGrpSpPr>
          <p:nvPr/>
        </p:nvGrpSpPr>
        <p:grpSpPr bwMode="auto">
          <a:xfrm>
            <a:off x="5284788" y="4926013"/>
            <a:ext cx="400050" cy="457200"/>
            <a:chOff x="2870" y="1518"/>
            <a:chExt cx="292" cy="320"/>
          </a:xfrm>
        </p:grpSpPr>
        <p:graphicFrame>
          <p:nvGraphicFramePr>
            <p:cNvPr id="28680" name="Object 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27" imgW="826829" imgH="840406" progId="">
                    <p:embed/>
                  </p:oleObj>
                </mc:Choice>
                <mc:Fallback>
                  <p:oleObj name="Clip" r:id="rId27" imgW="826829" imgH="840406" progId="">
                    <p:embed/>
                    <p:pic>
                      <p:nvPicPr>
                        <p:cNvPr id="2868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81" name="Object 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28" imgW="1268295" imgH="1199426" progId="">
                    <p:embed/>
                  </p:oleObj>
                </mc:Choice>
                <mc:Fallback>
                  <p:oleObj name="Clip" r:id="rId28" imgW="1268295" imgH="1199426" progId="">
                    <p:embed/>
                    <p:pic>
                      <p:nvPicPr>
                        <p:cNvPr id="28681"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8723" name="Group 52"/>
          <p:cNvGrpSpPr>
            <a:grpSpLocks/>
          </p:cNvGrpSpPr>
          <p:nvPr/>
        </p:nvGrpSpPr>
        <p:grpSpPr bwMode="auto">
          <a:xfrm>
            <a:off x="7361238" y="5697538"/>
            <a:ext cx="400050" cy="457200"/>
            <a:chOff x="2870" y="1518"/>
            <a:chExt cx="292" cy="320"/>
          </a:xfrm>
        </p:grpSpPr>
        <p:graphicFrame>
          <p:nvGraphicFramePr>
            <p:cNvPr id="28678" name="Object 6"/>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29" imgW="826829" imgH="840406" progId="">
                    <p:embed/>
                  </p:oleObj>
                </mc:Choice>
                <mc:Fallback>
                  <p:oleObj name="Clip" r:id="rId29" imgW="826829" imgH="840406" progId="">
                    <p:embed/>
                    <p:pic>
                      <p:nvPicPr>
                        <p:cNvPr id="28678"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79" name="Object 7"/>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30" imgW="1268295" imgH="1199426" progId="">
                    <p:embed/>
                  </p:oleObj>
                </mc:Choice>
                <mc:Fallback>
                  <p:oleObj name="Clip" r:id="rId30" imgW="1268295" imgH="1199426" progId="">
                    <p:embed/>
                    <p:pic>
                      <p:nvPicPr>
                        <p:cNvPr id="28679"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8724" name="Group 55"/>
          <p:cNvGrpSpPr>
            <a:grpSpLocks/>
          </p:cNvGrpSpPr>
          <p:nvPr/>
        </p:nvGrpSpPr>
        <p:grpSpPr bwMode="auto">
          <a:xfrm>
            <a:off x="6354764" y="5164138"/>
            <a:ext cx="835025" cy="457200"/>
            <a:chOff x="3345" y="3383"/>
            <a:chExt cx="526" cy="288"/>
          </a:xfrm>
        </p:grpSpPr>
        <p:grpSp>
          <p:nvGrpSpPr>
            <p:cNvPr id="28734" name="Group 56"/>
            <p:cNvGrpSpPr>
              <a:grpSpLocks/>
            </p:cNvGrpSpPr>
            <p:nvPr/>
          </p:nvGrpSpPr>
          <p:grpSpPr bwMode="auto">
            <a:xfrm>
              <a:off x="3426" y="3383"/>
              <a:ext cx="252" cy="288"/>
              <a:chOff x="2870" y="1518"/>
              <a:chExt cx="292" cy="320"/>
            </a:xfrm>
          </p:grpSpPr>
          <p:graphicFrame>
            <p:nvGraphicFramePr>
              <p:cNvPr id="28676" name="Object 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31" imgW="826829" imgH="840406" progId="">
                      <p:embed/>
                    </p:oleObj>
                  </mc:Choice>
                  <mc:Fallback>
                    <p:oleObj name="Clip" r:id="rId31" imgW="826829" imgH="840406" progId="">
                      <p:embed/>
                      <p:pic>
                        <p:nvPicPr>
                          <p:cNvPr id="28676"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77" name="Object 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32" imgW="1268295" imgH="1199426" progId="">
                      <p:embed/>
                    </p:oleObj>
                  </mc:Choice>
                  <mc:Fallback>
                    <p:oleObj name="Clip" r:id="rId32" imgW="1268295" imgH="1199426" progId="">
                      <p:embed/>
                      <p:pic>
                        <p:nvPicPr>
                          <p:cNvPr id="28677"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8735" name="Line 59"/>
            <p:cNvSpPr>
              <a:spLocks noChangeShapeType="1"/>
            </p:cNvSpPr>
            <p:nvPr/>
          </p:nvSpPr>
          <p:spPr bwMode="auto">
            <a:xfrm>
              <a:off x="3679" y="3547"/>
              <a:ext cx="19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a:solidFill>
                  <a:srgbClr val="000000"/>
                </a:solidFill>
                <a:latin typeface="Comic Sans MS" panose="030F0702030302020204" pitchFamily="66" charset="0"/>
                <a:ea typeface="ＭＳ Ｐゴシック" panose="020B0600070205080204" pitchFamily="34" charset="-128"/>
              </a:endParaRPr>
            </a:p>
          </p:txBody>
        </p:sp>
        <p:sp>
          <p:nvSpPr>
            <p:cNvPr id="28736" name="Line 60"/>
            <p:cNvSpPr>
              <a:spLocks noChangeShapeType="1"/>
            </p:cNvSpPr>
            <p:nvPr/>
          </p:nvSpPr>
          <p:spPr bwMode="auto">
            <a:xfrm flipH="1">
              <a:off x="3372" y="3486"/>
              <a:ext cx="1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a:solidFill>
                  <a:srgbClr val="000000"/>
                </a:solidFill>
                <a:latin typeface="Comic Sans MS" panose="030F0702030302020204" pitchFamily="66" charset="0"/>
                <a:ea typeface="ＭＳ Ｐゴシック" panose="020B0600070205080204" pitchFamily="34" charset="-128"/>
              </a:endParaRPr>
            </a:p>
          </p:txBody>
        </p:sp>
        <p:sp>
          <p:nvSpPr>
            <p:cNvPr id="28737" name="Line 61"/>
            <p:cNvSpPr>
              <a:spLocks noChangeShapeType="1"/>
            </p:cNvSpPr>
            <p:nvPr/>
          </p:nvSpPr>
          <p:spPr bwMode="auto">
            <a:xfrm flipH="1">
              <a:off x="3381" y="3534"/>
              <a:ext cx="1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a:solidFill>
                  <a:srgbClr val="000000"/>
                </a:solidFill>
                <a:latin typeface="Comic Sans MS" panose="030F0702030302020204" pitchFamily="66" charset="0"/>
                <a:ea typeface="ＭＳ Ｐゴシック" panose="020B0600070205080204" pitchFamily="34" charset="-128"/>
              </a:endParaRPr>
            </a:p>
          </p:txBody>
        </p:sp>
        <p:sp>
          <p:nvSpPr>
            <p:cNvPr id="28738" name="Line 62"/>
            <p:cNvSpPr>
              <a:spLocks noChangeShapeType="1"/>
            </p:cNvSpPr>
            <p:nvPr/>
          </p:nvSpPr>
          <p:spPr bwMode="auto">
            <a:xfrm flipH="1">
              <a:off x="3345" y="3576"/>
              <a:ext cx="1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a:solidFill>
                  <a:srgbClr val="000000"/>
                </a:solidFill>
                <a:latin typeface="Comic Sans MS" panose="030F0702030302020204" pitchFamily="66" charset="0"/>
                <a:ea typeface="ＭＳ Ｐゴシック" panose="020B0600070205080204" pitchFamily="34" charset="-128"/>
              </a:endParaRPr>
            </a:p>
          </p:txBody>
        </p:sp>
      </p:grpSp>
      <p:sp>
        <p:nvSpPr>
          <p:cNvPr id="28725" name="Line 63"/>
          <p:cNvSpPr>
            <a:spLocks noChangeShapeType="1"/>
          </p:cNvSpPr>
          <p:nvPr/>
        </p:nvSpPr>
        <p:spPr bwMode="auto">
          <a:xfrm flipH="1" flipV="1">
            <a:off x="6592888" y="4303714"/>
            <a:ext cx="747712" cy="10953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a:solidFill>
                <a:srgbClr val="000000"/>
              </a:solidFill>
              <a:latin typeface="Comic Sans MS" panose="030F0702030302020204" pitchFamily="66" charset="0"/>
              <a:ea typeface="ＭＳ Ｐゴシック" panose="020B0600070205080204" pitchFamily="34" charset="-128"/>
            </a:endParaRPr>
          </a:p>
        </p:txBody>
      </p:sp>
      <p:sp>
        <p:nvSpPr>
          <p:cNvPr id="28726" name="Line 64"/>
          <p:cNvSpPr>
            <a:spLocks noChangeShapeType="1"/>
          </p:cNvSpPr>
          <p:nvPr/>
        </p:nvSpPr>
        <p:spPr bwMode="auto">
          <a:xfrm flipH="1" flipV="1">
            <a:off x="5821363" y="4451350"/>
            <a:ext cx="176212" cy="99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a:solidFill>
                <a:srgbClr val="000000"/>
              </a:solidFill>
              <a:latin typeface="Comic Sans MS" panose="030F0702030302020204" pitchFamily="66" charset="0"/>
              <a:ea typeface="ＭＳ Ｐゴシック" panose="020B0600070205080204" pitchFamily="34" charset="-128"/>
            </a:endParaRPr>
          </a:p>
        </p:txBody>
      </p:sp>
      <p:grpSp>
        <p:nvGrpSpPr>
          <p:cNvPr id="18" name="Group 88"/>
          <p:cNvGrpSpPr>
            <a:grpSpLocks/>
          </p:cNvGrpSpPr>
          <p:nvPr/>
        </p:nvGrpSpPr>
        <p:grpSpPr bwMode="auto">
          <a:xfrm>
            <a:off x="6781800" y="1228725"/>
            <a:ext cx="3633788" cy="4567238"/>
            <a:chOff x="3312" y="774"/>
            <a:chExt cx="2289" cy="2877"/>
          </a:xfrm>
        </p:grpSpPr>
        <p:sp>
          <p:nvSpPr>
            <p:cNvPr id="28728" name="Rectangle 84"/>
            <p:cNvSpPr>
              <a:spLocks noChangeArrowheads="1"/>
            </p:cNvSpPr>
            <p:nvPr/>
          </p:nvSpPr>
          <p:spPr bwMode="auto">
            <a:xfrm>
              <a:off x="3465" y="1125"/>
              <a:ext cx="2127" cy="1303"/>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endParaRPr lang="en-US" altLang="en-US" sz="1800">
                <a:solidFill>
                  <a:srgbClr val="000000"/>
                </a:solidFill>
              </a:endParaRPr>
            </a:p>
          </p:txBody>
        </p:sp>
        <p:sp>
          <p:nvSpPr>
            <p:cNvPr id="28729" name="Rectangle 85"/>
            <p:cNvSpPr>
              <a:spLocks noChangeArrowheads="1"/>
            </p:cNvSpPr>
            <p:nvPr/>
          </p:nvSpPr>
          <p:spPr bwMode="auto">
            <a:xfrm>
              <a:off x="3518" y="1028"/>
              <a:ext cx="1205" cy="1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endParaRPr lang="en-US" altLang="en-US" sz="1800">
                <a:solidFill>
                  <a:srgbClr val="000000"/>
                </a:solidFill>
              </a:endParaRPr>
            </a:p>
          </p:txBody>
        </p:sp>
        <p:sp>
          <p:nvSpPr>
            <p:cNvPr id="28730" name="Rectangle 83"/>
            <p:cNvSpPr>
              <a:spLocks noChangeArrowheads="1"/>
            </p:cNvSpPr>
            <p:nvPr/>
          </p:nvSpPr>
          <p:spPr bwMode="auto">
            <a:xfrm>
              <a:off x="3517" y="1002"/>
              <a:ext cx="2084" cy="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lnSpc>
                  <a:spcPct val="90000"/>
                </a:lnSpc>
                <a:spcBef>
                  <a:spcPct val="20000"/>
                </a:spcBef>
                <a:spcAft>
                  <a:spcPct val="0"/>
                </a:spcAft>
                <a:buClr>
                  <a:srgbClr val="3333CC"/>
                </a:buClr>
                <a:buSzPct val="85000"/>
              </a:pPr>
              <a:r>
                <a:rPr lang="en-US" altLang="en-US" sz="2000">
                  <a:solidFill>
                    <a:srgbClr val="000000"/>
                  </a:solidFill>
                </a:rPr>
                <a:t>wireless hosts</a:t>
              </a:r>
            </a:p>
            <a:p>
              <a:pPr algn="l" rtl="0" eaLnBrk="0" fontAlgn="base" hangingPunct="0">
                <a:lnSpc>
                  <a:spcPct val="90000"/>
                </a:lnSpc>
                <a:spcBef>
                  <a:spcPct val="20000"/>
                </a:spcBef>
                <a:spcAft>
                  <a:spcPct val="0"/>
                </a:spcAft>
                <a:buClr>
                  <a:srgbClr val="3333CC"/>
                </a:buClr>
                <a:buSzPct val="85000"/>
                <a:buFont typeface="ZapfDingbats" pitchFamily="82" charset="2"/>
                <a:buChar char="r"/>
              </a:pPr>
              <a:r>
                <a:rPr lang="en-US" altLang="en-US" sz="2000">
                  <a:solidFill>
                    <a:srgbClr val="000000"/>
                  </a:solidFill>
                </a:rPr>
                <a:t>laptop, PDA, IP phone</a:t>
              </a:r>
            </a:p>
            <a:p>
              <a:pPr algn="l" rtl="0" eaLnBrk="0" fontAlgn="base" hangingPunct="0">
                <a:lnSpc>
                  <a:spcPct val="90000"/>
                </a:lnSpc>
                <a:spcBef>
                  <a:spcPct val="20000"/>
                </a:spcBef>
                <a:spcAft>
                  <a:spcPct val="0"/>
                </a:spcAft>
                <a:buClr>
                  <a:srgbClr val="3333CC"/>
                </a:buClr>
                <a:buSzPct val="85000"/>
                <a:buFont typeface="ZapfDingbats" pitchFamily="82" charset="2"/>
                <a:buChar char="r"/>
              </a:pPr>
              <a:r>
                <a:rPr lang="en-US" altLang="en-US" sz="2000">
                  <a:solidFill>
                    <a:srgbClr val="000000"/>
                  </a:solidFill>
                </a:rPr>
                <a:t>run applications</a:t>
              </a:r>
            </a:p>
            <a:p>
              <a:pPr algn="l" rtl="0" eaLnBrk="0" fontAlgn="base" hangingPunct="0">
                <a:lnSpc>
                  <a:spcPct val="90000"/>
                </a:lnSpc>
                <a:spcBef>
                  <a:spcPct val="20000"/>
                </a:spcBef>
                <a:spcAft>
                  <a:spcPct val="0"/>
                </a:spcAft>
                <a:buClr>
                  <a:srgbClr val="3333CC"/>
                </a:buClr>
                <a:buSzPct val="85000"/>
                <a:buFont typeface="ZapfDingbats" pitchFamily="82" charset="2"/>
                <a:buChar char="r"/>
              </a:pPr>
              <a:r>
                <a:rPr lang="en-US" altLang="en-US" sz="2000">
                  <a:solidFill>
                    <a:srgbClr val="000000"/>
                  </a:solidFill>
                </a:rPr>
                <a:t>may be stationary (non-mobile) or mobile</a:t>
              </a:r>
            </a:p>
            <a:p>
              <a:pPr lvl="1" algn="l" rtl="0" eaLnBrk="0" fontAlgn="base" hangingPunct="0">
                <a:lnSpc>
                  <a:spcPct val="90000"/>
                </a:lnSpc>
                <a:spcBef>
                  <a:spcPct val="20000"/>
                </a:spcBef>
                <a:spcAft>
                  <a:spcPct val="0"/>
                </a:spcAft>
                <a:buClr>
                  <a:srgbClr val="3333CC"/>
                </a:buClr>
                <a:buSzPct val="75000"/>
                <a:buFont typeface="ZapfDingbats" pitchFamily="82" charset="2"/>
                <a:buChar char="m"/>
              </a:pPr>
              <a:r>
                <a:rPr lang="en-US" altLang="en-US" sz="1800">
                  <a:solidFill>
                    <a:srgbClr val="000000"/>
                  </a:solidFill>
                </a:rPr>
                <a:t>wireless does </a:t>
              </a:r>
              <a:r>
                <a:rPr lang="en-US" altLang="en-US" sz="1800" i="1">
                  <a:solidFill>
                    <a:srgbClr val="000000"/>
                  </a:solidFill>
                </a:rPr>
                <a:t>not</a:t>
              </a:r>
              <a:r>
                <a:rPr lang="en-US" altLang="en-US" sz="1800">
                  <a:solidFill>
                    <a:srgbClr val="000000"/>
                  </a:solidFill>
                </a:rPr>
                <a:t> always mean mobility</a:t>
              </a:r>
            </a:p>
          </p:txBody>
        </p:sp>
        <p:grpSp>
          <p:nvGrpSpPr>
            <p:cNvPr id="28731" name="Group 70"/>
            <p:cNvGrpSpPr>
              <a:grpSpLocks/>
            </p:cNvGrpSpPr>
            <p:nvPr/>
          </p:nvGrpSpPr>
          <p:grpSpPr bwMode="auto">
            <a:xfrm>
              <a:off x="4805" y="774"/>
              <a:ext cx="509" cy="421"/>
              <a:chOff x="2870" y="1518"/>
              <a:chExt cx="292" cy="320"/>
            </a:xfrm>
          </p:grpSpPr>
          <p:graphicFrame>
            <p:nvGraphicFramePr>
              <p:cNvPr id="28674" name="Object 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33" imgW="826829" imgH="840406" progId="">
                      <p:embed/>
                    </p:oleObj>
                  </mc:Choice>
                  <mc:Fallback>
                    <p:oleObj name="Clip" r:id="rId33" imgW="826829" imgH="840406" progId="">
                      <p:embed/>
                      <p:pic>
                        <p:nvPicPr>
                          <p:cNvPr id="28674"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75" name="Object 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34" imgW="1268295" imgH="1199426" progId="">
                      <p:embed/>
                    </p:oleObj>
                  </mc:Choice>
                  <mc:Fallback>
                    <p:oleObj name="Clip" r:id="rId34" imgW="1268295" imgH="1199426" progId="">
                      <p:embed/>
                      <p:pic>
                        <p:nvPicPr>
                          <p:cNvPr id="28675"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8732" name="Line 86"/>
            <p:cNvSpPr>
              <a:spLocks noChangeShapeType="1"/>
            </p:cNvSpPr>
            <p:nvPr/>
          </p:nvSpPr>
          <p:spPr bwMode="auto">
            <a:xfrm flipH="1">
              <a:off x="3899" y="2464"/>
              <a:ext cx="603" cy="118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pPr algn="l" rtl="0" eaLnBrk="0" fontAlgn="base" hangingPunct="0">
                <a:spcBef>
                  <a:spcPct val="0"/>
                </a:spcBef>
                <a:spcAft>
                  <a:spcPct val="0"/>
                </a:spcAft>
              </a:pPr>
              <a:endParaRPr lang="en-US">
                <a:solidFill>
                  <a:srgbClr val="000000"/>
                </a:solidFill>
                <a:latin typeface="Comic Sans MS" panose="030F0702030302020204" pitchFamily="66" charset="0"/>
                <a:ea typeface="ＭＳ Ｐゴシック" panose="020B0600070205080204" pitchFamily="34" charset="-128"/>
              </a:endParaRPr>
            </a:p>
          </p:txBody>
        </p:sp>
        <p:sp>
          <p:nvSpPr>
            <p:cNvPr id="28733" name="Line 87"/>
            <p:cNvSpPr>
              <a:spLocks noChangeShapeType="1"/>
            </p:cNvSpPr>
            <p:nvPr/>
          </p:nvSpPr>
          <p:spPr bwMode="auto">
            <a:xfrm flipH="1">
              <a:off x="3312" y="2454"/>
              <a:ext cx="1188" cy="859"/>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pPr algn="l" rtl="0" eaLnBrk="0" fontAlgn="base" hangingPunct="0">
                <a:spcBef>
                  <a:spcPct val="0"/>
                </a:spcBef>
                <a:spcAft>
                  <a:spcPct val="0"/>
                </a:spcAft>
              </a:pPr>
              <a:endParaRPr lang="en-US">
                <a:solidFill>
                  <a:srgbClr val="000000"/>
                </a:solidFill>
                <a:latin typeface="Comic Sans MS" panose="030F0702030302020204" pitchFamily="66" charset="0"/>
                <a:ea typeface="ＭＳ Ｐゴシック" panose="020B0600070205080204" pitchFamily="34" charset="-128"/>
              </a:endParaRPr>
            </a:p>
          </p:txBody>
        </p:sp>
      </p:grpSp>
      <p:sp>
        <p:nvSpPr>
          <p:cNvPr id="72" name="Rectangle 71"/>
          <p:cNvSpPr/>
          <p:nvPr/>
        </p:nvSpPr>
        <p:spPr>
          <a:xfrm>
            <a:off x="2912572" y="6292766"/>
            <a:ext cx="4511300" cy="400110"/>
          </a:xfrm>
          <a:prstGeom prst="rect">
            <a:avLst/>
          </a:prstGeom>
        </p:spPr>
        <p:txBody>
          <a:bodyPr wrap="none">
            <a:spAutoFit/>
          </a:bodyPr>
          <a:lstStyle/>
          <a:p>
            <a:r>
              <a:rPr lang="en-US" sz="2000" b="1" dirty="0">
                <a:latin typeface="Times-Bold"/>
              </a:rPr>
              <a:t>Fig2 </a:t>
            </a:r>
            <a:r>
              <a:rPr lang="en-US" altLang="en-US" sz="2000" dirty="0"/>
              <a:t>Elements of a wireless LAN network</a:t>
            </a:r>
            <a:endParaRPr lang="en-US" dirty="0"/>
          </a:p>
        </p:txBody>
      </p:sp>
    </p:spTree>
    <p:extLst>
      <p:ext uri="{BB962C8B-B14F-4D97-AF65-F5344CB8AC3E}">
        <p14:creationId xmlns:p14="http://schemas.microsoft.com/office/powerpoint/2010/main" val="30673887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0" name="Rectangle 2"/>
          <p:cNvSpPr>
            <a:spLocks noGrp="1" noChangeArrowheads="1"/>
          </p:cNvSpPr>
          <p:nvPr>
            <p:ph type="title"/>
          </p:nvPr>
        </p:nvSpPr>
        <p:spPr>
          <a:xfrm>
            <a:off x="774701" y="-139332"/>
            <a:ext cx="10515600" cy="1325563"/>
          </a:xfrm>
        </p:spPr>
        <p:txBody>
          <a:bodyPr/>
          <a:lstStyle/>
          <a:p>
            <a:pPr algn="l" rtl="0"/>
            <a:r>
              <a:rPr lang="en-US" altLang="en-US" sz="3200" dirty="0"/>
              <a:t>Cont..</a:t>
            </a:r>
          </a:p>
        </p:txBody>
      </p:sp>
      <p:sp>
        <p:nvSpPr>
          <p:cNvPr id="30751" name="Oval 3"/>
          <p:cNvSpPr>
            <a:spLocks noChangeArrowheads="1"/>
          </p:cNvSpPr>
          <p:nvPr/>
        </p:nvSpPr>
        <p:spPr bwMode="auto">
          <a:xfrm>
            <a:off x="6464301" y="4667250"/>
            <a:ext cx="1755775" cy="1625600"/>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endParaRPr lang="en-US" altLang="en-US" sz="1800">
              <a:solidFill>
                <a:srgbClr val="000000"/>
              </a:solidFill>
            </a:endParaRPr>
          </a:p>
        </p:txBody>
      </p:sp>
      <p:grpSp>
        <p:nvGrpSpPr>
          <p:cNvPr id="30752" name="Group 4"/>
          <p:cNvGrpSpPr>
            <a:grpSpLocks/>
          </p:cNvGrpSpPr>
          <p:nvPr/>
        </p:nvGrpSpPr>
        <p:grpSpPr bwMode="auto">
          <a:xfrm>
            <a:off x="4583113" y="2781301"/>
            <a:ext cx="2362200" cy="1762125"/>
            <a:chOff x="3839" y="1737"/>
            <a:chExt cx="1488" cy="1110"/>
          </a:xfrm>
        </p:grpSpPr>
        <p:sp>
          <p:nvSpPr>
            <p:cNvPr id="30789" name="Freeform 5"/>
            <p:cNvSpPr>
              <a:spLocks/>
            </p:cNvSpPr>
            <p:nvPr/>
          </p:nvSpPr>
          <p:spPr bwMode="auto">
            <a:xfrm>
              <a:off x="3839" y="1737"/>
              <a:ext cx="1488" cy="1110"/>
            </a:xfrm>
            <a:custGeom>
              <a:avLst/>
              <a:gdLst>
                <a:gd name="T0" fmla="*/ 27 w 2135"/>
                <a:gd name="T1" fmla="*/ 652 h 1662"/>
                <a:gd name="T2" fmla="*/ 105 w 2135"/>
                <a:gd name="T3" fmla="*/ 76 h 1662"/>
                <a:gd name="T4" fmla="*/ 657 w 2135"/>
                <a:gd name="T5" fmla="*/ 196 h 1662"/>
                <a:gd name="T6" fmla="*/ 1209 w 2135"/>
                <a:gd name="T7" fmla="*/ 100 h 1662"/>
                <a:gd name="T8" fmla="*/ 2001 w 2135"/>
                <a:gd name="T9" fmla="*/ 406 h 1662"/>
                <a:gd name="T10" fmla="*/ 2013 w 2135"/>
                <a:gd name="T11" fmla="*/ 1144 h 1662"/>
                <a:gd name="T12" fmla="*/ 1581 w 2135"/>
                <a:gd name="T13" fmla="*/ 1600 h 1662"/>
                <a:gd name="T14" fmla="*/ 813 w 2135"/>
                <a:gd name="T15" fmla="*/ 1516 h 1662"/>
                <a:gd name="T16" fmla="*/ 501 w 2135"/>
                <a:gd name="T17" fmla="*/ 1270 h 1662"/>
                <a:gd name="T18" fmla="*/ 183 w 2135"/>
                <a:gd name="T19" fmla="*/ 1066 h 1662"/>
                <a:gd name="T20" fmla="*/ 27 w 2135"/>
                <a:gd name="T21" fmla="*/ 652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35"/>
                <a:gd name="T34" fmla="*/ 0 h 1662"/>
                <a:gd name="T35" fmla="*/ 2135 w 2135"/>
                <a:gd name="T36" fmla="*/ 1662 h 16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endParaRPr lang="en-US" altLang="en-US" sz="1800">
                <a:solidFill>
                  <a:srgbClr val="000000"/>
                </a:solidFill>
              </a:endParaRPr>
            </a:p>
          </p:txBody>
        </p:sp>
        <p:sp>
          <p:nvSpPr>
            <p:cNvPr id="30790" name="Text Box 6"/>
            <p:cNvSpPr txBox="1">
              <a:spLocks noChangeArrowheads="1"/>
            </p:cNvSpPr>
            <p:nvPr/>
          </p:nvSpPr>
          <p:spPr bwMode="auto">
            <a:xfrm>
              <a:off x="4075" y="1947"/>
              <a:ext cx="109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rtl="0" fontAlgn="base">
                <a:spcBef>
                  <a:spcPct val="0"/>
                </a:spcBef>
                <a:spcAft>
                  <a:spcPct val="0"/>
                </a:spcAft>
              </a:pPr>
              <a:r>
                <a:rPr lang="en-US" altLang="en-US" sz="1800">
                  <a:solidFill>
                    <a:srgbClr val="000000"/>
                  </a:solidFill>
                </a:rPr>
                <a:t>network </a:t>
              </a:r>
            </a:p>
            <a:p>
              <a:pPr algn="ctr" rtl="0" fontAlgn="base">
                <a:spcBef>
                  <a:spcPct val="0"/>
                </a:spcBef>
                <a:spcAft>
                  <a:spcPct val="0"/>
                </a:spcAft>
              </a:pPr>
              <a:r>
                <a:rPr lang="en-US" altLang="en-US" sz="1800">
                  <a:solidFill>
                    <a:srgbClr val="000000"/>
                  </a:solidFill>
                </a:rPr>
                <a:t>infrastructure</a:t>
              </a:r>
            </a:p>
          </p:txBody>
        </p:sp>
      </p:grpSp>
      <p:pic>
        <p:nvPicPr>
          <p:cNvPr id="30753" name="Picture 7" descr="31u_bnrz[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9326" y="5245100"/>
            <a:ext cx="2143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54" name="Group 8"/>
          <p:cNvGrpSpPr>
            <a:grpSpLocks/>
          </p:cNvGrpSpPr>
          <p:nvPr/>
        </p:nvGrpSpPr>
        <p:grpSpPr bwMode="auto">
          <a:xfrm>
            <a:off x="2671764" y="1709738"/>
            <a:ext cx="1755775" cy="1625600"/>
            <a:chOff x="567" y="1326"/>
            <a:chExt cx="1106" cy="1024"/>
          </a:xfrm>
        </p:grpSpPr>
        <p:sp>
          <p:nvSpPr>
            <p:cNvPr id="30784" name="Oval 9"/>
            <p:cNvSpPr>
              <a:spLocks noChangeArrowheads="1"/>
            </p:cNvSpPr>
            <p:nvPr/>
          </p:nvSpPr>
          <p:spPr bwMode="auto">
            <a:xfrm>
              <a:off x="567" y="1326"/>
              <a:ext cx="1106" cy="1024"/>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endParaRPr lang="en-US" altLang="en-US" sz="1800">
                <a:solidFill>
                  <a:srgbClr val="000000"/>
                </a:solidFill>
              </a:endParaRPr>
            </a:p>
          </p:txBody>
        </p:sp>
        <p:pic>
          <p:nvPicPr>
            <p:cNvPr id="30785" name="Picture 10" descr="31u_bnrz[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035" y="1785"/>
              <a:ext cx="212" cy="13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0786" name="Group 11"/>
            <p:cNvGrpSpPr>
              <a:grpSpLocks/>
            </p:cNvGrpSpPr>
            <p:nvPr/>
          </p:nvGrpSpPr>
          <p:grpSpPr bwMode="auto">
            <a:xfrm>
              <a:off x="1221" y="1447"/>
              <a:ext cx="252" cy="288"/>
              <a:chOff x="2870" y="1518"/>
              <a:chExt cx="292" cy="320"/>
            </a:xfrm>
          </p:grpSpPr>
          <p:graphicFrame>
            <p:nvGraphicFramePr>
              <p:cNvPr id="30746" name="Object 26"/>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5" imgW="826829" imgH="840406" progId="">
                      <p:embed/>
                    </p:oleObj>
                  </mc:Choice>
                  <mc:Fallback>
                    <p:oleObj name="Clip" r:id="rId5" imgW="826829" imgH="840406" progId="">
                      <p:embed/>
                      <p:pic>
                        <p:nvPicPr>
                          <p:cNvPr id="30746" name="Object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solidFill>
                            <a:srgbClr val="99CCFF"/>
                          </a:solidFill>
                        </p:spPr>
                      </p:pic>
                    </p:oleObj>
                  </mc:Fallback>
                </mc:AlternateContent>
              </a:graphicData>
            </a:graphic>
          </p:graphicFrame>
          <p:graphicFrame>
            <p:nvGraphicFramePr>
              <p:cNvPr id="30747" name="Object 27"/>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7" imgW="1268295" imgH="1199426" progId="">
                      <p:embed/>
                    </p:oleObj>
                  </mc:Choice>
                  <mc:Fallback>
                    <p:oleObj name="Clip" r:id="rId7" imgW="1268295" imgH="1199426" progId="">
                      <p:embed/>
                      <p:pic>
                        <p:nvPicPr>
                          <p:cNvPr id="30747" name="Object 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solidFill>
                            <a:srgbClr val="99CCFF"/>
                          </a:solidFill>
                        </p:spPr>
                      </p:pic>
                    </p:oleObj>
                  </mc:Fallback>
                </mc:AlternateContent>
              </a:graphicData>
            </a:graphic>
          </p:graphicFrame>
        </p:grpSp>
        <p:grpSp>
          <p:nvGrpSpPr>
            <p:cNvPr id="30787" name="Group 14"/>
            <p:cNvGrpSpPr>
              <a:grpSpLocks/>
            </p:cNvGrpSpPr>
            <p:nvPr/>
          </p:nvGrpSpPr>
          <p:grpSpPr bwMode="auto">
            <a:xfrm>
              <a:off x="869" y="1379"/>
              <a:ext cx="252" cy="288"/>
              <a:chOff x="2870" y="1518"/>
              <a:chExt cx="292" cy="320"/>
            </a:xfrm>
          </p:grpSpPr>
          <p:graphicFrame>
            <p:nvGraphicFramePr>
              <p:cNvPr id="30744" name="Object 2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9" imgW="826829" imgH="840406" progId="">
                      <p:embed/>
                    </p:oleObj>
                  </mc:Choice>
                  <mc:Fallback>
                    <p:oleObj name="Clip" r:id="rId9" imgW="826829" imgH="840406" progId="">
                      <p:embed/>
                      <p:pic>
                        <p:nvPicPr>
                          <p:cNvPr id="30744" name="Object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solidFill>
                            <a:srgbClr val="99CCFF"/>
                          </a:solidFill>
                        </p:spPr>
                      </p:pic>
                    </p:oleObj>
                  </mc:Fallback>
                </mc:AlternateContent>
              </a:graphicData>
            </a:graphic>
          </p:graphicFrame>
          <p:graphicFrame>
            <p:nvGraphicFramePr>
              <p:cNvPr id="30745" name="Object 2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10" imgW="1268295" imgH="1199426" progId="">
                      <p:embed/>
                    </p:oleObj>
                  </mc:Choice>
                  <mc:Fallback>
                    <p:oleObj name="Clip" r:id="rId10" imgW="1268295" imgH="1199426" progId="">
                      <p:embed/>
                      <p:pic>
                        <p:nvPicPr>
                          <p:cNvPr id="30745" name="Object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solidFill>
                            <a:srgbClr val="99CCFF"/>
                          </a:solidFill>
                        </p:spPr>
                      </p:pic>
                    </p:oleObj>
                  </mc:Fallback>
                </mc:AlternateContent>
              </a:graphicData>
            </a:graphic>
          </p:graphicFrame>
        </p:grpSp>
        <p:grpSp>
          <p:nvGrpSpPr>
            <p:cNvPr id="30788" name="Group 17"/>
            <p:cNvGrpSpPr>
              <a:grpSpLocks/>
            </p:cNvGrpSpPr>
            <p:nvPr/>
          </p:nvGrpSpPr>
          <p:grpSpPr bwMode="auto">
            <a:xfrm>
              <a:off x="727" y="1878"/>
              <a:ext cx="252" cy="288"/>
              <a:chOff x="2870" y="1518"/>
              <a:chExt cx="292" cy="320"/>
            </a:xfrm>
          </p:grpSpPr>
          <p:graphicFrame>
            <p:nvGraphicFramePr>
              <p:cNvPr id="30742" name="Object 2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11" imgW="826829" imgH="840406" progId="">
                      <p:embed/>
                    </p:oleObj>
                  </mc:Choice>
                  <mc:Fallback>
                    <p:oleObj name="Clip" r:id="rId11" imgW="826829" imgH="840406" progId="">
                      <p:embed/>
                      <p:pic>
                        <p:nvPicPr>
                          <p:cNvPr id="30742" name="Object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solidFill>
                            <a:srgbClr val="99CCFF"/>
                          </a:solidFill>
                        </p:spPr>
                      </p:pic>
                    </p:oleObj>
                  </mc:Fallback>
                </mc:AlternateContent>
              </a:graphicData>
            </a:graphic>
          </p:graphicFrame>
          <p:graphicFrame>
            <p:nvGraphicFramePr>
              <p:cNvPr id="30743" name="Object 2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12" imgW="1268295" imgH="1199426" progId="">
                      <p:embed/>
                    </p:oleObj>
                  </mc:Choice>
                  <mc:Fallback>
                    <p:oleObj name="Clip" r:id="rId12" imgW="1268295" imgH="1199426" progId="">
                      <p:embed/>
                      <p:pic>
                        <p:nvPicPr>
                          <p:cNvPr id="30743" name="Object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solidFill>
                            <a:srgbClr val="99CCFF"/>
                          </a:solidFill>
                        </p:spPr>
                      </p:pic>
                    </p:oleObj>
                  </mc:Fallback>
                </mc:AlternateContent>
              </a:graphicData>
            </a:graphic>
          </p:graphicFrame>
        </p:grpSp>
      </p:grpSp>
      <p:sp>
        <p:nvSpPr>
          <p:cNvPr id="30755" name="Line 20"/>
          <p:cNvSpPr>
            <a:spLocks noChangeShapeType="1"/>
          </p:cNvSpPr>
          <p:nvPr/>
        </p:nvSpPr>
        <p:spPr bwMode="auto">
          <a:xfrm>
            <a:off x="3700463" y="2711451"/>
            <a:ext cx="900112" cy="3921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a:solidFill>
                <a:srgbClr val="000000"/>
              </a:solidFill>
              <a:latin typeface="Comic Sans MS" panose="030F0702030302020204" pitchFamily="66" charset="0"/>
              <a:ea typeface="ＭＳ Ｐゴシック" panose="020B0600070205080204" pitchFamily="34" charset="-128"/>
            </a:endParaRPr>
          </a:p>
        </p:txBody>
      </p:sp>
      <p:sp>
        <p:nvSpPr>
          <p:cNvPr id="30756" name="Oval 21"/>
          <p:cNvSpPr>
            <a:spLocks noChangeArrowheads="1"/>
          </p:cNvSpPr>
          <p:nvPr/>
        </p:nvSpPr>
        <p:spPr bwMode="auto">
          <a:xfrm>
            <a:off x="2767014" y="3632200"/>
            <a:ext cx="1755775" cy="1625600"/>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endParaRPr lang="en-US" altLang="en-US" sz="1800">
              <a:solidFill>
                <a:srgbClr val="000000"/>
              </a:solidFill>
            </a:endParaRPr>
          </a:p>
        </p:txBody>
      </p:sp>
      <p:pic>
        <p:nvPicPr>
          <p:cNvPr id="30757" name="Picture 22" descr="31u_bnrz[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0288" y="4300538"/>
            <a:ext cx="2143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58" name="Group 23"/>
          <p:cNvGrpSpPr>
            <a:grpSpLocks/>
          </p:cNvGrpSpPr>
          <p:nvPr/>
        </p:nvGrpSpPr>
        <p:grpSpPr bwMode="auto">
          <a:xfrm>
            <a:off x="3557588" y="4651375"/>
            <a:ext cx="400050" cy="457200"/>
            <a:chOff x="2870" y="1518"/>
            <a:chExt cx="292" cy="320"/>
          </a:xfrm>
        </p:grpSpPr>
        <p:graphicFrame>
          <p:nvGraphicFramePr>
            <p:cNvPr id="30740" name="Object 2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13" imgW="826829" imgH="840406" progId="">
                    <p:embed/>
                  </p:oleObj>
                </mc:Choice>
                <mc:Fallback>
                  <p:oleObj name="Clip" r:id="rId13" imgW="826829" imgH="840406" progId="">
                    <p:embed/>
                    <p:pic>
                      <p:nvPicPr>
                        <p:cNvPr id="3074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41" name="Object 2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14" imgW="1268295" imgH="1199426" progId="">
                    <p:embed/>
                  </p:oleObj>
                </mc:Choice>
                <mc:Fallback>
                  <p:oleObj name="Clip" r:id="rId14" imgW="1268295" imgH="1199426" progId="">
                    <p:embed/>
                    <p:pic>
                      <p:nvPicPr>
                        <p:cNvPr id="30741" name="Object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0759" name="Group 26"/>
          <p:cNvGrpSpPr>
            <a:grpSpLocks/>
          </p:cNvGrpSpPr>
          <p:nvPr/>
        </p:nvGrpSpPr>
        <p:grpSpPr bwMode="auto">
          <a:xfrm>
            <a:off x="3406775" y="3702050"/>
            <a:ext cx="400050" cy="457200"/>
            <a:chOff x="2870" y="1518"/>
            <a:chExt cx="292" cy="320"/>
          </a:xfrm>
        </p:grpSpPr>
        <p:graphicFrame>
          <p:nvGraphicFramePr>
            <p:cNvPr id="30738" name="Object 1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15" imgW="826829" imgH="840406" progId="">
                    <p:embed/>
                  </p:oleObj>
                </mc:Choice>
                <mc:Fallback>
                  <p:oleObj name="Clip" r:id="rId15" imgW="826829" imgH="840406" progId="">
                    <p:embed/>
                    <p:pic>
                      <p:nvPicPr>
                        <p:cNvPr id="30738" name="Object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39" name="Object 1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16" imgW="1268295" imgH="1199426" progId="">
                    <p:embed/>
                  </p:oleObj>
                </mc:Choice>
                <mc:Fallback>
                  <p:oleObj name="Clip" r:id="rId16" imgW="1268295" imgH="1199426" progId="">
                    <p:embed/>
                    <p:pic>
                      <p:nvPicPr>
                        <p:cNvPr id="30739" name="Object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0760" name="Group 29"/>
          <p:cNvGrpSpPr>
            <a:grpSpLocks/>
          </p:cNvGrpSpPr>
          <p:nvPr/>
        </p:nvGrpSpPr>
        <p:grpSpPr bwMode="auto">
          <a:xfrm>
            <a:off x="3021013" y="4508500"/>
            <a:ext cx="400050" cy="457200"/>
            <a:chOff x="2870" y="1518"/>
            <a:chExt cx="292" cy="320"/>
          </a:xfrm>
        </p:grpSpPr>
        <p:graphicFrame>
          <p:nvGraphicFramePr>
            <p:cNvPr id="30736" name="Object 16"/>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17" imgW="826829" imgH="840406" progId="">
                    <p:embed/>
                  </p:oleObj>
                </mc:Choice>
                <mc:Fallback>
                  <p:oleObj name="Clip" r:id="rId17" imgW="826829" imgH="840406" progId="">
                    <p:embed/>
                    <p:pic>
                      <p:nvPicPr>
                        <p:cNvPr id="30736"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37" name="Object 17"/>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18" imgW="1268295" imgH="1199426" progId="">
                    <p:embed/>
                  </p:oleObj>
                </mc:Choice>
                <mc:Fallback>
                  <p:oleObj name="Clip" r:id="rId18" imgW="1268295" imgH="1199426" progId="">
                    <p:embed/>
                    <p:pic>
                      <p:nvPicPr>
                        <p:cNvPr id="30737" name="Object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0761" name="Line 32"/>
          <p:cNvSpPr>
            <a:spLocks noChangeShapeType="1"/>
          </p:cNvSpPr>
          <p:nvPr/>
        </p:nvSpPr>
        <p:spPr bwMode="auto">
          <a:xfrm flipV="1">
            <a:off x="3721101" y="3721100"/>
            <a:ext cx="974725" cy="7254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a:solidFill>
                <a:srgbClr val="000000"/>
              </a:solidFill>
              <a:latin typeface="Comic Sans MS" panose="030F0702030302020204" pitchFamily="66" charset="0"/>
              <a:ea typeface="ＭＳ Ｐゴシック" panose="020B0600070205080204" pitchFamily="34" charset="-128"/>
            </a:endParaRPr>
          </a:p>
        </p:txBody>
      </p:sp>
      <p:grpSp>
        <p:nvGrpSpPr>
          <p:cNvPr id="30762" name="Group 33"/>
          <p:cNvGrpSpPr>
            <a:grpSpLocks/>
          </p:cNvGrpSpPr>
          <p:nvPr/>
        </p:nvGrpSpPr>
        <p:grpSpPr bwMode="auto">
          <a:xfrm>
            <a:off x="2897188" y="3960813"/>
            <a:ext cx="400050" cy="457200"/>
            <a:chOff x="2870" y="1518"/>
            <a:chExt cx="292" cy="320"/>
          </a:xfrm>
        </p:grpSpPr>
        <p:graphicFrame>
          <p:nvGraphicFramePr>
            <p:cNvPr id="30734" name="Object 1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19" imgW="826829" imgH="840406" progId="">
                    <p:embed/>
                  </p:oleObj>
                </mc:Choice>
                <mc:Fallback>
                  <p:oleObj name="Clip" r:id="rId19" imgW="826829" imgH="840406" progId="">
                    <p:embed/>
                    <p:pic>
                      <p:nvPicPr>
                        <p:cNvPr id="30734"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35" name="Object 1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20" imgW="1268295" imgH="1199426" progId="">
                    <p:embed/>
                  </p:oleObj>
                </mc:Choice>
                <mc:Fallback>
                  <p:oleObj name="Clip" r:id="rId20" imgW="1268295" imgH="1199426" progId="">
                    <p:embed/>
                    <p:pic>
                      <p:nvPicPr>
                        <p:cNvPr id="30735"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0763" name="Oval 36"/>
          <p:cNvSpPr>
            <a:spLocks noChangeArrowheads="1"/>
          </p:cNvSpPr>
          <p:nvPr/>
        </p:nvSpPr>
        <p:spPr bwMode="auto">
          <a:xfrm>
            <a:off x="5154614" y="4583113"/>
            <a:ext cx="1755775" cy="1625600"/>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endParaRPr lang="en-US" altLang="en-US" sz="1800">
              <a:solidFill>
                <a:srgbClr val="000000"/>
              </a:solidFill>
            </a:endParaRPr>
          </a:p>
        </p:txBody>
      </p:sp>
      <p:pic>
        <p:nvPicPr>
          <p:cNvPr id="30764" name="Picture 37" descr="31u_bnrz[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7888" y="5265738"/>
            <a:ext cx="2143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65" name="Group 38"/>
          <p:cNvGrpSpPr>
            <a:grpSpLocks/>
          </p:cNvGrpSpPr>
          <p:nvPr/>
        </p:nvGrpSpPr>
        <p:grpSpPr bwMode="auto">
          <a:xfrm>
            <a:off x="5945188" y="5616575"/>
            <a:ext cx="400050" cy="457200"/>
            <a:chOff x="2870" y="1518"/>
            <a:chExt cx="292" cy="320"/>
          </a:xfrm>
        </p:grpSpPr>
        <p:graphicFrame>
          <p:nvGraphicFramePr>
            <p:cNvPr id="30732" name="Object 1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21" imgW="826829" imgH="840406" progId="">
                    <p:embed/>
                  </p:oleObj>
                </mc:Choice>
                <mc:Fallback>
                  <p:oleObj name="Clip" r:id="rId21" imgW="826829" imgH="840406" progId="">
                    <p:embed/>
                    <p:pic>
                      <p:nvPicPr>
                        <p:cNvPr id="30732"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33" name="Object 1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22" imgW="1268295" imgH="1199426" progId="">
                    <p:embed/>
                  </p:oleObj>
                </mc:Choice>
                <mc:Fallback>
                  <p:oleObj name="Clip" r:id="rId22" imgW="1268295" imgH="1199426" progId="">
                    <p:embed/>
                    <p:pic>
                      <p:nvPicPr>
                        <p:cNvPr id="30733"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0766" name="Group 41"/>
          <p:cNvGrpSpPr>
            <a:grpSpLocks/>
          </p:cNvGrpSpPr>
          <p:nvPr/>
        </p:nvGrpSpPr>
        <p:grpSpPr bwMode="auto">
          <a:xfrm>
            <a:off x="6146800" y="4672013"/>
            <a:ext cx="400050" cy="457200"/>
            <a:chOff x="2870" y="1518"/>
            <a:chExt cx="292" cy="320"/>
          </a:xfrm>
        </p:grpSpPr>
        <p:graphicFrame>
          <p:nvGraphicFramePr>
            <p:cNvPr id="30730" name="Object 1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23" imgW="826829" imgH="840406" progId="">
                    <p:embed/>
                  </p:oleObj>
                </mc:Choice>
                <mc:Fallback>
                  <p:oleObj name="Clip" r:id="rId23" imgW="826829" imgH="840406" progId="">
                    <p:embed/>
                    <p:pic>
                      <p:nvPicPr>
                        <p:cNvPr id="3073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31" name="Object 1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24" imgW="1268295" imgH="1199426" progId="">
                    <p:embed/>
                  </p:oleObj>
                </mc:Choice>
                <mc:Fallback>
                  <p:oleObj name="Clip" r:id="rId24" imgW="1268295" imgH="1199426" progId="">
                    <p:embed/>
                    <p:pic>
                      <p:nvPicPr>
                        <p:cNvPr id="30731"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0767" name="Group 44"/>
          <p:cNvGrpSpPr>
            <a:grpSpLocks/>
          </p:cNvGrpSpPr>
          <p:nvPr/>
        </p:nvGrpSpPr>
        <p:grpSpPr bwMode="auto">
          <a:xfrm>
            <a:off x="5408613" y="5473700"/>
            <a:ext cx="400050" cy="457200"/>
            <a:chOff x="2870" y="1518"/>
            <a:chExt cx="292" cy="320"/>
          </a:xfrm>
        </p:grpSpPr>
        <p:graphicFrame>
          <p:nvGraphicFramePr>
            <p:cNvPr id="30728" name="Object 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25" imgW="826829" imgH="840406" progId="">
                    <p:embed/>
                  </p:oleObj>
                </mc:Choice>
                <mc:Fallback>
                  <p:oleObj name="Clip" r:id="rId25" imgW="826829" imgH="840406" progId="">
                    <p:embed/>
                    <p:pic>
                      <p:nvPicPr>
                        <p:cNvPr id="30728"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29" name="Object 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26" imgW="1268295" imgH="1199426" progId="">
                    <p:embed/>
                  </p:oleObj>
                </mc:Choice>
                <mc:Fallback>
                  <p:oleObj name="Clip" r:id="rId26" imgW="1268295" imgH="1199426" progId="">
                    <p:embed/>
                    <p:pic>
                      <p:nvPicPr>
                        <p:cNvPr id="30729"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0768" name="Group 47"/>
          <p:cNvGrpSpPr>
            <a:grpSpLocks/>
          </p:cNvGrpSpPr>
          <p:nvPr/>
        </p:nvGrpSpPr>
        <p:grpSpPr bwMode="auto">
          <a:xfrm>
            <a:off x="5284788" y="4926013"/>
            <a:ext cx="400050" cy="457200"/>
            <a:chOff x="2870" y="1518"/>
            <a:chExt cx="292" cy="320"/>
          </a:xfrm>
        </p:grpSpPr>
        <p:graphicFrame>
          <p:nvGraphicFramePr>
            <p:cNvPr id="30726" name="Object 6"/>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27" imgW="826829" imgH="840406" progId="">
                    <p:embed/>
                  </p:oleObj>
                </mc:Choice>
                <mc:Fallback>
                  <p:oleObj name="Clip" r:id="rId27" imgW="826829" imgH="840406" progId="">
                    <p:embed/>
                    <p:pic>
                      <p:nvPicPr>
                        <p:cNvPr id="30726"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27" name="Object 7"/>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28" imgW="1268295" imgH="1199426" progId="">
                    <p:embed/>
                  </p:oleObj>
                </mc:Choice>
                <mc:Fallback>
                  <p:oleObj name="Clip" r:id="rId28" imgW="1268295" imgH="1199426" progId="">
                    <p:embed/>
                    <p:pic>
                      <p:nvPicPr>
                        <p:cNvPr id="30727"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0769" name="Group 50"/>
          <p:cNvGrpSpPr>
            <a:grpSpLocks/>
          </p:cNvGrpSpPr>
          <p:nvPr/>
        </p:nvGrpSpPr>
        <p:grpSpPr bwMode="auto">
          <a:xfrm>
            <a:off x="7361238" y="5697538"/>
            <a:ext cx="400050" cy="457200"/>
            <a:chOff x="2870" y="1518"/>
            <a:chExt cx="292" cy="320"/>
          </a:xfrm>
        </p:grpSpPr>
        <p:graphicFrame>
          <p:nvGraphicFramePr>
            <p:cNvPr id="30724" name="Object 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29" imgW="826829" imgH="840406" progId="">
                    <p:embed/>
                  </p:oleObj>
                </mc:Choice>
                <mc:Fallback>
                  <p:oleObj name="Clip" r:id="rId29" imgW="826829" imgH="840406" progId="">
                    <p:embed/>
                    <p:pic>
                      <p:nvPicPr>
                        <p:cNvPr id="30724"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25" name="Object 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30" imgW="1268295" imgH="1199426" progId="">
                    <p:embed/>
                  </p:oleObj>
                </mc:Choice>
                <mc:Fallback>
                  <p:oleObj name="Clip" r:id="rId30" imgW="1268295" imgH="1199426" progId="">
                    <p:embed/>
                    <p:pic>
                      <p:nvPicPr>
                        <p:cNvPr id="30725"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0770" name="Group 53"/>
          <p:cNvGrpSpPr>
            <a:grpSpLocks/>
          </p:cNvGrpSpPr>
          <p:nvPr/>
        </p:nvGrpSpPr>
        <p:grpSpPr bwMode="auto">
          <a:xfrm>
            <a:off x="6354764" y="5164138"/>
            <a:ext cx="835025" cy="457200"/>
            <a:chOff x="3345" y="3383"/>
            <a:chExt cx="526" cy="288"/>
          </a:xfrm>
        </p:grpSpPr>
        <p:grpSp>
          <p:nvGrpSpPr>
            <p:cNvPr id="30779" name="Group 54"/>
            <p:cNvGrpSpPr>
              <a:grpSpLocks/>
            </p:cNvGrpSpPr>
            <p:nvPr/>
          </p:nvGrpSpPr>
          <p:grpSpPr bwMode="auto">
            <a:xfrm>
              <a:off x="3426" y="3383"/>
              <a:ext cx="252" cy="288"/>
              <a:chOff x="2870" y="1518"/>
              <a:chExt cx="292" cy="320"/>
            </a:xfrm>
          </p:grpSpPr>
          <p:graphicFrame>
            <p:nvGraphicFramePr>
              <p:cNvPr id="30722" name="Object 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31" imgW="826829" imgH="840406" progId="">
                      <p:embed/>
                    </p:oleObj>
                  </mc:Choice>
                  <mc:Fallback>
                    <p:oleObj name="Clip" r:id="rId31" imgW="826829" imgH="840406" progId="">
                      <p:embed/>
                      <p:pic>
                        <p:nvPicPr>
                          <p:cNvPr id="30722"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23" name="Object 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32" imgW="1268295" imgH="1199426" progId="">
                      <p:embed/>
                    </p:oleObj>
                  </mc:Choice>
                  <mc:Fallback>
                    <p:oleObj name="Clip" r:id="rId32" imgW="1268295" imgH="1199426" progId="">
                      <p:embed/>
                      <p:pic>
                        <p:nvPicPr>
                          <p:cNvPr id="30723"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0780" name="Line 57"/>
            <p:cNvSpPr>
              <a:spLocks noChangeShapeType="1"/>
            </p:cNvSpPr>
            <p:nvPr/>
          </p:nvSpPr>
          <p:spPr bwMode="auto">
            <a:xfrm>
              <a:off x="3679" y="3547"/>
              <a:ext cx="19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a:solidFill>
                  <a:srgbClr val="000000"/>
                </a:solidFill>
                <a:latin typeface="Comic Sans MS" panose="030F0702030302020204" pitchFamily="66" charset="0"/>
                <a:ea typeface="ＭＳ Ｐゴシック" panose="020B0600070205080204" pitchFamily="34" charset="-128"/>
              </a:endParaRPr>
            </a:p>
          </p:txBody>
        </p:sp>
        <p:sp>
          <p:nvSpPr>
            <p:cNvPr id="30781" name="Line 58"/>
            <p:cNvSpPr>
              <a:spLocks noChangeShapeType="1"/>
            </p:cNvSpPr>
            <p:nvPr/>
          </p:nvSpPr>
          <p:spPr bwMode="auto">
            <a:xfrm flipH="1">
              <a:off x="3372" y="3486"/>
              <a:ext cx="1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a:solidFill>
                  <a:srgbClr val="000000"/>
                </a:solidFill>
                <a:latin typeface="Comic Sans MS" panose="030F0702030302020204" pitchFamily="66" charset="0"/>
                <a:ea typeface="ＭＳ Ｐゴシック" panose="020B0600070205080204" pitchFamily="34" charset="-128"/>
              </a:endParaRPr>
            </a:p>
          </p:txBody>
        </p:sp>
        <p:sp>
          <p:nvSpPr>
            <p:cNvPr id="30782" name="Line 59"/>
            <p:cNvSpPr>
              <a:spLocks noChangeShapeType="1"/>
            </p:cNvSpPr>
            <p:nvPr/>
          </p:nvSpPr>
          <p:spPr bwMode="auto">
            <a:xfrm flipH="1">
              <a:off x="3381" y="3534"/>
              <a:ext cx="1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a:solidFill>
                  <a:srgbClr val="000000"/>
                </a:solidFill>
                <a:latin typeface="Comic Sans MS" panose="030F0702030302020204" pitchFamily="66" charset="0"/>
                <a:ea typeface="ＭＳ Ｐゴシック" panose="020B0600070205080204" pitchFamily="34" charset="-128"/>
              </a:endParaRPr>
            </a:p>
          </p:txBody>
        </p:sp>
        <p:sp>
          <p:nvSpPr>
            <p:cNvPr id="30783" name="Line 60"/>
            <p:cNvSpPr>
              <a:spLocks noChangeShapeType="1"/>
            </p:cNvSpPr>
            <p:nvPr/>
          </p:nvSpPr>
          <p:spPr bwMode="auto">
            <a:xfrm flipH="1">
              <a:off x="3345" y="3576"/>
              <a:ext cx="1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a:solidFill>
                  <a:srgbClr val="000000"/>
                </a:solidFill>
                <a:latin typeface="Comic Sans MS" panose="030F0702030302020204" pitchFamily="66" charset="0"/>
                <a:ea typeface="ＭＳ Ｐゴシック" panose="020B0600070205080204" pitchFamily="34" charset="-128"/>
              </a:endParaRPr>
            </a:p>
          </p:txBody>
        </p:sp>
      </p:grpSp>
      <p:sp>
        <p:nvSpPr>
          <p:cNvPr id="30771" name="Line 61"/>
          <p:cNvSpPr>
            <a:spLocks noChangeShapeType="1"/>
          </p:cNvSpPr>
          <p:nvPr/>
        </p:nvSpPr>
        <p:spPr bwMode="auto">
          <a:xfrm flipH="1" flipV="1">
            <a:off x="6592888" y="4303714"/>
            <a:ext cx="747712" cy="10953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a:solidFill>
                <a:srgbClr val="000000"/>
              </a:solidFill>
              <a:latin typeface="Comic Sans MS" panose="030F0702030302020204" pitchFamily="66" charset="0"/>
              <a:ea typeface="ＭＳ Ｐゴシック" panose="020B0600070205080204" pitchFamily="34" charset="-128"/>
            </a:endParaRPr>
          </a:p>
        </p:txBody>
      </p:sp>
      <p:sp>
        <p:nvSpPr>
          <p:cNvPr id="30772" name="Line 62"/>
          <p:cNvSpPr>
            <a:spLocks noChangeShapeType="1"/>
          </p:cNvSpPr>
          <p:nvPr/>
        </p:nvSpPr>
        <p:spPr bwMode="auto">
          <a:xfrm flipH="1" flipV="1">
            <a:off x="5821363" y="4451350"/>
            <a:ext cx="176212" cy="99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a:solidFill>
                <a:srgbClr val="000000"/>
              </a:solidFill>
              <a:latin typeface="Comic Sans MS" panose="030F0702030302020204" pitchFamily="66" charset="0"/>
              <a:ea typeface="ＭＳ Ｐゴシック" panose="020B0600070205080204" pitchFamily="34" charset="-128"/>
            </a:endParaRPr>
          </a:p>
        </p:txBody>
      </p:sp>
      <p:grpSp>
        <p:nvGrpSpPr>
          <p:cNvPr id="30773" name="Group 74"/>
          <p:cNvGrpSpPr>
            <a:grpSpLocks/>
          </p:cNvGrpSpPr>
          <p:nvPr/>
        </p:nvGrpSpPr>
        <p:grpSpPr bwMode="auto">
          <a:xfrm>
            <a:off x="7881915" y="390526"/>
            <a:ext cx="3346450" cy="5449835"/>
            <a:chOff x="3369" y="569"/>
            <a:chExt cx="2108" cy="3110"/>
          </a:xfrm>
        </p:grpSpPr>
        <p:sp>
          <p:nvSpPr>
            <p:cNvPr id="30775" name="Rectangle 64"/>
            <p:cNvSpPr>
              <a:spLocks noChangeArrowheads="1"/>
            </p:cNvSpPr>
            <p:nvPr/>
          </p:nvSpPr>
          <p:spPr bwMode="auto">
            <a:xfrm>
              <a:off x="3369" y="865"/>
              <a:ext cx="2108" cy="2814"/>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endParaRPr lang="en-US" altLang="en-US" sz="1800">
                <a:solidFill>
                  <a:srgbClr val="000000"/>
                </a:solidFill>
              </a:endParaRPr>
            </a:p>
          </p:txBody>
        </p:sp>
        <p:sp>
          <p:nvSpPr>
            <p:cNvPr id="30776" name="Rectangle 65"/>
            <p:cNvSpPr>
              <a:spLocks noChangeArrowheads="1"/>
            </p:cNvSpPr>
            <p:nvPr/>
          </p:nvSpPr>
          <p:spPr bwMode="auto">
            <a:xfrm>
              <a:off x="3403" y="768"/>
              <a:ext cx="1205" cy="1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endParaRPr lang="en-US" altLang="en-US" sz="1800">
                <a:solidFill>
                  <a:srgbClr val="000000"/>
                </a:solidFill>
              </a:endParaRPr>
            </a:p>
          </p:txBody>
        </p:sp>
        <p:sp>
          <p:nvSpPr>
            <p:cNvPr id="30777" name="Rectangle 66"/>
            <p:cNvSpPr>
              <a:spLocks noChangeArrowheads="1"/>
            </p:cNvSpPr>
            <p:nvPr/>
          </p:nvSpPr>
          <p:spPr bwMode="auto">
            <a:xfrm>
              <a:off x="3402" y="742"/>
              <a:ext cx="1984" cy="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Comic Sans MS" panose="030F0702030302020204" pitchFamily="66" charset="0"/>
                  <a:ea typeface="ＭＳ Ｐゴシック" panose="020B0600070205080204" pitchFamily="34" charset="-128"/>
                </a:defRPr>
              </a:lvl1pPr>
              <a:lvl2pPr marL="742950" indent="-285750">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lnSpc>
                  <a:spcPct val="90000"/>
                </a:lnSpc>
                <a:spcBef>
                  <a:spcPct val="20000"/>
                </a:spcBef>
                <a:spcAft>
                  <a:spcPct val="0"/>
                </a:spcAft>
                <a:buClr>
                  <a:srgbClr val="3333CC"/>
                </a:buClr>
                <a:buSzPct val="85000"/>
              </a:pPr>
              <a:r>
                <a:rPr lang="en-US" altLang="en-US" sz="2000" dirty="0">
                  <a:solidFill>
                    <a:srgbClr val="000000"/>
                  </a:solidFill>
                </a:rPr>
                <a:t> base station</a:t>
              </a:r>
            </a:p>
            <a:p>
              <a:pPr algn="l" rtl="0" eaLnBrk="0" fontAlgn="base" hangingPunct="0">
                <a:lnSpc>
                  <a:spcPct val="90000"/>
                </a:lnSpc>
                <a:spcBef>
                  <a:spcPct val="20000"/>
                </a:spcBef>
                <a:spcAft>
                  <a:spcPct val="0"/>
                </a:spcAft>
                <a:buClr>
                  <a:srgbClr val="3333CC"/>
                </a:buClr>
                <a:buSzPct val="85000"/>
                <a:buFont typeface="ZapfDingbats" pitchFamily="82" charset="2"/>
                <a:buChar char="r"/>
              </a:pPr>
              <a:r>
                <a:rPr lang="en-US" altLang="en-US" sz="2000" dirty="0">
                  <a:solidFill>
                    <a:srgbClr val="000000"/>
                  </a:solidFill>
                </a:rPr>
                <a:t>typically connected to wired network</a:t>
              </a:r>
            </a:p>
            <a:p>
              <a:pPr algn="l" rtl="0">
                <a:buFont typeface="Wingdings" panose="05000000000000000000" pitchFamily="2" charset="2"/>
                <a:buChar char="q"/>
              </a:pPr>
              <a:r>
                <a:rPr lang="en-US" sz="2000" dirty="0"/>
                <a:t>AP are similar to bridges, but connect many wireless users devices (NICs) to one</a:t>
              </a:r>
            </a:p>
            <a:p>
              <a:pPr marL="0" indent="0" algn="l" rtl="0"/>
              <a:r>
                <a:rPr lang="en-US" sz="2000" dirty="0"/>
                <a:t>    network (e.g.     Ethernet) and forward all frames received (no filtering).</a:t>
              </a:r>
              <a:endParaRPr lang="en-US" altLang="en-US" sz="2000" dirty="0">
                <a:solidFill>
                  <a:srgbClr val="000000"/>
                </a:solidFill>
              </a:endParaRPr>
            </a:p>
            <a:p>
              <a:pPr algn="l" rtl="0" eaLnBrk="0" fontAlgn="base" hangingPunct="0">
                <a:lnSpc>
                  <a:spcPct val="90000"/>
                </a:lnSpc>
                <a:spcBef>
                  <a:spcPct val="20000"/>
                </a:spcBef>
                <a:spcAft>
                  <a:spcPct val="0"/>
                </a:spcAft>
                <a:buClr>
                  <a:srgbClr val="3333CC"/>
                </a:buClr>
                <a:buSzPct val="85000"/>
                <a:buFont typeface="ZapfDingbats" pitchFamily="82" charset="2"/>
                <a:buChar char="r"/>
              </a:pPr>
              <a:r>
                <a:rPr lang="en-US" altLang="en-US" sz="2000" dirty="0">
                  <a:solidFill>
                    <a:srgbClr val="000000"/>
                  </a:solidFill>
                </a:rPr>
                <a:t>It responsible for sending packets between wired network and wireless host(s) in its “area”</a:t>
              </a:r>
            </a:p>
            <a:p>
              <a:pPr lvl="1" algn="l" rtl="0" eaLnBrk="0" fontAlgn="base" hangingPunct="0">
                <a:lnSpc>
                  <a:spcPct val="90000"/>
                </a:lnSpc>
                <a:spcBef>
                  <a:spcPct val="20000"/>
                </a:spcBef>
                <a:spcAft>
                  <a:spcPct val="0"/>
                </a:spcAft>
                <a:buClr>
                  <a:srgbClr val="3333CC"/>
                </a:buClr>
                <a:buSzPct val="75000"/>
                <a:buFont typeface="ZapfDingbats" pitchFamily="82" charset="2"/>
                <a:buChar char="m"/>
              </a:pPr>
              <a:r>
                <a:rPr lang="en-US" altLang="en-US" sz="2000" dirty="0">
                  <a:solidFill>
                    <a:srgbClr val="000000"/>
                  </a:solidFill>
                </a:rPr>
                <a:t>e.g., cell towers,  802.11 access points </a:t>
              </a:r>
            </a:p>
            <a:p>
              <a:pPr marL="457200" lvl="1" indent="0" algn="l" rtl="0" eaLnBrk="0" fontAlgn="base" hangingPunct="0">
                <a:lnSpc>
                  <a:spcPct val="90000"/>
                </a:lnSpc>
                <a:spcBef>
                  <a:spcPct val="20000"/>
                </a:spcBef>
                <a:spcAft>
                  <a:spcPct val="0"/>
                </a:spcAft>
                <a:buClr>
                  <a:srgbClr val="3333CC"/>
                </a:buClr>
                <a:buSzPct val="75000"/>
              </a:pPr>
              <a:endParaRPr lang="en-US" altLang="en-US" sz="2000" dirty="0">
                <a:solidFill>
                  <a:srgbClr val="000000"/>
                </a:solidFill>
              </a:endParaRPr>
            </a:p>
          </p:txBody>
        </p:sp>
        <p:pic>
          <p:nvPicPr>
            <p:cNvPr id="30778" name="Picture 72" descr="31u_bnrz[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8" y="569"/>
              <a:ext cx="249" cy="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74" name="Line 75"/>
          <p:cNvSpPr>
            <a:spLocks noChangeShapeType="1"/>
          </p:cNvSpPr>
          <p:nvPr/>
        </p:nvSpPr>
        <p:spPr bwMode="auto">
          <a:xfrm flipH="1">
            <a:off x="7543801" y="4754563"/>
            <a:ext cx="792163" cy="63976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pPr algn="l" rtl="0" eaLnBrk="0" fontAlgn="base" hangingPunct="0">
              <a:spcBef>
                <a:spcPct val="0"/>
              </a:spcBef>
              <a:spcAft>
                <a:spcPct val="0"/>
              </a:spcAft>
            </a:pPr>
            <a:endParaRPr lang="en-US">
              <a:solidFill>
                <a:srgbClr val="000000"/>
              </a:solidFill>
              <a:latin typeface="Comic Sans MS" panose="030F0702030302020204" pitchFamily="66" charset="0"/>
              <a:ea typeface="ＭＳ Ｐゴシック" panose="020B0600070205080204" pitchFamily="34" charset="-128"/>
            </a:endParaRPr>
          </a:p>
        </p:txBody>
      </p:sp>
      <p:sp>
        <p:nvSpPr>
          <p:cNvPr id="69" name="Rectangle 68"/>
          <p:cNvSpPr/>
          <p:nvPr/>
        </p:nvSpPr>
        <p:spPr>
          <a:xfrm>
            <a:off x="2842040" y="6292766"/>
            <a:ext cx="4581832" cy="400110"/>
          </a:xfrm>
          <a:prstGeom prst="rect">
            <a:avLst/>
          </a:prstGeom>
        </p:spPr>
        <p:txBody>
          <a:bodyPr wrap="none">
            <a:spAutoFit/>
          </a:bodyPr>
          <a:lstStyle/>
          <a:p>
            <a:r>
              <a:rPr lang="en-US" sz="2000" b="1" dirty="0">
                <a:latin typeface="Times-Bold"/>
              </a:rPr>
              <a:t>Fig3. </a:t>
            </a:r>
            <a:r>
              <a:rPr lang="en-US" altLang="en-US" sz="2000" dirty="0"/>
              <a:t>Elements of a wireless LAN network</a:t>
            </a:r>
            <a:endParaRPr lang="en-US" dirty="0"/>
          </a:p>
        </p:txBody>
      </p:sp>
    </p:spTree>
    <p:extLst>
      <p:ext uri="{BB962C8B-B14F-4D97-AF65-F5344CB8AC3E}">
        <p14:creationId xmlns:p14="http://schemas.microsoft.com/office/powerpoint/2010/main" val="190645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98" name="Rectangle 2"/>
          <p:cNvSpPr>
            <a:spLocks noGrp="1" noChangeArrowheads="1"/>
          </p:cNvSpPr>
          <p:nvPr>
            <p:ph type="title"/>
          </p:nvPr>
        </p:nvSpPr>
        <p:spPr/>
        <p:txBody>
          <a:bodyPr/>
          <a:lstStyle/>
          <a:p>
            <a:pPr algn="l" rtl="0"/>
            <a:r>
              <a:rPr lang="en-US" altLang="en-US" sz="3200" dirty="0"/>
              <a:t>Cont..</a:t>
            </a:r>
          </a:p>
        </p:txBody>
      </p:sp>
      <p:sp>
        <p:nvSpPr>
          <p:cNvPr id="32799" name="Oval 3"/>
          <p:cNvSpPr>
            <a:spLocks noChangeArrowheads="1"/>
          </p:cNvSpPr>
          <p:nvPr/>
        </p:nvSpPr>
        <p:spPr bwMode="auto">
          <a:xfrm>
            <a:off x="6464301" y="4667250"/>
            <a:ext cx="1755775" cy="1625600"/>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endParaRPr lang="en-US" altLang="en-US" sz="1800">
              <a:solidFill>
                <a:srgbClr val="000000"/>
              </a:solidFill>
            </a:endParaRPr>
          </a:p>
        </p:txBody>
      </p:sp>
      <p:grpSp>
        <p:nvGrpSpPr>
          <p:cNvPr id="32800" name="Group 4"/>
          <p:cNvGrpSpPr>
            <a:grpSpLocks/>
          </p:cNvGrpSpPr>
          <p:nvPr/>
        </p:nvGrpSpPr>
        <p:grpSpPr bwMode="auto">
          <a:xfrm>
            <a:off x="4583113" y="2781301"/>
            <a:ext cx="2362200" cy="1762125"/>
            <a:chOff x="3839" y="1737"/>
            <a:chExt cx="1488" cy="1110"/>
          </a:xfrm>
        </p:grpSpPr>
        <p:sp>
          <p:nvSpPr>
            <p:cNvPr id="32852" name="Freeform 5"/>
            <p:cNvSpPr>
              <a:spLocks/>
            </p:cNvSpPr>
            <p:nvPr/>
          </p:nvSpPr>
          <p:spPr bwMode="auto">
            <a:xfrm>
              <a:off x="3839" y="1737"/>
              <a:ext cx="1488" cy="1110"/>
            </a:xfrm>
            <a:custGeom>
              <a:avLst/>
              <a:gdLst>
                <a:gd name="T0" fmla="*/ 27 w 2135"/>
                <a:gd name="T1" fmla="*/ 652 h 1662"/>
                <a:gd name="T2" fmla="*/ 105 w 2135"/>
                <a:gd name="T3" fmla="*/ 76 h 1662"/>
                <a:gd name="T4" fmla="*/ 657 w 2135"/>
                <a:gd name="T5" fmla="*/ 196 h 1662"/>
                <a:gd name="T6" fmla="*/ 1209 w 2135"/>
                <a:gd name="T7" fmla="*/ 100 h 1662"/>
                <a:gd name="T8" fmla="*/ 2001 w 2135"/>
                <a:gd name="T9" fmla="*/ 406 h 1662"/>
                <a:gd name="T10" fmla="*/ 2013 w 2135"/>
                <a:gd name="T11" fmla="*/ 1144 h 1662"/>
                <a:gd name="T12" fmla="*/ 1581 w 2135"/>
                <a:gd name="T13" fmla="*/ 1600 h 1662"/>
                <a:gd name="T14" fmla="*/ 813 w 2135"/>
                <a:gd name="T15" fmla="*/ 1516 h 1662"/>
                <a:gd name="T16" fmla="*/ 501 w 2135"/>
                <a:gd name="T17" fmla="*/ 1270 h 1662"/>
                <a:gd name="T18" fmla="*/ 183 w 2135"/>
                <a:gd name="T19" fmla="*/ 1066 h 1662"/>
                <a:gd name="T20" fmla="*/ 27 w 2135"/>
                <a:gd name="T21" fmla="*/ 652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35"/>
                <a:gd name="T34" fmla="*/ 0 h 1662"/>
                <a:gd name="T35" fmla="*/ 2135 w 2135"/>
                <a:gd name="T36" fmla="*/ 1662 h 16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endParaRPr lang="en-US" altLang="en-US" sz="1800">
                <a:solidFill>
                  <a:srgbClr val="000000"/>
                </a:solidFill>
              </a:endParaRPr>
            </a:p>
          </p:txBody>
        </p:sp>
        <p:sp>
          <p:nvSpPr>
            <p:cNvPr id="32853" name="Text Box 6"/>
            <p:cNvSpPr txBox="1">
              <a:spLocks noChangeArrowheads="1"/>
            </p:cNvSpPr>
            <p:nvPr/>
          </p:nvSpPr>
          <p:spPr bwMode="auto">
            <a:xfrm>
              <a:off x="4075" y="1947"/>
              <a:ext cx="109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ctr" rtl="0" fontAlgn="base">
                <a:spcBef>
                  <a:spcPct val="0"/>
                </a:spcBef>
                <a:spcAft>
                  <a:spcPct val="0"/>
                </a:spcAft>
              </a:pPr>
              <a:r>
                <a:rPr lang="en-US" altLang="en-US" sz="1800">
                  <a:solidFill>
                    <a:srgbClr val="000000"/>
                  </a:solidFill>
                </a:rPr>
                <a:t>network </a:t>
              </a:r>
            </a:p>
            <a:p>
              <a:pPr algn="ctr" rtl="0" fontAlgn="base">
                <a:spcBef>
                  <a:spcPct val="0"/>
                </a:spcBef>
                <a:spcAft>
                  <a:spcPct val="0"/>
                </a:spcAft>
              </a:pPr>
              <a:r>
                <a:rPr lang="en-US" altLang="en-US" sz="1800">
                  <a:solidFill>
                    <a:srgbClr val="000000"/>
                  </a:solidFill>
                </a:rPr>
                <a:t>infrastructure</a:t>
              </a:r>
            </a:p>
          </p:txBody>
        </p:sp>
      </p:grpSp>
      <p:pic>
        <p:nvPicPr>
          <p:cNvPr id="32801" name="Picture 7" descr="31u_bnrz[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9326" y="5245100"/>
            <a:ext cx="2143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802" name="Group 8"/>
          <p:cNvGrpSpPr>
            <a:grpSpLocks/>
          </p:cNvGrpSpPr>
          <p:nvPr/>
        </p:nvGrpSpPr>
        <p:grpSpPr bwMode="auto">
          <a:xfrm>
            <a:off x="2671764" y="1709738"/>
            <a:ext cx="1755775" cy="1625600"/>
            <a:chOff x="567" y="1326"/>
            <a:chExt cx="1106" cy="1024"/>
          </a:xfrm>
        </p:grpSpPr>
        <p:sp>
          <p:nvSpPr>
            <p:cNvPr id="32847" name="Oval 9"/>
            <p:cNvSpPr>
              <a:spLocks noChangeArrowheads="1"/>
            </p:cNvSpPr>
            <p:nvPr/>
          </p:nvSpPr>
          <p:spPr bwMode="auto">
            <a:xfrm>
              <a:off x="567" y="1326"/>
              <a:ext cx="1106" cy="1024"/>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endParaRPr lang="en-US" altLang="en-US" sz="1800">
                <a:solidFill>
                  <a:srgbClr val="000000"/>
                </a:solidFill>
              </a:endParaRPr>
            </a:p>
          </p:txBody>
        </p:sp>
        <p:pic>
          <p:nvPicPr>
            <p:cNvPr id="32848" name="Picture 10" descr="31u_bnrz[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035" y="1785"/>
              <a:ext cx="212" cy="13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2849" name="Group 11"/>
            <p:cNvGrpSpPr>
              <a:grpSpLocks/>
            </p:cNvGrpSpPr>
            <p:nvPr/>
          </p:nvGrpSpPr>
          <p:grpSpPr bwMode="auto">
            <a:xfrm>
              <a:off x="1221" y="1447"/>
              <a:ext cx="252" cy="288"/>
              <a:chOff x="2870" y="1518"/>
              <a:chExt cx="292" cy="320"/>
            </a:xfrm>
          </p:grpSpPr>
          <p:graphicFrame>
            <p:nvGraphicFramePr>
              <p:cNvPr id="32794" name="Object 26"/>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5" imgW="826829" imgH="840406" progId="">
                      <p:embed/>
                    </p:oleObj>
                  </mc:Choice>
                  <mc:Fallback>
                    <p:oleObj name="Clip" r:id="rId5" imgW="826829" imgH="840406" progId="">
                      <p:embed/>
                      <p:pic>
                        <p:nvPicPr>
                          <p:cNvPr id="32794" name="Object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solidFill>
                            <a:srgbClr val="99CCFF"/>
                          </a:solidFill>
                        </p:spPr>
                      </p:pic>
                    </p:oleObj>
                  </mc:Fallback>
                </mc:AlternateContent>
              </a:graphicData>
            </a:graphic>
          </p:graphicFrame>
          <p:graphicFrame>
            <p:nvGraphicFramePr>
              <p:cNvPr id="32795" name="Object 27"/>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7" imgW="1268295" imgH="1199426" progId="">
                      <p:embed/>
                    </p:oleObj>
                  </mc:Choice>
                  <mc:Fallback>
                    <p:oleObj name="Clip" r:id="rId7" imgW="1268295" imgH="1199426" progId="">
                      <p:embed/>
                      <p:pic>
                        <p:nvPicPr>
                          <p:cNvPr id="32795" name="Object 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solidFill>
                            <a:srgbClr val="99CCFF"/>
                          </a:solidFill>
                        </p:spPr>
                      </p:pic>
                    </p:oleObj>
                  </mc:Fallback>
                </mc:AlternateContent>
              </a:graphicData>
            </a:graphic>
          </p:graphicFrame>
        </p:grpSp>
        <p:grpSp>
          <p:nvGrpSpPr>
            <p:cNvPr id="32850" name="Group 14"/>
            <p:cNvGrpSpPr>
              <a:grpSpLocks/>
            </p:cNvGrpSpPr>
            <p:nvPr/>
          </p:nvGrpSpPr>
          <p:grpSpPr bwMode="auto">
            <a:xfrm>
              <a:off x="869" y="1379"/>
              <a:ext cx="252" cy="288"/>
              <a:chOff x="2870" y="1518"/>
              <a:chExt cx="292" cy="320"/>
            </a:xfrm>
          </p:grpSpPr>
          <p:graphicFrame>
            <p:nvGraphicFramePr>
              <p:cNvPr id="32792" name="Object 2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9" imgW="826829" imgH="840406" progId="">
                      <p:embed/>
                    </p:oleObj>
                  </mc:Choice>
                  <mc:Fallback>
                    <p:oleObj name="Clip" r:id="rId9" imgW="826829" imgH="840406" progId="">
                      <p:embed/>
                      <p:pic>
                        <p:nvPicPr>
                          <p:cNvPr id="32792" name="Object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solidFill>
                            <a:srgbClr val="99CCFF"/>
                          </a:solidFill>
                        </p:spPr>
                      </p:pic>
                    </p:oleObj>
                  </mc:Fallback>
                </mc:AlternateContent>
              </a:graphicData>
            </a:graphic>
          </p:graphicFrame>
          <p:graphicFrame>
            <p:nvGraphicFramePr>
              <p:cNvPr id="32793" name="Object 2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10" imgW="1268295" imgH="1199426" progId="">
                      <p:embed/>
                    </p:oleObj>
                  </mc:Choice>
                  <mc:Fallback>
                    <p:oleObj name="Clip" r:id="rId10" imgW="1268295" imgH="1199426" progId="">
                      <p:embed/>
                      <p:pic>
                        <p:nvPicPr>
                          <p:cNvPr id="32793" name="Object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solidFill>
                            <a:srgbClr val="99CCFF"/>
                          </a:solidFill>
                        </p:spPr>
                      </p:pic>
                    </p:oleObj>
                  </mc:Fallback>
                </mc:AlternateContent>
              </a:graphicData>
            </a:graphic>
          </p:graphicFrame>
        </p:grpSp>
        <p:grpSp>
          <p:nvGrpSpPr>
            <p:cNvPr id="32851" name="Group 17"/>
            <p:cNvGrpSpPr>
              <a:grpSpLocks/>
            </p:cNvGrpSpPr>
            <p:nvPr/>
          </p:nvGrpSpPr>
          <p:grpSpPr bwMode="auto">
            <a:xfrm>
              <a:off x="727" y="1878"/>
              <a:ext cx="252" cy="288"/>
              <a:chOff x="2870" y="1518"/>
              <a:chExt cx="292" cy="320"/>
            </a:xfrm>
          </p:grpSpPr>
          <p:graphicFrame>
            <p:nvGraphicFramePr>
              <p:cNvPr id="32790" name="Object 2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11" imgW="826829" imgH="840406" progId="">
                      <p:embed/>
                    </p:oleObj>
                  </mc:Choice>
                  <mc:Fallback>
                    <p:oleObj name="Clip" r:id="rId11" imgW="826829" imgH="840406" progId="">
                      <p:embed/>
                      <p:pic>
                        <p:nvPicPr>
                          <p:cNvPr id="32790" name="Object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solidFill>
                            <a:srgbClr val="99CCFF"/>
                          </a:solidFill>
                        </p:spPr>
                      </p:pic>
                    </p:oleObj>
                  </mc:Fallback>
                </mc:AlternateContent>
              </a:graphicData>
            </a:graphic>
          </p:graphicFrame>
          <p:graphicFrame>
            <p:nvGraphicFramePr>
              <p:cNvPr id="32791" name="Object 2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12" imgW="1268295" imgH="1199426" progId="">
                      <p:embed/>
                    </p:oleObj>
                  </mc:Choice>
                  <mc:Fallback>
                    <p:oleObj name="Clip" r:id="rId12" imgW="1268295" imgH="1199426" progId="">
                      <p:embed/>
                      <p:pic>
                        <p:nvPicPr>
                          <p:cNvPr id="32791" name="Object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solidFill>
                            <a:srgbClr val="99CCFF"/>
                          </a:solidFill>
                        </p:spPr>
                      </p:pic>
                    </p:oleObj>
                  </mc:Fallback>
                </mc:AlternateContent>
              </a:graphicData>
            </a:graphic>
          </p:graphicFrame>
        </p:grpSp>
      </p:grpSp>
      <p:sp>
        <p:nvSpPr>
          <p:cNvPr id="32803" name="Line 20"/>
          <p:cNvSpPr>
            <a:spLocks noChangeShapeType="1"/>
          </p:cNvSpPr>
          <p:nvPr/>
        </p:nvSpPr>
        <p:spPr bwMode="auto">
          <a:xfrm>
            <a:off x="3700463" y="2711451"/>
            <a:ext cx="900112" cy="3921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a:solidFill>
                <a:srgbClr val="000000"/>
              </a:solidFill>
              <a:latin typeface="Comic Sans MS" panose="030F0702030302020204" pitchFamily="66" charset="0"/>
              <a:ea typeface="ＭＳ Ｐゴシック" panose="020B0600070205080204" pitchFamily="34" charset="-128"/>
            </a:endParaRPr>
          </a:p>
        </p:txBody>
      </p:sp>
      <p:sp>
        <p:nvSpPr>
          <p:cNvPr id="32804" name="Oval 21"/>
          <p:cNvSpPr>
            <a:spLocks noChangeArrowheads="1"/>
          </p:cNvSpPr>
          <p:nvPr/>
        </p:nvSpPr>
        <p:spPr bwMode="auto">
          <a:xfrm>
            <a:off x="2767014" y="3632200"/>
            <a:ext cx="1755775" cy="1625600"/>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endParaRPr lang="en-US" altLang="en-US" sz="1800">
              <a:solidFill>
                <a:srgbClr val="000000"/>
              </a:solidFill>
            </a:endParaRPr>
          </a:p>
        </p:txBody>
      </p:sp>
      <p:pic>
        <p:nvPicPr>
          <p:cNvPr id="32805" name="Picture 22" descr="31u_bnrz[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0288" y="4300538"/>
            <a:ext cx="2143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806" name="Group 23"/>
          <p:cNvGrpSpPr>
            <a:grpSpLocks/>
          </p:cNvGrpSpPr>
          <p:nvPr/>
        </p:nvGrpSpPr>
        <p:grpSpPr bwMode="auto">
          <a:xfrm>
            <a:off x="3557588" y="4651375"/>
            <a:ext cx="400050" cy="457200"/>
            <a:chOff x="2870" y="1518"/>
            <a:chExt cx="292" cy="320"/>
          </a:xfrm>
        </p:grpSpPr>
        <p:graphicFrame>
          <p:nvGraphicFramePr>
            <p:cNvPr id="32788" name="Object 2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13" imgW="826829" imgH="840406" progId="">
                    <p:embed/>
                  </p:oleObj>
                </mc:Choice>
                <mc:Fallback>
                  <p:oleObj name="Clip" r:id="rId13" imgW="826829" imgH="840406" progId="">
                    <p:embed/>
                    <p:pic>
                      <p:nvPicPr>
                        <p:cNvPr id="32788"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89" name="Object 2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14" imgW="1268295" imgH="1199426" progId="">
                    <p:embed/>
                  </p:oleObj>
                </mc:Choice>
                <mc:Fallback>
                  <p:oleObj name="Clip" r:id="rId14" imgW="1268295" imgH="1199426" progId="">
                    <p:embed/>
                    <p:pic>
                      <p:nvPicPr>
                        <p:cNvPr id="32789" name="Object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2807" name="Group 26"/>
          <p:cNvGrpSpPr>
            <a:grpSpLocks/>
          </p:cNvGrpSpPr>
          <p:nvPr/>
        </p:nvGrpSpPr>
        <p:grpSpPr bwMode="auto">
          <a:xfrm>
            <a:off x="3406775" y="3702050"/>
            <a:ext cx="400050" cy="457200"/>
            <a:chOff x="2870" y="1518"/>
            <a:chExt cx="292" cy="320"/>
          </a:xfrm>
        </p:grpSpPr>
        <p:graphicFrame>
          <p:nvGraphicFramePr>
            <p:cNvPr id="32786" name="Object 1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15" imgW="826829" imgH="840406" progId="">
                    <p:embed/>
                  </p:oleObj>
                </mc:Choice>
                <mc:Fallback>
                  <p:oleObj name="Clip" r:id="rId15" imgW="826829" imgH="840406" progId="">
                    <p:embed/>
                    <p:pic>
                      <p:nvPicPr>
                        <p:cNvPr id="32786" name="Object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87" name="Object 1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16" imgW="1268295" imgH="1199426" progId="">
                    <p:embed/>
                  </p:oleObj>
                </mc:Choice>
                <mc:Fallback>
                  <p:oleObj name="Clip" r:id="rId16" imgW="1268295" imgH="1199426" progId="">
                    <p:embed/>
                    <p:pic>
                      <p:nvPicPr>
                        <p:cNvPr id="32787" name="Object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2808" name="Group 29"/>
          <p:cNvGrpSpPr>
            <a:grpSpLocks/>
          </p:cNvGrpSpPr>
          <p:nvPr/>
        </p:nvGrpSpPr>
        <p:grpSpPr bwMode="auto">
          <a:xfrm>
            <a:off x="3021013" y="4508500"/>
            <a:ext cx="400050" cy="457200"/>
            <a:chOff x="2870" y="1518"/>
            <a:chExt cx="292" cy="320"/>
          </a:xfrm>
        </p:grpSpPr>
        <p:graphicFrame>
          <p:nvGraphicFramePr>
            <p:cNvPr id="32784" name="Object 16"/>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17" imgW="826829" imgH="840406" progId="">
                    <p:embed/>
                  </p:oleObj>
                </mc:Choice>
                <mc:Fallback>
                  <p:oleObj name="Clip" r:id="rId17" imgW="826829" imgH="840406" progId="">
                    <p:embed/>
                    <p:pic>
                      <p:nvPicPr>
                        <p:cNvPr id="32784"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85" name="Object 17"/>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18" imgW="1268295" imgH="1199426" progId="">
                    <p:embed/>
                  </p:oleObj>
                </mc:Choice>
                <mc:Fallback>
                  <p:oleObj name="Clip" r:id="rId18" imgW="1268295" imgH="1199426" progId="">
                    <p:embed/>
                    <p:pic>
                      <p:nvPicPr>
                        <p:cNvPr id="32785" name="Object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2809" name="Line 32"/>
          <p:cNvSpPr>
            <a:spLocks noChangeShapeType="1"/>
          </p:cNvSpPr>
          <p:nvPr/>
        </p:nvSpPr>
        <p:spPr bwMode="auto">
          <a:xfrm flipV="1">
            <a:off x="3721101" y="3721100"/>
            <a:ext cx="974725" cy="7254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a:solidFill>
                <a:srgbClr val="000000"/>
              </a:solidFill>
              <a:latin typeface="Comic Sans MS" panose="030F0702030302020204" pitchFamily="66" charset="0"/>
              <a:ea typeface="ＭＳ Ｐゴシック" panose="020B0600070205080204" pitchFamily="34" charset="-128"/>
            </a:endParaRPr>
          </a:p>
        </p:txBody>
      </p:sp>
      <p:grpSp>
        <p:nvGrpSpPr>
          <p:cNvPr id="32810" name="Group 33"/>
          <p:cNvGrpSpPr>
            <a:grpSpLocks/>
          </p:cNvGrpSpPr>
          <p:nvPr/>
        </p:nvGrpSpPr>
        <p:grpSpPr bwMode="auto">
          <a:xfrm>
            <a:off x="2897188" y="3960813"/>
            <a:ext cx="400050" cy="457200"/>
            <a:chOff x="2870" y="1518"/>
            <a:chExt cx="292" cy="320"/>
          </a:xfrm>
        </p:grpSpPr>
        <p:graphicFrame>
          <p:nvGraphicFramePr>
            <p:cNvPr id="32782" name="Object 1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19" imgW="826829" imgH="840406" progId="">
                    <p:embed/>
                  </p:oleObj>
                </mc:Choice>
                <mc:Fallback>
                  <p:oleObj name="Clip" r:id="rId19" imgW="826829" imgH="840406" progId="">
                    <p:embed/>
                    <p:pic>
                      <p:nvPicPr>
                        <p:cNvPr id="32782"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83" name="Object 1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20" imgW="1268295" imgH="1199426" progId="">
                    <p:embed/>
                  </p:oleObj>
                </mc:Choice>
                <mc:Fallback>
                  <p:oleObj name="Clip" r:id="rId20" imgW="1268295" imgH="1199426" progId="">
                    <p:embed/>
                    <p:pic>
                      <p:nvPicPr>
                        <p:cNvPr id="32783"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2811" name="Oval 36"/>
          <p:cNvSpPr>
            <a:spLocks noChangeArrowheads="1"/>
          </p:cNvSpPr>
          <p:nvPr/>
        </p:nvSpPr>
        <p:spPr bwMode="auto">
          <a:xfrm>
            <a:off x="5154614" y="4583113"/>
            <a:ext cx="1755775" cy="1625600"/>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endParaRPr lang="en-US" altLang="en-US" sz="1800">
              <a:solidFill>
                <a:srgbClr val="000000"/>
              </a:solidFill>
            </a:endParaRPr>
          </a:p>
        </p:txBody>
      </p:sp>
      <p:pic>
        <p:nvPicPr>
          <p:cNvPr id="32812" name="Picture 37" descr="31u_bnrz[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7888" y="5265738"/>
            <a:ext cx="2143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813" name="Group 38"/>
          <p:cNvGrpSpPr>
            <a:grpSpLocks/>
          </p:cNvGrpSpPr>
          <p:nvPr/>
        </p:nvGrpSpPr>
        <p:grpSpPr bwMode="auto">
          <a:xfrm>
            <a:off x="5945188" y="5616575"/>
            <a:ext cx="400050" cy="457200"/>
            <a:chOff x="2870" y="1518"/>
            <a:chExt cx="292" cy="320"/>
          </a:xfrm>
        </p:grpSpPr>
        <p:graphicFrame>
          <p:nvGraphicFramePr>
            <p:cNvPr id="32780" name="Object 1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21" imgW="826829" imgH="840406" progId="">
                    <p:embed/>
                  </p:oleObj>
                </mc:Choice>
                <mc:Fallback>
                  <p:oleObj name="Clip" r:id="rId21" imgW="826829" imgH="840406" progId="">
                    <p:embed/>
                    <p:pic>
                      <p:nvPicPr>
                        <p:cNvPr id="3278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81" name="Object 1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22" imgW="1268295" imgH="1199426" progId="">
                    <p:embed/>
                  </p:oleObj>
                </mc:Choice>
                <mc:Fallback>
                  <p:oleObj name="Clip" r:id="rId22" imgW="1268295" imgH="1199426" progId="">
                    <p:embed/>
                    <p:pic>
                      <p:nvPicPr>
                        <p:cNvPr id="32781"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2814" name="Group 41"/>
          <p:cNvGrpSpPr>
            <a:grpSpLocks/>
          </p:cNvGrpSpPr>
          <p:nvPr/>
        </p:nvGrpSpPr>
        <p:grpSpPr bwMode="auto">
          <a:xfrm>
            <a:off x="6146800" y="4672013"/>
            <a:ext cx="400050" cy="457200"/>
            <a:chOff x="2870" y="1518"/>
            <a:chExt cx="292" cy="320"/>
          </a:xfrm>
        </p:grpSpPr>
        <p:graphicFrame>
          <p:nvGraphicFramePr>
            <p:cNvPr id="32778" name="Object 1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23" imgW="826829" imgH="840406" progId="">
                    <p:embed/>
                  </p:oleObj>
                </mc:Choice>
                <mc:Fallback>
                  <p:oleObj name="Clip" r:id="rId23" imgW="826829" imgH="840406" progId="">
                    <p:embed/>
                    <p:pic>
                      <p:nvPicPr>
                        <p:cNvPr id="32778"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79" name="Object 1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24" imgW="1268295" imgH="1199426" progId="">
                    <p:embed/>
                  </p:oleObj>
                </mc:Choice>
                <mc:Fallback>
                  <p:oleObj name="Clip" r:id="rId24" imgW="1268295" imgH="1199426" progId="">
                    <p:embed/>
                    <p:pic>
                      <p:nvPicPr>
                        <p:cNvPr id="32779"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2815" name="Group 44"/>
          <p:cNvGrpSpPr>
            <a:grpSpLocks/>
          </p:cNvGrpSpPr>
          <p:nvPr/>
        </p:nvGrpSpPr>
        <p:grpSpPr bwMode="auto">
          <a:xfrm>
            <a:off x="5408613" y="5473700"/>
            <a:ext cx="400050" cy="457200"/>
            <a:chOff x="2870" y="1518"/>
            <a:chExt cx="292" cy="320"/>
          </a:xfrm>
        </p:grpSpPr>
        <p:graphicFrame>
          <p:nvGraphicFramePr>
            <p:cNvPr id="32776" name="Object 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25" imgW="826829" imgH="840406" progId="">
                    <p:embed/>
                  </p:oleObj>
                </mc:Choice>
                <mc:Fallback>
                  <p:oleObj name="Clip" r:id="rId25" imgW="826829" imgH="840406" progId="">
                    <p:embed/>
                    <p:pic>
                      <p:nvPicPr>
                        <p:cNvPr id="32776"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77" name="Object 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26" imgW="1268295" imgH="1199426" progId="">
                    <p:embed/>
                  </p:oleObj>
                </mc:Choice>
                <mc:Fallback>
                  <p:oleObj name="Clip" r:id="rId26" imgW="1268295" imgH="1199426" progId="">
                    <p:embed/>
                    <p:pic>
                      <p:nvPicPr>
                        <p:cNvPr id="32777"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2816" name="Group 47"/>
          <p:cNvGrpSpPr>
            <a:grpSpLocks/>
          </p:cNvGrpSpPr>
          <p:nvPr/>
        </p:nvGrpSpPr>
        <p:grpSpPr bwMode="auto">
          <a:xfrm>
            <a:off x="5284788" y="4926013"/>
            <a:ext cx="400050" cy="457200"/>
            <a:chOff x="2870" y="1518"/>
            <a:chExt cx="292" cy="320"/>
          </a:xfrm>
        </p:grpSpPr>
        <p:graphicFrame>
          <p:nvGraphicFramePr>
            <p:cNvPr id="32774" name="Object 6"/>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27" imgW="826829" imgH="840406" progId="">
                    <p:embed/>
                  </p:oleObj>
                </mc:Choice>
                <mc:Fallback>
                  <p:oleObj name="Clip" r:id="rId27" imgW="826829" imgH="840406" progId="">
                    <p:embed/>
                    <p:pic>
                      <p:nvPicPr>
                        <p:cNvPr id="32774"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75" name="Object 7"/>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28" imgW="1268295" imgH="1199426" progId="">
                    <p:embed/>
                  </p:oleObj>
                </mc:Choice>
                <mc:Fallback>
                  <p:oleObj name="Clip" r:id="rId28" imgW="1268295" imgH="1199426" progId="">
                    <p:embed/>
                    <p:pic>
                      <p:nvPicPr>
                        <p:cNvPr id="32775"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2817" name="Group 50"/>
          <p:cNvGrpSpPr>
            <a:grpSpLocks/>
          </p:cNvGrpSpPr>
          <p:nvPr/>
        </p:nvGrpSpPr>
        <p:grpSpPr bwMode="auto">
          <a:xfrm>
            <a:off x="7361238" y="5697538"/>
            <a:ext cx="400050" cy="457200"/>
            <a:chOff x="2870" y="1518"/>
            <a:chExt cx="292" cy="320"/>
          </a:xfrm>
        </p:grpSpPr>
        <p:graphicFrame>
          <p:nvGraphicFramePr>
            <p:cNvPr id="32772" name="Object 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29" imgW="826829" imgH="840406" progId="">
                    <p:embed/>
                  </p:oleObj>
                </mc:Choice>
                <mc:Fallback>
                  <p:oleObj name="Clip" r:id="rId29" imgW="826829" imgH="840406" progId="">
                    <p:embed/>
                    <p:pic>
                      <p:nvPicPr>
                        <p:cNvPr id="32772"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73" name="Object 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30" imgW="1268295" imgH="1199426" progId="">
                    <p:embed/>
                  </p:oleObj>
                </mc:Choice>
                <mc:Fallback>
                  <p:oleObj name="Clip" r:id="rId30" imgW="1268295" imgH="1199426" progId="">
                    <p:embed/>
                    <p:pic>
                      <p:nvPicPr>
                        <p:cNvPr id="32773"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2818" name="Group 53"/>
          <p:cNvGrpSpPr>
            <a:grpSpLocks/>
          </p:cNvGrpSpPr>
          <p:nvPr/>
        </p:nvGrpSpPr>
        <p:grpSpPr bwMode="auto">
          <a:xfrm>
            <a:off x="6354764" y="5164138"/>
            <a:ext cx="835025" cy="457200"/>
            <a:chOff x="3345" y="3383"/>
            <a:chExt cx="526" cy="288"/>
          </a:xfrm>
        </p:grpSpPr>
        <p:grpSp>
          <p:nvGrpSpPr>
            <p:cNvPr id="32842" name="Group 54"/>
            <p:cNvGrpSpPr>
              <a:grpSpLocks/>
            </p:cNvGrpSpPr>
            <p:nvPr/>
          </p:nvGrpSpPr>
          <p:grpSpPr bwMode="auto">
            <a:xfrm>
              <a:off x="3426" y="3383"/>
              <a:ext cx="252" cy="288"/>
              <a:chOff x="2870" y="1518"/>
              <a:chExt cx="292" cy="320"/>
            </a:xfrm>
          </p:grpSpPr>
          <p:graphicFrame>
            <p:nvGraphicFramePr>
              <p:cNvPr id="32770" name="Object 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name="Clip" r:id="rId31" imgW="826829" imgH="840406" progId="">
                      <p:embed/>
                    </p:oleObj>
                  </mc:Choice>
                  <mc:Fallback>
                    <p:oleObj name="Clip" r:id="rId31" imgW="826829" imgH="840406" progId="">
                      <p:embed/>
                      <p:pic>
                        <p:nvPicPr>
                          <p:cNvPr id="3277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71" name="Object 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name="Clip" r:id="rId32" imgW="1268295" imgH="1199426" progId="">
                      <p:embed/>
                    </p:oleObj>
                  </mc:Choice>
                  <mc:Fallback>
                    <p:oleObj name="Clip" r:id="rId32" imgW="1268295" imgH="1199426" progId="">
                      <p:embed/>
                      <p:pic>
                        <p:nvPicPr>
                          <p:cNvPr id="32771"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2843" name="Line 57"/>
            <p:cNvSpPr>
              <a:spLocks noChangeShapeType="1"/>
            </p:cNvSpPr>
            <p:nvPr/>
          </p:nvSpPr>
          <p:spPr bwMode="auto">
            <a:xfrm>
              <a:off x="3679" y="3547"/>
              <a:ext cx="19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a:solidFill>
                  <a:srgbClr val="000000"/>
                </a:solidFill>
                <a:latin typeface="Comic Sans MS" panose="030F0702030302020204" pitchFamily="66" charset="0"/>
                <a:ea typeface="ＭＳ Ｐゴシック" panose="020B0600070205080204" pitchFamily="34" charset="-128"/>
              </a:endParaRPr>
            </a:p>
          </p:txBody>
        </p:sp>
        <p:sp>
          <p:nvSpPr>
            <p:cNvPr id="32844" name="Line 58"/>
            <p:cNvSpPr>
              <a:spLocks noChangeShapeType="1"/>
            </p:cNvSpPr>
            <p:nvPr/>
          </p:nvSpPr>
          <p:spPr bwMode="auto">
            <a:xfrm flipH="1">
              <a:off x="3372" y="3486"/>
              <a:ext cx="1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a:solidFill>
                  <a:srgbClr val="000000"/>
                </a:solidFill>
                <a:latin typeface="Comic Sans MS" panose="030F0702030302020204" pitchFamily="66" charset="0"/>
                <a:ea typeface="ＭＳ Ｐゴシック" panose="020B0600070205080204" pitchFamily="34" charset="-128"/>
              </a:endParaRPr>
            </a:p>
          </p:txBody>
        </p:sp>
        <p:sp>
          <p:nvSpPr>
            <p:cNvPr id="32845" name="Line 59"/>
            <p:cNvSpPr>
              <a:spLocks noChangeShapeType="1"/>
            </p:cNvSpPr>
            <p:nvPr/>
          </p:nvSpPr>
          <p:spPr bwMode="auto">
            <a:xfrm flipH="1">
              <a:off x="3381" y="3534"/>
              <a:ext cx="1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a:solidFill>
                  <a:srgbClr val="000000"/>
                </a:solidFill>
                <a:latin typeface="Comic Sans MS" panose="030F0702030302020204" pitchFamily="66" charset="0"/>
                <a:ea typeface="ＭＳ Ｐゴシック" panose="020B0600070205080204" pitchFamily="34" charset="-128"/>
              </a:endParaRPr>
            </a:p>
          </p:txBody>
        </p:sp>
        <p:sp>
          <p:nvSpPr>
            <p:cNvPr id="32846" name="Line 60"/>
            <p:cNvSpPr>
              <a:spLocks noChangeShapeType="1"/>
            </p:cNvSpPr>
            <p:nvPr/>
          </p:nvSpPr>
          <p:spPr bwMode="auto">
            <a:xfrm flipH="1">
              <a:off x="3345" y="3576"/>
              <a:ext cx="12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a:solidFill>
                  <a:srgbClr val="000000"/>
                </a:solidFill>
                <a:latin typeface="Comic Sans MS" panose="030F0702030302020204" pitchFamily="66" charset="0"/>
                <a:ea typeface="ＭＳ Ｐゴシック" panose="020B0600070205080204" pitchFamily="34" charset="-128"/>
              </a:endParaRPr>
            </a:p>
          </p:txBody>
        </p:sp>
      </p:grpSp>
      <p:sp>
        <p:nvSpPr>
          <p:cNvPr id="32819" name="Line 61"/>
          <p:cNvSpPr>
            <a:spLocks noChangeShapeType="1"/>
          </p:cNvSpPr>
          <p:nvPr/>
        </p:nvSpPr>
        <p:spPr bwMode="auto">
          <a:xfrm flipH="1" flipV="1">
            <a:off x="6592888" y="4303714"/>
            <a:ext cx="747712" cy="10953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a:solidFill>
                <a:srgbClr val="000000"/>
              </a:solidFill>
              <a:latin typeface="Comic Sans MS" panose="030F0702030302020204" pitchFamily="66" charset="0"/>
              <a:ea typeface="ＭＳ Ｐゴシック" panose="020B0600070205080204" pitchFamily="34" charset="-128"/>
            </a:endParaRPr>
          </a:p>
        </p:txBody>
      </p:sp>
      <p:sp>
        <p:nvSpPr>
          <p:cNvPr id="32820" name="Line 62"/>
          <p:cNvSpPr>
            <a:spLocks noChangeShapeType="1"/>
          </p:cNvSpPr>
          <p:nvPr/>
        </p:nvSpPr>
        <p:spPr bwMode="auto">
          <a:xfrm flipH="1" flipV="1">
            <a:off x="5821363" y="4451350"/>
            <a:ext cx="176212" cy="99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l" rtl="0" eaLnBrk="0" fontAlgn="base" hangingPunct="0">
              <a:spcBef>
                <a:spcPct val="0"/>
              </a:spcBef>
              <a:spcAft>
                <a:spcPct val="0"/>
              </a:spcAft>
            </a:pPr>
            <a:endParaRPr lang="en-US">
              <a:solidFill>
                <a:srgbClr val="000000"/>
              </a:solidFill>
              <a:latin typeface="Comic Sans MS" panose="030F0702030302020204" pitchFamily="66" charset="0"/>
              <a:ea typeface="ＭＳ Ｐゴシック" panose="020B0600070205080204" pitchFamily="34" charset="-128"/>
            </a:endParaRPr>
          </a:p>
        </p:txBody>
      </p:sp>
      <p:sp>
        <p:nvSpPr>
          <p:cNvPr id="32821" name="Rectangle 64"/>
          <p:cNvSpPr>
            <a:spLocks noChangeArrowheads="1"/>
          </p:cNvSpPr>
          <p:nvPr/>
        </p:nvSpPr>
        <p:spPr bwMode="auto">
          <a:xfrm>
            <a:off x="7008813" y="1557338"/>
            <a:ext cx="3346450" cy="318135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endParaRPr lang="en-US" altLang="en-US" sz="1800">
              <a:solidFill>
                <a:srgbClr val="000000"/>
              </a:solidFill>
            </a:endParaRPr>
          </a:p>
        </p:txBody>
      </p:sp>
      <p:sp>
        <p:nvSpPr>
          <p:cNvPr id="32822" name="Rectangle 65"/>
          <p:cNvSpPr>
            <a:spLocks noChangeArrowheads="1"/>
          </p:cNvSpPr>
          <p:nvPr/>
        </p:nvSpPr>
        <p:spPr bwMode="auto">
          <a:xfrm>
            <a:off x="7062789" y="1403350"/>
            <a:ext cx="1912937" cy="2809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endParaRPr lang="en-US" altLang="en-US" sz="1800">
              <a:solidFill>
                <a:srgbClr val="000000"/>
              </a:solidFill>
            </a:endParaRPr>
          </a:p>
        </p:txBody>
      </p:sp>
      <p:sp>
        <p:nvSpPr>
          <p:cNvPr id="32823" name="Rectangle 66"/>
          <p:cNvSpPr>
            <a:spLocks noChangeArrowheads="1"/>
          </p:cNvSpPr>
          <p:nvPr/>
        </p:nvSpPr>
        <p:spPr bwMode="auto">
          <a:xfrm>
            <a:off x="7061200" y="1362075"/>
            <a:ext cx="3149600" cy="257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lnSpc>
                <a:spcPct val="90000"/>
              </a:lnSpc>
              <a:spcBef>
                <a:spcPct val="20000"/>
              </a:spcBef>
              <a:spcAft>
                <a:spcPct val="0"/>
              </a:spcAft>
              <a:buClr>
                <a:srgbClr val="3333CC"/>
              </a:buClr>
              <a:buSzPct val="85000"/>
            </a:pPr>
            <a:r>
              <a:rPr lang="en-US" altLang="en-US" sz="2000" dirty="0">
                <a:solidFill>
                  <a:srgbClr val="000000"/>
                </a:solidFill>
              </a:rPr>
              <a:t> wireless link</a:t>
            </a:r>
          </a:p>
          <a:p>
            <a:pPr algn="l" rtl="0" eaLnBrk="0" fontAlgn="base" hangingPunct="0">
              <a:lnSpc>
                <a:spcPct val="90000"/>
              </a:lnSpc>
              <a:spcBef>
                <a:spcPct val="20000"/>
              </a:spcBef>
              <a:spcAft>
                <a:spcPct val="0"/>
              </a:spcAft>
              <a:buClr>
                <a:srgbClr val="3333CC"/>
              </a:buClr>
              <a:buSzPct val="85000"/>
              <a:buFont typeface="ZapfDingbats" pitchFamily="82" charset="2"/>
              <a:buChar char="r"/>
            </a:pPr>
            <a:r>
              <a:rPr lang="en-US" altLang="en-US" sz="2000" dirty="0">
                <a:solidFill>
                  <a:srgbClr val="000000"/>
                </a:solidFill>
              </a:rPr>
              <a:t>typically used to connect mobile(s) to base station</a:t>
            </a:r>
          </a:p>
          <a:p>
            <a:pPr algn="l" rtl="0" eaLnBrk="0" fontAlgn="base" hangingPunct="0">
              <a:lnSpc>
                <a:spcPct val="90000"/>
              </a:lnSpc>
              <a:spcBef>
                <a:spcPct val="20000"/>
              </a:spcBef>
              <a:spcAft>
                <a:spcPct val="0"/>
              </a:spcAft>
              <a:buClr>
                <a:srgbClr val="3333CC"/>
              </a:buClr>
              <a:buSzPct val="85000"/>
              <a:buFont typeface="ZapfDingbats" pitchFamily="82" charset="2"/>
              <a:buChar char="r"/>
            </a:pPr>
            <a:r>
              <a:rPr lang="en-US" altLang="en-US" sz="2000" dirty="0">
                <a:solidFill>
                  <a:srgbClr val="000000"/>
                </a:solidFill>
              </a:rPr>
              <a:t>also used as backbone link </a:t>
            </a:r>
          </a:p>
          <a:p>
            <a:pPr algn="l" rtl="0" eaLnBrk="0" fontAlgn="base" hangingPunct="0">
              <a:lnSpc>
                <a:spcPct val="90000"/>
              </a:lnSpc>
              <a:spcBef>
                <a:spcPct val="20000"/>
              </a:spcBef>
              <a:spcAft>
                <a:spcPct val="0"/>
              </a:spcAft>
              <a:buClr>
                <a:srgbClr val="3333CC"/>
              </a:buClr>
              <a:buSzPct val="85000"/>
              <a:buFont typeface="ZapfDingbats" pitchFamily="82" charset="2"/>
              <a:buChar char="r"/>
            </a:pPr>
            <a:r>
              <a:rPr lang="en-US" altLang="en-US" sz="2000" dirty="0">
                <a:solidFill>
                  <a:srgbClr val="000000"/>
                </a:solidFill>
              </a:rPr>
              <a:t>multiple access protocol coordinates link access </a:t>
            </a:r>
          </a:p>
          <a:p>
            <a:pPr algn="l" rtl="0" eaLnBrk="0" fontAlgn="base" hangingPunct="0">
              <a:lnSpc>
                <a:spcPct val="90000"/>
              </a:lnSpc>
              <a:spcBef>
                <a:spcPct val="20000"/>
              </a:spcBef>
              <a:spcAft>
                <a:spcPct val="0"/>
              </a:spcAft>
              <a:buClr>
                <a:srgbClr val="3333CC"/>
              </a:buClr>
              <a:buSzPct val="85000"/>
              <a:buFont typeface="ZapfDingbats" pitchFamily="82" charset="2"/>
              <a:buChar char="r"/>
            </a:pPr>
            <a:r>
              <a:rPr lang="en-US" altLang="en-US" sz="2000" dirty="0">
                <a:solidFill>
                  <a:srgbClr val="000000"/>
                </a:solidFill>
              </a:rPr>
              <a:t>various data rates, transmission distance</a:t>
            </a:r>
          </a:p>
        </p:txBody>
      </p:sp>
      <p:sp>
        <p:nvSpPr>
          <p:cNvPr id="32824" name="Line 68"/>
          <p:cNvSpPr>
            <a:spLocks noChangeShapeType="1"/>
          </p:cNvSpPr>
          <p:nvPr/>
        </p:nvSpPr>
        <p:spPr bwMode="auto">
          <a:xfrm flipH="1">
            <a:off x="6549230" y="4692650"/>
            <a:ext cx="812007" cy="605633"/>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pPr algn="l" rtl="0" eaLnBrk="0" fontAlgn="base" hangingPunct="0">
              <a:spcBef>
                <a:spcPct val="0"/>
              </a:spcBef>
              <a:spcAft>
                <a:spcPct val="0"/>
              </a:spcAft>
            </a:pPr>
            <a:endParaRPr lang="en-US">
              <a:solidFill>
                <a:srgbClr val="000000"/>
              </a:solidFill>
              <a:latin typeface="Comic Sans MS" panose="030F0702030302020204" pitchFamily="66" charset="0"/>
              <a:ea typeface="ＭＳ Ｐゴシック" panose="020B0600070205080204" pitchFamily="34" charset="-128"/>
            </a:endParaRPr>
          </a:p>
        </p:txBody>
      </p:sp>
      <p:sp>
        <p:nvSpPr>
          <p:cNvPr id="32825" name="AutoShape 72"/>
          <p:cNvSpPr>
            <a:spLocks noChangeAspect="1" noChangeArrowheads="1" noTextEdit="1"/>
          </p:cNvSpPr>
          <p:nvPr/>
        </p:nvSpPr>
        <p:spPr bwMode="auto">
          <a:xfrm>
            <a:off x="9324976" y="1430338"/>
            <a:ext cx="735013" cy="2206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rtl="0" eaLnBrk="0" fontAlgn="base" hangingPunct="0">
              <a:spcBef>
                <a:spcPct val="0"/>
              </a:spcBef>
              <a:spcAft>
                <a:spcPct val="0"/>
              </a:spcAft>
            </a:pPr>
            <a:endParaRPr lang="en-US">
              <a:solidFill>
                <a:srgbClr val="000000"/>
              </a:solidFill>
              <a:latin typeface="Comic Sans MS" panose="030F0702030302020204" pitchFamily="66" charset="0"/>
              <a:ea typeface="ＭＳ Ｐゴシック" panose="020B0600070205080204" pitchFamily="34" charset="-128"/>
            </a:endParaRPr>
          </a:p>
        </p:txBody>
      </p:sp>
      <p:grpSp>
        <p:nvGrpSpPr>
          <p:cNvPr id="32826" name="Group 137"/>
          <p:cNvGrpSpPr>
            <a:grpSpLocks/>
          </p:cNvGrpSpPr>
          <p:nvPr/>
        </p:nvGrpSpPr>
        <p:grpSpPr bwMode="auto">
          <a:xfrm>
            <a:off x="9339263" y="1347788"/>
            <a:ext cx="722312" cy="303212"/>
            <a:chOff x="4750" y="264"/>
            <a:chExt cx="455" cy="191"/>
          </a:xfrm>
        </p:grpSpPr>
        <p:sp>
          <p:nvSpPr>
            <p:cNvPr id="32827" name="Freeform 89"/>
            <p:cNvSpPr>
              <a:spLocks/>
            </p:cNvSpPr>
            <p:nvPr/>
          </p:nvSpPr>
          <p:spPr bwMode="auto">
            <a:xfrm>
              <a:off x="4872" y="298"/>
              <a:ext cx="82" cy="104"/>
            </a:xfrm>
            <a:custGeom>
              <a:avLst/>
              <a:gdLst>
                <a:gd name="T0" fmla="*/ 87 w 247"/>
                <a:gd name="T1" fmla="*/ 27 h 209"/>
                <a:gd name="T2" fmla="*/ 68 w 247"/>
                <a:gd name="T3" fmla="*/ 35 h 209"/>
                <a:gd name="T4" fmla="*/ 52 w 247"/>
                <a:gd name="T5" fmla="*/ 46 h 209"/>
                <a:gd name="T6" fmla="*/ 37 w 247"/>
                <a:gd name="T7" fmla="*/ 57 h 209"/>
                <a:gd name="T8" fmla="*/ 24 w 247"/>
                <a:gd name="T9" fmla="*/ 69 h 209"/>
                <a:gd name="T10" fmla="*/ 14 w 247"/>
                <a:gd name="T11" fmla="*/ 83 h 209"/>
                <a:gd name="T12" fmla="*/ 7 w 247"/>
                <a:gd name="T13" fmla="*/ 97 h 209"/>
                <a:gd name="T14" fmla="*/ 2 w 247"/>
                <a:gd name="T15" fmla="*/ 113 h 209"/>
                <a:gd name="T16" fmla="*/ 0 w 247"/>
                <a:gd name="T17" fmla="*/ 128 h 209"/>
                <a:gd name="T18" fmla="*/ 2 w 247"/>
                <a:gd name="T19" fmla="*/ 150 h 209"/>
                <a:gd name="T20" fmla="*/ 14 w 247"/>
                <a:gd name="T21" fmla="*/ 167 h 209"/>
                <a:gd name="T22" fmla="*/ 32 w 247"/>
                <a:gd name="T23" fmla="*/ 183 h 209"/>
                <a:gd name="T24" fmla="*/ 55 w 247"/>
                <a:gd name="T25" fmla="*/ 194 h 209"/>
                <a:gd name="T26" fmla="*/ 81 w 247"/>
                <a:gd name="T27" fmla="*/ 203 h 209"/>
                <a:gd name="T28" fmla="*/ 109 w 247"/>
                <a:gd name="T29" fmla="*/ 208 h 209"/>
                <a:gd name="T30" fmla="*/ 138 w 247"/>
                <a:gd name="T31" fmla="*/ 209 h 209"/>
                <a:gd name="T32" fmla="*/ 165 w 247"/>
                <a:gd name="T33" fmla="*/ 206 h 209"/>
                <a:gd name="T34" fmla="*/ 171 w 247"/>
                <a:gd name="T35" fmla="*/ 206 h 209"/>
                <a:gd name="T36" fmla="*/ 177 w 247"/>
                <a:gd name="T37" fmla="*/ 203 h 209"/>
                <a:gd name="T38" fmla="*/ 181 w 247"/>
                <a:gd name="T39" fmla="*/ 200 h 209"/>
                <a:gd name="T40" fmla="*/ 183 w 247"/>
                <a:gd name="T41" fmla="*/ 196 h 209"/>
                <a:gd name="T42" fmla="*/ 180 w 247"/>
                <a:gd name="T43" fmla="*/ 191 h 209"/>
                <a:gd name="T44" fmla="*/ 174 w 247"/>
                <a:gd name="T45" fmla="*/ 187 h 209"/>
                <a:gd name="T46" fmla="*/ 167 w 247"/>
                <a:gd name="T47" fmla="*/ 183 h 209"/>
                <a:gd name="T48" fmla="*/ 159 w 247"/>
                <a:gd name="T49" fmla="*/ 181 h 209"/>
                <a:gd name="T50" fmla="*/ 145 w 247"/>
                <a:gd name="T51" fmla="*/ 178 h 209"/>
                <a:gd name="T52" fmla="*/ 130 w 247"/>
                <a:gd name="T53" fmla="*/ 176 h 209"/>
                <a:gd name="T54" fmla="*/ 116 w 247"/>
                <a:gd name="T55" fmla="*/ 174 h 209"/>
                <a:gd name="T56" fmla="*/ 103 w 247"/>
                <a:gd name="T57" fmla="*/ 171 h 209"/>
                <a:gd name="T58" fmla="*/ 90 w 247"/>
                <a:gd name="T59" fmla="*/ 168 h 209"/>
                <a:gd name="T60" fmla="*/ 77 w 247"/>
                <a:gd name="T61" fmla="*/ 164 h 209"/>
                <a:gd name="T62" fmla="*/ 65 w 247"/>
                <a:gd name="T63" fmla="*/ 159 h 209"/>
                <a:gd name="T64" fmla="*/ 53 w 247"/>
                <a:gd name="T65" fmla="*/ 151 h 209"/>
                <a:gd name="T66" fmla="*/ 49 w 247"/>
                <a:gd name="T67" fmla="*/ 116 h 209"/>
                <a:gd name="T68" fmla="*/ 61 w 247"/>
                <a:gd name="T69" fmla="*/ 87 h 209"/>
                <a:gd name="T70" fmla="*/ 84 w 247"/>
                <a:gd name="T71" fmla="*/ 64 h 209"/>
                <a:gd name="T72" fmla="*/ 116 w 247"/>
                <a:gd name="T73" fmla="*/ 46 h 209"/>
                <a:gd name="T74" fmla="*/ 151 w 247"/>
                <a:gd name="T75" fmla="*/ 31 h 209"/>
                <a:gd name="T76" fmla="*/ 187 w 247"/>
                <a:gd name="T77" fmla="*/ 20 h 209"/>
                <a:gd name="T78" fmla="*/ 220 w 247"/>
                <a:gd name="T79" fmla="*/ 12 h 209"/>
                <a:gd name="T80" fmla="*/ 247 w 247"/>
                <a:gd name="T81" fmla="*/ 5 h 209"/>
                <a:gd name="T82" fmla="*/ 231 w 247"/>
                <a:gd name="T83" fmla="*/ 1 h 209"/>
                <a:gd name="T84" fmla="*/ 213 w 247"/>
                <a:gd name="T85" fmla="*/ 0 h 209"/>
                <a:gd name="T86" fmla="*/ 193 w 247"/>
                <a:gd name="T87" fmla="*/ 2 h 209"/>
                <a:gd name="T88" fmla="*/ 171 w 247"/>
                <a:gd name="T89" fmla="*/ 5 h 209"/>
                <a:gd name="T90" fmla="*/ 149 w 247"/>
                <a:gd name="T91" fmla="*/ 10 h 209"/>
                <a:gd name="T92" fmla="*/ 127 w 247"/>
                <a:gd name="T93" fmla="*/ 15 h 209"/>
                <a:gd name="T94" fmla="*/ 106 w 247"/>
                <a:gd name="T95" fmla="*/ 21 h 209"/>
                <a:gd name="T96" fmla="*/ 87 w 247"/>
                <a:gd name="T97" fmla="*/ 27 h 20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7"/>
                <a:gd name="T148" fmla="*/ 0 h 209"/>
                <a:gd name="T149" fmla="*/ 247 w 247"/>
                <a:gd name="T150" fmla="*/ 209 h 20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7" h="209">
                  <a:moveTo>
                    <a:pt x="87" y="27"/>
                  </a:moveTo>
                  <a:lnTo>
                    <a:pt x="68" y="35"/>
                  </a:lnTo>
                  <a:lnTo>
                    <a:pt x="52" y="46"/>
                  </a:lnTo>
                  <a:lnTo>
                    <a:pt x="37" y="57"/>
                  </a:lnTo>
                  <a:lnTo>
                    <a:pt x="24" y="69"/>
                  </a:lnTo>
                  <a:lnTo>
                    <a:pt x="14" y="83"/>
                  </a:lnTo>
                  <a:lnTo>
                    <a:pt x="7" y="97"/>
                  </a:lnTo>
                  <a:lnTo>
                    <a:pt x="2" y="113"/>
                  </a:lnTo>
                  <a:lnTo>
                    <a:pt x="0" y="128"/>
                  </a:lnTo>
                  <a:lnTo>
                    <a:pt x="2" y="150"/>
                  </a:lnTo>
                  <a:lnTo>
                    <a:pt x="14" y="167"/>
                  </a:lnTo>
                  <a:lnTo>
                    <a:pt x="32" y="183"/>
                  </a:lnTo>
                  <a:lnTo>
                    <a:pt x="55" y="194"/>
                  </a:lnTo>
                  <a:lnTo>
                    <a:pt x="81" y="203"/>
                  </a:lnTo>
                  <a:lnTo>
                    <a:pt x="109" y="208"/>
                  </a:lnTo>
                  <a:lnTo>
                    <a:pt x="138" y="209"/>
                  </a:lnTo>
                  <a:lnTo>
                    <a:pt x="165" y="206"/>
                  </a:lnTo>
                  <a:lnTo>
                    <a:pt x="171" y="206"/>
                  </a:lnTo>
                  <a:lnTo>
                    <a:pt x="177" y="203"/>
                  </a:lnTo>
                  <a:lnTo>
                    <a:pt x="181" y="200"/>
                  </a:lnTo>
                  <a:lnTo>
                    <a:pt x="183" y="196"/>
                  </a:lnTo>
                  <a:lnTo>
                    <a:pt x="180" y="191"/>
                  </a:lnTo>
                  <a:lnTo>
                    <a:pt x="174" y="187"/>
                  </a:lnTo>
                  <a:lnTo>
                    <a:pt x="167" y="183"/>
                  </a:lnTo>
                  <a:lnTo>
                    <a:pt x="159" y="181"/>
                  </a:lnTo>
                  <a:lnTo>
                    <a:pt x="145" y="178"/>
                  </a:lnTo>
                  <a:lnTo>
                    <a:pt x="130" y="176"/>
                  </a:lnTo>
                  <a:lnTo>
                    <a:pt x="116" y="174"/>
                  </a:lnTo>
                  <a:lnTo>
                    <a:pt x="103" y="171"/>
                  </a:lnTo>
                  <a:lnTo>
                    <a:pt x="90" y="168"/>
                  </a:lnTo>
                  <a:lnTo>
                    <a:pt x="77" y="164"/>
                  </a:lnTo>
                  <a:lnTo>
                    <a:pt x="65" y="159"/>
                  </a:lnTo>
                  <a:lnTo>
                    <a:pt x="53" y="151"/>
                  </a:lnTo>
                  <a:lnTo>
                    <a:pt x="49" y="116"/>
                  </a:lnTo>
                  <a:lnTo>
                    <a:pt x="61" y="87"/>
                  </a:lnTo>
                  <a:lnTo>
                    <a:pt x="84" y="64"/>
                  </a:lnTo>
                  <a:lnTo>
                    <a:pt x="116" y="46"/>
                  </a:lnTo>
                  <a:lnTo>
                    <a:pt x="151" y="31"/>
                  </a:lnTo>
                  <a:lnTo>
                    <a:pt x="187" y="20"/>
                  </a:lnTo>
                  <a:lnTo>
                    <a:pt x="220" y="12"/>
                  </a:lnTo>
                  <a:lnTo>
                    <a:pt x="247" y="5"/>
                  </a:lnTo>
                  <a:lnTo>
                    <a:pt x="231" y="1"/>
                  </a:lnTo>
                  <a:lnTo>
                    <a:pt x="213" y="0"/>
                  </a:lnTo>
                  <a:lnTo>
                    <a:pt x="193" y="2"/>
                  </a:lnTo>
                  <a:lnTo>
                    <a:pt x="171" y="5"/>
                  </a:lnTo>
                  <a:lnTo>
                    <a:pt x="149" y="10"/>
                  </a:lnTo>
                  <a:lnTo>
                    <a:pt x="127" y="15"/>
                  </a:lnTo>
                  <a:lnTo>
                    <a:pt x="106" y="21"/>
                  </a:lnTo>
                  <a:lnTo>
                    <a:pt x="87" y="2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endParaRPr lang="en-US" altLang="en-US" sz="1800">
                <a:solidFill>
                  <a:srgbClr val="000000"/>
                </a:solidFill>
              </a:endParaRPr>
            </a:p>
          </p:txBody>
        </p:sp>
        <p:sp>
          <p:nvSpPr>
            <p:cNvPr id="32828" name="Freeform 90"/>
            <p:cNvSpPr>
              <a:spLocks/>
            </p:cNvSpPr>
            <p:nvPr/>
          </p:nvSpPr>
          <p:spPr bwMode="auto">
            <a:xfrm>
              <a:off x="5012" y="297"/>
              <a:ext cx="53" cy="81"/>
            </a:xfrm>
            <a:custGeom>
              <a:avLst/>
              <a:gdLst>
                <a:gd name="T0" fmla="*/ 134 w 158"/>
                <a:gd name="T1" fmla="*/ 53 h 162"/>
                <a:gd name="T2" fmla="*/ 140 w 158"/>
                <a:gd name="T3" fmla="*/ 69 h 162"/>
                <a:gd name="T4" fmla="*/ 138 w 158"/>
                <a:gd name="T5" fmla="*/ 85 h 162"/>
                <a:gd name="T6" fmla="*/ 128 w 158"/>
                <a:gd name="T7" fmla="*/ 97 h 162"/>
                <a:gd name="T8" fmla="*/ 113 w 158"/>
                <a:gd name="T9" fmla="*/ 109 h 162"/>
                <a:gd name="T10" fmla="*/ 96 w 158"/>
                <a:gd name="T11" fmla="*/ 119 h 162"/>
                <a:gd name="T12" fmla="*/ 76 w 158"/>
                <a:gd name="T13" fmla="*/ 129 h 162"/>
                <a:gd name="T14" fmla="*/ 55 w 158"/>
                <a:gd name="T15" fmla="*/ 138 h 162"/>
                <a:gd name="T16" fmla="*/ 38 w 158"/>
                <a:gd name="T17" fmla="*/ 148 h 162"/>
                <a:gd name="T18" fmla="*/ 35 w 158"/>
                <a:gd name="T19" fmla="*/ 151 h 162"/>
                <a:gd name="T20" fmla="*/ 33 w 158"/>
                <a:gd name="T21" fmla="*/ 153 h 162"/>
                <a:gd name="T22" fmla="*/ 33 w 158"/>
                <a:gd name="T23" fmla="*/ 156 h 162"/>
                <a:gd name="T24" fmla="*/ 35 w 158"/>
                <a:gd name="T25" fmla="*/ 159 h 162"/>
                <a:gd name="T26" fmla="*/ 39 w 158"/>
                <a:gd name="T27" fmla="*/ 161 h 162"/>
                <a:gd name="T28" fmla="*/ 44 w 158"/>
                <a:gd name="T29" fmla="*/ 162 h 162"/>
                <a:gd name="T30" fmla="*/ 46 w 158"/>
                <a:gd name="T31" fmla="*/ 162 h 162"/>
                <a:gd name="T32" fmla="*/ 51 w 158"/>
                <a:gd name="T33" fmla="*/ 161 h 162"/>
                <a:gd name="T34" fmla="*/ 74 w 158"/>
                <a:gd name="T35" fmla="*/ 152 h 162"/>
                <a:gd name="T36" fmla="*/ 96 w 158"/>
                <a:gd name="T37" fmla="*/ 142 h 162"/>
                <a:gd name="T38" fmla="*/ 116 w 158"/>
                <a:gd name="T39" fmla="*/ 130 h 162"/>
                <a:gd name="T40" fmla="*/ 135 w 158"/>
                <a:gd name="T41" fmla="*/ 117 h 162"/>
                <a:gd name="T42" fmla="*/ 148 w 158"/>
                <a:gd name="T43" fmla="*/ 102 h 162"/>
                <a:gd name="T44" fmla="*/ 157 w 158"/>
                <a:gd name="T45" fmla="*/ 86 h 162"/>
                <a:gd name="T46" fmla="*/ 158 w 158"/>
                <a:gd name="T47" fmla="*/ 68 h 162"/>
                <a:gd name="T48" fmla="*/ 153 w 158"/>
                <a:gd name="T49" fmla="*/ 50 h 162"/>
                <a:gd name="T50" fmla="*/ 140 w 158"/>
                <a:gd name="T51" fmla="*/ 35 h 162"/>
                <a:gd name="T52" fmla="*/ 121 w 158"/>
                <a:gd name="T53" fmla="*/ 23 h 162"/>
                <a:gd name="T54" fmla="*/ 97 w 158"/>
                <a:gd name="T55" fmla="*/ 14 h 162"/>
                <a:gd name="T56" fmla="*/ 71 w 158"/>
                <a:gd name="T57" fmla="*/ 6 h 162"/>
                <a:gd name="T58" fmla="*/ 45 w 158"/>
                <a:gd name="T59" fmla="*/ 2 h 162"/>
                <a:gd name="T60" fmla="*/ 23 w 158"/>
                <a:gd name="T61" fmla="*/ 0 h 162"/>
                <a:gd name="T62" fmla="*/ 7 w 158"/>
                <a:gd name="T63" fmla="*/ 0 h 162"/>
                <a:gd name="T64" fmla="*/ 0 w 158"/>
                <a:gd name="T65" fmla="*/ 3 h 162"/>
                <a:gd name="T66" fmla="*/ 17 w 158"/>
                <a:gd name="T67" fmla="*/ 9 h 162"/>
                <a:gd name="T68" fmla="*/ 36 w 158"/>
                <a:gd name="T69" fmla="*/ 13 h 162"/>
                <a:gd name="T70" fmla="*/ 57 w 158"/>
                <a:gd name="T71" fmla="*/ 17 h 162"/>
                <a:gd name="T72" fmla="*/ 76 w 158"/>
                <a:gd name="T73" fmla="*/ 21 h 162"/>
                <a:gd name="T74" fmla="*/ 94 w 158"/>
                <a:gd name="T75" fmla="*/ 26 h 162"/>
                <a:gd name="T76" fmla="*/ 110 w 158"/>
                <a:gd name="T77" fmla="*/ 33 h 162"/>
                <a:gd name="T78" fmla="*/ 124 w 158"/>
                <a:gd name="T79" fmla="*/ 42 h 162"/>
                <a:gd name="T80" fmla="*/ 134 w 158"/>
                <a:gd name="T81" fmla="*/ 53 h 16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8"/>
                <a:gd name="T124" fmla="*/ 0 h 162"/>
                <a:gd name="T125" fmla="*/ 158 w 158"/>
                <a:gd name="T126" fmla="*/ 162 h 16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8" h="162">
                  <a:moveTo>
                    <a:pt x="134" y="53"/>
                  </a:moveTo>
                  <a:lnTo>
                    <a:pt x="140" y="69"/>
                  </a:lnTo>
                  <a:lnTo>
                    <a:pt x="138" y="85"/>
                  </a:lnTo>
                  <a:lnTo>
                    <a:pt x="128" y="97"/>
                  </a:lnTo>
                  <a:lnTo>
                    <a:pt x="113" y="109"/>
                  </a:lnTo>
                  <a:lnTo>
                    <a:pt x="96" y="119"/>
                  </a:lnTo>
                  <a:lnTo>
                    <a:pt x="76" y="129"/>
                  </a:lnTo>
                  <a:lnTo>
                    <a:pt x="55" y="138"/>
                  </a:lnTo>
                  <a:lnTo>
                    <a:pt x="38" y="148"/>
                  </a:lnTo>
                  <a:lnTo>
                    <a:pt x="35" y="151"/>
                  </a:lnTo>
                  <a:lnTo>
                    <a:pt x="33" y="153"/>
                  </a:lnTo>
                  <a:lnTo>
                    <a:pt x="33" y="156"/>
                  </a:lnTo>
                  <a:lnTo>
                    <a:pt x="35" y="159"/>
                  </a:lnTo>
                  <a:lnTo>
                    <a:pt x="39" y="161"/>
                  </a:lnTo>
                  <a:lnTo>
                    <a:pt x="44" y="162"/>
                  </a:lnTo>
                  <a:lnTo>
                    <a:pt x="46" y="162"/>
                  </a:lnTo>
                  <a:lnTo>
                    <a:pt x="51" y="161"/>
                  </a:lnTo>
                  <a:lnTo>
                    <a:pt x="74" y="152"/>
                  </a:lnTo>
                  <a:lnTo>
                    <a:pt x="96" y="142"/>
                  </a:lnTo>
                  <a:lnTo>
                    <a:pt x="116" y="130"/>
                  </a:lnTo>
                  <a:lnTo>
                    <a:pt x="135" y="117"/>
                  </a:lnTo>
                  <a:lnTo>
                    <a:pt x="148" y="102"/>
                  </a:lnTo>
                  <a:lnTo>
                    <a:pt x="157" y="86"/>
                  </a:lnTo>
                  <a:lnTo>
                    <a:pt x="158" y="68"/>
                  </a:lnTo>
                  <a:lnTo>
                    <a:pt x="153" y="50"/>
                  </a:lnTo>
                  <a:lnTo>
                    <a:pt x="140" y="35"/>
                  </a:lnTo>
                  <a:lnTo>
                    <a:pt x="121" y="23"/>
                  </a:lnTo>
                  <a:lnTo>
                    <a:pt x="97" y="14"/>
                  </a:lnTo>
                  <a:lnTo>
                    <a:pt x="71" y="6"/>
                  </a:lnTo>
                  <a:lnTo>
                    <a:pt x="45" y="2"/>
                  </a:lnTo>
                  <a:lnTo>
                    <a:pt x="23" y="0"/>
                  </a:lnTo>
                  <a:lnTo>
                    <a:pt x="7" y="0"/>
                  </a:lnTo>
                  <a:lnTo>
                    <a:pt x="0" y="3"/>
                  </a:lnTo>
                  <a:lnTo>
                    <a:pt x="17" y="9"/>
                  </a:lnTo>
                  <a:lnTo>
                    <a:pt x="36" y="13"/>
                  </a:lnTo>
                  <a:lnTo>
                    <a:pt x="57" y="17"/>
                  </a:lnTo>
                  <a:lnTo>
                    <a:pt x="76" y="21"/>
                  </a:lnTo>
                  <a:lnTo>
                    <a:pt x="94" y="26"/>
                  </a:lnTo>
                  <a:lnTo>
                    <a:pt x="110" y="33"/>
                  </a:lnTo>
                  <a:lnTo>
                    <a:pt x="124" y="42"/>
                  </a:lnTo>
                  <a:lnTo>
                    <a:pt x="134" y="53"/>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endParaRPr lang="en-US" altLang="en-US" sz="1800">
                <a:solidFill>
                  <a:srgbClr val="000000"/>
                </a:solidFill>
              </a:endParaRPr>
            </a:p>
          </p:txBody>
        </p:sp>
        <p:sp>
          <p:nvSpPr>
            <p:cNvPr id="32829" name="Freeform 91"/>
            <p:cNvSpPr>
              <a:spLocks/>
            </p:cNvSpPr>
            <p:nvPr/>
          </p:nvSpPr>
          <p:spPr bwMode="auto">
            <a:xfrm>
              <a:off x="4820" y="278"/>
              <a:ext cx="133" cy="169"/>
            </a:xfrm>
            <a:custGeom>
              <a:avLst/>
              <a:gdLst>
                <a:gd name="T0" fmla="*/ 125 w 400"/>
                <a:gd name="T1" fmla="*/ 63 h 339"/>
                <a:gd name="T2" fmla="*/ 67 w 400"/>
                <a:gd name="T3" fmla="*/ 103 h 339"/>
                <a:gd name="T4" fmla="*/ 22 w 400"/>
                <a:gd name="T5" fmla="*/ 150 h 339"/>
                <a:gd name="T6" fmla="*/ 0 w 400"/>
                <a:gd name="T7" fmla="*/ 203 h 339"/>
                <a:gd name="T8" fmla="*/ 4 w 400"/>
                <a:gd name="T9" fmla="*/ 239 h 339"/>
                <a:gd name="T10" fmla="*/ 12 w 400"/>
                <a:gd name="T11" fmla="*/ 254 h 339"/>
                <a:gd name="T12" fmla="*/ 25 w 400"/>
                <a:gd name="T13" fmla="*/ 267 h 339"/>
                <a:gd name="T14" fmla="*/ 41 w 400"/>
                <a:gd name="T15" fmla="*/ 278 h 339"/>
                <a:gd name="T16" fmla="*/ 70 w 400"/>
                <a:gd name="T17" fmla="*/ 291 h 339"/>
                <a:gd name="T18" fmla="*/ 108 w 400"/>
                <a:gd name="T19" fmla="*/ 304 h 339"/>
                <a:gd name="T20" fmla="*/ 148 w 400"/>
                <a:gd name="T21" fmla="*/ 315 h 339"/>
                <a:gd name="T22" fmla="*/ 189 w 400"/>
                <a:gd name="T23" fmla="*/ 323 h 339"/>
                <a:gd name="T24" fmla="*/ 231 w 400"/>
                <a:gd name="T25" fmla="*/ 329 h 339"/>
                <a:gd name="T26" fmla="*/ 273 w 400"/>
                <a:gd name="T27" fmla="*/ 333 h 339"/>
                <a:gd name="T28" fmla="*/ 315 w 400"/>
                <a:gd name="T29" fmla="*/ 336 h 339"/>
                <a:gd name="T30" fmla="*/ 359 w 400"/>
                <a:gd name="T31" fmla="*/ 338 h 339"/>
                <a:gd name="T32" fmla="*/ 387 w 400"/>
                <a:gd name="T33" fmla="*/ 339 h 339"/>
                <a:gd name="T34" fmla="*/ 397 w 400"/>
                <a:gd name="T35" fmla="*/ 333 h 339"/>
                <a:gd name="T36" fmla="*/ 400 w 400"/>
                <a:gd name="T37" fmla="*/ 324 h 339"/>
                <a:gd name="T38" fmla="*/ 391 w 400"/>
                <a:gd name="T39" fmla="*/ 317 h 339"/>
                <a:gd name="T40" fmla="*/ 365 w 400"/>
                <a:gd name="T41" fmla="*/ 311 h 339"/>
                <a:gd name="T42" fmla="*/ 327 w 400"/>
                <a:gd name="T43" fmla="*/ 306 h 339"/>
                <a:gd name="T44" fmla="*/ 288 w 400"/>
                <a:gd name="T45" fmla="*/ 302 h 339"/>
                <a:gd name="T46" fmla="*/ 249 w 400"/>
                <a:gd name="T47" fmla="*/ 298 h 339"/>
                <a:gd name="T48" fmla="*/ 211 w 400"/>
                <a:gd name="T49" fmla="*/ 293 h 339"/>
                <a:gd name="T50" fmla="*/ 173 w 400"/>
                <a:gd name="T51" fmla="*/ 286 h 339"/>
                <a:gd name="T52" fmla="*/ 137 w 400"/>
                <a:gd name="T53" fmla="*/ 277 h 339"/>
                <a:gd name="T54" fmla="*/ 100 w 400"/>
                <a:gd name="T55" fmla="*/ 267 h 339"/>
                <a:gd name="T56" fmla="*/ 68 w 400"/>
                <a:gd name="T57" fmla="*/ 253 h 339"/>
                <a:gd name="T58" fmla="*/ 48 w 400"/>
                <a:gd name="T59" fmla="*/ 233 h 339"/>
                <a:gd name="T60" fmla="*/ 42 w 400"/>
                <a:gd name="T61" fmla="*/ 208 h 339"/>
                <a:gd name="T62" fmla="*/ 48 w 400"/>
                <a:gd name="T63" fmla="*/ 180 h 339"/>
                <a:gd name="T64" fmla="*/ 64 w 400"/>
                <a:gd name="T65" fmla="*/ 153 h 339"/>
                <a:gd name="T66" fmla="*/ 89 w 400"/>
                <a:gd name="T67" fmla="*/ 124 h 339"/>
                <a:gd name="T68" fmla="*/ 118 w 400"/>
                <a:gd name="T69" fmla="*/ 99 h 339"/>
                <a:gd name="T70" fmla="*/ 153 w 400"/>
                <a:gd name="T71" fmla="*/ 74 h 339"/>
                <a:gd name="T72" fmla="*/ 190 w 400"/>
                <a:gd name="T73" fmla="*/ 52 h 339"/>
                <a:gd name="T74" fmla="*/ 243 w 400"/>
                <a:gd name="T75" fmla="*/ 34 h 339"/>
                <a:gd name="T76" fmla="*/ 295 w 400"/>
                <a:gd name="T77" fmla="*/ 19 h 339"/>
                <a:gd name="T78" fmla="*/ 328 w 400"/>
                <a:gd name="T79" fmla="*/ 6 h 339"/>
                <a:gd name="T80" fmla="*/ 318 w 400"/>
                <a:gd name="T81" fmla="*/ 0 h 339"/>
                <a:gd name="T82" fmla="*/ 275 w 400"/>
                <a:gd name="T83" fmla="*/ 4 h 339"/>
                <a:gd name="T84" fmla="*/ 224 w 400"/>
                <a:gd name="T85" fmla="*/ 17 h 339"/>
                <a:gd name="T86" fmla="*/ 176 w 400"/>
                <a:gd name="T87" fmla="*/ 34 h 3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0"/>
                <a:gd name="T133" fmla="*/ 0 h 339"/>
                <a:gd name="T134" fmla="*/ 400 w 400"/>
                <a:gd name="T135" fmla="*/ 339 h 3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0" h="339">
                  <a:moveTo>
                    <a:pt x="156" y="44"/>
                  </a:moveTo>
                  <a:lnTo>
                    <a:pt x="125" y="63"/>
                  </a:lnTo>
                  <a:lnTo>
                    <a:pt x="95" y="82"/>
                  </a:lnTo>
                  <a:lnTo>
                    <a:pt x="67" y="103"/>
                  </a:lnTo>
                  <a:lnTo>
                    <a:pt x="42" y="126"/>
                  </a:lnTo>
                  <a:lnTo>
                    <a:pt x="22" y="150"/>
                  </a:lnTo>
                  <a:lnTo>
                    <a:pt x="7" y="175"/>
                  </a:lnTo>
                  <a:lnTo>
                    <a:pt x="0" y="203"/>
                  </a:lnTo>
                  <a:lnTo>
                    <a:pt x="2" y="232"/>
                  </a:lnTo>
                  <a:lnTo>
                    <a:pt x="4" y="239"/>
                  </a:lnTo>
                  <a:lnTo>
                    <a:pt x="7" y="248"/>
                  </a:lnTo>
                  <a:lnTo>
                    <a:pt x="12" y="254"/>
                  </a:lnTo>
                  <a:lnTo>
                    <a:pt x="18" y="261"/>
                  </a:lnTo>
                  <a:lnTo>
                    <a:pt x="25" y="267"/>
                  </a:lnTo>
                  <a:lnTo>
                    <a:pt x="33" y="273"/>
                  </a:lnTo>
                  <a:lnTo>
                    <a:pt x="41" y="278"/>
                  </a:lnTo>
                  <a:lnTo>
                    <a:pt x="51" y="283"/>
                  </a:lnTo>
                  <a:lnTo>
                    <a:pt x="70" y="291"/>
                  </a:lnTo>
                  <a:lnTo>
                    <a:pt x="89" y="298"/>
                  </a:lnTo>
                  <a:lnTo>
                    <a:pt x="108" y="304"/>
                  </a:lnTo>
                  <a:lnTo>
                    <a:pt x="128" y="309"/>
                  </a:lnTo>
                  <a:lnTo>
                    <a:pt x="148" y="315"/>
                  </a:lnTo>
                  <a:lnTo>
                    <a:pt x="169" y="319"/>
                  </a:lnTo>
                  <a:lnTo>
                    <a:pt x="189" y="323"/>
                  </a:lnTo>
                  <a:lnTo>
                    <a:pt x="209" y="326"/>
                  </a:lnTo>
                  <a:lnTo>
                    <a:pt x="231" y="329"/>
                  </a:lnTo>
                  <a:lnTo>
                    <a:pt x="251" y="331"/>
                  </a:lnTo>
                  <a:lnTo>
                    <a:pt x="273" y="333"/>
                  </a:lnTo>
                  <a:lnTo>
                    <a:pt x="295" y="335"/>
                  </a:lnTo>
                  <a:lnTo>
                    <a:pt x="315" y="336"/>
                  </a:lnTo>
                  <a:lnTo>
                    <a:pt x="337" y="337"/>
                  </a:lnTo>
                  <a:lnTo>
                    <a:pt x="359" y="338"/>
                  </a:lnTo>
                  <a:lnTo>
                    <a:pt x="379" y="339"/>
                  </a:lnTo>
                  <a:lnTo>
                    <a:pt x="387" y="339"/>
                  </a:lnTo>
                  <a:lnTo>
                    <a:pt x="392" y="337"/>
                  </a:lnTo>
                  <a:lnTo>
                    <a:pt x="397" y="333"/>
                  </a:lnTo>
                  <a:lnTo>
                    <a:pt x="400" y="329"/>
                  </a:lnTo>
                  <a:lnTo>
                    <a:pt x="400" y="324"/>
                  </a:lnTo>
                  <a:lnTo>
                    <a:pt x="397" y="320"/>
                  </a:lnTo>
                  <a:lnTo>
                    <a:pt x="391" y="317"/>
                  </a:lnTo>
                  <a:lnTo>
                    <a:pt x="384" y="315"/>
                  </a:lnTo>
                  <a:lnTo>
                    <a:pt x="365" y="311"/>
                  </a:lnTo>
                  <a:lnTo>
                    <a:pt x="346" y="309"/>
                  </a:lnTo>
                  <a:lnTo>
                    <a:pt x="327" y="306"/>
                  </a:lnTo>
                  <a:lnTo>
                    <a:pt x="307" y="304"/>
                  </a:lnTo>
                  <a:lnTo>
                    <a:pt x="288" y="302"/>
                  </a:lnTo>
                  <a:lnTo>
                    <a:pt x="269" y="300"/>
                  </a:lnTo>
                  <a:lnTo>
                    <a:pt x="249" y="298"/>
                  </a:lnTo>
                  <a:lnTo>
                    <a:pt x="230" y="295"/>
                  </a:lnTo>
                  <a:lnTo>
                    <a:pt x="211" y="293"/>
                  </a:lnTo>
                  <a:lnTo>
                    <a:pt x="192" y="290"/>
                  </a:lnTo>
                  <a:lnTo>
                    <a:pt x="173" y="286"/>
                  </a:lnTo>
                  <a:lnTo>
                    <a:pt x="154" y="283"/>
                  </a:lnTo>
                  <a:lnTo>
                    <a:pt x="137" y="277"/>
                  </a:lnTo>
                  <a:lnTo>
                    <a:pt x="118" y="272"/>
                  </a:lnTo>
                  <a:lnTo>
                    <a:pt x="100" y="267"/>
                  </a:lnTo>
                  <a:lnTo>
                    <a:pt x="83" y="260"/>
                  </a:lnTo>
                  <a:lnTo>
                    <a:pt x="68" y="253"/>
                  </a:lnTo>
                  <a:lnTo>
                    <a:pt x="57" y="243"/>
                  </a:lnTo>
                  <a:lnTo>
                    <a:pt x="48" y="233"/>
                  </a:lnTo>
                  <a:lnTo>
                    <a:pt x="44" y="221"/>
                  </a:lnTo>
                  <a:lnTo>
                    <a:pt x="42" y="208"/>
                  </a:lnTo>
                  <a:lnTo>
                    <a:pt x="44" y="194"/>
                  </a:lnTo>
                  <a:lnTo>
                    <a:pt x="48" y="180"/>
                  </a:lnTo>
                  <a:lnTo>
                    <a:pt x="54" y="168"/>
                  </a:lnTo>
                  <a:lnTo>
                    <a:pt x="64" y="153"/>
                  </a:lnTo>
                  <a:lnTo>
                    <a:pt x="76" y="137"/>
                  </a:lnTo>
                  <a:lnTo>
                    <a:pt x="89" y="124"/>
                  </a:lnTo>
                  <a:lnTo>
                    <a:pt x="103" y="111"/>
                  </a:lnTo>
                  <a:lnTo>
                    <a:pt x="118" y="99"/>
                  </a:lnTo>
                  <a:lnTo>
                    <a:pt x="134" y="87"/>
                  </a:lnTo>
                  <a:lnTo>
                    <a:pt x="153" y="74"/>
                  </a:lnTo>
                  <a:lnTo>
                    <a:pt x="172" y="62"/>
                  </a:lnTo>
                  <a:lnTo>
                    <a:pt x="190" y="52"/>
                  </a:lnTo>
                  <a:lnTo>
                    <a:pt x="215" y="42"/>
                  </a:lnTo>
                  <a:lnTo>
                    <a:pt x="243" y="34"/>
                  </a:lnTo>
                  <a:lnTo>
                    <a:pt x="270" y="26"/>
                  </a:lnTo>
                  <a:lnTo>
                    <a:pt x="295" y="19"/>
                  </a:lnTo>
                  <a:lnTo>
                    <a:pt x="315" y="13"/>
                  </a:lnTo>
                  <a:lnTo>
                    <a:pt x="328" y="6"/>
                  </a:lnTo>
                  <a:lnTo>
                    <a:pt x="333" y="2"/>
                  </a:lnTo>
                  <a:lnTo>
                    <a:pt x="318" y="0"/>
                  </a:lnTo>
                  <a:lnTo>
                    <a:pt x="298" y="1"/>
                  </a:lnTo>
                  <a:lnTo>
                    <a:pt x="275" y="4"/>
                  </a:lnTo>
                  <a:lnTo>
                    <a:pt x="250" y="9"/>
                  </a:lnTo>
                  <a:lnTo>
                    <a:pt x="224" y="17"/>
                  </a:lnTo>
                  <a:lnTo>
                    <a:pt x="199" y="25"/>
                  </a:lnTo>
                  <a:lnTo>
                    <a:pt x="176" y="34"/>
                  </a:lnTo>
                  <a:lnTo>
                    <a:pt x="156" y="44"/>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endParaRPr lang="en-US" altLang="en-US" sz="1800">
                <a:solidFill>
                  <a:srgbClr val="000000"/>
                </a:solidFill>
              </a:endParaRPr>
            </a:p>
          </p:txBody>
        </p:sp>
        <p:sp>
          <p:nvSpPr>
            <p:cNvPr id="32830" name="Freeform 92"/>
            <p:cNvSpPr>
              <a:spLocks/>
            </p:cNvSpPr>
            <p:nvPr/>
          </p:nvSpPr>
          <p:spPr bwMode="auto">
            <a:xfrm>
              <a:off x="5007" y="272"/>
              <a:ext cx="117" cy="113"/>
            </a:xfrm>
            <a:custGeom>
              <a:avLst/>
              <a:gdLst>
                <a:gd name="T0" fmla="*/ 291 w 351"/>
                <a:gd name="T1" fmla="*/ 69 h 226"/>
                <a:gd name="T2" fmla="*/ 307 w 351"/>
                <a:gd name="T3" fmla="*/ 81 h 226"/>
                <a:gd name="T4" fmla="*/ 317 w 351"/>
                <a:gd name="T5" fmla="*/ 96 h 226"/>
                <a:gd name="T6" fmla="*/ 322 w 351"/>
                <a:gd name="T7" fmla="*/ 111 h 226"/>
                <a:gd name="T8" fmla="*/ 322 w 351"/>
                <a:gd name="T9" fmla="*/ 128 h 226"/>
                <a:gd name="T10" fmla="*/ 319 w 351"/>
                <a:gd name="T11" fmla="*/ 141 h 226"/>
                <a:gd name="T12" fmla="*/ 313 w 351"/>
                <a:gd name="T13" fmla="*/ 152 h 226"/>
                <a:gd name="T14" fmla="*/ 303 w 351"/>
                <a:gd name="T15" fmla="*/ 164 h 226"/>
                <a:gd name="T16" fmla="*/ 293 w 351"/>
                <a:gd name="T17" fmla="*/ 173 h 226"/>
                <a:gd name="T18" fmla="*/ 279 w 351"/>
                <a:gd name="T19" fmla="*/ 183 h 226"/>
                <a:gd name="T20" fmla="*/ 266 w 351"/>
                <a:gd name="T21" fmla="*/ 192 h 226"/>
                <a:gd name="T22" fmla="*/ 253 w 351"/>
                <a:gd name="T23" fmla="*/ 201 h 226"/>
                <a:gd name="T24" fmla="*/ 240 w 351"/>
                <a:gd name="T25" fmla="*/ 210 h 226"/>
                <a:gd name="T26" fmla="*/ 237 w 351"/>
                <a:gd name="T27" fmla="*/ 213 h 226"/>
                <a:gd name="T28" fmla="*/ 237 w 351"/>
                <a:gd name="T29" fmla="*/ 216 h 226"/>
                <a:gd name="T30" fmla="*/ 237 w 351"/>
                <a:gd name="T31" fmla="*/ 219 h 226"/>
                <a:gd name="T32" fmla="*/ 240 w 351"/>
                <a:gd name="T33" fmla="*/ 222 h 226"/>
                <a:gd name="T34" fmla="*/ 245 w 351"/>
                <a:gd name="T35" fmla="*/ 225 h 226"/>
                <a:gd name="T36" fmla="*/ 250 w 351"/>
                <a:gd name="T37" fmla="*/ 226 h 226"/>
                <a:gd name="T38" fmla="*/ 255 w 351"/>
                <a:gd name="T39" fmla="*/ 225 h 226"/>
                <a:gd name="T40" fmla="*/ 259 w 351"/>
                <a:gd name="T41" fmla="*/ 222 h 226"/>
                <a:gd name="T42" fmla="*/ 288 w 351"/>
                <a:gd name="T43" fmla="*/ 209 h 226"/>
                <a:gd name="T44" fmla="*/ 313 w 351"/>
                <a:gd name="T45" fmla="*/ 192 h 226"/>
                <a:gd name="T46" fmla="*/ 332 w 351"/>
                <a:gd name="T47" fmla="*/ 172 h 226"/>
                <a:gd name="T48" fmla="*/ 345 w 351"/>
                <a:gd name="T49" fmla="*/ 149 h 226"/>
                <a:gd name="T50" fmla="*/ 351 w 351"/>
                <a:gd name="T51" fmla="*/ 127 h 226"/>
                <a:gd name="T52" fmla="*/ 348 w 351"/>
                <a:gd name="T53" fmla="*/ 103 h 226"/>
                <a:gd name="T54" fmla="*/ 336 w 351"/>
                <a:gd name="T55" fmla="*/ 81 h 226"/>
                <a:gd name="T56" fmla="*/ 313 w 351"/>
                <a:gd name="T57" fmla="*/ 62 h 226"/>
                <a:gd name="T58" fmla="*/ 295 w 351"/>
                <a:gd name="T59" fmla="*/ 51 h 226"/>
                <a:gd name="T60" fmla="*/ 275 w 351"/>
                <a:gd name="T61" fmla="*/ 43 h 226"/>
                <a:gd name="T62" fmla="*/ 253 w 351"/>
                <a:gd name="T63" fmla="*/ 35 h 226"/>
                <a:gd name="T64" fmla="*/ 229 w 351"/>
                <a:gd name="T65" fmla="*/ 28 h 226"/>
                <a:gd name="T66" fmla="*/ 204 w 351"/>
                <a:gd name="T67" fmla="*/ 20 h 226"/>
                <a:gd name="T68" fmla="*/ 179 w 351"/>
                <a:gd name="T69" fmla="*/ 15 h 226"/>
                <a:gd name="T70" fmla="*/ 153 w 351"/>
                <a:gd name="T71" fmla="*/ 11 h 226"/>
                <a:gd name="T72" fmla="*/ 128 w 351"/>
                <a:gd name="T73" fmla="*/ 7 h 226"/>
                <a:gd name="T74" fmla="*/ 104 w 351"/>
                <a:gd name="T75" fmla="*/ 4 h 226"/>
                <a:gd name="T76" fmla="*/ 82 w 351"/>
                <a:gd name="T77" fmla="*/ 2 h 226"/>
                <a:gd name="T78" fmla="*/ 60 w 351"/>
                <a:gd name="T79" fmla="*/ 0 h 226"/>
                <a:gd name="T80" fmla="*/ 43 w 351"/>
                <a:gd name="T81" fmla="*/ 0 h 226"/>
                <a:gd name="T82" fmla="*/ 27 w 351"/>
                <a:gd name="T83" fmla="*/ 0 h 226"/>
                <a:gd name="T84" fmla="*/ 14 w 351"/>
                <a:gd name="T85" fmla="*/ 0 h 226"/>
                <a:gd name="T86" fmla="*/ 5 w 351"/>
                <a:gd name="T87" fmla="*/ 2 h 226"/>
                <a:gd name="T88" fmla="*/ 0 w 351"/>
                <a:gd name="T89" fmla="*/ 4 h 226"/>
                <a:gd name="T90" fmla="*/ 15 w 351"/>
                <a:gd name="T91" fmla="*/ 6 h 226"/>
                <a:gd name="T92" fmla="*/ 30 w 351"/>
                <a:gd name="T93" fmla="*/ 7 h 226"/>
                <a:gd name="T94" fmla="*/ 47 w 351"/>
                <a:gd name="T95" fmla="*/ 9 h 226"/>
                <a:gd name="T96" fmla="*/ 64 w 351"/>
                <a:gd name="T97" fmla="*/ 11 h 226"/>
                <a:gd name="T98" fmla="*/ 82 w 351"/>
                <a:gd name="T99" fmla="*/ 14 h 226"/>
                <a:gd name="T100" fmla="*/ 102 w 351"/>
                <a:gd name="T101" fmla="*/ 16 h 226"/>
                <a:gd name="T102" fmla="*/ 121 w 351"/>
                <a:gd name="T103" fmla="*/ 19 h 226"/>
                <a:gd name="T104" fmla="*/ 141 w 351"/>
                <a:gd name="T105" fmla="*/ 23 h 226"/>
                <a:gd name="T106" fmla="*/ 160 w 351"/>
                <a:gd name="T107" fmla="*/ 27 h 226"/>
                <a:gd name="T108" fmla="*/ 181 w 351"/>
                <a:gd name="T109" fmla="*/ 31 h 226"/>
                <a:gd name="T110" fmla="*/ 201 w 351"/>
                <a:gd name="T111" fmla="*/ 35 h 226"/>
                <a:gd name="T112" fmla="*/ 220 w 351"/>
                <a:gd name="T113" fmla="*/ 40 h 226"/>
                <a:gd name="T114" fmla="*/ 239 w 351"/>
                <a:gd name="T115" fmla="*/ 46 h 226"/>
                <a:gd name="T116" fmla="*/ 258 w 351"/>
                <a:gd name="T117" fmla="*/ 53 h 226"/>
                <a:gd name="T118" fmla="*/ 275 w 351"/>
                <a:gd name="T119" fmla="*/ 61 h 226"/>
                <a:gd name="T120" fmla="*/ 291 w 351"/>
                <a:gd name="T121" fmla="*/ 69 h 2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51"/>
                <a:gd name="T184" fmla="*/ 0 h 226"/>
                <a:gd name="T185" fmla="*/ 351 w 351"/>
                <a:gd name="T186" fmla="*/ 226 h 22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51" h="226">
                  <a:moveTo>
                    <a:pt x="291" y="69"/>
                  </a:moveTo>
                  <a:lnTo>
                    <a:pt x="307" y="81"/>
                  </a:lnTo>
                  <a:lnTo>
                    <a:pt x="317" y="96"/>
                  </a:lnTo>
                  <a:lnTo>
                    <a:pt x="322" y="111"/>
                  </a:lnTo>
                  <a:lnTo>
                    <a:pt x="322" y="128"/>
                  </a:lnTo>
                  <a:lnTo>
                    <a:pt x="319" y="141"/>
                  </a:lnTo>
                  <a:lnTo>
                    <a:pt x="313" y="152"/>
                  </a:lnTo>
                  <a:lnTo>
                    <a:pt x="303" y="164"/>
                  </a:lnTo>
                  <a:lnTo>
                    <a:pt x="293" y="173"/>
                  </a:lnTo>
                  <a:lnTo>
                    <a:pt x="279" y="183"/>
                  </a:lnTo>
                  <a:lnTo>
                    <a:pt x="266" y="192"/>
                  </a:lnTo>
                  <a:lnTo>
                    <a:pt x="253" y="201"/>
                  </a:lnTo>
                  <a:lnTo>
                    <a:pt x="240" y="210"/>
                  </a:lnTo>
                  <a:lnTo>
                    <a:pt x="237" y="213"/>
                  </a:lnTo>
                  <a:lnTo>
                    <a:pt x="237" y="216"/>
                  </a:lnTo>
                  <a:lnTo>
                    <a:pt x="237" y="219"/>
                  </a:lnTo>
                  <a:lnTo>
                    <a:pt x="240" y="222"/>
                  </a:lnTo>
                  <a:lnTo>
                    <a:pt x="245" y="225"/>
                  </a:lnTo>
                  <a:lnTo>
                    <a:pt x="250" y="226"/>
                  </a:lnTo>
                  <a:lnTo>
                    <a:pt x="255" y="225"/>
                  </a:lnTo>
                  <a:lnTo>
                    <a:pt x="259" y="222"/>
                  </a:lnTo>
                  <a:lnTo>
                    <a:pt x="288" y="209"/>
                  </a:lnTo>
                  <a:lnTo>
                    <a:pt x="313" y="192"/>
                  </a:lnTo>
                  <a:lnTo>
                    <a:pt x="332" y="172"/>
                  </a:lnTo>
                  <a:lnTo>
                    <a:pt x="345" y="149"/>
                  </a:lnTo>
                  <a:lnTo>
                    <a:pt x="351" y="127"/>
                  </a:lnTo>
                  <a:lnTo>
                    <a:pt x="348" y="103"/>
                  </a:lnTo>
                  <a:lnTo>
                    <a:pt x="336" y="81"/>
                  </a:lnTo>
                  <a:lnTo>
                    <a:pt x="313" y="62"/>
                  </a:lnTo>
                  <a:lnTo>
                    <a:pt x="295" y="51"/>
                  </a:lnTo>
                  <a:lnTo>
                    <a:pt x="275" y="43"/>
                  </a:lnTo>
                  <a:lnTo>
                    <a:pt x="253" y="35"/>
                  </a:lnTo>
                  <a:lnTo>
                    <a:pt x="229" y="28"/>
                  </a:lnTo>
                  <a:lnTo>
                    <a:pt x="204" y="20"/>
                  </a:lnTo>
                  <a:lnTo>
                    <a:pt x="179" y="15"/>
                  </a:lnTo>
                  <a:lnTo>
                    <a:pt x="153" y="11"/>
                  </a:lnTo>
                  <a:lnTo>
                    <a:pt x="128" y="7"/>
                  </a:lnTo>
                  <a:lnTo>
                    <a:pt x="104" y="4"/>
                  </a:lnTo>
                  <a:lnTo>
                    <a:pt x="82" y="2"/>
                  </a:lnTo>
                  <a:lnTo>
                    <a:pt x="60" y="0"/>
                  </a:lnTo>
                  <a:lnTo>
                    <a:pt x="43" y="0"/>
                  </a:lnTo>
                  <a:lnTo>
                    <a:pt x="27" y="0"/>
                  </a:lnTo>
                  <a:lnTo>
                    <a:pt x="14" y="0"/>
                  </a:lnTo>
                  <a:lnTo>
                    <a:pt x="5" y="2"/>
                  </a:lnTo>
                  <a:lnTo>
                    <a:pt x="0" y="4"/>
                  </a:lnTo>
                  <a:lnTo>
                    <a:pt x="15" y="6"/>
                  </a:lnTo>
                  <a:lnTo>
                    <a:pt x="30" y="7"/>
                  </a:lnTo>
                  <a:lnTo>
                    <a:pt x="47" y="9"/>
                  </a:lnTo>
                  <a:lnTo>
                    <a:pt x="64" y="11"/>
                  </a:lnTo>
                  <a:lnTo>
                    <a:pt x="82" y="14"/>
                  </a:lnTo>
                  <a:lnTo>
                    <a:pt x="102" y="16"/>
                  </a:lnTo>
                  <a:lnTo>
                    <a:pt x="121" y="19"/>
                  </a:lnTo>
                  <a:lnTo>
                    <a:pt x="141" y="23"/>
                  </a:lnTo>
                  <a:lnTo>
                    <a:pt x="160" y="27"/>
                  </a:lnTo>
                  <a:lnTo>
                    <a:pt x="181" y="31"/>
                  </a:lnTo>
                  <a:lnTo>
                    <a:pt x="201" y="35"/>
                  </a:lnTo>
                  <a:lnTo>
                    <a:pt x="220" y="40"/>
                  </a:lnTo>
                  <a:lnTo>
                    <a:pt x="239" y="46"/>
                  </a:lnTo>
                  <a:lnTo>
                    <a:pt x="258" y="53"/>
                  </a:lnTo>
                  <a:lnTo>
                    <a:pt x="275" y="61"/>
                  </a:lnTo>
                  <a:lnTo>
                    <a:pt x="291" y="6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endParaRPr lang="en-US" altLang="en-US" sz="1800">
                <a:solidFill>
                  <a:srgbClr val="000000"/>
                </a:solidFill>
              </a:endParaRPr>
            </a:p>
          </p:txBody>
        </p:sp>
        <p:sp>
          <p:nvSpPr>
            <p:cNvPr id="32831" name="Freeform 93"/>
            <p:cNvSpPr>
              <a:spLocks/>
            </p:cNvSpPr>
            <p:nvPr/>
          </p:nvSpPr>
          <p:spPr bwMode="auto">
            <a:xfrm>
              <a:off x="4769" y="324"/>
              <a:ext cx="48" cy="107"/>
            </a:xfrm>
            <a:custGeom>
              <a:avLst/>
              <a:gdLst>
                <a:gd name="T0" fmla="*/ 0 w 142"/>
                <a:gd name="T1" fmla="*/ 116 h 213"/>
                <a:gd name="T2" fmla="*/ 0 w 142"/>
                <a:gd name="T3" fmla="*/ 134 h 213"/>
                <a:gd name="T4" fmla="*/ 6 w 142"/>
                <a:gd name="T5" fmla="*/ 150 h 213"/>
                <a:gd name="T6" fmla="*/ 16 w 142"/>
                <a:gd name="T7" fmla="*/ 166 h 213"/>
                <a:gd name="T8" fmla="*/ 30 w 142"/>
                <a:gd name="T9" fmla="*/ 179 h 213"/>
                <a:gd name="T10" fmla="*/ 48 w 142"/>
                <a:gd name="T11" fmla="*/ 191 h 213"/>
                <a:gd name="T12" fmla="*/ 68 w 142"/>
                <a:gd name="T13" fmla="*/ 201 h 213"/>
                <a:gd name="T14" fmla="*/ 91 w 142"/>
                <a:gd name="T15" fmla="*/ 208 h 213"/>
                <a:gd name="T16" fmla="*/ 115 w 142"/>
                <a:gd name="T17" fmla="*/ 212 h 213"/>
                <a:gd name="T18" fmla="*/ 122 w 142"/>
                <a:gd name="T19" fmla="*/ 213 h 213"/>
                <a:gd name="T20" fmla="*/ 129 w 142"/>
                <a:gd name="T21" fmla="*/ 211 h 213"/>
                <a:gd name="T22" fmla="*/ 135 w 142"/>
                <a:gd name="T23" fmla="*/ 208 h 213"/>
                <a:gd name="T24" fmla="*/ 138 w 142"/>
                <a:gd name="T25" fmla="*/ 204 h 213"/>
                <a:gd name="T26" fmla="*/ 138 w 142"/>
                <a:gd name="T27" fmla="*/ 199 h 213"/>
                <a:gd name="T28" fmla="*/ 137 w 142"/>
                <a:gd name="T29" fmla="*/ 194 h 213"/>
                <a:gd name="T30" fmla="*/ 132 w 142"/>
                <a:gd name="T31" fmla="*/ 190 h 213"/>
                <a:gd name="T32" fmla="*/ 125 w 142"/>
                <a:gd name="T33" fmla="*/ 188 h 213"/>
                <a:gd name="T34" fmla="*/ 102 w 142"/>
                <a:gd name="T35" fmla="*/ 181 h 213"/>
                <a:gd name="T36" fmla="*/ 80 w 142"/>
                <a:gd name="T37" fmla="*/ 173 h 213"/>
                <a:gd name="T38" fmla="*/ 62 w 142"/>
                <a:gd name="T39" fmla="*/ 162 h 213"/>
                <a:gd name="T40" fmla="*/ 49 w 142"/>
                <a:gd name="T41" fmla="*/ 149 h 213"/>
                <a:gd name="T42" fmla="*/ 41 w 142"/>
                <a:gd name="T43" fmla="*/ 134 h 213"/>
                <a:gd name="T44" fmla="*/ 36 w 142"/>
                <a:gd name="T45" fmla="*/ 117 h 213"/>
                <a:gd name="T46" fmla="*/ 36 w 142"/>
                <a:gd name="T47" fmla="*/ 100 h 213"/>
                <a:gd name="T48" fmla="*/ 44 w 142"/>
                <a:gd name="T49" fmla="*/ 81 h 213"/>
                <a:gd name="T50" fmla="*/ 52 w 142"/>
                <a:gd name="T51" fmla="*/ 68 h 213"/>
                <a:gd name="T52" fmla="*/ 64 w 142"/>
                <a:gd name="T53" fmla="*/ 56 h 213"/>
                <a:gd name="T54" fmla="*/ 77 w 142"/>
                <a:gd name="T55" fmla="*/ 44 h 213"/>
                <a:gd name="T56" fmla="*/ 91 w 142"/>
                <a:gd name="T57" fmla="*/ 34 h 213"/>
                <a:gd name="T58" fmla="*/ 105 w 142"/>
                <a:gd name="T59" fmla="*/ 25 h 213"/>
                <a:gd name="T60" fmla="*/ 119 w 142"/>
                <a:gd name="T61" fmla="*/ 16 h 213"/>
                <a:gd name="T62" fmla="*/ 132 w 142"/>
                <a:gd name="T63" fmla="*/ 8 h 213"/>
                <a:gd name="T64" fmla="*/ 142 w 142"/>
                <a:gd name="T65" fmla="*/ 1 h 213"/>
                <a:gd name="T66" fmla="*/ 132 w 142"/>
                <a:gd name="T67" fmla="*/ 0 h 213"/>
                <a:gd name="T68" fmla="*/ 116 w 142"/>
                <a:gd name="T69" fmla="*/ 5 h 213"/>
                <a:gd name="T70" fmla="*/ 94 w 142"/>
                <a:gd name="T71" fmla="*/ 16 h 213"/>
                <a:gd name="T72" fmla="*/ 70 w 142"/>
                <a:gd name="T73" fmla="*/ 32 h 213"/>
                <a:gd name="T74" fmla="*/ 46 w 142"/>
                <a:gd name="T75" fmla="*/ 51 h 213"/>
                <a:gd name="T76" fmla="*/ 25 w 142"/>
                <a:gd name="T77" fmla="*/ 72 h 213"/>
                <a:gd name="T78" fmla="*/ 9 w 142"/>
                <a:gd name="T79" fmla="*/ 95 h 213"/>
                <a:gd name="T80" fmla="*/ 0 w 142"/>
                <a:gd name="T81" fmla="*/ 116 h 2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2"/>
                <a:gd name="T124" fmla="*/ 0 h 213"/>
                <a:gd name="T125" fmla="*/ 142 w 142"/>
                <a:gd name="T126" fmla="*/ 213 h 21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2" h="213">
                  <a:moveTo>
                    <a:pt x="0" y="116"/>
                  </a:moveTo>
                  <a:lnTo>
                    <a:pt x="0" y="134"/>
                  </a:lnTo>
                  <a:lnTo>
                    <a:pt x="6" y="150"/>
                  </a:lnTo>
                  <a:lnTo>
                    <a:pt x="16" y="166"/>
                  </a:lnTo>
                  <a:lnTo>
                    <a:pt x="30" y="179"/>
                  </a:lnTo>
                  <a:lnTo>
                    <a:pt x="48" y="191"/>
                  </a:lnTo>
                  <a:lnTo>
                    <a:pt x="68" y="201"/>
                  </a:lnTo>
                  <a:lnTo>
                    <a:pt x="91" y="208"/>
                  </a:lnTo>
                  <a:lnTo>
                    <a:pt x="115" y="212"/>
                  </a:lnTo>
                  <a:lnTo>
                    <a:pt x="122" y="213"/>
                  </a:lnTo>
                  <a:lnTo>
                    <a:pt x="129" y="211"/>
                  </a:lnTo>
                  <a:lnTo>
                    <a:pt x="135" y="208"/>
                  </a:lnTo>
                  <a:lnTo>
                    <a:pt x="138" y="204"/>
                  </a:lnTo>
                  <a:lnTo>
                    <a:pt x="138" y="199"/>
                  </a:lnTo>
                  <a:lnTo>
                    <a:pt x="137" y="194"/>
                  </a:lnTo>
                  <a:lnTo>
                    <a:pt x="132" y="190"/>
                  </a:lnTo>
                  <a:lnTo>
                    <a:pt x="125" y="188"/>
                  </a:lnTo>
                  <a:lnTo>
                    <a:pt x="102" y="181"/>
                  </a:lnTo>
                  <a:lnTo>
                    <a:pt x="80" y="173"/>
                  </a:lnTo>
                  <a:lnTo>
                    <a:pt x="62" y="162"/>
                  </a:lnTo>
                  <a:lnTo>
                    <a:pt x="49" y="149"/>
                  </a:lnTo>
                  <a:lnTo>
                    <a:pt x="41" y="134"/>
                  </a:lnTo>
                  <a:lnTo>
                    <a:pt x="36" y="117"/>
                  </a:lnTo>
                  <a:lnTo>
                    <a:pt x="36" y="100"/>
                  </a:lnTo>
                  <a:lnTo>
                    <a:pt x="44" y="81"/>
                  </a:lnTo>
                  <a:lnTo>
                    <a:pt x="52" y="68"/>
                  </a:lnTo>
                  <a:lnTo>
                    <a:pt x="64" y="56"/>
                  </a:lnTo>
                  <a:lnTo>
                    <a:pt x="77" y="44"/>
                  </a:lnTo>
                  <a:lnTo>
                    <a:pt x="91" y="34"/>
                  </a:lnTo>
                  <a:lnTo>
                    <a:pt x="105" y="25"/>
                  </a:lnTo>
                  <a:lnTo>
                    <a:pt x="119" y="16"/>
                  </a:lnTo>
                  <a:lnTo>
                    <a:pt x="132" y="8"/>
                  </a:lnTo>
                  <a:lnTo>
                    <a:pt x="142" y="1"/>
                  </a:lnTo>
                  <a:lnTo>
                    <a:pt x="132" y="0"/>
                  </a:lnTo>
                  <a:lnTo>
                    <a:pt x="116" y="5"/>
                  </a:lnTo>
                  <a:lnTo>
                    <a:pt x="94" y="16"/>
                  </a:lnTo>
                  <a:lnTo>
                    <a:pt x="70" y="32"/>
                  </a:lnTo>
                  <a:lnTo>
                    <a:pt x="46" y="51"/>
                  </a:lnTo>
                  <a:lnTo>
                    <a:pt x="25" y="72"/>
                  </a:lnTo>
                  <a:lnTo>
                    <a:pt x="9" y="95"/>
                  </a:lnTo>
                  <a:lnTo>
                    <a:pt x="0"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endParaRPr lang="en-US" altLang="en-US" sz="1800">
                <a:solidFill>
                  <a:srgbClr val="000000"/>
                </a:solidFill>
              </a:endParaRPr>
            </a:p>
          </p:txBody>
        </p:sp>
        <p:sp>
          <p:nvSpPr>
            <p:cNvPr id="32832" name="Freeform 94"/>
            <p:cNvSpPr>
              <a:spLocks/>
            </p:cNvSpPr>
            <p:nvPr/>
          </p:nvSpPr>
          <p:spPr bwMode="auto">
            <a:xfrm>
              <a:off x="5104" y="264"/>
              <a:ext cx="101" cy="139"/>
            </a:xfrm>
            <a:custGeom>
              <a:avLst/>
              <a:gdLst>
                <a:gd name="T0" fmla="*/ 257 w 305"/>
                <a:gd name="T1" fmla="*/ 112 h 279"/>
                <a:gd name="T2" fmla="*/ 271 w 305"/>
                <a:gd name="T3" fmla="*/ 129 h 279"/>
                <a:gd name="T4" fmla="*/ 279 w 305"/>
                <a:gd name="T5" fmla="*/ 148 h 279"/>
                <a:gd name="T6" fmla="*/ 274 w 305"/>
                <a:gd name="T7" fmla="*/ 168 h 279"/>
                <a:gd name="T8" fmla="*/ 258 w 305"/>
                <a:gd name="T9" fmla="*/ 188 h 279"/>
                <a:gd name="T10" fmla="*/ 234 w 305"/>
                <a:gd name="T11" fmla="*/ 205 h 279"/>
                <a:gd name="T12" fmla="*/ 206 w 305"/>
                <a:gd name="T13" fmla="*/ 221 h 279"/>
                <a:gd name="T14" fmla="*/ 177 w 305"/>
                <a:gd name="T15" fmla="*/ 237 h 279"/>
                <a:gd name="T16" fmla="*/ 160 w 305"/>
                <a:gd name="T17" fmla="*/ 250 h 279"/>
                <a:gd name="T18" fmla="*/ 154 w 305"/>
                <a:gd name="T19" fmla="*/ 258 h 279"/>
                <a:gd name="T20" fmla="*/ 149 w 305"/>
                <a:gd name="T21" fmla="*/ 266 h 279"/>
                <a:gd name="T22" fmla="*/ 151 w 305"/>
                <a:gd name="T23" fmla="*/ 275 h 279"/>
                <a:gd name="T24" fmla="*/ 161 w 305"/>
                <a:gd name="T25" fmla="*/ 279 h 279"/>
                <a:gd name="T26" fmla="*/ 173 w 305"/>
                <a:gd name="T27" fmla="*/ 278 h 279"/>
                <a:gd name="T28" fmla="*/ 191 w 305"/>
                <a:gd name="T29" fmla="*/ 263 h 279"/>
                <a:gd name="T30" fmla="*/ 223 w 305"/>
                <a:gd name="T31" fmla="*/ 242 h 279"/>
                <a:gd name="T32" fmla="*/ 257 w 305"/>
                <a:gd name="T33" fmla="*/ 221 h 279"/>
                <a:gd name="T34" fmla="*/ 286 w 305"/>
                <a:gd name="T35" fmla="*/ 197 h 279"/>
                <a:gd name="T36" fmla="*/ 303 w 305"/>
                <a:gd name="T37" fmla="*/ 168 h 279"/>
                <a:gd name="T38" fmla="*/ 300 w 305"/>
                <a:gd name="T39" fmla="*/ 137 h 279"/>
                <a:gd name="T40" fmla="*/ 282 w 305"/>
                <a:gd name="T41" fmla="*/ 109 h 279"/>
                <a:gd name="T42" fmla="*/ 250 w 305"/>
                <a:gd name="T43" fmla="*/ 85 h 279"/>
                <a:gd name="T44" fmla="*/ 219 w 305"/>
                <a:gd name="T45" fmla="*/ 67 h 279"/>
                <a:gd name="T46" fmla="*/ 189 w 305"/>
                <a:gd name="T47" fmla="*/ 54 h 279"/>
                <a:gd name="T48" fmla="*/ 157 w 305"/>
                <a:gd name="T49" fmla="*/ 40 h 279"/>
                <a:gd name="T50" fmla="*/ 122 w 305"/>
                <a:gd name="T51" fmla="*/ 26 h 279"/>
                <a:gd name="T52" fmla="*/ 90 w 305"/>
                <a:gd name="T53" fmla="*/ 15 h 279"/>
                <a:gd name="T54" fmla="*/ 58 w 305"/>
                <a:gd name="T55" fmla="*/ 7 h 279"/>
                <a:gd name="T56" fmla="*/ 30 w 305"/>
                <a:gd name="T57" fmla="*/ 1 h 279"/>
                <a:gd name="T58" fmla="*/ 8 w 305"/>
                <a:gd name="T59" fmla="*/ 1 h 279"/>
                <a:gd name="T60" fmla="*/ 10 w 305"/>
                <a:gd name="T61" fmla="*/ 6 h 279"/>
                <a:gd name="T62" fmla="*/ 35 w 305"/>
                <a:gd name="T63" fmla="*/ 13 h 279"/>
                <a:gd name="T64" fmla="*/ 64 w 305"/>
                <a:gd name="T65" fmla="*/ 22 h 279"/>
                <a:gd name="T66" fmla="*/ 97 w 305"/>
                <a:gd name="T67" fmla="*/ 33 h 279"/>
                <a:gd name="T68" fmla="*/ 132 w 305"/>
                <a:gd name="T69" fmla="*/ 47 h 279"/>
                <a:gd name="T70" fmla="*/ 167 w 305"/>
                <a:gd name="T71" fmla="*/ 62 h 279"/>
                <a:gd name="T72" fmla="*/ 202 w 305"/>
                <a:gd name="T73" fmla="*/ 79 h 279"/>
                <a:gd name="T74" fmla="*/ 232 w 305"/>
                <a:gd name="T75" fmla="*/ 95 h 2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5"/>
                <a:gd name="T115" fmla="*/ 0 h 279"/>
                <a:gd name="T116" fmla="*/ 305 w 305"/>
                <a:gd name="T117" fmla="*/ 279 h 2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5" h="279">
                  <a:moveTo>
                    <a:pt x="247" y="104"/>
                  </a:moveTo>
                  <a:lnTo>
                    <a:pt x="257" y="112"/>
                  </a:lnTo>
                  <a:lnTo>
                    <a:pt x="266" y="120"/>
                  </a:lnTo>
                  <a:lnTo>
                    <a:pt x="271" y="129"/>
                  </a:lnTo>
                  <a:lnTo>
                    <a:pt x="277" y="138"/>
                  </a:lnTo>
                  <a:lnTo>
                    <a:pt x="279" y="148"/>
                  </a:lnTo>
                  <a:lnTo>
                    <a:pt x="279" y="158"/>
                  </a:lnTo>
                  <a:lnTo>
                    <a:pt x="274" y="168"/>
                  </a:lnTo>
                  <a:lnTo>
                    <a:pt x="268" y="178"/>
                  </a:lnTo>
                  <a:lnTo>
                    <a:pt x="258" y="188"/>
                  </a:lnTo>
                  <a:lnTo>
                    <a:pt x="247" y="197"/>
                  </a:lnTo>
                  <a:lnTo>
                    <a:pt x="234" y="205"/>
                  </a:lnTo>
                  <a:lnTo>
                    <a:pt x="219" y="214"/>
                  </a:lnTo>
                  <a:lnTo>
                    <a:pt x="206" y="221"/>
                  </a:lnTo>
                  <a:lnTo>
                    <a:pt x="191" y="229"/>
                  </a:lnTo>
                  <a:lnTo>
                    <a:pt x="177" y="237"/>
                  </a:lnTo>
                  <a:lnTo>
                    <a:pt x="164" y="247"/>
                  </a:lnTo>
                  <a:lnTo>
                    <a:pt x="160" y="250"/>
                  </a:lnTo>
                  <a:lnTo>
                    <a:pt x="157" y="254"/>
                  </a:lnTo>
                  <a:lnTo>
                    <a:pt x="154" y="258"/>
                  </a:lnTo>
                  <a:lnTo>
                    <a:pt x="151" y="262"/>
                  </a:lnTo>
                  <a:lnTo>
                    <a:pt x="149" y="266"/>
                  </a:lnTo>
                  <a:lnTo>
                    <a:pt x="149" y="270"/>
                  </a:lnTo>
                  <a:lnTo>
                    <a:pt x="151" y="275"/>
                  </a:lnTo>
                  <a:lnTo>
                    <a:pt x="155" y="278"/>
                  </a:lnTo>
                  <a:lnTo>
                    <a:pt x="161" y="279"/>
                  </a:lnTo>
                  <a:lnTo>
                    <a:pt x="167" y="279"/>
                  </a:lnTo>
                  <a:lnTo>
                    <a:pt x="173" y="278"/>
                  </a:lnTo>
                  <a:lnTo>
                    <a:pt x="177" y="275"/>
                  </a:lnTo>
                  <a:lnTo>
                    <a:pt x="191" y="263"/>
                  </a:lnTo>
                  <a:lnTo>
                    <a:pt x="207" y="252"/>
                  </a:lnTo>
                  <a:lnTo>
                    <a:pt x="223" y="242"/>
                  </a:lnTo>
                  <a:lnTo>
                    <a:pt x="241" y="231"/>
                  </a:lnTo>
                  <a:lnTo>
                    <a:pt x="257" y="221"/>
                  </a:lnTo>
                  <a:lnTo>
                    <a:pt x="271" y="210"/>
                  </a:lnTo>
                  <a:lnTo>
                    <a:pt x="286" y="197"/>
                  </a:lnTo>
                  <a:lnTo>
                    <a:pt x="296" y="184"/>
                  </a:lnTo>
                  <a:lnTo>
                    <a:pt x="303" y="168"/>
                  </a:lnTo>
                  <a:lnTo>
                    <a:pt x="305" y="153"/>
                  </a:lnTo>
                  <a:lnTo>
                    <a:pt x="300" y="137"/>
                  </a:lnTo>
                  <a:lnTo>
                    <a:pt x="293" y="123"/>
                  </a:lnTo>
                  <a:lnTo>
                    <a:pt x="282" y="109"/>
                  </a:lnTo>
                  <a:lnTo>
                    <a:pt x="267" y="96"/>
                  </a:lnTo>
                  <a:lnTo>
                    <a:pt x="250" y="85"/>
                  </a:lnTo>
                  <a:lnTo>
                    <a:pt x="232" y="75"/>
                  </a:lnTo>
                  <a:lnTo>
                    <a:pt x="219" y="67"/>
                  </a:lnTo>
                  <a:lnTo>
                    <a:pt x="205" y="61"/>
                  </a:lnTo>
                  <a:lnTo>
                    <a:pt x="189" y="54"/>
                  </a:lnTo>
                  <a:lnTo>
                    <a:pt x="173" y="47"/>
                  </a:lnTo>
                  <a:lnTo>
                    <a:pt x="157" y="40"/>
                  </a:lnTo>
                  <a:lnTo>
                    <a:pt x="139" y="32"/>
                  </a:lnTo>
                  <a:lnTo>
                    <a:pt x="122" y="26"/>
                  </a:lnTo>
                  <a:lnTo>
                    <a:pt x="106" y="20"/>
                  </a:lnTo>
                  <a:lnTo>
                    <a:pt x="90" y="15"/>
                  </a:lnTo>
                  <a:lnTo>
                    <a:pt x="74" y="10"/>
                  </a:lnTo>
                  <a:lnTo>
                    <a:pt x="58" y="7"/>
                  </a:lnTo>
                  <a:lnTo>
                    <a:pt x="43" y="3"/>
                  </a:lnTo>
                  <a:lnTo>
                    <a:pt x="30" y="1"/>
                  </a:lnTo>
                  <a:lnTo>
                    <a:pt x="19" y="0"/>
                  </a:lnTo>
                  <a:lnTo>
                    <a:pt x="8" y="1"/>
                  </a:lnTo>
                  <a:lnTo>
                    <a:pt x="0" y="3"/>
                  </a:lnTo>
                  <a:lnTo>
                    <a:pt x="10" y="6"/>
                  </a:lnTo>
                  <a:lnTo>
                    <a:pt x="21" y="9"/>
                  </a:lnTo>
                  <a:lnTo>
                    <a:pt x="35" y="13"/>
                  </a:lnTo>
                  <a:lnTo>
                    <a:pt x="48" y="17"/>
                  </a:lnTo>
                  <a:lnTo>
                    <a:pt x="64" y="22"/>
                  </a:lnTo>
                  <a:lnTo>
                    <a:pt x="80" y="27"/>
                  </a:lnTo>
                  <a:lnTo>
                    <a:pt x="97" y="33"/>
                  </a:lnTo>
                  <a:lnTo>
                    <a:pt x="114" y="40"/>
                  </a:lnTo>
                  <a:lnTo>
                    <a:pt x="132" y="47"/>
                  </a:lnTo>
                  <a:lnTo>
                    <a:pt x="149" y="54"/>
                  </a:lnTo>
                  <a:lnTo>
                    <a:pt x="167" y="62"/>
                  </a:lnTo>
                  <a:lnTo>
                    <a:pt x="184" y="70"/>
                  </a:lnTo>
                  <a:lnTo>
                    <a:pt x="202" y="79"/>
                  </a:lnTo>
                  <a:lnTo>
                    <a:pt x="218" y="87"/>
                  </a:lnTo>
                  <a:lnTo>
                    <a:pt x="232" y="95"/>
                  </a:lnTo>
                  <a:lnTo>
                    <a:pt x="247" y="104"/>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endParaRPr lang="en-US" altLang="en-US" sz="1800">
                <a:solidFill>
                  <a:srgbClr val="000000"/>
                </a:solidFill>
              </a:endParaRPr>
            </a:p>
          </p:txBody>
        </p:sp>
        <p:sp>
          <p:nvSpPr>
            <p:cNvPr id="32833" name="Freeform 99"/>
            <p:cNvSpPr>
              <a:spLocks/>
            </p:cNvSpPr>
            <p:nvPr/>
          </p:nvSpPr>
          <p:spPr bwMode="auto">
            <a:xfrm>
              <a:off x="4976" y="382"/>
              <a:ext cx="18" cy="42"/>
            </a:xfrm>
            <a:custGeom>
              <a:avLst/>
              <a:gdLst>
                <a:gd name="T0" fmla="*/ 28 w 54"/>
                <a:gd name="T1" fmla="*/ 10 h 85"/>
                <a:gd name="T2" fmla="*/ 27 w 54"/>
                <a:gd name="T3" fmla="*/ 6 h 85"/>
                <a:gd name="T4" fmla="*/ 22 w 54"/>
                <a:gd name="T5" fmla="*/ 2 h 85"/>
                <a:gd name="T6" fmla="*/ 18 w 54"/>
                <a:gd name="T7" fmla="*/ 0 h 85"/>
                <a:gd name="T8" fmla="*/ 12 w 54"/>
                <a:gd name="T9" fmla="*/ 0 h 85"/>
                <a:gd name="T10" fmla="*/ 8 w 54"/>
                <a:gd name="T11" fmla="*/ 1 h 85"/>
                <a:gd name="T12" fmla="*/ 3 w 54"/>
                <a:gd name="T13" fmla="*/ 3 h 85"/>
                <a:gd name="T14" fmla="*/ 0 w 54"/>
                <a:gd name="T15" fmla="*/ 7 h 85"/>
                <a:gd name="T16" fmla="*/ 0 w 54"/>
                <a:gd name="T17" fmla="*/ 11 h 85"/>
                <a:gd name="T18" fmla="*/ 0 w 54"/>
                <a:gd name="T19" fmla="*/ 22 h 85"/>
                <a:gd name="T20" fmla="*/ 5 w 54"/>
                <a:gd name="T21" fmla="*/ 34 h 85"/>
                <a:gd name="T22" fmla="*/ 11 w 54"/>
                <a:gd name="T23" fmla="*/ 47 h 85"/>
                <a:gd name="T24" fmla="*/ 18 w 54"/>
                <a:gd name="T25" fmla="*/ 59 h 85"/>
                <a:gd name="T26" fmla="*/ 27 w 54"/>
                <a:gd name="T27" fmla="*/ 70 h 85"/>
                <a:gd name="T28" fmla="*/ 35 w 54"/>
                <a:gd name="T29" fmla="*/ 79 h 85"/>
                <a:gd name="T30" fmla="*/ 46 w 54"/>
                <a:gd name="T31" fmla="*/ 84 h 85"/>
                <a:gd name="T32" fmla="*/ 53 w 54"/>
                <a:gd name="T33" fmla="*/ 85 h 85"/>
                <a:gd name="T34" fmla="*/ 54 w 54"/>
                <a:gd name="T35" fmla="*/ 68 h 85"/>
                <a:gd name="T36" fmla="*/ 47 w 54"/>
                <a:gd name="T37" fmla="*/ 49 h 85"/>
                <a:gd name="T38" fmla="*/ 38 w 54"/>
                <a:gd name="T39" fmla="*/ 29 h 85"/>
                <a:gd name="T40" fmla="*/ 28 w 54"/>
                <a:gd name="T41" fmla="*/ 1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85"/>
                <a:gd name="T65" fmla="*/ 54 w 54"/>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85">
                  <a:moveTo>
                    <a:pt x="28" y="10"/>
                  </a:moveTo>
                  <a:lnTo>
                    <a:pt x="27" y="6"/>
                  </a:lnTo>
                  <a:lnTo>
                    <a:pt x="22" y="2"/>
                  </a:lnTo>
                  <a:lnTo>
                    <a:pt x="18" y="0"/>
                  </a:lnTo>
                  <a:lnTo>
                    <a:pt x="12" y="0"/>
                  </a:lnTo>
                  <a:lnTo>
                    <a:pt x="8" y="1"/>
                  </a:lnTo>
                  <a:lnTo>
                    <a:pt x="3" y="3"/>
                  </a:lnTo>
                  <a:lnTo>
                    <a:pt x="0" y="7"/>
                  </a:lnTo>
                  <a:lnTo>
                    <a:pt x="0" y="11"/>
                  </a:lnTo>
                  <a:lnTo>
                    <a:pt x="0" y="22"/>
                  </a:lnTo>
                  <a:lnTo>
                    <a:pt x="5" y="34"/>
                  </a:lnTo>
                  <a:lnTo>
                    <a:pt x="11" y="47"/>
                  </a:lnTo>
                  <a:lnTo>
                    <a:pt x="18" y="59"/>
                  </a:lnTo>
                  <a:lnTo>
                    <a:pt x="27" y="70"/>
                  </a:lnTo>
                  <a:lnTo>
                    <a:pt x="35" y="79"/>
                  </a:lnTo>
                  <a:lnTo>
                    <a:pt x="46" y="84"/>
                  </a:lnTo>
                  <a:lnTo>
                    <a:pt x="53" y="85"/>
                  </a:lnTo>
                  <a:lnTo>
                    <a:pt x="54" y="68"/>
                  </a:lnTo>
                  <a:lnTo>
                    <a:pt x="47" y="49"/>
                  </a:lnTo>
                  <a:lnTo>
                    <a:pt x="38" y="29"/>
                  </a:lnTo>
                  <a:lnTo>
                    <a:pt x="2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endParaRPr lang="en-US" altLang="en-US" sz="1800">
                <a:solidFill>
                  <a:srgbClr val="000000"/>
                </a:solidFill>
              </a:endParaRPr>
            </a:p>
          </p:txBody>
        </p:sp>
        <p:sp>
          <p:nvSpPr>
            <p:cNvPr id="32834" name="Freeform 100"/>
            <p:cNvSpPr>
              <a:spLocks/>
            </p:cNvSpPr>
            <p:nvPr/>
          </p:nvSpPr>
          <p:spPr bwMode="auto">
            <a:xfrm>
              <a:off x="4962" y="351"/>
              <a:ext cx="15" cy="24"/>
            </a:xfrm>
            <a:custGeom>
              <a:avLst/>
              <a:gdLst>
                <a:gd name="T0" fmla="*/ 25 w 46"/>
                <a:gd name="T1" fmla="*/ 6 h 48"/>
                <a:gd name="T2" fmla="*/ 25 w 46"/>
                <a:gd name="T3" fmla="*/ 7 h 48"/>
                <a:gd name="T4" fmla="*/ 25 w 46"/>
                <a:gd name="T5" fmla="*/ 7 h 48"/>
                <a:gd name="T6" fmla="*/ 25 w 46"/>
                <a:gd name="T7" fmla="*/ 7 h 48"/>
                <a:gd name="T8" fmla="*/ 25 w 46"/>
                <a:gd name="T9" fmla="*/ 7 h 48"/>
                <a:gd name="T10" fmla="*/ 23 w 46"/>
                <a:gd name="T11" fmla="*/ 4 h 48"/>
                <a:gd name="T12" fmla="*/ 19 w 46"/>
                <a:gd name="T13" fmla="*/ 1 h 48"/>
                <a:gd name="T14" fmla="*/ 14 w 46"/>
                <a:gd name="T15" fmla="*/ 0 h 48"/>
                <a:gd name="T16" fmla="*/ 9 w 46"/>
                <a:gd name="T17" fmla="*/ 0 h 48"/>
                <a:gd name="T18" fmla="*/ 4 w 46"/>
                <a:gd name="T19" fmla="*/ 1 h 48"/>
                <a:gd name="T20" fmla="*/ 1 w 46"/>
                <a:gd name="T21" fmla="*/ 4 h 48"/>
                <a:gd name="T22" fmla="*/ 0 w 46"/>
                <a:gd name="T23" fmla="*/ 7 h 48"/>
                <a:gd name="T24" fmla="*/ 0 w 46"/>
                <a:gd name="T25" fmla="*/ 10 h 48"/>
                <a:gd name="T26" fmla="*/ 1 w 46"/>
                <a:gd name="T27" fmla="*/ 15 h 48"/>
                <a:gd name="T28" fmla="*/ 4 w 46"/>
                <a:gd name="T29" fmla="*/ 21 h 48"/>
                <a:gd name="T30" fmla="*/ 10 w 46"/>
                <a:gd name="T31" fmla="*/ 28 h 48"/>
                <a:gd name="T32" fmla="*/ 17 w 46"/>
                <a:gd name="T33" fmla="*/ 35 h 48"/>
                <a:gd name="T34" fmla="*/ 25 w 46"/>
                <a:gd name="T35" fmla="*/ 41 h 48"/>
                <a:gd name="T36" fmla="*/ 33 w 46"/>
                <a:gd name="T37" fmla="*/ 45 h 48"/>
                <a:gd name="T38" fmla="*/ 41 w 46"/>
                <a:gd name="T39" fmla="*/ 48 h 48"/>
                <a:gd name="T40" fmla="*/ 46 w 46"/>
                <a:gd name="T41" fmla="*/ 48 h 48"/>
                <a:gd name="T42" fmla="*/ 45 w 46"/>
                <a:gd name="T43" fmla="*/ 38 h 48"/>
                <a:gd name="T44" fmla="*/ 39 w 46"/>
                <a:gd name="T45" fmla="*/ 25 h 48"/>
                <a:gd name="T46" fmla="*/ 30 w 46"/>
                <a:gd name="T47" fmla="*/ 14 h 48"/>
                <a:gd name="T48" fmla="*/ 25 w 46"/>
                <a:gd name="T49" fmla="*/ 6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
                <a:gd name="T76" fmla="*/ 0 h 48"/>
                <a:gd name="T77" fmla="*/ 46 w 46"/>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 h="48">
                  <a:moveTo>
                    <a:pt x="25" y="6"/>
                  </a:moveTo>
                  <a:lnTo>
                    <a:pt x="25" y="7"/>
                  </a:lnTo>
                  <a:lnTo>
                    <a:pt x="23" y="4"/>
                  </a:lnTo>
                  <a:lnTo>
                    <a:pt x="19" y="1"/>
                  </a:lnTo>
                  <a:lnTo>
                    <a:pt x="14" y="0"/>
                  </a:lnTo>
                  <a:lnTo>
                    <a:pt x="9" y="0"/>
                  </a:lnTo>
                  <a:lnTo>
                    <a:pt x="4" y="1"/>
                  </a:lnTo>
                  <a:lnTo>
                    <a:pt x="1" y="4"/>
                  </a:lnTo>
                  <a:lnTo>
                    <a:pt x="0" y="7"/>
                  </a:lnTo>
                  <a:lnTo>
                    <a:pt x="0" y="10"/>
                  </a:lnTo>
                  <a:lnTo>
                    <a:pt x="1" y="15"/>
                  </a:lnTo>
                  <a:lnTo>
                    <a:pt x="4" y="21"/>
                  </a:lnTo>
                  <a:lnTo>
                    <a:pt x="10" y="28"/>
                  </a:lnTo>
                  <a:lnTo>
                    <a:pt x="17" y="35"/>
                  </a:lnTo>
                  <a:lnTo>
                    <a:pt x="25" y="41"/>
                  </a:lnTo>
                  <a:lnTo>
                    <a:pt x="33" y="45"/>
                  </a:lnTo>
                  <a:lnTo>
                    <a:pt x="41" y="48"/>
                  </a:lnTo>
                  <a:lnTo>
                    <a:pt x="46" y="48"/>
                  </a:lnTo>
                  <a:lnTo>
                    <a:pt x="45" y="38"/>
                  </a:lnTo>
                  <a:lnTo>
                    <a:pt x="39" y="25"/>
                  </a:lnTo>
                  <a:lnTo>
                    <a:pt x="30" y="14"/>
                  </a:lnTo>
                  <a:lnTo>
                    <a:pt x="25"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endParaRPr lang="en-US" altLang="en-US" sz="1800">
                <a:solidFill>
                  <a:srgbClr val="000000"/>
                </a:solidFill>
              </a:endParaRPr>
            </a:p>
          </p:txBody>
        </p:sp>
        <p:sp>
          <p:nvSpPr>
            <p:cNvPr id="32835" name="Freeform 101"/>
            <p:cNvSpPr>
              <a:spLocks/>
            </p:cNvSpPr>
            <p:nvPr/>
          </p:nvSpPr>
          <p:spPr bwMode="auto">
            <a:xfrm>
              <a:off x="4949" y="331"/>
              <a:ext cx="21" cy="16"/>
            </a:xfrm>
            <a:custGeom>
              <a:avLst/>
              <a:gdLst>
                <a:gd name="T0" fmla="*/ 50 w 64"/>
                <a:gd name="T1" fmla="*/ 24 h 32"/>
                <a:gd name="T2" fmla="*/ 56 w 64"/>
                <a:gd name="T3" fmla="*/ 22 h 32"/>
                <a:gd name="T4" fmla="*/ 62 w 64"/>
                <a:gd name="T5" fmla="*/ 19 h 32"/>
                <a:gd name="T6" fmla="*/ 64 w 64"/>
                <a:gd name="T7" fmla="*/ 15 h 32"/>
                <a:gd name="T8" fmla="*/ 64 w 64"/>
                <a:gd name="T9" fmla="*/ 11 h 32"/>
                <a:gd name="T10" fmla="*/ 61 w 64"/>
                <a:gd name="T11" fmla="*/ 6 h 32"/>
                <a:gd name="T12" fmla="*/ 56 w 64"/>
                <a:gd name="T13" fmla="*/ 2 h 32"/>
                <a:gd name="T14" fmla="*/ 50 w 64"/>
                <a:gd name="T15" fmla="*/ 0 h 32"/>
                <a:gd name="T16" fmla="*/ 43 w 64"/>
                <a:gd name="T17" fmla="*/ 0 h 32"/>
                <a:gd name="T18" fmla="*/ 40 w 64"/>
                <a:gd name="T19" fmla="*/ 0 h 32"/>
                <a:gd name="T20" fmla="*/ 35 w 64"/>
                <a:gd name="T21" fmla="*/ 1 h 32"/>
                <a:gd name="T22" fmla="*/ 26 w 64"/>
                <a:gd name="T23" fmla="*/ 3 h 32"/>
                <a:gd name="T24" fmla="*/ 16 w 64"/>
                <a:gd name="T25" fmla="*/ 8 h 32"/>
                <a:gd name="T26" fmla="*/ 7 w 64"/>
                <a:gd name="T27" fmla="*/ 14 h 32"/>
                <a:gd name="T28" fmla="*/ 3 w 64"/>
                <a:gd name="T29" fmla="*/ 20 h 32"/>
                <a:gd name="T30" fmla="*/ 0 w 64"/>
                <a:gd name="T31" fmla="*/ 26 h 32"/>
                <a:gd name="T32" fmla="*/ 0 w 64"/>
                <a:gd name="T33" fmla="*/ 28 h 32"/>
                <a:gd name="T34" fmla="*/ 4 w 64"/>
                <a:gd name="T35" fmla="*/ 30 h 32"/>
                <a:gd name="T36" fmla="*/ 10 w 64"/>
                <a:gd name="T37" fmla="*/ 32 h 32"/>
                <a:gd name="T38" fmla="*/ 16 w 64"/>
                <a:gd name="T39" fmla="*/ 32 h 32"/>
                <a:gd name="T40" fmla="*/ 21 w 64"/>
                <a:gd name="T41" fmla="*/ 32 h 32"/>
                <a:gd name="T42" fmla="*/ 29 w 64"/>
                <a:gd name="T43" fmla="*/ 30 h 32"/>
                <a:gd name="T44" fmla="*/ 36 w 64"/>
                <a:gd name="T45" fmla="*/ 29 h 32"/>
                <a:gd name="T46" fmla="*/ 43 w 64"/>
                <a:gd name="T47" fmla="*/ 27 h 32"/>
                <a:gd name="T48" fmla="*/ 50 w 64"/>
                <a:gd name="T49" fmla="*/ 24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32"/>
                <a:gd name="T77" fmla="*/ 64 w 64"/>
                <a:gd name="T78" fmla="*/ 32 h 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32">
                  <a:moveTo>
                    <a:pt x="50" y="24"/>
                  </a:moveTo>
                  <a:lnTo>
                    <a:pt x="56" y="22"/>
                  </a:lnTo>
                  <a:lnTo>
                    <a:pt x="62" y="19"/>
                  </a:lnTo>
                  <a:lnTo>
                    <a:pt x="64" y="15"/>
                  </a:lnTo>
                  <a:lnTo>
                    <a:pt x="64" y="11"/>
                  </a:lnTo>
                  <a:lnTo>
                    <a:pt x="61" y="6"/>
                  </a:lnTo>
                  <a:lnTo>
                    <a:pt x="56" y="2"/>
                  </a:lnTo>
                  <a:lnTo>
                    <a:pt x="50" y="0"/>
                  </a:lnTo>
                  <a:lnTo>
                    <a:pt x="43" y="0"/>
                  </a:lnTo>
                  <a:lnTo>
                    <a:pt x="40" y="0"/>
                  </a:lnTo>
                  <a:lnTo>
                    <a:pt x="35" y="1"/>
                  </a:lnTo>
                  <a:lnTo>
                    <a:pt x="26" y="3"/>
                  </a:lnTo>
                  <a:lnTo>
                    <a:pt x="16" y="8"/>
                  </a:lnTo>
                  <a:lnTo>
                    <a:pt x="7" y="14"/>
                  </a:lnTo>
                  <a:lnTo>
                    <a:pt x="3" y="20"/>
                  </a:lnTo>
                  <a:lnTo>
                    <a:pt x="0" y="26"/>
                  </a:lnTo>
                  <a:lnTo>
                    <a:pt x="0" y="28"/>
                  </a:lnTo>
                  <a:lnTo>
                    <a:pt x="4" y="30"/>
                  </a:lnTo>
                  <a:lnTo>
                    <a:pt x="10" y="32"/>
                  </a:lnTo>
                  <a:lnTo>
                    <a:pt x="16" y="32"/>
                  </a:lnTo>
                  <a:lnTo>
                    <a:pt x="21" y="32"/>
                  </a:lnTo>
                  <a:lnTo>
                    <a:pt x="29" y="30"/>
                  </a:lnTo>
                  <a:lnTo>
                    <a:pt x="36" y="29"/>
                  </a:lnTo>
                  <a:lnTo>
                    <a:pt x="43" y="27"/>
                  </a:lnTo>
                  <a:lnTo>
                    <a:pt x="5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endParaRPr lang="en-US" altLang="en-US" sz="1800">
                <a:solidFill>
                  <a:srgbClr val="000000"/>
                </a:solidFill>
              </a:endParaRPr>
            </a:p>
          </p:txBody>
        </p:sp>
        <p:sp>
          <p:nvSpPr>
            <p:cNvPr id="32836" name="Freeform 130"/>
            <p:cNvSpPr>
              <a:spLocks/>
            </p:cNvSpPr>
            <p:nvPr/>
          </p:nvSpPr>
          <p:spPr bwMode="auto">
            <a:xfrm>
              <a:off x="4849" y="304"/>
              <a:ext cx="82" cy="106"/>
            </a:xfrm>
            <a:custGeom>
              <a:avLst/>
              <a:gdLst>
                <a:gd name="T0" fmla="*/ 90 w 246"/>
                <a:gd name="T1" fmla="*/ 32 h 211"/>
                <a:gd name="T2" fmla="*/ 73 w 246"/>
                <a:gd name="T3" fmla="*/ 41 h 211"/>
                <a:gd name="T4" fmla="*/ 57 w 246"/>
                <a:gd name="T5" fmla="*/ 51 h 211"/>
                <a:gd name="T6" fmla="*/ 41 w 246"/>
                <a:gd name="T7" fmla="*/ 64 h 211"/>
                <a:gd name="T8" fmla="*/ 28 w 246"/>
                <a:gd name="T9" fmla="*/ 76 h 211"/>
                <a:gd name="T10" fmla="*/ 18 w 246"/>
                <a:gd name="T11" fmla="*/ 89 h 211"/>
                <a:gd name="T12" fmla="*/ 9 w 246"/>
                <a:gd name="T13" fmla="*/ 103 h 211"/>
                <a:gd name="T14" fmla="*/ 3 w 246"/>
                <a:gd name="T15" fmla="*/ 116 h 211"/>
                <a:gd name="T16" fmla="*/ 0 w 246"/>
                <a:gd name="T17" fmla="*/ 131 h 211"/>
                <a:gd name="T18" fmla="*/ 3 w 246"/>
                <a:gd name="T19" fmla="*/ 152 h 211"/>
                <a:gd name="T20" fmla="*/ 15 w 246"/>
                <a:gd name="T21" fmla="*/ 170 h 211"/>
                <a:gd name="T22" fmla="*/ 32 w 246"/>
                <a:gd name="T23" fmla="*/ 185 h 211"/>
                <a:gd name="T24" fmla="*/ 54 w 246"/>
                <a:gd name="T25" fmla="*/ 197 h 211"/>
                <a:gd name="T26" fmla="*/ 80 w 246"/>
                <a:gd name="T27" fmla="*/ 205 h 211"/>
                <a:gd name="T28" fmla="*/ 109 w 246"/>
                <a:gd name="T29" fmla="*/ 210 h 211"/>
                <a:gd name="T30" fmla="*/ 137 w 246"/>
                <a:gd name="T31" fmla="*/ 211 h 211"/>
                <a:gd name="T32" fmla="*/ 164 w 246"/>
                <a:gd name="T33" fmla="*/ 208 h 211"/>
                <a:gd name="T34" fmla="*/ 170 w 246"/>
                <a:gd name="T35" fmla="*/ 208 h 211"/>
                <a:gd name="T36" fmla="*/ 176 w 246"/>
                <a:gd name="T37" fmla="*/ 206 h 211"/>
                <a:gd name="T38" fmla="*/ 180 w 246"/>
                <a:gd name="T39" fmla="*/ 202 h 211"/>
                <a:gd name="T40" fmla="*/ 182 w 246"/>
                <a:gd name="T41" fmla="*/ 198 h 211"/>
                <a:gd name="T42" fmla="*/ 180 w 246"/>
                <a:gd name="T43" fmla="*/ 196 h 211"/>
                <a:gd name="T44" fmla="*/ 176 w 246"/>
                <a:gd name="T45" fmla="*/ 196 h 211"/>
                <a:gd name="T46" fmla="*/ 170 w 246"/>
                <a:gd name="T47" fmla="*/ 195 h 211"/>
                <a:gd name="T48" fmla="*/ 163 w 246"/>
                <a:gd name="T49" fmla="*/ 195 h 211"/>
                <a:gd name="T50" fmla="*/ 154 w 246"/>
                <a:gd name="T51" fmla="*/ 195 h 211"/>
                <a:gd name="T52" fmla="*/ 147 w 246"/>
                <a:gd name="T53" fmla="*/ 195 h 211"/>
                <a:gd name="T54" fmla="*/ 140 w 246"/>
                <a:gd name="T55" fmla="*/ 195 h 211"/>
                <a:gd name="T56" fmla="*/ 135 w 246"/>
                <a:gd name="T57" fmla="*/ 195 h 211"/>
                <a:gd name="T58" fmla="*/ 121 w 246"/>
                <a:gd name="T59" fmla="*/ 194 h 211"/>
                <a:gd name="T60" fmla="*/ 108 w 246"/>
                <a:gd name="T61" fmla="*/ 193 h 211"/>
                <a:gd name="T62" fmla="*/ 93 w 246"/>
                <a:gd name="T63" fmla="*/ 191 h 211"/>
                <a:gd name="T64" fmla="*/ 79 w 246"/>
                <a:gd name="T65" fmla="*/ 188 h 211"/>
                <a:gd name="T66" fmla="*/ 64 w 246"/>
                <a:gd name="T67" fmla="*/ 185 h 211"/>
                <a:gd name="T68" fmla="*/ 50 w 246"/>
                <a:gd name="T69" fmla="*/ 178 h 211"/>
                <a:gd name="T70" fmla="*/ 37 w 246"/>
                <a:gd name="T71" fmla="*/ 169 h 211"/>
                <a:gd name="T72" fmla="*/ 22 w 246"/>
                <a:gd name="T73" fmla="*/ 155 h 211"/>
                <a:gd name="T74" fmla="*/ 19 w 246"/>
                <a:gd name="T75" fmla="*/ 140 h 211"/>
                <a:gd name="T76" fmla="*/ 21 w 246"/>
                <a:gd name="T77" fmla="*/ 126 h 211"/>
                <a:gd name="T78" fmla="*/ 26 w 246"/>
                <a:gd name="T79" fmla="*/ 111 h 211"/>
                <a:gd name="T80" fmla="*/ 35 w 246"/>
                <a:gd name="T81" fmla="*/ 98 h 211"/>
                <a:gd name="T82" fmla="*/ 48 w 246"/>
                <a:gd name="T83" fmla="*/ 85 h 211"/>
                <a:gd name="T84" fmla="*/ 63 w 246"/>
                <a:gd name="T85" fmla="*/ 73 h 211"/>
                <a:gd name="T86" fmla="*/ 79 w 246"/>
                <a:gd name="T87" fmla="*/ 63 h 211"/>
                <a:gd name="T88" fmla="*/ 98 w 246"/>
                <a:gd name="T89" fmla="*/ 52 h 211"/>
                <a:gd name="T90" fmla="*/ 117 w 246"/>
                <a:gd name="T91" fmla="*/ 43 h 211"/>
                <a:gd name="T92" fmla="*/ 137 w 246"/>
                <a:gd name="T93" fmla="*/ 35 h 211"/>
                <a:gd name="T94" fmla="*/ 157 w 246"/>
                <a:gd name="T95" fmla="*/ 28 h 211"/>
                <a:gd name="T96" fmla="*/ 176 w 246"/>
                <a:gd name="T97" fmla="*/ 21 h 211"/>
                <a:gd name="T98" fmla="*/ 196 w 246"/>
                <a:gd name="T99" fmla="*/ 16 h 211"/>
                <a:gd name="T100" fmla="*/ 214 w 246"/>
                <a:gd name="T101" fmla="*/ 11 h 211"/>
                <a:gd name="T102" fmla="*/ 231 w 246"/>
                <a:gd name="T103" fmla="*/ 8 h 211"/>
                <a:gd name="T104" fmla="*/ 246 w 246"/>
                <a:gd name="T105" fmla="*/ 6 h 211"/>
                <a:gd name="T106" fmla="*/ 236 w 246"/>
                <a:gd name="T107" fmla="*/ 2 h 211"/>
                <a:gd name="T108" fmla="*/ 220 w 246"/>
                <a:gd name="T109" fmla="*/ 0 h 211"/>
                <a:gd name="T110" fmla="*/ 201 w 246"/>
                <a:gd name="T111" fmla="*/ 2 h 211"/>
                <a:gd name="T112" fmla="*/ 179 w 246"/>
                <a:gd name="T113" fmla="*/ 5 h 211"/>
                <a:gd name="T114" fmla="*/ 154 w 246"/>
                <a:gd name="T115" fmla="*/ 10 h 211"/>
                <a:gd name="T116" fmla="*/ 131 w 246"/>
                <a:gd name="T117" fmla="*/ 16 h 211"/>
                <a:gd name="T118" fmla="*/ 109 w 246"/>
                <a:gd name="T119" fmla="*/ 24 h 211"/>
                <a:gd name="T120" fmla="*/ 90 w 246"/>
                <a:gd name="T121" fmla="*/ 32 h 21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6"/>
                <a:gd name="T184" fmla="*/ 0 h 211"/>
                <a:gd name="T185" fmla="*/ 246 w 246"/>
                <a:gd name="T186" fmla="*/ 211 h 21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6" h="211">
                  <a:moveTo>
                    <a:pt x="90" y="32"/>
                  </a:moveTo>
                  <a:lnTo>
                    <a:pt x="73" y="41"/>
                  </a:lnTo>
                  <a:lnTo>
                    <a:pt x="57" y="51"/>
                  </a:lnTo>
                  <a:lnTo>
                    <a:pt x="41" y="64"/>
                  </a:lnTo>
                  <a:lnTo>
                    <a:pt x="28" y="76"/>
                  </a:lnTo>
                  <a:lnTo>
                    <a:pt x="18" y="89"/>
                  </a:lnTo>
                  <a:lnTo>
                    <a:pt x="9" y="103"/>
                  </a:lnTo>
                  <a:lnTo>
                    <a:pt x="3" y="116"/>
                  </a:lnTo>
                  <a:lnTo>
                    <a:pt x="0" y="131"/>
                  </a:lnTo>
                  <a:lnTo>
                    <a:pt x="3" y="152"/>
                  </a:lnTo>
                  <a:lnTo>
                    <a:pt x="15" y="170"/>
                  </a:lnTo>
                  <a:lnTo>
                    <a:pt x="32" y="185"/>
                  </a:lnTo>
                  <a:lnTo>
                    <a:pt x="54" y="197"/>
                  </a:lnTo>
                  <a:lnTo>
                    <a:pt x="80" y="205"/>
                  </a:lnTo>
                  <a:lnTo>
                    <a:pt x="109" y="210"/>
                  </a:lnTo>
                  <a:lnTo>
                    <a:pt x="137" y="211"/>
                  </a:lnTo>
                  <a:lnTo>
                    <a:pt x="164" y="208"/>
                  </a:lnTo>
                  <a:lnTo>
                    <a:pt x="170" y="208"/>
                  </a:lnTo>
                  <a:lnTo>
                    <a:pt x="176" y="206"/>
                  </a:lnTo>
                  <a:lnTo>
                    <a:pt x="180" y="202"/>
                  </a:lnTo>
                  <a:lnTo>
                    <a:pt x="182" y="198"/>
                  </a:lnTo>
                  <a:lnTo>
                    <a:pt x="180" y="196"/>
                  </a:lnTo>
                  <a:lnTo>
                    <a:pt x="176" y="196"/>
                  </a:lnTo>
                  <a:lnTo>
                    <a:pt x="170" y="195"/>
                  </a:lnTo>
                  <a:lnTo>
                    <a:pt x="163" y="195"/>
                  </a:lnTo>
                  <a:lnTo>
                    <a:pt x="154" y="195"/>
                  </a:lnTo>
                  <a:lnTo>
                    <a:pt x="147" y="195"/>
                  </a:lnTo>
                  <a:lnTo>
                    <a:pt x="140" y="195"/>
                  </a:lnTo>
                  <a:lnTo>
                    <a:pt x="135" y="195"/>
                  </a:lnTo>
                  <a:lnTo>
                    <a:pt x="121" y="194"/>
                  </a:lnTo>
                  <a:lnTo>
                    <a:pt x="108" y="193"/>
                  </a:lnTo>
                  <a:lnTo>
                    <a:pt x="93" y="191"/>
                  </a:lnTo>
                  <a:lnTo>
                    <a:pt x="79" y="188"/>
                  </a:lnTo>
                  <a:lnTo>
                    <a:pt x="64" y="185"/>
                  </a:lnTo>
                  <a:lnTo>
                    <a:pt x="50" y="178"/>
                  </a:lnTo>
                  <a:lnTo>
                    <a:pt x="37" y="169"/>
                  </a:lnTo>
                  <a:lnTo>
                    <a:pt x="22" y="155"/>
                  </a:lnTo>
                  <a:lnTo>
                    <a:pt x="19" y="140"/>
                  </a:lnTo>
                  <a:lnTo>
                    <a:pt x="21" y="126"/>
                  </a:lnTo>
                  <a:lnTo>
                    <a:pt x="26" y="111"/>
                  </a:lnTo>
                  <a:lnTo>
                    <a:pt x="35" y="98"/>
                  </a:lnTo>
                  <a:lnTo>
                    <a:pt x="48" y="85"/>
                  </a:lnTo>
                  <a:lnTo>
                    <a:pt x="63" y="73"/>
                  </a:lnTo>
                  <a:lnTo>
                    <a:pt x="79" y="63"/>
                  </a:lnTo>
                  <a:lnTo>
                    <a:pt x="98" y="52"/>
                  </a:lnTo>
                  <a:lnTo>
                    <a:pt x="117" y="43"/>
                  </a:lnTo>
                  <a:lnTo>
                    <a:pt x="137" y="35"/>
                  </a:lnTo>
                  <a:lnTo>
                    <a:pt x="157" y="28"/>
                  </a:lnTo>
                  <a:lnTo>
                    <a:pt x="176" y="21"/>
                  </a:lnTo>
                  <a:lnTo>
                    <a:pt x="196" y="16"/>
                  </a:lnTo>
                  <a:lnTo>
                    <a:pt x="214" y="11"/>
                  </a:lnTo>
                  <a:lnTo>
                    <a:pt x="231" y="8"/>
                  </a:lnTo>
                  <a:lnTo>
                    <a:pt x="246" y="6"/>
                  </a:lnTo>
                  <a:lnTo>
                    <a:pt x="236" y="2"/>
                  </a:lnTo>
                  <a:lnTo>
                    <a:pt x="220" y="0"/>
                  </a:lnTo>
                  <a:lnTo>
                    <a:pt x="201" y="2"/>
                  </a:lnTo>
                  <a:lnTo>
                    <a:pt x="179" y="5"/>
                  </a:lnTo>
                  <a:lnTo>
                    <a:pt x="154" y="10"/>
                  </a:lnTo>
                  <a:lnTo>
                    <a:pt x="131" y="16"/>
                  </a:lnTo>
                  <a:lnTo>
                    <a:pt x="109" y="24"/>
                  </a:lnTo>
                  <a:lnTo>
                    <a:pt x="9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endParaRPr lang="en-US" altLang="en-US" sz="1800">
                <a:solidFill>
                  <a:srgbClr val="000000"/>
                </a:solidFill>
              </a:endParaRPr>
            </a:p>
          </p:txBody>
        </p:sp>
        <p:sp>
          <p:nvSpPr>
            <p:cNvPr id="32837" name="Freeform 131"/>
            <p:cNvSpPr>
              <a:spLocks/>
            </p:cNvSpPr>
            <p:nvPr/>
          </p:nvSpPr>
          <p:spPr bwMode="auto">
            <a:xfrm>
              <a:off x="4989" y="303"/>
              <a:ext cx="53" cy="82"/>
            </a:xfrm>
            <a:custGeom>
              <a:avLst/>
              <a:gdLst>
                <a:gd name="T0" fmla="*/ 133 w 158"/>
                <a:gd name="T1" fmla="*/ 54 h 164"/>
                <a:gd name="T2" fmla="*/ 138 w 158"/>
                <a:gd name="T3" fmla="*/ 72 h 164"/>
                <a:gd name="T4" fmla="*/ 135 w 158"/>
                <a:gd name="T5" fmla="*/ 86 h 164"/>
                <a:gd name="T6" fmla="*/ 125 w 158"/>
                <a:gd name="T7" fmla="*/ 99 h 164"/>
                <a:gd name="T8" fmla="*/ 110 w 158"/>
                <a:gd name="T9" fmla="*/ 110 h 164"/>
                <a:gd name="T10" fmla="*/ 93 w 158"/>
                <a:gd name="T11" fmla="*/ 120 h 164"/>
                <a:gd name="T12" fmla="*/ 74 w 158"/>
                <a:gd name="T13" fmla="*/ 130 h 164"/>
                <a:gd name="T14" fmla="*/ 53 w 158"/>
                <a:gd name="T15" fmla="*/ 140 h 164"/>
                <a:gd name="T16" fmla="*/ 36 w 158"/>
                <a:gd name="T17" fmla="*/ 149 h 164"/>
                <a:gd name="T18" fmla="*/ 33 w 158"/>
                <a:gd name="T19" fmla="*/ 152 h 164"/>
                <a:gd name="T20" fmla="*/ 32 w 158"/>
                <a:gd name="T21" fmla="*/ 154 h 164"/>
                <a:gd name="T22" fmla="*/ 32 w 158"/>
                <a:gd name="T23" fmla="*/ 157 h 164"/>
                <a:gd name="T24" fmla="*/ 35 w 158"/>
                <a:gd name="T25" fmla="*/ 160 h 164"/>
                <a:gd name="T26" fmla="*/ 37 w 158"/>
                <a:gd name="T27" fmla="*/ 163 h 164"/>
                <a:gd name="T28" fmla="*/ 42 w 158"/>
                <a:gd name="T29" fmla="*/ 164 h 164"/>
                <a:gd name="T30" fmla="*/ 46 w 158"/>
                <a:gd name="T31" fmla="*/ 164 h 164"/>
                <a:gd name="T32" fmla="*/ 51 w 158"/>
                <a:gd name="T33" fmla="*/ 163 h 164"/>
                <a:gd name="T34" fmla="*/ 72 w 158"/>
                <a:gd name="T35" fmla="*/ 153 h 164"/>
                <a:gd name="T36" fmla="*/ 94 w 158"/>
                <a:gd name="T37" fmla="*/ 143 h 164"/>
                <a:gd name="T38" fmla="*/ 114 w 158"/>
                <a:gd name="T39" fmla="*/ 132 h 164"/>
                <a:gd name="T40" fmla="*/ 133 w 158"/>
                <a:gd name="T41" fmla="*/ 118 h 164"/>
                <a:gd name="T42" fmla="*/ 146 w 158"/>
                <a:gd name="T43" fmla="*/ 104 h 164"/>
                <a:gd name="T44" fmla="*/ 155 w 158"/>
                <a:gd name="T45" fmla="*/ 87 h 164"/>
                <a:gd name="T46" fmla="*/ 158 w 158"/>
                <a:gd name="T47" fmla="*/ 70 h 164"/>
                <a:gd name="T48" fmla="*/ 152 w 158"/>
                <a:gd name="T49" fmla="*/ 51 h 164"/>
                <a:gd name="T50" fmla="*/ 139 w 158"/>
                <a:gd name="T51" fmla="*/ 37 h 164"/>
                <a:gd name="T52" fmla="*/ 122 w 158"/>
                <a:gd name="T53" fmla="*/ 24 h 164"/>
                <a:gd name="T54" fmla="*/ 99 w 158"/>
                <a:gd name="T55" fmla="*/ 14 h 164"/>
                <a:gd name="T56" fmla="*/ 75 w 158"/>
                <a:gd name="T57" fmla="*/ 7 h 164"/>
                <a:gd name="T58" fmla="*/ 51 w 158"/>
                <a:gd name="T59" fmla="*/ 2 h 164"/>
                <a:gd name="T60" fmla="*/ 29 w 158"/>
                <a:gd name="T61" fmla="*/ 0 h 164"/>
                <a:gd name="T62" fmla="*/ 11 w 158"/>
                <a:gd name="T63" fmla="*/ 1 h 164"/>
                <a:gd name="T64" fmla="*/ 0 w 158"/>
                <a:gd name="T65" fmla="*/ 5 h 164"/>
                <a:gd name="T66" fmla="*/ 20 w 158"/>
                <a:gd name="T67" fmla="*/ 9 h 164"/>
                <a:gd name="T68" fmla="*/ 40 w 158"/>
                <a:gd name="T69" fmla="*/ 12 h 164"/>
                <a:gd name="T70" fmla="*/ 59 w 158"/>
                <a:gd name="T71" fmla="*/ 15 h 164"/>
                <a:gd name="T72" fmla="*/ 78 w 158"/>
                <a:gd name="T73" fmla="*/ 19 h 164"/>
                <a:gd name="T74" fmla="*/ 96 w 158"/>
                <a:gd name="T75" fmla="*/ 24 h 164"/>
                <a:gd name="T76" fmla="*/ 112 w 158"/>
                <a:gd name="T77" fmla="*/ 32 h 164"/>
                <a:gd name="T78" fmla="*/ 125 w 158"/>
                <a:gd name="T79" fmla="*/ 41 h 164"/>
                <a:gd name="T80" fmla="*/ 133 w 158"/>
                <a:gd name="T81" fmla="*/ 54 h 1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8"/>
                <a:gd name="T124" fmla="*/ 0 h 164"/>
                <a:gd name="T125" fmla="*/ 158 w 158"/>
                <a:gd name="T126" fmla="*/ 164 h 16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8" h="164">
                  <a:moveTo>
                    <a:pt x="133" y="54"/>
                  </a:moveTo>
                  <a:lnTo>
                    <a:pt x="138" y="72"/>
                  </a:lnTo>
                  <a:lnTo>
                    <a:pt x="135" y="86"/>
                  </a:lnTo>
                  <a:lnTo>
                    <a:pt x="125" y="99"/>
                  </a:lnTo>
                  <a:lnTo>
                    <a:pt x="110" y="110"/>
                  </a:lnTo>
                  <a:lnTo>
                    <a:pt x="93" y="120"/>
                  </a:lnTo>
                  <a:lnTo>
                    <a:pt x="74" y="130"/>
                  </a:lnTo>
                  <a:lnTo>
                    <a:pt x="53" y="140"/>
                  </a:lnTo>
                  <a:lnTo>
                    <a:pt x="36" y="149"/>
                  </a:lnTo>
                  <a:lnTo>
                    <a:pt x="33" y="152"/>
                  </a:lnTo>
                  <a:lnTo>
                    <a:pt x="32" y="154"/>
                  </a:lnTo>
                  <a:lnTo>
                    <a:pt x="32" y="157"/>
                  </a:lnTo>
                  <a:lnTo>
                    <a:pt x="35" y="160"/>
                  </a:lnTo>
                  <a:lnTo>
                    <a:pt x="37" y="163"/>
                  </a:lnTo>
                  <a:lnTo>
                    <a:pt x="42" y="164"/>
                  </a:lnTo>
                  <a:lnTo>
                    <a:pt x="46" y="164"/>
                  </a:lnTo>
                  <a:lnTo>
                    <a:pt x="51" y="163"/>
                  </a:lnTo>
                  <a:lnTo>
                    <a:pt x="72" y="153"/>
                  </a:lnTo>
                  <a:lnTo>
                    <a:pt x="94" y="143"/>
                  </a:lnTo>
                  <a:lnTo>
                    <a:pt x="114" y="132"/>
                  </a:lnTo>
                  <a:lnTo>
                    <a:pt x="133" y="118"/>
                  </a:lnTo>
                  <a:lnTo>
                    <a:pt x="146" y="104"/>
                  </a:lnTo>
                  <a:lnTo>
                    <a:pt x="155" y="87"/>
                  </a:lnTo>
                  <a:lnTo>
                    <a:pt x="158" y="70"/>
                  </a:lnTo>
                  <a:lnTo>
                    <a:pt x="152" y="51"/>
                  </a:lnTo>
                  <a:lnTo>
                    <a:pt x="139" y="37"/>
                  </a:lnTo>
                  <a:lnTo>
                    <a:pt x="122" y="24"/>
                  </a:lnTo>
                  <a:lnTo>
                    <a:pt x="99" y="14"/>
                  </a:lnTo>
                  <a:lnTo>
                    <a:pt x="75" y="7"/>
                  </a:lnTo>
                  <a:lnTo>
                    <a:pt x="51" y="2"/>
                  </a:lnTo>
                  <a:lnTo>
                    <a:pt x="29" y="0"/>
                  </a:lnTo>
                  <a:lnTo>
                    <a:pt x="11" y="1"/>
                  </a:lnTo>
                  <a:lnTo>
                    <a:pt x="0" y="5"/>
                  </a:lnTo>
                  <a:lnTo>
                    <a:pt x="20" y="9"/>
                  </a:lnTo>
                  <a:lnTo>
                    <a:pt x="40" y="12"/>
                  </a:lnTo>
                  <a:lnTo>
                    <a:pt x="59" y="15"/>
                  </a:lnTo>
                  <a:lnTo>
                    <a:pt x="78" y="19"/>
                  </a:lnTo>
                  <a:lnTo>
                    <a:pt x="96" y="24"/>
                  </a:lnTo>
                  <a:lnTo>
                    <a:pt x="112" y="32"/>
                  </a:lnTo>
                  <a:lnTo>
                    <a:pt x="125" y="41"/>
                  </a:lnTo>
                  <a:lnTo>
                    <a:pt x="133"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endParaRPr lang="en-US" altLang="en-US" sz="1800">
                <a:solidFill>
                  <a:srgbClr val="000000"/>
                </a:solidFill>
              </a:endParaRPr>
            </a:p>
          </p:txBody>
        </p:sp>
        <p:sp>
          <p:nvSpPr>
            <p:cNvPr id="32838" name="Freeform 132"/>
            <p:cNvSpPr>
              <a:spLocks/>
            </p:cNvSpPr>
            <p:nvPr/>
          </p:nvSpPr>
          <p:spPr bwMode="auto">
            <a:xfrm>
              <a:off x="4796" y="285"/>
              <a:ext cx="134" cy="170"/>
            </a:xfrm>
            <a:custGeom>
              <a:avLst/>
              <a:gdLst>
                <a:gd name="T0" fmla="*/ 125 w 400"/>
                <a:gd name="T1" fmla="*/ 62 h 340"/>
                <a:gd name="T2" fmla="*/ 67 w 400"/>
                <a:gd name="T3" fmla="*/ 103 h 340"/>
                <a:gd name="T4" fmla="*/ 22 w 400"/>
                <a:gd name="T5" fmla="*/ 150 h 340"/>
                <a:gd name="T6" fmla="*/ 0 w 400"/>
                <a:gd name="T7" fmla="*/ 204 h 340"/>
                <a:gd name="T8" fmla="*/ 5 w 400"/>
                <a:gd name="T9" fmla="*/ 240 h 340"/>
                <a:gd name="T10" fmla="*/ 13 w 400"/>
                <a:gd name="T11" fmla="*/ 254 h 340"/>
                <a:gd name="T12" fmla="*/ 26 w 400"/>
                <a:gd name="T13" fmla="*/ 268 h 340"/>
                <a:gd name="T14" fmla="*/ 42 w 400"/>
                <a:gd name="T15" fmla="*/ 279 h 340"/>
                <a:gd name="T16" fmla="*/ 70 w 400"/>
                <a:gd name="T17" fmla="*/ 291 h 340"/>
                <a:gd name="T18" fmla="*/ 108 w 400"/>
                <a:gd name="T19" fmla="*/ 305 h 340"/>
                <a:gd name="T20" fmla="*/ 149 w 400"/>
                <a:gd name="T21" fmla="*/ 315 h 340"/>
                <a:gd name="T22" fmla="*/ 189 w 400"/>
                <a:gd name="T23" fmla="*/ 323 h 340"/>
                <a:gd name="T24" fmla="*/ 231 w 400"/>
                <a:gd name="T25" fmla="*/ 329 h 340"/>
                <a:gd name="T26" fmla="*/ 274 w 400"/>
                <a:gd name="T27" fmla="*/ 334 h 340"/>
                <a:gd name="T28" fmla="*/ 317 w 400"/>
                <a:gd name="T29" fmla="*/ 337 h 340"/>
                <a:gd name="T30" fmla="*/ 359 w 400"/>
                <a:gd name="T31" fmla="*/ 339 h 340"/>
                <a:gd name="T32" fmla="*/ 387 w 400"/>
                <a:gd name="T33" fmla="*/ 340 h 340"/>
                <a:gd name="T34" fmla="*/ 397 w 400"/>
                <a:gd name="T35" fmla="*/ 334 h 340"/>
                <a:gd name="T36" fmla="*/ 400 w 400"/>
                <a:gd name="T37" fmla="*/ 323 h 340"/>
                <a:gd name="T38" fmla="*/ 391 w 400"/>
                <a:gd name="T39" fmla="*/ 316 h 340"/>
                <a:gd name="T40" fmla="*/ 365 w 400"/>
                <a:gd name="T41" fmla="*/ 315 h 340"/>
                <a:gd name="T42" fmla="*/ 326 w 400"/>
                <a:gd name="T43" fmla="*/ 314 h 340"/>
                <a:gd name="T44" fmla="*/ 287 w 400"/>
                <a:gd name="T45" fmla="*/ 312 h 340"/>
                <a:gd name="T46" fmla="*/ 247 w 400"/>
                <a:gd name="T47" fmla="*/ 308 h 340"/>
                <a:gd name="T48" fmla="*/ 208 w 400"/>
                <a:gd name="T49" fmla="*/ 303 h 340"/>
                <a:gd name="T50" fmla="*/ 169 w 400"/>
                <a:gd name="T51" fmla="*/ 295 h 340"/>
                <a:gd name="T52" fmla="*/ 131 w 400"/>
                <a:gd name="T53" fmla="*/ 287 h 340"/>
                <a:gd name="T54" fmla="*/ 95 w 400"/>
                <a:gd name="T55" fmla="*/ 275 h 340"/>
                <a:gd name="T56" fmla="*/ 63 w 400"/>
                <a:gd name="T57" fmla="*/ 261 h 340"/>
                <a:gd name="T58" fmla="*/ 44 w 400"/>
                <a:gd name="T59" fmla="*/ 241 h 340"/>
                <a:gd name="T60" fmla="*/ 38 w 400"/>
                <a:gd name="T61" fmla="*/ 214 h 340"/>
                <a:gd name="T62" fmla="*/ 47 w 400"/>
                <a:gd name="T63" fmla="*/ 177 h 340"/>
                <a:gd name="T64" fmla="*/ 63 w 400"/>
                <a:gd name="T65" fmla="*/ 148 h 340"/>
                <a:gd name="T66" fmla="*/ 85 w 400"/>
                <a:gd name="T67" fmla="*/ 122 h 340"/>
                <a:gd name="T68" fmla="*/ 111 w 400"/>
                <a:gd name="T69" fmla="*/ 100 h 340"/>
                <a:gd name="T70" fmla="*/ 141 w 400"/>
                <a:gd name="T71" fmla="*/ 79 h 340"/>
                <a:gd name="T72" fmla="*/ 179 w 400"/>
                <a:gd name="T73" fmla="*/ 57 h 340"/>
                <a:gd name="T74" fmla="*/ 224 w 400"/>
                <a:gd name="T75" fmla="*/ 37 h 340"/>
                <a:gd name="T76" fmla="*/ 272 w 400"/>
                <a:gd name="T77" fmla="*/ 19 h 340"/>
                <a:gd name="T78" fmla="*/ 314 w 400"/>
                <a:gd name="T79" fmla="*/ 6 h 340"/>
                <a:gd name="T80" fmla="*/ 316 w 400"/>
                <a:gd name="T81" fmla="*/ 0 h 340"/>
                <a:gd name="T82" fmla="*/ 274 w 400"/>
                <a:gd name="T83" fmla="*/ 5 h 340"/>
                <a:gd name="T84" fmla="*/ 224 w 400"/>
                <a:gd name="T85" fmla="*/ 17 h 340"/>
                <a:gd name="T86" fmla="*/ 176 w 400"/>
                <a:gd name="T87" fmla="*/ 35 h 3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0"/>
                <a:gd name="T133" fmla="*/ 0 h 340"/>
                <a:gd name="T134" fmla="*/ 400 w 400"/>
                <a:gd name="T135" fmla="*/ 340 h 3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0" h="340">
                  <a:moveTo>
                    <a:pt x="156" y="45"/>
                  </a:moveTo>
                  <a:lnTo>
                    <a:pt x="125" y="62"/>
                  </a:lnTo>
                  <a:lnTo>
                    <a:pt x="95" y="82"/>
                  </a:lnTo>
                  <a:lnTo>
                    <a:pt x="67" y="103"/>
                  </a:lnTo>
                  <a:lnTo>
                    <a:pt x="42" y="125"/>
                  </a:lnTo>
                  <a:lnTo>
                    <a:pt x="22" y="150"/>
                  </a:lnTo>
                  <a:lnTo>
                    <a:pt x="8" y="176"/>
                  </a:lnTo>
                  <a:lnTo>
                    <a:pt x="0" y="204"/>
                  </a:lnTo>
                  <a:lnTo>
                    <a:pt x="2" y="233"/>
                  </a:lnTo>
                  <a:lnTo>
                    <a:pt x="5" y="240"/>
                  </a:lnTo>
                  <a:lnTo>
                    <a:pt x="9" y="248"/>
                  </a:lnTo>
                  <a:lnTo>
                    <a:pt x="13" y="254"/>
                  </a:lnTo>
                  <a:lnTo>
                    <a:pt x="19" y="261"/>
                  </a:lnTo>
                  <a:lnTo>
                    <a:pt x="26" y="268"/>
                  </a:lnTo>
                  <a:lnTo>
                    <a:pt x="34" y="274"/>
                  </a:lnTo>
                  <a:lnTo>
                    <a:pt x="42" y="279"/>
                  </a:lnTo>
                  <a:lnTo>
                    <a:pt x="51" y="283"/>
                  </a:lnTo>
                  <a:lnTo>
                    <a:pt x="70" y="291"/>
                  </a:lnTo>
                  <a:lnTo>
                    <a:pt x="89" y="298"/>
                  </a:lnTo>
                  <a:lnTo>
                    <a:pt x="108" y="305"/>
                  </a:lnTo>
                  <a:lnTo>
                    <a:pt x="128" y="310"/>
                  </a:lnTo>
                  <a:lnTo>
                    <a:pt x="149" y="315"/>
                  </a:lnTo>
                  <a:lnTo>
                    <a:pt x="169" y="319"/>
                  </a:lnTo>
                  <a:lnTo>
                    <a:pt x="189" y="323"/>
                  </a:lnTo>
                  <a:lnTo>
                    <a:pt x="210" y="326"/>
                  </a:lnTo>
                  <a:lnTo>
                    <a:pt x="231" y="329"/>
                  </a:lnTo>
                  <a:lnTo>
                    <a:pt x="253" y="331"/>
                  </a:lnTo>
                  <a:lnTo>
                    <a:pt x="274" y="334"/>
                  </a:lnTo>
                  <a:lnTo>
                    <a:pt x="295" y="336"/>
                  </a:lnTo>
                  <a:lnTo>
                    <a:pt x="317" y="337"/>
                  </a:lnTo>
                  <a:lnTo>
                    <a:pt x="339" y="338"/>
                  </a:lnTo>
                  <a:lnTo>
                    <a:pt x="359" y="339"/>
                  </a:lnTo>
                  <a:lnTo>
                    <a:pt x="381" y="340"/>
                  </a:lnTo>
                  <a:lnTo>
                    <a:pt x="387" y="340"/>
                  </a:lnTo>
                  <a:lnTo>
                    <a:pt x="393" y="337"/>
                  </a:lnTo>
                  <a:lnTo>
                    <a:pt x="397" y="334"/>
                  </a:lnTo>
                  <a:lnTo>
                    <a:pt x="400" y="328"/>
                  </a:lnTo>
                  <a:lnTo>
                    <a:pt x="400" y="323"/>
                  </a:lnTo>
                  <a:lnTo>
                    <a:pt x="397" y="319"/>
                  </a:lnTo>
                  <a:lnTo>
                    <a:pt x="391" y="316"/>
                  </a:lnTo>
                  <a:lnTo>
                    <a:pt x="385" y="315"/>
                  </a:lnTo>
                  <a:lnTo>
                    <a:pt x="365" y="315"/>
                  </a:lnTo>
                  <a:lnTo>
                    <a:pt x="346" y="315"/>
                  </a:lnTo>
                  <a:lnTo>
                    <a:pt x="326" y="314"/>
                  </a:lnTo>
                  <a:lnTo>
                    <a:pt x="307" y="313"/>
                  </a:lnTo>
                  <a:lnTo>
                    <a:pt x="287" y="312"/>
                  </a:lnTo>
                  <a:lnTo>
                    <a:pt x="266" y="310"/>
                  </a:lnTo>
                  <a:lnTo>
                    <a:pt x="247" y="308"/>
                  </a:lnTo>
                  <a:lnTo>
                    <a:pt x="227" y="306"/>
                  </a:lnTo>
                  <a:lnTo>
                    <a:pt x="208" y="303"/>
                  </a:lnTo>
                  <a:lnTo>
                    <a:pt x="188" y="300"/>
                  </a:lnTo>
                  <a:lnTo>
                    <a:pt x="169" y="295"/>
                  </a:lnTo>
                  <a:lnTo>
                    <a:pt x="150" y="291"/>
                  </a:lnTo>
                  <a:lnTo>
                    <a:pt x="131" y="287"/>
                  </a:lnTo>
                  <a:lnTo>
                    <a:pt x="114" y="281"/>
                  </a:lnTo>
                  <a:lnTo>
                    <a:pt x="95" y="275"/>
                  </a:lnTo>
                  <a:lnTo>
                    <a:pt x="77" y="269"/>
                  </a:lnTo>
                  <a:lnTo>
                    <a:pt x="63" y="261"/>
                  </a:lnTo>
                  <a:lnTo>
                    <a:pt x="51" y="251"/>
                  </a:lnTo>
                  <a:lnTo>
                    <a:pt x="44" y="241"/>
                  </a:lnTo>
                  <a:lnTo>
                    <a:pt x="38" y="228"/>
                  </a:lnTo>
                  <a:lnTo>
                    <a:pt x="38" y="214"/>
                  </a:lnTo>
                  <a:lnTo>
                    <a:pt x="41" y="195"/>
                  </a:lnTo>
                  <a:lnTo>
                    <a:pt x="47" y="177"/>
                  </a:lnTo>
                  <a:lnTo>
                    <a:pt x="53" y="163"/>
                  </a:lnTo>
                  <a:lnTo>
                    <a:pt x="63" y="148"/>
                  </a:lnTo>
                  <a:lnTo>
                    <a:pt x="74" y="135"/>
                  </a:lnTo>
                  <a:lnTo>
                    <a:pt x="85" y="122"/>
                  </a:lnTo>
                  <a:lnTo>
                    <a:pt x="98" y="111"/>
                  </a:lnTo>
                  <a:lnTo>
                    <a:pt x="111" y="100"/>
                  </a:lnTo>
                  <a:lnTo>
                    <a:pt x="125" y="89"/>
                  </a:lnTo>
                  <a:lnTo>
                    <a:pt x="141" y="79"/>
                  </a:lnTo>
                  <a:lnTo>
                    <a:pt x="160" y="68"/>
                  </a:lnTo>
                  <a:lnTo>
                    <a:pt x="179" y="57"/>
                  </a:lnTo>
                  <a:lnTo>
                    <a:pt x="201" y="47"/>
                  </a:lnTo>
                  <a:lnTo>
                    <a:pt x="224" y="37"/>
                  </a:lnTo>
                  <a:lnTo>
                    <a:pt x="249" y="27"/>
                  </a:lnTo>
                  <a:lnTo>
                    <a:pt x="272" y="19"/>
                  </a:lnTo>
                  <a:lnTo>
                    <a:pt x="294" y="12"/>
                  </a:lnTo>
                  <a:lnTo>
                    <a:pt x="314" y="6"/>
                  </a:lnTo>
                  <a:lnTo>
                    <a:pt x="332" y="1"/>
                  </a:lnTo>
                  <a:lnTo>
                    <a:pt x="316" y="0"/>
                  </a:lnTo>
                  <a:lnTo>
                    <a:pt x="295" y="1"/>
                  </a:lnTo>
                  <a:lnTo>
                    <a:pt x="274" y="5"/>
                  </a:lnTo>
                  <a:lnTo>
                    <a:pt x="249" y="10"/>
                  </a:lnTo>
                  <a:lnTo>
                    <a:pt x="224" y="17"/>
                  </a:lnTo>
                  <a:lnTo>
                    <a:pt x="199" y="25"/>
                  </a:lnTo>
                  <a:lnTo>
                    <a:pt x="176" y="35"/>
                  </a:lnTo>
                  <a:lnTo>
                    <a:pt x="156"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endParaRPr lang="en-US" altLang="en-US" sz="1800">
                <a:solidFill>
                  <a:srgbClr val="000000"/>
                </a:solidFill>
              </a:endParaRPr>
            </a:p>
          </p:txBody>
        </p:sp>
        <p:sp>
          <p:nvSpPr>
            <p:cNvPr id="32839" name="Freeform 133"/>
            <p:cNvSpPr>
              <a:spLocks/>
            </p:cNvSpPr>
            <p:nvPr/>
          </p:nvSpPr>
          <p:spPr bwMode="auto">
            <a:xfrm>
              <a:off x="4984" y="279"/>
              <a:ext cx="117" cy="114"/>
            </a:xfrm>
            <a:custGeom>
              <a:avLst/>
              <a:gdLst>
                <a:gd name="T0" fmla="*/ 291 w 349"/>
                <a:gd name="T1" fmla="*/ 70 h 227"/>
                <a:gd name="T2" fmla="*/ 307 w 349"/>
                <a:gd name="T3" fmla="*/ 83 h 227"/>
                <a:gd name="T4" fmla="*/ 316 w 349"/>
                <a:gd name="T5" fmla="*/ 97 h 227"/>
                <a:gd name="T6" fmla="*/ 321 w 349"/>
                <a:gd name="T7" fmla="*/ 113 h 227"/>
                <a:gd name="T8" fmla="*/ 321 w 349"/>
                <a:gd name="T9" fmla="*/ 129 h 227"/>
                <a:gd name="T10" fmla="*/ 318 w 349"/>
                <a:gd name="T11" fmla="*/ 142 h 227"/>
                <a:gd name="T12" fmla="*/ 313 w 349"/>
                <a:gd name="T13" fmla="*/ 154 h 227"/>
                <a:gd name="T14" fmla="*/ 302 w 349"/>
                <a:gd name="T15" fmla="*/ 165 h 227"/>
                <a:gd name="T16" fmla="*/ 292 w 349"/>
                <a:gd name="T17" fmla="*/ 174 h 227"/>
                <a:gd name="T18" fmla="*/ 279 w 349"/>
                <a:gd name="T19" fmla="*/ 185 h 227"/>
                <a:gd name="T20" fmla="*/ 266 w 349"/>
                <a:gd name="T21" fmla="*/ 193 h 227"/>
                <a:gd name="T22" fmla="*/ 253 w 349"/>
                <a:gd name="T23" fmla="*/ 202 h 227"/>
                <a:gd name="T24" fmla="*/ 240 w 349"/>
                <a:gd name="T25" fmla="*/ 212 h 227"/>
                <a:gd name="T26" fmla="*/ 237 w 349"/>
                <a:gd name="T27" fmla="*/ 215 h 227"/>
                <a:gd name="T28" fmla="*/ 236 w 349"/>
                <a:gd name="T29" fmla="*/ 218 h 227"/>
                <a:gd name="T30" fmla="*/ 237 w 349"/>
                <a:gd name="T31" fmla="*/ 221 h 227"/>
                <a:gd name="T32" fmla="*/ 240 w 349"/>
                <a:gd name="T33" fmla="*/ 224 h 227"/>
                <a:gd name="T34" fmla="*/ 244 w 349"/>
                <a:gd name="T35" fmla="*/ 226 h 227"/>
                <a:gd name="T36" fmla="*/ 249 w 349"/>
                <a:gd name="T37" fmla="*/ 227 h 227"/>
                <a:gd name="T38" fmla="*/ 254 w 349"/>
                <a:gd name="T39" fmla="*/ 226 h 227"/>
                <a:gd name="T40" fmla="*/ 259 w 349"/>
                <a:gd name="T41" fmla="*/ 224 h 227"/>
                <a:gd name="T42" fmla="*/ 288 w 349"/>
                <a:gd name="T43" fmla="*/ 211 h 227"/>
                <a:gd name="T44" fmla="*/ 311 w 349"/>
                <a:gd name="T45" fmla="*/ 193 h 227"/>
                <a:gd name="T46" fmla="*/ 331 w 349"/>
                <a:gd name="T47" fmla="*/ 172 h 227"/>
                <a:gd name="T48" fmla="*/ 345 w 349"/>
                <a:gd name="T49" fmla="*/ 151 h 227"/>
                <a:gd name="T50" fmla="*/ 349 w 349"/>
                <a:gd name="T51" fmla="*/ 127 h 227"/>
                <a:gd name="T52" fmla="*/ 346 w 349"/>
                <a:gd name="T53" fmla="*/ 104 h 227"/>
                <a:gd name="T54" fmla="*/ 334 w 349"/>
                <a:gd name="T55" fmla="*/ 83 h 227"/>
                <a:gd name="T56" fmla="*/ 311 w 349"/>
                <a:gd name="T57" fmla="*/ 63 h 227"/>
                <a:gd name="T58" fmla="*/ 294 w 349"/>
                <a:gd name="T59" fmla="*/ 53 h 227"/>
                <a:gd name="T60" fmla="*/ 273 w 349"/>
                <a:gd name="T61" fmla="*/ 44 h 227"/>
                <a:gd name="T62" fmla="*/ 250 w 349"/>
                <a:gd name="T63" fmla="*/ 35 h 227"/>
                <a:gd name="T64" fmla="*/ 227 w 349"/>
                <a:gd name="T65" fmla="*/ 28 h 227"/>
                <a:gd name="T66" fmla="*/ 202 w 349"/>
                <a:gd name="T67" fmla="*/ 22 h 227"/>
                <a:gd name="T68" fmla="*/ 176 w 349"/>
                <a:gd name="T69" fmla="*/ 17 h 227"/>
                <a:gd name="T70" fmla="*/ 151 w 349"/>
                <a:gd name="T71" fmla="*/ 12 h 227"/>
                <a:gd name="T72" fmla="*/ 125 w 349"/>
                <a:gd name="T73" fmla="*/ 7 h 227"/>
                <a:gd name="T74" fmla="*/ 102 w 349"/>
                <a:gd name="T75" fmla="*/ 4 h 227"/>
                <a:gd name="T76" fmla="*/ 79 w 349"/>
                <a:gd name="T77" fmla="*/ 2 h 227"/>
                <a:gd name="T78" fmla="*/ 58 w 349"/>
                <a:gd name="T79" fmla="*/ 0 h 227"/>
                <a:gd name="T80" fmla="*/ 39 w 349"/>
                <a:gd name="T81" fmla="*/ 0 h 227"/>
                <a:gd name="T82" fmla="*/ 23 w 349"/>
                <a:gd name="T83" fmla="*/ 0 h 227"/>
                <a:gd name="T84" fmla="*/ 12 w 349"/>
                <a:gd name="T85" fmla="*/ 1 h 227"/>
                <a:gd name="T86" fmla="*/ 5 w 349"/>
                <a:gd name="T87" fmla="*/ 3 h 227"/>
                <a:gd name="T88" fmla="*/ 0 w 349"/>
                <a:gd name="T89" fmla="*/ 5 h 227"/>
                <a:gd name="T90" fmla="*/ 15 w 349"/>
                <a:gd name="T91" fmla="*/ 7 h 227"/>
                <a:gd name="T92" fmla="*/ 31 w 349"/>
                <a:gd name="T93" fmla="*/ 9 h 227"/>
                <a:gd name="T94" fmla="*/ 47 w 349"/>
                <a:gd name="T95" fmla="*/ 11 h 227"/>
                <a:gd name="T96" fmla="*/ 64 w 349"/>
                <a:gd name="T97" fmla="*/ 13 h 227"/>
                <a:gd name="T98" fmla="*/ 83 w 349"/>
                <a:gd name="T99" fmla="*/ 15 h 227"/>
                <a:gd name="T100" fmla="*/ 102 w 349"/>
                <a:gd name="T101" fmla="*/ 17 h 227"/>
                <a:gd name="T102" fmla="*/ 121 w 349"/>
                <a:gd name="T103" fmla="*/ 20 h 227"/>
                <a:gd name="T104" fmla="*/ 141 w 349"/>
                <a:gd name="T105" fmla="*/ 23 h 227"/>
                <a:gd name="T106" fmla="*/ 160 w 349"/>
                <a:gd name="T107" fmla="*/ 27 h 227"/>
                <a:gd name="T108" fmla="*/ 180 w 349"/>
                <a:gd name="T109" fmla="*/ 31 h 227"/>
                <a:gd name="T110" fmla="*/ 201 w 349"/>
                <a:gd name="T111" fmla="*/ 36 h 227"/>
                <a:gd name="T112" fmla="*/ 220 w 349"/>
                <a:gd name="T113" fmla="*/ 41 h 227"/>
                <a:gd name="T114" fmla="*/ 238 w 349"/>
                <a:gd name="T115" fmla="*/ 48 h 227"/>
                <a:gd name="T116" fmla="*/ 257 w 349"/>
                <a:gd name="T117" fmla="*/ 54 h 227"/>
                <a:gd name="T118" fmla="*/ 275 w 349"/>
                <a:gd name="T119" fmla="*/ 62 h 227"/>
                <a:gd name="T120" fmla="*/ 291 w 349"/>
                <a:gd name="T121" fmla="*/ 70 h 2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49"/>
                <a:gd name="T184" fmla="*/ 0 h 227"/>
                <a:gd name="T185" fmla="*/ 349 w 349"/>
                <a:gd name="T186" fmla="*/ 227 h 22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49" h="227">
                  <a:moveTo>
                    <a:pt x="291" y="70"/>
                  </a:moveTo>
                  <a:lnTo>
                    <a:pt x="307" y="83"/>
                  </a:lnTo>
                  <a:lnTo>
                    <a:pt x="316" y="97"/>
                  </a:lnTo>
                  <a:lnTo>
                    <a:pt x="321" y="113"/>
                  </a:lnTo>
                  <a:lnTo>
                    <a:pt x="321" y="129"/>
                  </a:lnTo>
                  <a:lnTo>
                    <a:pt x="318" y="142"/>
                  </a:lnTo>
                  <a:lnTo>
                    <a:pt x="313" y="154"/>
                  </a:lnTo>
                  <a:lnTo>
                    <a:pt x="302" y="165"/>
                  </a:lnTo>
                  <a:lnTo>
                    <a:pt x="292" y="174"/>
                  </a:lnTo>
                  <a:lnTo>
                    <a:pt x="279" y="185"/>
                  </a:lnTo>
                  <a:lnTo>
                    <a:pt x="266" y="193"/>
                  </a:lnTo>
                  <a:lnTo>
                    <a:pt x="253" y="202"/>
                  </a:lnTo>
                  <a:lnTo>
                    <a:pt x="240" y="212"/>
                  </a:lnTo>
                  <a:lnTo>
                    <a:pt x="237" y="215"/>
                  </a:lnTo>
                  <a:lnTo>
                    <a:pt x="236" y="218"/>
                  </a:lnTo>
                  <a:lnTo>
                    <a:pt x="237" y="221"/>
                  </a:lnTo>
                  <a:lnTo>
                    <a:pt x="240" y="224"/>
                  </a:lnTo>
                  <a:lnTo>
                    <a:pt x="244" y="226"/>
                  </a:lnTo>
                  <a:lnTo>
                    <a:pt x="249" y="227"/>
                  </a:lnTo>
                  <a:lnTo>
                    <a:pt x="254" y="226"/>
                  </a:lnTo>
                  <a:lnTo>
                    <a:pt x="259" y="224"/>
                  </a:lnTo>
                  <a:lnTo>
                    <a:pt x="288" y="211"/>
                  </a:lnTo>
                  <a:lnTo>
                    <a:pt x="311" y="193"/>
                  </a:lnTo>
                  <a:lnTo>
                    <a:pt x="331" y="172"/>
                  </a:lnTo>
                  <a:lnTo>
                    <a:pt x="345" y="151"/>
                  </a:lnTo>
                  <a:lnTo>
                    <a:pt x="349" y="127"/>
                  </a:lnTo>
                  <a:lnTo>
                    <a:pt x="346" y="104"/>
                  </a:lnTo>
                  <a:lnTo>
                    <a:pt x="334" y="83"/>
                  </a:lnTo>
                  <a:lnTo>
                    <a:pt x="311" y="63"/>
                  </a:lnTo>
                  <a:lnTo>
                    <a:pt x="294" y="53"/>
                  </a:lnTo>
                  <a:lnTo>
                    <a:pt x="273" y="44"/>
                  </a:lnTo>
                  <a:lnTo>
                    <a:pt x="250" y="35"/>
                  </a:lnTo>
                  <a:lnTo>
                    <a:pt x="227" y="28"/>
                  </a:lnTo>
                  <a:lnTo>
                    <a:pt x="202" y="22"/>
                  </a:lnTo>
                  <a:lnTo>
                    <a:pt x="176" y="17"/>
                  </a:lnTo>
                  <a:lnTo>
                    <a:pt x="151" y="12"/>
                  </a:lnTo>
                  <a:lnTo>
                    <a:pt x="125" y="7"/>
                  </a:lnTo>
                  <a:lnTo>
                    <a:pt x="102" y="4"/>
                  </a:lnTo>
                  <a:lnTo>
                    <a:pt x="79" y="2"/>
                  </a:lnTo>
                  <a:lnTo>
                    <a:pt x="58" y="0"/>
                  </a:lnTo>
                  <a:lnTo>
                    <a:pt x="39" y="0"/>
                  </a:lnTo>
                  <a:lnTo>
                    <a:pt x="23" y="0"/>
                  </a:lnTo>
                  <a:lnTo>
                    <a:pt x="12" y="1"/>
                  </a:lnTo>
                  <a:lnTo>
                    <a:pt x="5" y="3"/>
                  </a:lnTo>
                  <a:lnTo>
                    <a:pt x="0" y="5"/>
                  </a:lnTo>
                  <a:lnTo>
                    <a:pt x="15" y="7"/>
                  </a:lnTo>
                  <a:lnTo>
                    <a:pt x="31" y="9"/>
                  </a:lnTo>
                  <a:lnTo>
                    <a:pt x="47" y="11"/>
                  </a:lnTo>
                  <a:lnTo>
                    <a:pt x="64" y="13"/>
                  </a:lnTo>
                  <a:lnTo>
                    <a:pt x="83" y="15"/>
                  </a:lnTo>
                  <a:lnTo>
                    <a:pt x="102" y="17"/>
                  </a:lnTo>
                  <a:lnTo>
                    <a:pt x="121" y="20"/>
                  </a:lnTo>
                  <a:lnTo>
                    <a:pt x="141" y="23"/>
                  </a:lnTo>
                  <a:lnTo>
                    <a:pt x="160" y="27"/>
                  </a:lnTo>
                  <a:lnTo>
                    <a:pt x="180" y="31"/>
                  </a:lnTo>
                  <a:lnTo>
                    <a:pt x="201" y="36"/>
                  </a:lnTo>
                  <a:lnTo>
                    <a:pt x="220" y="41"/>
                  </a:lnTo>
                  <a:lnTo>
                    <a:pt x="238" y="48"/>
                  </a:lnTo>
                  <a:lnTo>
                    <a:pt x="257" y="54"/>
                  </a:lnTo>
                  <a:lnTo>
                    <a:pt x="275" y="62"/>
                  </a:lnTo>
                  <a:lnTo>
                    <a:pt x="291"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endParaRPr lang="en-US" altLang="en-US" sz="1800">
                <a:solidFill>
                  <a:srgbClr val="000000"/>
                </a:solidFill>
              </a:endParaRPr>
            </a:p>
          </p:txBody>
        </p:sp>
        <p:sp>
          <p:nvSpPr>
            <p:cNvPr id="32840" name="Freeform 134"/>
            <p:cNvSpPr>
              <a:spLocks/>
            </p:cNvSpPr>
            <p:nvPr/>
          </p:nvSpPr>
          <p:spPr bwMode="auto">
            <a:xfrm>
              <a:off x="4750" y="340"/>
              <a:ext cx="48" cy="107"/>
            </a:xfrm>
            <a:custGeom>
              <a:avLst/>
              <a:gdLst>
                <a:gd name="T0" fmla="*/ 0 w 143"/>
                <a:gd name="T1" fmla="*/ 115 h 212"/>
                <a:gd name="T2" fmla="*/ 0 w 143"/>
                <a:gd name="T3" fmla="*/ 133 h 212"/>
                <a:gd name="T4" fmla="*/ 6 w 143"/>
                <a:gd name="T5" fmla="*/ 149 h 212"/>
                <a:gd name="T6" fmla="*/ 16 w 143"/>
                <a:gd name="T7" fmla="*/ 165 h 212"/>
                <a:gd name="T8" fmla="*/ 31 w 143"/>
                <a:gd name="T9" fmla="*/ 178 h 212"/>
                <a:gd name="T10" fmla="*/ 48 w 143"/>
                <a:gd name="T11" fmla="*/ 190 h 212"/>
                <a:gd name="T12" fmla="*/ 69 w 143"/>
                <a:gd name="T13" fmla="*/ 200 h 212"/>
                <a:gd name="T14" fmla="*/ 92 w 143"/>
                <a:gd name="T15" fmla="*/ 207 h 212"/>
                <a:gd name="T16" fmla="*/ 115 w 143"/>
                <a:gd name="T17" fmla="*/ 211 h 212"/>
                <a:gd name="T18" fmla="*/ 122 w 143"/>
                <a:gd name="T19" fmla="*/ 212 h 212"/>
                <a:gd name="T20" fmla="*/ 130 w 143"/>
                <a:gd name="T21" fmla="*/ 210 h 212"/>
                <a:gd name="T22" fmla="*/ 135 w 143"/>
                <a:gd name="T23" fmla="*/ 207 h 212"/>
                <a:gd name="T24" fmla="*/ 138 w 143"/>
                <a:gd name="T25" fmla="*/ 203 h 212"/>
                <a:gd name="T26" fmla="*/ 138 w 143"/>
                <a:gd name="T27" fmla="*/ 198 h 212"/>
                <a:gd name="T28" fmla="*/ 137 w 143"/>
                <a:gd name="T29" fmla="*/ 193 h 212"/>
                <a:gd name="T30" fmla="*/ 133 w 143"/>
                <a:gd name="T31" fmla="*/ 189 h 212"/>
                <a:gd name="T32" fmla="*/ 125 w 143"/>
                <a:gd name="T33" fmla="*/ 186 h 212"/>
                <a:gd name="T34" fmla="*/ 102 w 143"/>
                <a:gd name="T35" fmla="*/ 180 h 212"/>
                <a:gd name="T36" fmla="*/ 80 w 143"/>
                <a:gd name="T37" fmla="*/ 172 h 212"/>
                <a:gd name="T38" fmla="*/ 63 w 143"/>
                <a:gd name="T39" fmla="*/ 161 h 212"/>
                <a:gd name="T40" fmla="*/ 50 w 143"/>
                <a:gd name="T41" fmla="*/ 148 h 212"/>
                <a:gd name="T42" fmla="*/ 41 w 143"/>
                <a:gd name="T43" fmla="*/ 133 h 212"/>
                <a:gd name="T44" fmla="*/ 37 w 143"/>
                <a:gd name="T45" fmla="*/ 116 h 212"/>
                <a:gd name="T46" fmla="*/ 37 w 143"/>
                <a:gd name="T47" fmla="*/ 99 h 212"/>
                <a:gd name="T48" fmla="*/ 44 w 143"/>
                <a:gd name="T49" fmla="*/ 80 h 212"/>
                <a:gd name="T50" fmla="*/ 54 w 143"/>
                <a:gd name="T51" fmla="*/ 67 h 212"/>
                <a:gd name="T52" fmla="*/ 70 w 143"/>
                <a:gd name="T53" fmla="*/ 54 h 212"/>
                <a:gd name="T54" fmla="*/ 87 w 143"/>
                <a:gd name="T55" fmla="*/ 41 h 212"/>
                <a:gd name="T56" fmla="*/ 106 w 143"/>
                <a:gd name="T57" fmla="*/ 30 h 212"/>
                <a:gd name="T58" fmla="*/ 122 w 143"/>
                <a:gd name="T59" fmla="*/ 21 h 212"/>
                <a:gd name="T60" fmla="*/ 135 w 143"/>
                <a:gd name="T61" fmla="*/ 11 h 212"/>
                <a:gd name="T62" fmla="*/ 143 w 143"/>
                <a:gd name="T63" fmla="*/ 5 h 212"/>
                <a:gd name="T64" fmla="*/ 143 w 143"/>
                <a:gd name="T65" fmla="*/ 0 h 212"/>
                <a:gd name="T66" fmla="*/ 127 w 143"/>
                <a:gd name="T67" fmla="*/ 4 h 212"/>
                <a:gd name="T68" fmla="*/ 106 w 143"/>
                <a:gd name="T69" fmla="*/ 11 h 212"/>
                <a:gd name="T70" fmla="*/ 85 w 143"/>
                <a:gd name="T71" fmla="*/ 24 h 212"/>
                <a:gd name="T72" fmla="*/ 61 w 143"/>
                <a:gd name="T73" fmla="*/ 38 h 212"/>
                <a:gd name="T74" fmla="*/ 40 w 143"/>
                <a:gd name="T75" fmla="*/ 55 h 212"/>
                <a:gd name="T76" fmla="*/ 22 w 143"/>
                <a:gd name="T77" fmla="*/ 74 h 212"/>
                <a:gd name="T78" fmla="*/ 8 w 143"/>
                <a:gd name="T79" fmla="*/ 95 h 212"/>
                <a:gd name="T80" fmla="*/ 0 w 143"/>
                <a:gd name="T81" fmla="*/ 115 h 2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3"/>
                <a:gd name="T124" fmla="*/ 0 h 212"/>
                <a:gd name="T125" fmla="*/ 143 w 143"/>
                <a:gd name="T126" fmla="*/ 212 h 2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3" h="212">
                  <a:moveTo>
                    <a:pt x="0" y="115"/>
                  </a:moveTo>
                  <a:lnTo>
                    <a:pt x="0" y="133"/>
                  </a:lnTo>
                  <a:lnTo>
                    <a:pt x="6" y="149"/>
                  </a:lnTo>
                  <a:lnTo>
                    <a:pt x="16" y="165"/>
                  </a:lnTo>
                  <a:lnTo>
                    <a:pt x="31" y="178"/>
                  </a:lnTo>
                  <a:lnTo>
                    <a:pt x="48" y="190"/>
                  </a:lnTo>
                  <a:lnTo>
                    <a:pt x="69" y="200"/>
                  </a:lnTo>
                  <a:lnTo>
                    <a:pt x="92" y="207"/>
                  </a:lnTo>
                  <a:lnTo>
                    <a:pt x="115" y="211"/>
                  </a:lnTo>
                  <a:lnTo>
                    <a:pt x="122" y="212"/>
                  </a:lnTo>
                  <a:lnTo>
                    <a:pt x="130" y="210"/>
                  </a:lnTo>
                  <a:lnTo>
                    <a:pt x="135" y="207"/>
                  </a:lnTo>
                  <a:lnTo>
                    <a:pt x="138" y="203"/>
                  </a:lnTo>
                  <a:lnTo>
                    <a:pt x="138" y="198"/>
                  </a:lnTo>
                  <a:lnTo>
                    <a:pt x="137" y="193"/>
                  </a:lnTo>
                  <a:lnTo>
                    <a:pt x="133" y="189"/>
                  </a:lnTo>
                  <a:lnTo>
                    <a:pt x="125" y="186"/>
                  </a:lnTo>
                  <a:lnTo>
                    <a:pt x="102" y="180"/>
                  </a:lnTo>
                  <a:lnTo>
                    <a:pt x="80" y="172"/>
                  </a:lnTo>
                  <a:lnTo>
                    <a:pt x="63" y="161"/>
                  </a:lnTo>
                  <a:lnTo>
                    <a:pt x="50" y="148"/>
                  </a:lnTo>
                  <a:lnTo>
                    <a:pt x="41" y="133"/>
                  </a:lnTo>
                  <a:lnTo>
                    <a:pt x="37" y="116"/>
                  </a:lnTo>
                  <a:lnTo>
                    <a:pt x="37" y="99"/>
                  </a:lnTo>
                  <a:lnTo>
                    <a:pt x="44" y="80"/>
                  </a:lnTo>
                  <a:lnTo>
                    <a:pt x="54" y="67"/>
                  </a:lnTo>
                  <a:lnTo>
                    <a:pt x="70" y="54"/>
                  </a:lnTo>
                  <a:lnTo>
                    <a:pt x="87" y="41"/>
                  </a:lnTo>
                  <a:lnTo>
                    <a:pt x="106" y="30"/>
                  </a:lnTo>
                  <a:lnTo>
                    <a:pt x="122" y="21"/>
                  </a:lnTo>
                  <a:lnTo>
                    <a:pt x="135" y="11"/>
                  </a:lnTo>
                  <a:lnTo>
                    <a:pt x="143" y="5"/>
                  </a:lnTo>
                  <a:lnTo>
                    <a:pt x="143" y="0"/>
                  </a:lnTo>
                  <a:lnTo>
                    <a:pt x="127" y="4"/>
                  </a:lnTo>
                  <a:lnTo>
                    <a:pt x="106" y="11"/>
                  </a:lnTo>
                  <a:lnTo>
                    <a:pt x="85" y="24"/>
                  </a:lnTo>
                  <a:lnTo>
                    <a:pt x="61" y="38"/>
                  </a:lnTo>
                  <a:lnTo>
                    <a:pt x="40" y="55"/>
                  </a:lnTo>
                  <a:lnTo>
                    <a:pt x="22" y="74"/>
                  </a:lnTo>
                  <a:lnTo>
                    <a:pt x="8" y="95"/>
                  </a:lnTo>
                  <a:lnTo>
                    <a:pt x="0" y="1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endParaRPr lang="en-US" altLang="en-US" sz="1800">
                <a:solidFill>
                  <a:srgbClr val="000000"/>
                </a:solidFill>
              </a:endParaRPr>
            </a:p>
          </p:txBody>
        </p:sp>
        <p:sp>
          <p:nvSpPr>
            <p:cNvPr id="32841" name="Freeform 135"/>
            <p:cNvSpPr>
              <a:spLocks/>
            </p:cNvSpPr>
            <p:nvPr/>
          </p:nvSpPr>
          <p:spPr bwMode="auto">
            <a:xfrm>
              <a:off x="5081" y="272"/>
              <a:ext cx="101" cy="139"/>
            </a:xfrm>
            <a:custGeom>
              <a:avLst/>
              <a:gdLst>
                <a:gd name="T0" fmla="*/ 258 w 304"/>
                <a:gd name="T1" fmla="*/ 111 h 278"/>
                <a:gd name="T2" fmla="*/ 272 w 304"/>
                <a:gd name="T3" fmla="*/ 129 h 278"/>
                <a:gd name="T4" fmla="*/ 279 w 304"/>
                <a:gd name="T5" fmla="*/ 147 h 278"/>
                <a:gd name="T6" fmla="*/ 275 w 304"/>
                <a:gd name="T7" fmla="*/ 168 h 278"/>
                <a:gd name="T8" fmla="*/ 258 w 304"/>
                <a:gd name="T9" fmla="*/ 187 h 278"/>
                <a:gd name="T10" fmla="*/ 233 w 304"/>
                <a:gd name="T11" fmla="*/ 205 h 278"/>
                <a:gd name="T12" fmla="*/ 205 w 304"/>
                <a:gd name="T13" fmla="*/ 220 h 278"/>
                <a:gd name="T14" fmla="*/ 176 w 304"/>
                <a:gd name="T15" fmla="*/ 237 h 278"/>
                <a:gd name="T16" fmla="*/ 159 w 304"/>
                <a:gd name="T17" fmla="*/ 249 h 278"/>
                <a:gd name="T18" fmla="*/ 153 w 304"/>
                <a:gd name="T19" fmla="*/ 258 h 278"/>
                <a:gd name="T20" fmla="*/ 149 w 304"/>
                <a:gd name="T21" fmla="*/ 266 h 278"/>
                <a:gd name="T22" fmla="*/ 151 w 304"/>
                <a:gd name="T23" fmla="*/ 274 h 278"/>
                <a:gd name="T24" fmla="*/ 162 w 304"/>
                <a:gd name="T25" fmla="*/ 278 h 278"/>
                <a:gd name="T26" fmla="*/ 172 w 304"/>
                <a:gd name="T27" fmla="*/ 277 h 278"/>
                <a:gd name="T28" fmla="*/ 191 w 304"/>
                <a:gd name="T29" fmla="*/ 262 h 278"/>
                <a:gd name="T30" fmla="*/ 223 w 304"/>
                <a:gd name="T31" fmla="*/ 241 h 278"/>
                <a:gd name="T32" fmla="*/ 256 w 304"/>
                <a:gd name="T33" fmla="*/ 220 h 278"/>
                <a:gd name="T34" fmla="*/ 285 w 304"/>
                <a:gd name="T35" fmla="*/ 197 h 278"/>
                <a:gd name="T36" fmla="*/ 303 w 304"/>
                <a:gd name="T37" fmla="*/ 167 h 278"/>
                <a:gd name="T38" fmla="*/ 301 w 304"/>
                <a:gd name="T39" fmla="*/ 136 h 278"/>
                <a:gd name="T40" fmla="*/ 282 w 304"/>
                <a:gd name="T41" fmla="*/ 107 h 278"/>
                <a:gd name="T42" fmla="*/ 252 w 304"/>
                <a:gd name="T43" fmla="*/ 83 h 278"/>
                <a:gd name="T44" fmla="*/ 218 w 304"/>
                <a:gd name="T45" fmla="*/ 68 h 278"/>
                <a:gd name="T46" fmla="*/ 186 w 304"/>
                <a:gd name="T47" fmla="*/ 54 h 278"/>
                <a:gd name="T48" fmla="*/ 151 w 304"/>
                <a:gd name="T49" fmla="*/ 41 h 278"/>
                <a:gd name="T50" fmla="*/ 115 w 304"/>
                <a:gd name="T51" fmla="*/ 28 h 278"/>
                <a:gd name="T52" fmla="*/ 82 w 304"/>
                <a:gd name="T53" fmla="*/ 16 h 278"/>
                <a:gd name="T54" fmla="*/ 50 w 304"/>
                <a:gd name="T55" fmla="*/ 7 h 278"/>
                <a:gd name="T56" fmla="*/ 25 w 304"/>
                <a:gd name="T57" fmla="*/ 1 h 278"/>
                <a:gd name="T58" fmla="*/ 6 w 304"/>
                <a:gd name="T59" fmla="*/ 0 h 278"/>
                <a:gd name="T60" fmla="*/ 13 w 304"/>
                <a:gd name="T61" fmla="*/ 7 h 278"/>
                <a:gd name="T62" fmla="*/ 44 w 304"/>
                <a:gd name="T63" fmla="*/ 17 h 278"/>
                <a:gd name="T64" fmla="*/ 74 w 304"/>
                <a:gd name="T65" fmla="*/ 28 h 278"/>
                <a:gd name="T66" fmla="*/ 106 w 304"/>
                <a:gd name="T67" fmla="*/ 39 h 278"/>
                <a:gd name="T68" fmla="*/ 140 w 304"/>
                <a:gd name="T69" fmla="*/ 51 h 278"/>
                <a:gd name="T70" fmla="*/ 172 w 304"/>
                <a:gd name="T71" fmla="*/ 64 h 278"/>
                <a:gd name="T72" fmla="*/ 204 w 304"/>
                <a:gd name="T73" fmla="*/ 79 h 278"/>
                <a:gd name="T74" fmla="*/ 233 w 304"/>
                <a:gd name="T75" fmla="*/ 95 h 2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4"/>
                <a:gd name="T115" fmla="*/ 0 h 278"/>
                <a:gd name="T116" fmla="*/ 304 w 304"/>
                <a:gd name="T117" fmla="*/ 278 h 2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4" h="278">
                  <a:moveTo>
                    <a:pt x="247" y="104"/>
                  </a:moveTo>
                  <a:lnTo>
                    <a:pt x="258" y="111"/>
                  </a:lnTo>
                  <a:lnTo>
                    <a:pt x="265" y="119"/>
                  </a:lnTo>
                  <a:lnTo>
                    <a:pt x="272" y="129"/>
                  </a:lnTo>
                  <a:lnTo>
                    <a:pt x="276" y="138"/>
                  </a:lnTo>
                  <a:lnTo>
                    <a:pt x="279" y="147"/>
                  </a:lnTo>
                  <a:lnTo>
                    <a:pt x="278" y="158"/>
                  </a:lnTo>
                  <a:lnTo>
                    <a:pt x="275" y="168"/>
                  </a:lnTo>
                  <a:lnTo>
                    <a:pt x="268" y="177"/>
                  </a:lnTo>
                  <a:lnTo>
                    <a:pt x="258" y="187"/>
                  </a:lnTo>
                  <a:lnTo>
                    <a:pt x="246" y="197"/>
                  </a:lnTo>
                  <a:lnTo>
                    <a:pt x="233" y="205"/>
                  </a:lnTo>
                  <a:lnTo>
                    <a:pt x="220" y="213"/>
                  </a:lnTo>
                  <a:lnTo>
                    <a:pt x="205" y="220"/>
                  </a:lnTo>
                  <a:lnTo>
                    <a:pt x="191" y="229"/>
                  </a:lnTo>
                  <a:lnTo>
                    <a:pt x="176" y="237"/>
                  </a:lnTo>
                  <a:lnTo>
                    <a:pt x="163" y="246"/>
                  </a:lnTo>
                  <a:lnTo>
                    <a:pt x="159" y="249"/>
                  </a:lnTo>
                  <a:lnTo>
                    <a:pt x="156" y="253"/>
                  </a:lnTo>
                  <a:lnTo>
                    <a:pt x="153" y="258"/>
                  </a:lnTo>
                  <a:lnTo>
                    <a:pt x="150" y="262"/>
                  </a:lnTo>
                  <a:lnTo>
                    <a:pt x="149" y="266"/>
                  </a:lnTo>
                  <a:lnTo>
                    <a:pt x="149" y="270"/>
                  </a:lnTo>
                  <a:lnTo>
                    <a:pt x="151" y="274"/>
                  </a:lnTo>
                  <a:lnTo>
                    <a:pt x="156" y="277"/>
                  </a:lnTo>
                  <a:lnTo>
                    <a:pt x="162" y="278"/>
                  </a:lnTo>
                  <a:lnTo>
                    <a:pt x="167" y="278"/>
                  </a:lnTo>
                  <a:lnTo>
                    <a:pt x="172" y="277"/>
                  </a:lnTo>
                  <a:lnTo>
                    <a:pt x="176" y="274"/>
                  </a:lnTo>
                  <a:lnTo>
                    <a:pt x="191" y="262"/>
                  </a:lnTo>
                  <a:lnTo>
                    <a:pt x="207" y="251"/>
                  </a:lnTo>
                  <a:lnTo>
                    <a:pt x="223" y="241"/>
                  </a:lnTo>
                  <a:lnTo>
                    <a:pt x="240" y="231"/>
                  </a:lnTo>
                  <a:lnTo>
                    <a:pt x="256" y="220"/>
                  </a:lnTo>
                  <a:lnTo>
                    <a:pt x="272" y="209"/>
                  </a:lnTo>
                  <a:lnTo>
                    <a:pt x="285" y="197"/>
                  </a:lnTo>
                  <a:lnTo>
                    <a:pt x="295" y="183"/>
                  </a:lnTo>
                  <a:lnTo>
                    <a:pt x="303" y="167"/>
                  </a:lnTo>
                  <a:lnTo>
                    <a:pt x="304" y="151"/>
                  </a:lnTo>
                  <a:lnTo>
                    <a:pt x="301" y="136"/>
                  </a:lnTo>
                  <a:lnTo>
                    <a:pt x="294" y="120"/>
                  </a:lnTo>
                  <a:lnTo>
                    <a:pt x="282" y="107"/>
                  </a:lnTo>
                  <a:lnTo>
                    <a:pt x="269" y="94"/>
                  </a:lnTo>
                  <a:lnTo>
                    <a:pt x="252" y="83"/>
                  </a:lnTo>
                  <a:lnTo>
                    <a:pt x="233" y="74"/>
                  </a:lnTo>
                  <a:lnTo>
                    <a:pt x="218" y="68"/>
                  </a:lnTo>
                  <a:lnTo>
                    <a:pt x="202" y="62"/>
                  </a:lnTo>
                  <a:lnTo>
                    <a:pt x="186" y="54"/>
                  </a:lnTo>
                  <a:lnTo>
                    <a:pt x="169" y="48"/>
                  </a:lnTo>
                  <a:lnTo>
                    <a:pt x="151" y="41"/>
                  </a:lnTo>
                  <a:lnTo>
                    <a:pt x="133" y="35"/>
                  </a:lnTo>
                  <a:lnTo>
                    <a:pt x="115" y="28"/>
                  </a:lnTo>
                  <a:lnTo>
                    <a:pt x="98" y="21"/>
                  </a:lnTo>
                  <a:lnTo>
                    <a:pt x="82" y="16"/>
                  </a:lnTo>
                  <a:lnTo>
                    <a:pt x="66" y="11"/>
                  </a:lnTo>
                  <a:lnTo>
                    <a:pt x="50" y="7"/>
                  </a:lnTo>
                  <a:lnTo>
                    <a:pt x="37" y="4"/>
                  </a:lnTo>
                  <a:lnTo>
                    <a:pt x="25" y="1"/>
                  </a:lnTo>
                  <a:lnTo>
                    <a:pt x="15" y="0"/>
                  </a:lnTo>
                  <a:lnTo>
                    <a:pt x="6" y="0"/>
                  </a:lnTo>
                  <a:lnTo>
                    <a:pt x="0" y="2"/>
                  </a:lnTo>
                  <a:lnTo>
                    <a:pt x="13" y="7"/>
                  </a:lnTo>
                  <a:lnTo>
                    <a:pt x="28" y="12"/>
                  </a:lnTo>
                  <a:lnTo>
                    <a:pt x="44" y="17"/>
                  </a:lnTo>
                  <a:lnTo>
                    <a:pt x="58" y="23"/>
                  </a:lnTo>
                  <a:lnTo>
                    <a:pt x="74" y="28"/>
                  </a:lnTo>
                  <a:lnTo>
                    <a:pt x="90" y="33"/>
                  </a:lnTo>
                  <a:lnTo>
                    <a:pt x="106" y="39"/>
                  </a:lnTo>
                  <a:lnTo>
                    <a:pt x="122" y="45"/>
                  </a:lnTo>
                  <a:lnTo>
                    <a:pt x="140" y="51"/>
                  </a:lnTo>
                  <a:lnTo>
                    <a:pt x="156" y="58"/>
                  </a:lnTo>
                  <a:lnTo>
                    <a:pt x="172" y="64"/>
                  </a:lnTo>
                  <a:lnTo>
                    <a:pt x="188" y="71"/>
                  </a:lnTo>
                  <a:lnTo>
                    <a:pt x="204" y="79"/>
                  </a:lnTo>
                  <a:lnTo>
                    <a:pt x="218" y="86"/>
                  </a:lnTo>
                  <a:lnTo>
                    <a:pt x="233" y="95"/>
                  </a:lnTo>
                  <a:lnTo>
                    <a:pt x="247" y="1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Comic Sans MS" panose="030F0702030302020204" pitchFamily="66" charset="0"/>
                  <a:ea typeface="ＭＳ Ｐゴシック" panose="020B0600070205080204" pitchFamily="34" charset="-128"/>
                </a:defRPr>
              </a:lvl1pPr>
              <a:lvl2pPr marL="37931725" indent="-37474525">
                <a:defRPr sz="2400">
                  <a:solidFill>
                    <a:schemeClr val="tx1"/>
                  </a:solidFill>
                  <a:latin typeface="Comic Sans MS" panose="030F0702030302020204" pitchFamily="66" charset="0"/>
                  <a:ea typeface="ＭＳ Ｐゴシック" panose="020B0600070205080204" pitchFamily="34" charset="-128"/>
                </a:defRPr>
              </a:lvl2pPr>
              <a:lvl3pPr>
                <a:defRPr sz="2400">
                  <a:solidFill>
                    <a:schemeClr val="tx1"/>
                  </a:solidFill>
                  <a:latin typeface="Comic Sans MS" panose="030F0702030302020204" pitchFamily="66" charset="0"/>
                  <a:ea typeface="ＭＳ Ｐゴシック" panose="020B0600070205080204" pitchFamily="34" charset="-128"/>
                </a:defRPr>
              </a:lvl3pPr>
              <a:lvl4pPr>
                <a:defRPr sz="2400">
                  <a:solidFill>
                    <a:schemeClr val="tx1"/>
                  </a:solidFill>
                  <a:latin typeface="Comic Sans MS" panose="030F0702030302020204" pitchFamily="66" charset="0"/>
                  <a:ea typeface="ＭＳ Ｐゴシック" panose="020B0600070205080204" pitchFamily="34" charset="-128"/>
                </a:defRPr>
              </a:lvl4pPr>
              <a:lvl5pPr>
                <a:defRPr sz="2400">
                  <a:solidFill>
                    <a:schemeClr val="tx1"/>
                  </a:solidFill>
                  <a:latin typeface="Comic Sans MS" panose="030F0702030302020204" pitchFamily="66"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omic Sans MS" panose="030F0702030302020204" pitchFamily="66" charset="0"/>
                  <a:ea typeface="ＭＳ Ｐゴシック" panose="020B0600070205080204" pitchFamily="34" charset="-128"/>
                </a:defRPr>
              </a:lvl9pPr>
            </a:lstStyle>
            <a:p>
              <a:pPr algn="l" rtl="0" eaLnBrk="0" fontAlgn="base" hangingPunct="0">
                <a:spcBef>
                  <a:spcPct val="0"/>
                </a:spcBef>
                <a:spcAft>
                  <a:spcPct val="0"/>
                </a:spcAft>
              </a:pPr>
              <a:endParaRPr lang="en-US" altLang="en-US" sz="1800">
                <a:solidFill>
                  <a:srgbClr val="000000"/>
                </a:solidFill>
              </a:endParaRPr>
            </a:p>
          </p:txBody>
        </p:sp>
      </p:grpSp>
      <p:sp>
        <p:nvSpPr>
          <p:cNvPr id="84" name="Rectangle 83"/>
          <p:cNvSpPr/>
          <p:nvPr/>
        </p:nvSpPr>
        <p:spPr>
          <a:xfrm>
            <a:off x="2912572" y="6292766"/>
            <a:ext cx="4511300" cy="400110"/>
          </a:xfrm>
          <a:prstGeom prst="rect">
            <a:avLst/>
          </a:prstGeom>
        </p:spPr>
        <p:txBody>
          <a:bodyPr wrap="none">
            <a:spAutoFit/>
          </a:bodyPr>
          <a:lstStyle/>
          <a:p>
            <a:r>
              <a:rPr lang="en-US" sz="2000" dirty="0">
                <a:latin typeface="Times-Bold"/>
              </a:rPr>
              <a:t>Fig4</a:t>
            </a:r>
            <a:r>
              <a:rPr lang="en-US" sz="2000" b="1" dirty="0">
                <a:latin typeface="Times-Bold"/>
              </a:rPr>
              <a:t> </a:t>
            </a:r>
            <a:r>
              <a:rPr lang="en-US" altLang="en-US" sz="2000" dirty="0"/>
              <a:t>Elements of a wireless LAN network</a:t>
            </a:r>
            <a:endParaRPr lang="en-US" dirty="0"/>
          </a:p>
        </p:txBody>
      </p:sp>
    </p:spTree>
    <p:extLst>
      <p:ext uri="{BB962C8B-B14F-4D97-AF65-F5344CB8AC3E}">
        <p14:creationId xmlns:p14="http://schemas.microsoft.com/office/powerpoint/2010/main" val="1571905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1FB7CC-D2A5-C749-8D9F-01B9FA12978B}"/>
              </a:ext>
            </a:extLst>
          </p:cNvPr>
          <p:cNvSpPr>
            <a:spLocks noGrp="1"/>
          </p:cNvSpPr>
          <p:nvPr>
            <p:ph type="title"/>
          </p:nvPr>
        </p:nvSpPr>
        <p:spPr>
          <a:xfrm>
            <a:off x="787400" y="235921"/>
            <a:ext cx="10515600" cy="894622"/>
          </a:xfrm>
        </p:spPr>
        <p:txBody>
          <a:bodyPr/>
          <a:lstStyle/>
          <a:p>
            <a:pPr algn="l"/>
            <a:r>
              <a:rPr lang="en-US" dirty="0"/>
              <a:t>Cont..</a:t>
            </a:r>
          </a:p>
        </p:txBody>
      </p:sp>
      <p:sp>
        <p:nvSpPr>
          <p:cNvPr id="65" name="Rectangle 4">
            <a:extLst>
              <a:ext uri="{FF2B5EF4-FFF2-40B4-BE49-F238E27FC236}">
                <a16:creationId xmlns:a16="http://schemas.microsoft.com/office/drawing/2014/main" id="{522C7583-5DB7-A04E-B444-4C5E2EAAF1EE}"/>
              </a:ext>
            </a:extLst>
          </p:cNvPr>
          <p:cNvSpPr>
            <a:spLocks noChangeArrowheads="1"/>
          </p:cNvSpPr>
          <p:nvPr/>
        </p:nvSpPr>
        <p:spPr bwMode="auto">
          <a:xfrm>
            <a:off x="6068090" y="1356111"/>
            <a:ext cx="5524500" cy="4340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algn="l" rtl="0" eaLnBrk="0" fontAlgn="base" hangingPunct="0">
              <a:lnSpc>
                <a:spcPct val="90000"/>
              </a:lnSpc>
              <a:spcBef>
                <a:spcPct val="20000"/>
              </a:spcBef>
              <a:spcAft>
                <a:spcPct val="0"/>
              </a:spcAft>
              <a:buClr>
                <a:srgbClr val="000099"/>
              </a:buClr>
              <a:buSzPct val="100000"/>
              <a:buFont typeface="Wingdings" charset="2"/>
              <a:buChar char="§"/>
              <a:defRPr/>
            </a:pPr>
            <a:r>
              <a:rPr lang="en-US" sz="2800" dirty="0">
                <a:solidFill>
                  <a:srgbClr val="000000"/>
                </a:solidFill>
                <a:ea typeface="ＭＳ Ｐゴシック" charset="0"/>
              </a:rPr>
              <a:t>wireless host communicates with base station</a:t>
            </a:r>
          </a:p>
          <a:p>
            <a:pPr marL="800100" lvl="1" indent="-342900" algn="l" rtl="0" eaLnBrk="0" fontAlgn="base" hangingPunct="0">
              <a:lnSpc>
                <a:spcPct val="90000"/>
              </a:lnSpc>
              <a:spcBef>
                <a:spcPct val="20000"/>
              </a:spcBef>
              <a:spcAft>
                <a:spcPct val="0"/>
              </a:spcAft>
              <a:buClr>
                <a:srgbClr val="000099"/>
              </a:buClr>
              <a:buFont typeface="Arial"/>
              <a:buChar char="•"/>
              <a:defRPr/>
            </a:pPr>
            <a:r>
              <a:rPr lang="en-US" sz="2800" dirty="0">
                <a:solidFill>
                  <a:srgbClr val="C00000"/>
                </a:solidFill>
                <a:ea typeface="ＭＳ Ｐゴシック" charset="0"/>
              </a:rPr>
              <a:t>base station = access point (AP</a:t>
            </a:r>
            <a:r>
              <a:rPr lang="en-US" sz="2400" dirty="0">
                <a:solidFill>
                  <a:srgbClr val="C00000"/>
                </a:solidFill>
                <a:ea typeface="ＭＳ Ｐゴシック" charset="0"/>
              </a:rPr>
              <a:t>)</a:t>
            </a:r>
          </a:p>
          <a:p>
            <a:pPr marL="342900" indent="-342900" algn="l" rtl="0" eaLnBrk="0" fontAlgn="base" hangingPunct="0">
              <a:lnSpc>
                <a:spcPct val="90000"/>
              </a:lnSpc>
              <a:spcBef>
                <a:spcPct val="20000"/>
              </a:spcBef>
              <a:spcAft>
                <a:spcPct val="0"/>
              </a:spcAft>
              <a:buClr>
                <a:srgbClr val="000099"/>
              </a:buClr>
              <a:buSzPct val="100000"/>
              <a:buFont typeface="Wingdings" charset="2"/>
              <a:buChar char="§"/>
              <a:defRPr/>
            </a:pPr>
            <a:r>
              <a:rPr lang="en-US" sz="2800" dirty="0">
                <a:solidFill>
                  <a:srgbClr val="C00000"/>
                </a:solidFill>
                <a:ea typeface="ＭＳ Ｐゴシック" charset="0"/>
              </a:rPr>
              <a:t>Basic Service Set (BSS) </a:t>
            </a:r>
            <a:r>
              <a:rPr lang="en-US" sz="2800" dirty="0">
                <a:solidFill>
                  <a:srgbClr val="000000"/>
                </a:solidFill>
                <a:ea typeface="ＭＳ Ｐゴシック" charset="0"/>
              </a:rPr>
              <a:t>(aka “cell”) in infrastructure mode contains:</a:t>
            </a:r>
          </a:p>
          <a:p>
            <a:pPr marL="695325" lvl="1" indent="-238125" algn="l" rtl="0" eaLnBrk="0" fontAlgn="base" hangingPunct="0">
              <a:lnSpc>
                <a:spcPct val="90000"/>
              </a:lnSpc>
              <a:spcBef>
                <a:spcPct val="20000"/>
              </a:spcBef>
              <a:spcAft>
                <a:spcPct val="0"/>
              </a:spcAft>
              <a:buClr>
                <a:srgbClr val="000099"/>
              </a:buClr>
              <a:buFont typeface="Arial"/>
              <a:buChar char="•"/>
              <a:defRPr/>
            </a:pPr>
            <a:r>
              <a:rPr lang="en-US" sz="2800" dirty="0">
                <a:solidFill>
                  <a:srgbClr val="000000"/>
                </a:solidFill>
                <a:ea typeface="ＭＳ Ｐゴシック" charset="0"/>
              </a:rPr>
              <a:t>wireless hosts</a:t>
            </a:r>
          </a:p>
          <a:p>
            <a:pPr marL="695325" lvl="1" indent="-238125" algn="l" rtl="0" eaLnBrk="0" fontAlgn="base" hangingPunct="0">
              <a:lnSpc>
                <a:spcPct val="90000"/>
              </a:lnSpc>
              <a:spcBef>
                <a:spcPct val="20000"/>
              </a:spcBef>
              <a:spcAft>
                <a:spcPct val="0"/>
              </a:spcAft>
              <a:buClr>
                <a:srgbClr val="000099"/>
              </a:buClr>
              <a:buFont typeface="Arial"/>
              <a:buChar char="•"/>
              <a:defRPr/>
            </a:pPr>
            <a:r>
              <a:rPr lang="en-US" sz="2800" dirty="0">
                <a:solidFill>
                  <a:srgbClr val="000000"/>
                </a:solidFill>
                <a:ea typeface="ＭＳ Ｐゴシック" charset="0"/>
              </a:rPr>
              <a:t>access point (AP): base station</a:t>
            </a:r>
          </a:p>
          <a:p>
            <a:pPr marL="695325" lvl="1" indent="-238125" algn="l" rtl="0" eaLnBrk="0" fontAlgn="base" hangingPunct="0">
              <a:lnSpc>
                <a:spcPct val="90000"/>
              </a:lnSpc>
              <a:spcBef>
                <a:spcPct val="20000"/>
              </a:spcBef>
              <a:spcAft>
                <a:spcPct val="0"/>
              </a:spcAft>
              <a:buClr>
                <a:srgbClr val="000099"/>
              </a:buClr>
              <a:buFont typeface="Arial"/>
              <a:buChar char="•"/>
              <a:defRPr/>
            </a:pPr>
            <a:r>
              <a:rPr lang="en-US" sz="2800" dirty="0">
                <a:solidFill>
                  <a:srgbClr val="000000"/>
                </a:solidFill>
                <a:ea typeface="ＭＳ Ｐゴシック" charset="0"/>
              </a:rPr>
              <a:t>ad hoc mode: hosts only</a:t>
            </a:r>
          </a:p>
          <a:p>
            <a:pPr marL="695325" lvl="1" indent="-238125" algn="l" rtl="0" eaLnBrk="0" fontAlgn="base" hangingPunct="0">
              <a:lnSpc>
                <a:spcPct val="90000"/>
              </a:lnSpc>
              <a:spcBef>
                <a:spcPct val="20000"/>
              </a:spcBef>
              <a:spcAft>
                <a:spcPct val="0"/>
              </a:spcAft>
              <a:buClr>
                <a:srgbClr val="000099"/>
              </a:buClr>
              <a:buFont typeface="Wingdings" pitchFamily="2" charset="2"/>
              <a:buChar char="q"/>
              <a:defRPr/>
            </a:pPr>
            <a:r>
              <a:rPr lang="en-US" sz="2800" dirty="0">
                <a:solidFill>
                  <a:srgbClr val="C00000"/>
                </a:solidFill>
                <a:ea typeface="ＭＳ Ｐゴシック" charset="0"/>
              </a:rPr>
              <a:t>Basic service area (BSA):</a:t>
            </a:r>
            <a:r>
              <a:rPr lang="en-US" sz="2400" dirty="0"/>
              <a:t> This is the area that is bound by the reach of the AP’s signal.</a:t>
            </a:r>
            <a:endParaRPr lang="en-US" sz="2400" dirty="0">
              <a:solidFill>
                <a:srgbClr val="000000"/>
              </a:solidFill>
              <a:ea typeface="ＭＳ Ｐゴシック" charset="0"/>
            </a:endParaRPr>
          </a:p>
        </p:txBody>
      </p:sp>
      <p:sp>
        <p:nvSpPr>
          <p:cNvPr id="80" name="Text Box 24">
            <a:extLst>
              <a:ext uri="{FF2B5EF4-FFF2-40B4-BE49-F238E27FC236}">
                <a16:creationId xmlns:a16="http://schemas.microsoft.com/office/drawing/2014/main" id="{992CA830-F801-5E41-9522-2E52734700DF}"/>
              </a:ext>
            </a:extLst>
          </p:cNvPr>
          <p:cNvSpPr txBox="1">
            <a:spLocks noChangeArrowheads="1"/>
          </p:cNvSpPr>
          <p:nvPr/>
        </p:nvSpPr>
        <p:spPr bwMode="auto">
          <a:xfrm>
            <a:off x="1616075" y="4538663"/>
            <a:ext cx="1054100" cy="368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fontAlgn="base">
              <a:spcBef>
                <a:spcPct val="0"/>
              </a:spcBef>
              <a:spcAft>
                <a:spcPct val="0"/>
              </a:spcAft>
              <a:defRPr/>
            </a:pPr>
            <a:r>
              <a:rPr lang="en-US" dirty="0">
                <a:solidFill>
                  <a:srgbClr val="000000"/>
                </a:solidFill>
                <a:latin typeface="Arial" charset="0"/>
                <a:cs typeface="Arial" charset="0"/>
              </a:rPr>
              <a:t>BSS 1</a:t>
            </a:r>
          </a:p>
        </p:txBody>
      </p:sp>
      <p:sp>
        <p:nvSpPr>
          <p:cNvPr id="81" name="Text Box 27">
            <a:extLst>
              <a:ext uri="{FF2B5EF4-FFF2-40B4-BE49-F238E27FC236}">
                <a16:creationId xmlns:a16="http://schemas.microsoft.com/office/drawing/2014/main" id="{B0546C5A-2746-4344-9C08-4FA6075815FE}"/>
              </a:ext>
            </a:extLst>
          </p:cNvPr>
          <p:cNvSpPr txBox="1">
            <a:spLocks noChangeArrowheads="1"/>
          </p:cNvSpPr>
          <p:nvPr/>
        </p:nvSpPr>
        <p:spPr bwMode="auto">
          <a:xfrm>
            <a:off x="3910013" y="6111875"/>
            <a:ext cx="854075"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fontAlgn="base">
              <a:spcBef>
                <a:spcPct val="0"/>
              </a:spcBef>
              <a:spcAft>
                <a:spcPct val="0"/>
              </a:spcAft>
              <a:defRPr/>
            </a:pPr>
            <a:r>
              <a:rPr lang="en-US" dirty="0">
                <a:solidFill>
                  <a:srgbClr val="000000"/>
                </a:solidFill>
                <a:latin typeface="Arial" charset="0"/>
                <a:cs typeface="Arial" charset="0"/>
              </a:rPr>
              <a:t>BSS 2</a:t>
            </a:r>
          </a:p>
        </p:txBody>
      </p:sp>
      <p:sp>
        <p:nvSpPr>
          <p:cNvPr id="82" name="Line 28">
            <a:extLst>
              <a:ext uri="{FF2B5EF4-FFF2-40B4-BE49-F238E27FC236}">
                <a16:creationId xmlns:a16="http://schemas.microsoft.com/office/drawing/2014/main" id="{A881C663-D838-244D-B5B5-54FE15109F8E}"/>
              </a:ext>
            </a:extLst>
          </p:cNvPr>
          <p:cNvSpPr>
            <a:spLocks noChangeShapeType="1"/>
          </p:cNvSpPr>
          <p:nvPr/>
        </p:nvSpPr>
        <p:spPr bwMode="auto">
          <a:xfrm flipV="1">
            <a:off x="3875088" y="2570163"/>
            <a:ext cx="214312" cy="90805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grpSp>
        <p:nvGrpSpPr>
          <p:cNvPr id="83" name="Group 29">
            <a:extLst>
              <a:ext uri="{FF2B5EF4-FFF2-40B4-BE49-F238E27FC236}">
                <a16:creationId xmlns:a16="http://schemas.microsoft.com/office/drawing/2014/main" id="{7A8DA315-E9CE-554E-9F1D-29AAB969A49E}"/>
              </a:ext>
            </a:extLst>
          </p:cNvPr>
          <p:cNvGrpSpPr>
            <a:grpSpLocks/>
          </p:cNvGrpSpPr>
          <p:nvPr/>
        </p:nvGrpSpPr>
        <p:grpSpPr bwMode="auto">
          <a:xfrm>
            <a:off x="3146425" y="1389063"/>
            <a:ext cx="1978025" cy="1444625"/>
            <a:chOff x="3744" y="1392"/>
            <a:chExt cx="1488" cy="1110"/>
          </a:xfrm>
        </p:grpSpPr>
        <p:sp>
          <p:nvSpPr>
            <p:cNvPr id="84" name="Freeform 30">
              <a:extLst>
                <a:ext uri="{FF2B5EF4-FFF2-40B4-BE49-F238E27FC236}">
                  <a16:creationId xmlns:a16="http://schemas.microsoft.com/office/drawing/2014/main" id="{F2E21339-7A8C-5D48-AF8F-C1DAC9B79854}"/>
                </a:ext>
              </a:extLst>
            </p:cNvPr>
            <p:cNvSpPr>
              <a:spLocks/>
            </p:cNvSpPr>
            <p:nvPr/>
          </p:nvSpPr>
          <p:spPr bwMode="auto">
            <a:xfrm>
              <a:off x="3744" y="1392"/>
              <a:ext cx="1488" cy="1110"/>
            </a:xfrm>
            <a:custGeom>
              <a:avLst/>
              <a:gdLst>
                <a:gd name="T0" fmla="*/ 3 w 2135"/>
                <a:gd name="T1" fmla="*/ 58 h 1662"/>
                <a:gd name="T2" fmla="*/ 12 w 2135"/>
                <a:gd name="T3" fmla="*/ 7 h 1662"/>
                <a:gd name="T4" fmla="*/ 75 w 2135"/>
                <a:gd name="T5" fmla="*/ 17 h 1662"/>
                <a:gd name="T6" fmla="*/ 139 w 2135"/>
                <a:gd name="T7" fmla="*/ 9 h 1662"/>
                <a:gd name="T8" fmla="*/ 229 w 2135"/>
                <a:gd name="T9" fmla="*/ 36 h 1662"/>
                <a:gd name="T10" fmla="*/ 231 w 2135"/>
                <a:gd name="T11" fmla="*/ 102 h 1662"/>
                <a:gd name="T12" fmla="*/ 181 w 2135"/>
                <a:gd name="T13" fmla="*/ 142 h 1662"/>
                <a:gd name="T14" fmla="*/ 93 w 2135"/>
                <a:gd name="T15" fmla="*/ 134 h 1662"/>
                <a:gd name="T16" fmla="*/ 57 w 2135"/>
                <a:gd name="T17" fmla="*/ 112 h 1662"/>
                <a:gd name="T18" fmla="*/ 21 w 2135"/>
                <a:gd name="T19" fmla="*/ 95 h 1662"/>
                <a:gd name="T20" fmla="*/ 3 w 2135"/>
                <a:gd name="T21" fmla="*/ 58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chemeClr val="accent5">
                <a:lumMod val="20000"/>
                <a:lumOff val="80000"/>
              </a:scheme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dirty="0">
                <a:solidFill>
                  <a:srgbClr val="000000"/>
                </a:solidFill>
                <a:latin typeface="Arial" charset="0"/>
                <a:ea typeface="ＭＳ Ｐゴシック" charset="0"/>
              </a:endParaRPr>
            </a:p>
          </p:txBody>
        </p:sp>
        <p:sp>
          <p:nvSpPr>
            <p:cNvPr id="85" name="Text Box 31">
              <a:extLst>
                <a:ext uri="{FF2B5EF4-FFF2-40B4-BE49-F238E27FC236}">
                  <a16:creationId xmlns:a16="http://schemas.microsoft.com/office/drawing/2014/main" id="{B96C3D36-7A66-4448-A65B-547CD0CB5E84}"/>
                </a:ext>
              </a:extLst>
            </p:cNvPr>
            <p:cNvSpPr txBox="1">
              <a:spLocks noChangeArrowheads="1"/>
            </p:cNvSpPr>
            <p:nvPr/>
          </p:nvSpPr>
          <p:spPr bwMode="auto">
            <a:xfrm>
              <a:off x="4129" y="1776"/>
              <a:ext cx="727" cy="2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fontAlgn="base">
                <a:spcBef>
                  <a:spcPct val="0"/>
                </a:spcBef>
                <a:spcAft>
                  <a:spcPct val="0"/>
                </a:spcAft>
                <a:defRPr/>
              </a:pPr>
              <a:r>
                <a:rPr lang="en-US" dirty="0">
                  <a:solidFill>
                    <a:srgbClr val="000000"/>
                  </a:solidFill>
                  <a:latin typeface="Arial" charset="0"/>
                  <a:cs typeface="Arial" charset="0"/>
                </a:rPr>
                <a:t>Internet</a:t>
              </a:r>
            </a:p>
          </p:txBody>
        </p:sp>
      </p:grpSp>
      <p:sp>
        <p:nvSpPr>
          <p:cNvPr id="86" name="Text Box 32">
            <a:extLst>
              <a:ext uri="{FF2B5EF4-FFF2-40B4-BE49-F238E27FC236}">
                <a16:creationId xmlns:a16="http://schemas.microsoft.com/office/drawing/2014/main" id="{53B410B4-2FD8-8541-9CCC-815C6736E370}"/>
              </a:ext>
            </a:extLst>
          </p:cNvPr>
          <p:cNvSpPr txBox="1">
            <a:spLocks noChangeArrowheads="1"/>
          </p:cNvSpPr>
          <p:nvPr/>
        </p:nvSpPr>
        <p:spPr bwMode="auto">
          <a:xfrm>
            <a:off x="3906838" y="3319463"/>
            <a:ext cx="1452562" cy="7229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omic Sans MS" charset="0"/>
                <a:ea typeface="ＭＳ Ｐゴシック" charset="0"/>
              </a:defRPr>
            </a:lvl1pPr>
            <a:lvl2pPr marL="742950" indent="-285750">
              <a:defRPr>
                <a:solidFill>
                  <a:schemeClr val="tx1"/>
                </a:solidFill>
                <a:latin typeface="Comic Sans MS" charset="0"/>
                <a:ea typeface="ＭＳ Ｐゴシック" charset="0"/>
              </a:defRPr>
            </a:lvl2pPr>
            <a:lvl3pPr marL="1143000" indent="-228600">
              <a:defRPr>
                <a:solidFill>
                  <a:schemeClr val="tx1"/>
                </a:solidFill>
                <a:latin typeface="Comic Sans MS" charset="0"/>
                <a:ea typeface="ＭＳ Ｐゴシック" charset="0"/>
              </a:defRPr>
            </a:lvl3pPr>
            <a:lvl4pPr marL="1600200" indent="-228600">
              <a:defRPr>
                <a:solidFill>
                  <a:schemeClr val="tx1"/>
                </a:solidFill>
                <a:latin typeface="Comic Sans MS" charset="0"/>
                <a:ea typeface="ＭＳ Ｐゴシック" charset="0"/>
              </a:defRPr>
            </a:lvl4pPr>
            <a:lvl5pPr marL="2057400" indent="-228600">
              <a:defRPr>
                <a:solidFill>
                  <a:schemeClr val="tx1"/>
                </a:solidFill>
                <a:latin typeface="Comic Sans MS" charset="0"/>
                <a:ea typeface="ＭＳ Ｐゴシック" charset="0"/>
              </a:defRPr>
            </a:lvl5pPr>
            <a:lvl6pPr marL="2514600" indent="-228600" eaLnBrk="0" fontAlgn="base" hangingPunct="0">
              <a:spcBef>
                <a:spcPct val="0"/>
              </a:spcBef>
              <a:spcAft>
                <a:spcPct val="0"/>
              </a:spcAft>
              <a:defRPr>
                <a:solidFill>
                  <a:schemeClr val="tx1"/>
                </a:solidFill>
                <a:latin typeface="Comic Sans MS" charset="0"/>
                <a:ea typeface="ＭＳ Ｐゴシック" charset="0"/>
              </a:defRPr>
            </a:lvl6pPr>
            <a:lvl7pPr marL="2971800" indent="-228600" eaLnBrk="0" fontAlgn="base" hangingPunct="0">
              <a:spcBef>
                <a:spcPct val="0"/>
              </a:spcBef>
              <a:spcAft>
                <a:spcPct val="0"/>
              </a:spcAft>
              <a:defRPr>
                <a:solidFill>
                  <a:schemeClr val="tx1"/>
                </a:solidFill>
                <a:latin typeface="Comic Sans MS" charset="0"/>
                <a:ea typeface="ＭＳ Ｐゴシック" charset="0"/>
              </a:defRPr>
            </a:lvl7pPr>
            <a:lvl8pPr marL="3429000" indent="-228600" eaLnBrk="0" fontAlgn="base" hangingPunct="0">
              <a:spcBef>
                <a:spcPct val="0"/>
              </a:spcBef>
              <a:spcAft>
                <a:spcPct val="0"/>
              </a:spcAft>
              <a:defRPr>
                <a:solidFill>
                  <a:schemeClr val="tx1"/>
                </a:solidFill>
                <a:latin typeface="Comic Sans MS" charset="0"/>
                <a:ea typeface="ＭＳ Ｐゴシック" charset="0"/>
              </a:defRPr>
            </a:lvl8pPr>
            <a:lvl9pPr marL="3886200" indent="-228600" eaLnBrk="0" fontAlgn="base" hangingPunct="0">
              <a:spcBef>
                <a:spcPct val="0"/>
              </a:spcBef>
              <a:spcAft>
                <a:spcPct val="0"/>
              </a:spcAft>
              <a:defRPr>
                <a:solidFill>
                  <a:schemeClr val="tx1"/>
                </a:solidFill>
                <a:latin typeface="Comic Sans MS" charset="0"/>
                <a:ea typeface="ＭＳ Ｐゴシック" charset="0"/>
              </a:defRPr>
            </a:lvl9pPr>
          </a:lstStyle>
          <a:p>
            <a:pPr algn="ctr" fontAlgn="base">
              <a:lnSpc>
                <a:spcPct val="85000"/>
              </a:lnSpc>
              <a:spcBef>
                <a:spcPct val="0"/>
              </a:spcBef>
              <a:spcAft>
                <a:spcPct val="0"/>
              </a:spcAft>
              <a:defRPr/>
            </a:pPr>
            <a:r>
              <a:rPr lang="en-US" sz="2400" dirty="0">
                <a:solidFill>
                  <a:srgbClr val="000000"/>
                </a:solidFill>
                <a:latin typeface="+mn-lt"/>
                <a:cs typeface="Arial" charset="0"/>
              </a:rPr>
              <a:t>switch</a:t>
            </a:r>
          </a:p>
          <a:p>
            <a:pPr algn="ctr" fontAlgn="base">
              <a:lnSpc>
                <a:spcPct val="85000"/>
              </a:lnSpc>
              <a:spcBef>
                <a:spcPct val="0"/>
              </a:spcBef>
              <a:spcAft>
                <a:spcPct val="0"/>
              </a:spcAft>
              <a:defRPr/>
            </a:pPr>
            <a:r>
              <a:rPr lang="en-US" sz="2400" dirty="0">
                <a:solidFill>
                  <a:srgbClr val="000000"/>
                </a:solidFill>
                <a:latin typeface="+mn-lt"/>
                <a:cs typeface="Arial" charset="0"/>
              </a:rPr>
              <a:t> or router</a:t>
            </a:r>
          </a:p>
        </p:txBody>
      </p:sp>
      <p:sp>
        <p:nvSpPr>
          <p:cNvPr id="87" name="Oval 23">
            <a:extLst>
              <a:ext uri="{FF2B5EF4-FFF2-40B4-BE49-F238E27FC236}">
                <a16:creationId xmlns:a16="http://schemas.microsoft.com/office/drawing/2014/main" id="{16394D94-38BE-9446-9C90-45DFEB64F584}"/>
              </a:ext>
            </a:extLst>
          </p:cNvPr>
          <p:cNvSpPr>
            <a:spLocks noChangeArrowheads="1"/>
          </p:cNvSpPr>
          <p:nvPr/>
        </p:nvSpPr>
        <p:spPr bwMode="auto">
          <a:xfrm>
            <a:off x="1185863" y="2747015"/>
            <a:ext cx="1960562" cy="1798637"/>
          </a:xfrm>
          <a:prstGeom prst="ellipse">
            <a:avLst/>
          </a:prstGeom>
          <a:solidFill>
            <a:srgbClr val="9CE0FA"/>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defRPr/>
            </a:pPr>
            <a:endParaRPr lang="en-US" dirty="0">
              <a:solidFill>
                <a:srgbClr val="000000"/>
              </a:solidFill>
              <a:latin typeface="Arial" charset="0"/>
              <a:ea typeface="ＭＳ Ｐゴシック" charset="0"/>
            </a:endParaRPr>
          </a:p>
        </p:txBody>
      </p:sp>
      <p:grpSp>
        <p:nvGrpSpPr>
          <p:cNvPr id="88" name="Group 361">
            <a:extLst>
              <a:ext uri="{FF2B5EF4-FFF2-40B4-BE49-F238E27FC236}">
                <a16:creationId xmlns:a16="http://schemas.microsoft.com/office/drawing/2014/main" id="{3A07A5C0-AEBD-4C4A-9DA9-838D52E21C0C}"/>
              </a:ext>
            </a:extLst>
          </p:cNvPr>
          <p:cNvGrpSpPr>
            <a:grpSpLocks/>
          </p:cNvGrpSpPr>
          <p:nvPr/>
        </p:nvGrpSpPr>
        <p:grpSpPr bwMode="auto">
          <a:xfrm>
            <a:off x="2252663" y="3187700"/>
            <a:ext cx="639762" cy="581025"/>
            <a:chOff x="2967" y="478"/>
            <a:chExt cx="788" cy="625"/>
          </a:xfrm>
        </p:grpSpPr>
        <p:pic>
          <p:nvPicPr>
            <p:cNvPr id="89" name="Picture 358" descr="access_point_stylized_small">
              <a:extLst>
                <a:ext uri="{FF2B5EF4-FFF2-40B4-BE49-F238E27FC236}">
                  <a16:creationId xmlns:a16="http://schemas.microsoft.com/office/drawing/2014/main" id="{52F74014-97B8-9941-9C75-0884DEE536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2" y="559"/>
              <a:ext cx="576" cy="5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0" name="Picture 360" descr="antenna_radiation_stylized">
              <a:extLst>
                <a:ext uri="{FF2B5EF4-FFF2-40B4-BE49-F238E27FC236}">
                  <a16:creationId xmlns:a16="http://schemas.microsoft.com/office/drawing/2014/main" id="{1BB3BA0B-C9DA-9845-A028-30FB7E6E3D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7" y="478"/>
              <a:ext cx="788" cy="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91" name="Group 356">
            <a:extLst>
              <a:ext uri="{FF2B5EF4-FFF2-40B4-BE49-F238E27FC236}">
                <a16:creationId xmlns:a16="http://schemas.microsoft.com/office/drawing/2014/main" id="{FA2AE9C1-F328-EE4D-942E-436A9E52B613}"/>
              </a:ext>
            </a:extLst>
          </p:cNvPr>
          <p:cNvGrpSpPr>
            <a:grpSpLocks/>
          </p:cNvGrpSpPr>
          <p:nvPr/>
        </p:nvGrpSpPr>
        <p:grpSpPr bwMode="auto">
          <a:xfrm>
            <a:off x="2497138" y="3746500"/>
            <a:ext cx="436562" cy="498475"/>
            <a:chOff x="313" y="1497"/>
            <a:chExt cx="1152" cy="1014"/>
          </a:xfrm>
        </p:grpSpPr>
        <p:pic>
          <p:nvPicPr>
            <p:cNvPr id="92" name="Picture 354" descr="laptop_stylized_small">
              <a:extLst>
                <a:ext uri="{FF2B5EF4-FFF2-40B4-BE49-F238E27FC236}">
                  <a16:creationId xmlns:a16="http://schemas.microsoft.com/office/drawing/2014/main" id="{46AA2232-0193-5C47-9B73-A5642D282F3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3" name="Picture 355" descr="antenna_stylized">
              <a:extLst>
                <a:ext uri="{FF2B5EF4-FFF2-40B4-BE49-F238E27FC236}">
                  <a16:creationId xmlns:a16="http://schemas.microsoft.com/office/drawing/2014/main" id="{0C2BE08B-587E-0A48-A0C6-813D76AE09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94" name="Group 403">
            <a:extLst>
              <a:ext uri="{FF2B5EF4-FFF2-40B4-BE49-F238E27FC236}">
                <a16:creationId xmlns:a16="http://schemas.microsoft.com/office/drawing/2014/main" id="{F975DAA7-6D67-DC4A-B1F7-484A12E444AF}"/>
              </a:ext>
            </a:extLst>
          </p:cNvPr>
          <p:cNvGrpSpPr>
            <a:grpSpLocks/>
          </p:cNvGrpSpPr>
          <p:nvPr/>
        </p:nvGrpSpPr>
        <p:grpSpPr bwMode="auto">
          <a:xfrm>
            <a:off x="1825625" y="2954338"/>
            <a:ext cx="446088" cy="382587"/>
            <a:chOff x="2751" y="1851"/>
            <a:chExt cx="462" cy="478"/>
          </a:xfrm>
        </p:grpSpPr>
        <p:pic>
          <p:nvPicPr>
            <p:cNvPr id="95" name="Picture 364" descr="iphone_stylized_small">
              <a:extLst>
                <a:ext uri="{FF2B5EF4-FFF2-40B4-BE49-F238E27FC236}">
                  <a16:creationId xmlns:a16="http://schemas.microsoft.com/office/drawing/2014/main" id="{7E212BAD-8745-8A4C-9209-574283406A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6" name="Picture 402" descr="antenna_radiation_stylized">
              <a:extLst>
                <a:ext uri="{FF2B5EF4-FFF2-40B4-BE49-F238E27FC236}">
                  <a16:creationId xmlns:a16="http://schemas.microsoft.com/office/drawing/2014/main" id="{122C274E-D092-394D-883F-788A799C5D5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97" name="Group 356">
            <a:extLst>
              <a:ext uri="{FF2B5EF4-FFF2-40B4-BE49-F238E27FC236}">
                <a16:creationId xmlns:a16="http://schemas.microsoft.com/office/drawing/2014/main" id="{B73B7092-9FA9-FE49-A984-C67B677659A6}"/>
              </a:ext>
            </a:extLst>
          </p:cNvPr>
          <p:cNvGrpSpPr>
            <a:grpSpLocks/>
          </p:cNvGrpSpPr>
          <p:nvPr/>
        </p:nvGrpSpPr>
        <p:grpSpPr bwMode="auto">
          <a:xfrm>
            <a:off x="1846263" y="3624263"/>
            <a:ext cx="436562" cy="498475"/>
            <a:chOff x="313" y="1497"/>
            <a:chExt cx="1152" cy="1014"/>
          </a:xfrm>
        </p:grpSpPr>
        <p:pic>
          <p:nvPicPr>
            <p:cNvPr id="98" name="Picture 354" descr="laptop_stylized_small">
              <a:extLst>
                <a:ext uri="{FF2B5EF4-FFF2-40B4-BE49-F238E27FC236}">
                  <a16:creationId xmlns:a16="http://schemas.microsoft.com/office/drawing/2014/main" id="{99E83124-2B6C-E948-B41B-343D4C04731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9" name="Picture 355" descr="antenna_stylized">
              <a:extLst>
                <a:ext uri="{FF2B5EF4-FFF2-40B4-BE49-F238E27FC236}">
                  <a16:creationId xmlns:a16="http://schemas.microsoft.com/office/drawing/2014/main" id="{BF9AE632-6D4A-3540-96FA-45E1D43C91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00" name="Group 356">
            <a:extLst>
              <a:ext uri="{FF2B5EF4-FFF2-40B4-BE49-F238E27FC236}">
                <a16:creationId xmlns:a16="http://schemas.microsoft.com/office/drawing/2014/main" id="{BBB2279A-7880-F64F-BEF1-599C422B5DED}"/>
              </a:ext>
            </a:extLst>
          </p:cNvPr>
          <p:cNvGrpSpPr>
            <a:grpSpLocks/>
          </p:cNvGrpSpPr>
          <p:nvPr/>
        </p:nvGrpSpPr>
        <p:grpSpPr bwMode="auto">
          <a:xfrm>
            <a:off x="1419225" y="3238500"/>
            <a:ext cx="438150" cy="498475"/>
            <a:chOff x="313" y="1497"/>
            <a:chExt cx="1152" cy="1014"/>
          </a:xfrm>
        </p:grpSpPr>
        <p:pic>
          <p:nvPicPr>
            <p:cNvPr id="101" name="Picture 354" descr="laptop_stylized_small">
              <a:extLst>
                <a:ext uri="{FF2B5EF4-FFF2-40B4-BE49-F238E27FC236}">
                  <a16:creationId xmlns:a16="http://schemas.microsoft.com/office/drawing/2014/main" id="{378BE288-2CAF-2346-A6D7-9A6CB477A2B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 name="Picture 355" descr="antenna_stylized">
              <a:extLst>
                <a:ext uri="{FF2B5EF4-FFF2-40B4-BE49-F238E27FC236}">
                  <a16:creationId xmlns:a16="http://schemas.microsoft.com/office/drawing/2014/main" id="{C9FC9F73-A1C3-6D40-B876-2FAE3AD6FD6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03" name="Line 26">
            <a:extLst>
              <a:ext uri="{FF2B5EF4-FFF2-40B4-BE49-F238E27FC236}">
                <a16:creationId xmlns:a16="http://schemas.microsoft.com/office/drawing/2014/main" id="{FFA071D2-8D76-264C-A650-850F6C5543BC}"/>
              </a:ext>
            </a:extLst>
          </p:cNvPr>
          <p:cNvSpPr>
            <a:spLocks noChangeShapeType="1"/>
          </p:cNvSpPr>
          <p:nvPr/>
        </p:nvSpPr>
        <p:spPr bwMode="auto">
          <a:xfrm>
            <a:off x="2689225" y="3617913"/>
            <a:ext cx="1022350"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sp>
        <p:nvSpPr>
          <p:cNvPr id="104" name="Oval 23">
            <a:extLst>
              <a:ext uri="{FF2B5EF4-FFF2-40B4-BE49-F238E27FC236}">
                <a16:creationId xmlns:a16="http://schemas.microsoft.com/office/drawing/2014/main" id="{C130F34B-FA29-E64C-9FEA-A98310B8238C}"/>
              </a:ext>
            </a:extLst>
          </p:cNvPr>
          <p:cNvSpPr>
            <a:spLocks noChangeArrowheads="1"/>
          </p:cNvSpPr>
          <p:nvPr/>
        </p:nvSpPr>
        <p:spPr bwMode="auto">
          <a:xfrm>
            <a:off x="3381375" y="4221163"/>
            <a:ext cx="1960563" cy="1798637"/>
          </a:xfrm>
          <a:prstGeom prst="ellipse">
            <a:avLst/>
          </a:prstGeom>
          <a:solidFill>
            <a:srgbClr val="9CE0FA"/>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eaLnBrk="0" fontAlgn="base" hangingPunct="0">
              <a:spcBef>
                <a:spcPct val="0"/>
              </a:spcBef>
              <a:spcAft>
                <a:spcPct val="0"/>
              </a:spcAft>
              <a:defRPr/>
            </a:pPr>
            <a:endParaRPr lang="en-US" dirty="0">
              <a:solidFill>
                <a:srgbClr val="000000"/>
              </a:solidFill>
              <a:latin typeface="Arial" charset="0"/>
              <a:ea typeface="ＭＳ Ｐゴシック" charset="0"/>
            </a:endParaRPr>
          </a:p>
        </p:txBody>
      </p:sp>
      <p:grpSp>
        <p:nvGrpSpPr>
          <p:cNvPr id="105" name="Group 361">
            <a:extLst>
              <a:ext uri="{FF2B5EF4-FFF2-40B4-BE49-F238E27FC236}">
                <a16:creationId xmlns:a16="http://schemas.microsoft.com/office/drawing/2014/main" id="{BDFB8667-5290-5B43-A841-425499A3D9F5}"/>
              </a:ext>
            </a:extLst>
          </p:cNvPr>
          <p:cNvGrpSpPr>
            <a:grpSpLocks/>
          </p:cNvGrpSpPr>
          <p:nvPr/>
        </p:nvGrpSpPr>
        <p:grpSpPr bwMode="auto">
          <a:xfrm>
            <a:off x="4448175" y="4648200"/>
            <a:ext cx="639763" cy="581025"/>
            <a:chOff x="2967" y="478"/>
            <a:chExt cx="788" cy="625"/>
          </a:xfrm>
        </p:grpSpPr>
        <p:pic>
          <p:nvPicPr>
            <p:cNvPr id="106" name="Picture 358" descr="access_point_stylized_small">
              <a:extLst>
                <a:ext uri="{FF2B5EF4-FFF2-40B4-BE49-F238E27FC236}">
                  <a16:creationId xmlns:a16="http://schemas.microsoft.com/office/drawing/2014/main" id="{42901DE5-3C49-A741-9CBA-DE06E2745E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2" y="559"/>
              <a:ext cx="576" cy="5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7" name="Picture 360" descr="antenna_radiation_stylized">
              <a:extLst>
                <a:ext uri="{FF2B5EF4-FFF2-40B4-BE49-F238E27FC236}">
                  <a16:creationId xmlns:a16="http://schemas.microsoft.com/office/drawing/2014/main" id="{C7CA1512-DC17-E34A-8EB4-97D5467FDB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7" y="478"/>
              <a:ext cx="788" cy="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08" name="Group 356">
            <a:extLst>
              <a:ext uri="{FF2B5EF4-FFF2-40B4-BE49-F238E27FC236}">
                <a16:creationId xmlns:a16="http://schemas.microsoft.com/office/drawing/2014/main" id="{26F354D7-2D9B-234A-B2A0-5F2DBA9DEA00}"/>
              </a:ext>
            </a:extLst>
          </p:cNvPr>
          <p:cNvGrpSpPr>
            <a:grpSpLocks/>
          </p:cNvGrpSpPr>
          <p:nvPr/>
        </p:nvGrpSpPr>
        <p:grpSpPr bwMode="auto">
          <a:xfrm>
            <a:off x="4691063" y="5207000"/>
            <a:ext cx="436562" cy="498475"/>
            <a:chOff x="313" y="1497"/>
            <a:chExt cx="1152" cy="1014"/>
          </a:xfrm>
        </p:grpSpPr>
        <p:pic>
          <p:nvPicPr>
            <p:cNvPr id="109" name="Picture 354" descr="laptop_stylized_small">
              <a:extLst>
                <a:ext uri="{FF2B5EF4-FFF2-40B4-BE49-F238E27FC236}">
                  <a16:creationId xmlns:a16="http://schemas.microsoft.com/office/drawing/2014/main" id="{BCB9D968-4DAC-4942-8416-6D02896F4C6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0" name="Picture 355" descr="antenna_stylized">
              <a:extLst>
                <a:ext uri="{FF2B5EF4-FFF2-40B4-BE49-F238E27FC236}">
                  <a16:creationId xmlns:a16="http://schemas.microsoft.com/office/drawing/2014/main" id="{63924E93-C285-0447-87FD-E5D8BE984F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11" name="Group 403">
            <a:extLst>
              <a:ext uri="{FF2B5EF4-FFF2-40B4-BE49-F238E27FC236}">
                <a16:creationId xmlns:a16="http://schemas.microsoft.com/office/drawing/2014/main" id="{B543494D-A929-0A4C-8CF2-88888239E2BE}"/>
              </a:ext>
            </a:extLst>
          </p:cNvPr>
          <p:cNvGrpSpPr>
            <a:grpSpLocks/>
          </p:cNvGrpSpPr>
          <p:nvPr/>
        </p:nvGrpSpPr>
        <p:grpSpPr bwMode="auto">
          <a:xfrm>
            <a:off x="4233863" y="5197475"/>
            <a:ext cx="569912" cy="544513"/>
            <a:chOff x="2751" y="1851"/>
            <a:chExt cx="462" cy="478"/>
          </a:xfrm>
        </p:grpSpPr>
        <p:pic>
          <p:nvPicPr>
            <p:cNvPr id="112" name="Picture 364" descr="iphone_stylized_small">
              <a:extLst>
                <a:ext uri="{FF2B5EF4-FFF2-40B4-BE49-F238E27FC236}">
                  <a16:creationId xmlns:a16="http://schemas.microsoft.com/office/drawing/2014/main" id="{CB5DF627-60A3-8641-B134-B2B81F4D146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3" name="Picture 402" descr="antenna_radiation_stylized">
              <a:extLst>
                <a:ext uri="{FF2B5EF4-FFF2-40B4-BE49-F238E27FC236}">
                  <a16:creationId xmlns:a16="http://schemas.microsoft.com/office/drawing/2014/main" id="{7658C1BB-16FA-B44A-A116-22C44E2E64D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14" name="Group 356">
            <a:extLst>
              <a:ext uri="{FF2B5EF4-FFF2-40B4-BE49-F238E27FC236}">
                <a16:creationId xmlns:a16="http://schemas.microsoft.com/office/drawing/2014/main" id="{7BAEF5AE-1464-9D46-8D44-33FF1AA7FE8C}"/>
              </a:ext>
            </a:extLst>
          </p:cNvPr>
          <p:cNvGrpSpPr>
            <a:grpSpLocks/>
          </p:cNvGrpSpPr>
          <p:nvPr/>
        </p:nvGrpSpPr>
        <p:grpSpPr bwMode="auto">
          <a:xfrm>
            <a:off x="3776663" y="5216525"/>
            <a:ext cx="436562" cy="498475"/>
            <a:chOff x="313" y="1497"/>
            <a:chExt cx="1152" cy="1014"/>
          </a:xfrm>
        </p:grpSpPr>
        <p:pic>
          <p:nvPicPr>
            <p:cNvPr id="115" name="Picture 354" descr="laptop_stylized_small">
              <a:extLst>
                <a:ext uri="{FF2B5EF4-FFF2-40B4-BE49-F238E27FC236}">
                  <a16:creationId xmlns:a16="http://schemas.microsoft.com/office/drawing/2014/main" id="{8450A102-6A2B-DB40-A176-7E0CB094F27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6" name="Picture 355" descr="antenna_stylized">
              <a:extLst>
                <a:ext uri="{FF2B5EF4-FFF2-40B4-BE49-F238E27FC236}">
                  <a16:creationId xmlns:a16="http://schemas.microsoft.com/office/drawing/2014/main" id="{F66C3C9A-BF8E-C049-9C1E-83E292B613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17" name="Group 356">
            <a:extLst>
              <a:ext uri="{FF2B5EF4-FFF2-40B4-BE49-F238E27FC236}">
                <a16:creationId xmlns:a16="http://schemas.microsoft.com/office/drawing/2014/main" id="{DEC74E59-3402-AE40-B8CF-4B1811DF782E}"/>
              </a:ext>
            </a:extLst>
          </p:cNvPr>
          <p:cNvGrpSpPr>
            <a:grpSpLocks/>
          </p:cNvGrpSpPr>
          <p:nvPr/>
        </p:nvGrpSpPr>
        <p:grpSpPr bwMode="auto">
          <a:xfrm>
            <a:off x="3725863" y="4627563"/>
            <a:ext cx="436562" cy="498475"/>
            <a:chOff x="313" y="1497"/>
            <a:chExt cx="1152" cy="1014"/>
          </a:xfrm>
        </p:grpSpPr>
        <p:pic>
          <p:nvPicPr>
            <p:cNvPr id="118" name="Picture 354" descr="laptop_stylized_small">
              <a:extLst>
                <a:ext uri="{FF2B5EF4-FFF2-40B4-BE49-F238E27FC236}">
                  <a16:creationId xmlns:a16="http://schemas.microsoft.com/office/drawing/2014/main" id="{FF2338BE-BEEA-874A-8AD1-B83706BA729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9" name="Picture 355" descr="antenna_stylized">
              <a:extLst>
                <a:ext uri="{FF2B5EF4-FFF2-40B4-BE49-F238E27FC236}">
                  <a16:creationId xmlns:a16="http://schemas.microsoft.com/office/drawing/2014/main" id="{F923ABF6-F4F2-454D-B1F1-01A242039D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20" name="Line 25">
            <a:extLst>
              <a:ext uri="{FF2B5EF4-FFF2-40B4-BE49-F238E27FC236}">
                <a16:creationId xmlns:a16="http://schemas.microsoft.com/office/drawing/2014/main" id="{7BA8AD27-3D08-E44D-A38F-C075CB53647F}"/>
              </a:ext>
            </a:extLst>
          </p:cNvPr>
          <p:cNvSpPr>
            <a:spLocks noChangeShapeType="1"/>
          </p:cNvSpPr>
          <p:nvPr/>
        </p:nvSpPr>
        <p:spPr bwMode="auto">
          <a:xfrm>
            <a:off x="3902074" y="3679824"/>
            <a:ext cx="796925" cy="1298575"/>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ＭＳ Ｐゴシック" charset="0"/>
            </a:endParaRPr>
          </a:p>
        </p:txBody>
      </p:sp>
      <p:grpSp>
        <p:nvGrpSpPr>
          <p:cNvPr id="121" name="Group 403">
            <a:extLst>
              <a:ext uri="{FF2B5EF4-FFF2-40B4-BE49-F238E27FC236}">
                <a16:creationId xmlns:a16="http://schemas.microsoft.com/office/drawing/2014/main" id="{3E47EC88-0001-CB43-A7ED-C0289170512A}"/>
              </a:ext>
            </a:extLst>
          </p:cNvPr>
          <p:cNvGrpSpPr>
            <a:grpSpLocks/>
          </p:cNvGrpSpPr>
          <p:nvPr/>
        </p:nvGrpSpPr>
        <p:grpSpPr bwMode="auto">
          <a:xfrm>
            <a:off x="4021138" y="4271963"/>
            <a:ext cx="568325" cy="544512"/>
            <a:chOff x="2751" y="1851"/>
            <a:chExt cx="462" cy="478"/>
          </a:xfrm>
        </p:grpSpPr>
        <p:pic>
          <p:nvPicPr>
            <p:cNvPr id="122" name="Picture 364" descr="iphone_stylized_small">
              <a:extLst>
                <a:ext uri="{FF2B5EF4-FFF2-40B4-BE49-F238E27FC236}">
                  <a16:creationId xmlns:a16="http://schemas.microsoft.com/office/drawing/2014/main" id="{6AEF903B-BDB6-8645-8D02-1DABD42234E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 name="Picture 402" descr="antenna_radiation_stylized">
              <a:extLst>
                <a:ext uri="{FF2B5EF4-FFF2-40B4-BE49-F238E27FC236}">
                  <a16:creationId xmlns:a16="http://schemas.microsoft.com/office/drawing/2014/main" id="{AD441939-A4CA-344C-B792-0F95B7C3CEC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24" name="Group 123">
            <a:extLst>
              <a:ext uri="{FF2B5EF4-FFF2-40B4-BE49-F238E27FC236}">
                <a16:creationId xmlns:a16="http://schemas.microsoft.com/office/drawing/2014/main" id="{3CED2675-190A-B746-8E41-91D1CAFA5B4D}"/>
              </a:ext>
            </a:extLst>
          </p:cNvPr>
          <p:cNvGrpSpPr/>
          <p:nvPr/>
        </p:nvGrpSpPr>
        <p:grpSpPr>
          <a:xfrm>
            <a:off x="3370124" y="3421492"/>
            <a:ext cx="744676" cy="388508"/>
            <a:chOff x="7493876" y="2774731"/>
            <a:chExt cx="1481958" cy="894622"/>
          </a:xfrm>
        </p:grpSpPr>
        <p:sp>
          <p:nvSpPr>
            <p:cNvPr id="125" name="Freeform 124">
              <a:extLst>
                <a:ext uri="{FF2B5EF4-FFF2-40B4-BE49-F238E27FC236}">
                  <a16:creationId xmlns:a16="http://schemas.microsoft.com/office/drawing/2014/main" id="{1B607571-549B-3244-95A5-8E992DF5EA01}"/>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26" name="Oval 125">
              <a:extLst>
                <a:ext uri="{FF2B5EF4-FFF2-40B4-BE49-F238E27FC236}">
                  <a16:creationId xmlns:a16="http://schemas.microsoft.com/office/drawing/2014/main" id="{EB12A4B4-C06F-9B48-B23C-8D92C0777D93}"/>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27" name="Group 126">
              <a:extLst>
                <a:ext uri="{FF2B5EF4-FFF2-40B4-BE49-F238E27FC236}">
                  <a16:creationId xmlns:a16="http://schemas.microsoft.com/office/drawing/2014/main" id="{9A80F69B-AD4C-CC49-A474-B7379EA06173}"/>
                </a:ext>
              </a:extLst>
            </p:cNvPr>
            <p:cNvGrpSpPr/>
            <p:nvPr/>
          </p:nvGrpSpPr>
          <p:grpSpPr>
            <a:xfrm>
              <a:off x="7713663" y="2848339"/>
              <a:ext cx="1042107" cy="425543"/>
              <a:chOff x="7786941" y="2884917"/>
              <a:chExt cx="897649" cy="353919"/>
            </a:xfrm>
          </p:grpSpPr>
          <p:sp>
            <p:nvSpPr>
              <p:cNvPr id="128" name="Freeform 127">
                <a:extLst>
                  <a:ext uri="{FF2B5EF4-FFF2-40B4-BE49-F238E27FC236}">
                    <a16:creationId xmlns:a16="http://schemas.microsoft.com/office/drawing/2014/main" id="{C53B4447-0429-CD4A-8613-890A66B938A7}"/>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9" name="Freeform 128">
                <a:extLst>
                  <a:ext uri="{FF2B5EF4-FFF2-40B4-BE49-F238E27FC236}">
                    <a16:creationId xmlns:a16="http://schemas.microsoft.com/office/drawing/2014/main" id="{405FA763-214E-1942-917D-F894C98094BB}"/>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0" name="Freeform 129">
                <a:extLst>
                  <a:ext uri="{FF2B5EF4-FFF2-40B4-BE49-F238E27FC236}">
                    <a16:creationId xmlns:a16="http://schemas.microsoft.com/office/drawing/2014/main" id="{D3C585B2-5EB3-1B49-A37B-C73BE3896402}"/>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1" name="Freeform 130">
                <a:extLst>
                  <a:ext uri="{FF2B5EF4-FFF2-40B4-BE49-F238E27FC236}">
                    <a16:creationId xmlns:a16="http://schemas.microsoft.com/office/drawing/2014/main" id="{F9927536-F9B1-A849-9472-7C9E39D2E45F}"/>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57" name="Rectangle 56"/>
          <p:cNvSpPr/>
          <p:nvPr/>
        </p:nvSpPr>
        <p:spPr>
          <a:xfrm>
            <a:off x="2887618" y="6348045"/>
            <a:ext cx="4511300" cy="400110"/>
          </a:xfrm>
          <a:prstGeom prst="rect">
            <a:avLst/>
          </a:prstGeom>
        </p:spPr>
        <p:txBody>
          <a:bodyPr wrap="none">
            <a:spAutoFit/>
          </a:bodyPr>
          <a:lstStyle/>
          <a:p>
            <a:r>
              <a:rPr lang="en-US" sz="2000" dirty="0">
                <a:latin typeface="Times-Bold"/>
              </a:rPr>
              <a:t>Fig5 </a:t>
            </a:r>
            <a:r>
              <a:rPr lang="en-US" altLang="en-US" sz="2000" dirty="0"/>
              <a:t>Elements of a wireless LAN network</a:t>
            </a:r>
            <a:endParaRPr lang="en-US" dirty="0"/>
          </a:p>
        </p:txBody>
      </p:sp>
    </p:spTree>
    <p:extLst>
      <p:ext uri="{BB962C8B-B14F-4D97-AF65-F5344CB8AC3E}">
        <p14:creationId xmlns:p14="http://schemas.microsoft.com/office/powerpoint/2010/main" val="591294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5">
                                            <p:txEl>
                                              <p:pRg st="2" end="2"/>
                                            </p:txEl>
                                          </p:spTgt>
                                        </p:tgtEl>
                                        <p:attrNameLst>
                                          <p:attrName>style.visibility</p:attrName>
                                        </p:attrNameLst>
                                      </p:cBhvr>
                                      <p:to>
                                        <p:strVal val="visible"/>
                                      </p:to>
                                    </p:set>
                                    <p:animEffect transition="in" filter="dissolve">
                                      <p:cBhvr>
                                        <p:cTn id="7" dur="500"/>
                                        <p:tgtEl>
                                          <p:spTgt spid="65">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65">
                                            <p:txEl>
                                              <p:pRg st="3" end="3"/>
                                            </p:txEl>
                                          </p:spTgt>
                                        </p:tgtEl>
                                        <p:attrNameLst>
                                          <p:attrName>style.visibility</p:attrName>
                                        </p:attrNameLst>
                                      </p:cBhvr>
                                      <p:to>
                                        <p:strVal val="visible"/>
                                      </p:to>
                                    </p:set>
                                    <p:animEffect transition="in" filter="dissolve">
                                      <p:cBhvr>
                                        <p:cTn id="10" dur="500"/>
                                        <p:tgtEl>
                                          <p:spTgt spid="65">
                                            <p:txEl>
                                              <p:pRg st="3" end="3"/>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65">
                                            <p:txEl>
                                              <p:pRg st="4" end="4"/>
                                            </p:txEl>
                                          </p:spTgt>
                                        </p:tgtEl>
                                        <p:attrNameLst>
                                          <p:attrName>style.visibility</p:attrName>
                                        </p:attrNameLst>
                                      </p:cBhvr>
                                      <p:to>
                                        <p:strVal val="visible"/>
                                      </p:to>
                                    </p:set>
                                    <p:animEffect transition="in" filter="dissolve">
                                      <p:cBhvr>
                                        <p:cTn id="13" dur="500"/>
                                        <p:tgtEl>
                                          <p:spTgt spid="65">
                                            <p:txEl>
                                              <p:pRg st="4" end="4"/>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65">
                                            <p:txEl>
                                              <p:pRg st="5" end="5"/>
                                            </p:txEl>
                                          </p:spTgt>
                                        </p:tgtEl>
                                        <p:attrNameLst>
                                          <p:attrName>style.visibility</p:attrName>
                                        </p:attrNameLst>
                                      </p:cBhvr>
                                      <p:to>
                                        <p:strVal val="visible"/>
                                      </p:to>
                                    </p:set>
                                    <p:animEffect transition="in" filter="dissolve">
                                      <p:cBhvr>
                                        <p:cTn id="16" dur="500"/>
                                        <p:tgtEl>
                                          <p:spTgt spid="65">
                                            <p:txEl>
                                              <p:pRg st="5" end="5"/>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65">
                                            <p:txEl>
                                              <p:pRg st="6" end="6"/>
                                            </p:txEl>
                                          </p:spTgt>
                                        </p:tgtEl>
                                        <p:attrNameLst>
                                          <p:attrName>style.visibility</p:attrName>
                                        </p:attrNameLst>
                                      </p:cBhvr>
                                      <p:to>
                                        <p:strVal val="visible"/>
                                      </p:to>
                                    </p:set>
                                    <p:animEffect transition="in" filter="dissolve">
                                      <p:cBhvr>
                                        <p:cTn id="19" dur="500"/>
                                        <p:tgtEl>
                                          <p:spTgt spid="6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3291</TotalTime>
  <Words>3119</Words>
  <Application>Microsoft Office PowerPoint</Application>
  <PresentationFormat>Widescreen</PresentationFormat>
  <Paragraphs>464</Paragraphs>
  <Slides>50</Slides>
  <Notes>14</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نسق Office</vt:lpstr>
      <vt:lpstr>Lecture6</vt:lpstr>
      <vt:lpstr> Introduction </vt:lpstr>
      <vt:lpstr>Cont ..</vt:lpstr>
      <vt:lpstr>PowerPoint Presentation</vt:lpstr>
      <vt:lpstr>PowerPoint Presentation</vt:lpstr>
      <vt:lpstr>Elements of a wireless LAN network</vt:lpstr>
      <vt:lpstr>Cont..</vt:lpstr>
      <vt:lpstr>Cont..</vt:lpstr>
      <vt:lpstr>Cont..</vt:lpstr>
      <vt:lpstr>IEEE802.11 - Architecture of an infrastructure network</vt:lpstr>
      <vt:lpstr>PowerPoint Presentation</vt:lpstr>
      <vt:lpstr>Extended Service Set </vt:lpstr>
      <vt:lpstr>PowerPoint Presentation</vt:lpstr>
      <vt:lpstr>Distribution system</vt:lpstr>
      <vt:lpstr>IEEE802.11 - Architecture of an infrastructure network</vt:lpstr>
      <vt:lpstr>PowerPoint Presentation</vt:lpstr>
      <vt:lpstr>PowerPoint Presentation</vt:lpstr>
      <vt:lpstr>IEEE standard 802.11</vt:lpstr>
      <vt:lpstr>PowerPoint Presentation</vt:lpstr>
      <vt:lpstr>Station Types</vt:lpstr>
      <vt:lpstr>IEEE802.11 - Architecture of an ad-hoc network</vt:lpstr>
      <vt:lpstr>Logical Link Control (LLC)</vt:lpstr>
      <vt:lpstr>MAC Sub-layer</vt:lpstr>
      <vt:lpstr>PowerPoint Presentation</vt:lpstr>
      <vt:lpstr> Distributed Coordination Function(DCF)</vt:lpstr>
      <vt:lpstr>PowerPoint Presentation</vt:lpstr>
      <vt:lpstr>Network Allocation Vector</vt:lpstr>
      <vt:lpstr>PowerPoint Presentation</vt:lpstr>
      <vt:lpstr>Point Coordination Function (PCF)</vt:lpstr>
      <vt:lpstr>PowerPoint Presentation</vt:lpstr>
      <vt:lpstr>PowerPoint Presentation</vt:lpstr>
      <vt:lpstr>PowerPoint Presentation</vt:lpstr>
      <vt:lpstr>Hidden and Exposed Station Problems</vt:lpstr>
      <vt:lpstr>Hidden-Station Problem </vt:lpstr>
      <vt:lpstr> Hidden station problem</vt:lpstr>
      <vt:lpstr> Exposed station problem </vt:lpstr>
      <vt:lpstr> Exposed station problem</vt:lpstr>
      <vt:lpstr>Fragmentation</vt:lpstr>
      <vt:lpstr>802.11 frame: addressing</vt:lpstr>
      <vt:lpstr>802.11 frame: addressing</vt:lpstr>
      <vt:lpstr>802.11 frame: addressing</vt:lpstr>
      <vt:lpstr>802.11: Channels, association</vt:lpstr>
      <vt:lpstr>802.11: mobility within same subnet</vt:lpstr>
      <vt:lpstr>Association</vt:lpstr>
      <vt:lpstr>PowerPoint Presentation</vt:lpstr>
      <vt:lpstr>PowerPoint Presentation</vt:lpstr>
      <vt:lpstr>802.11: passive/active scanning</vt:lpstr>
      <vt:lpstr>Power Management</vt:lpstr>
      <vt:lpstr>PowerPoint Presentation</vt:lpstr>
      <vt:lpstr>802.11: advanced capabilities</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 12</dc:title>
  <dc:creator>omima</dc:creator>
  <cp:lastModifiedBy>jehad naas</cp:lastModifiedBy>
  <cp:revision>242</cp:revision>
  <dcterms:created xsi:type="dcterms:W3CDTF">2023-02-21T10:58:37Z</dcterms:created>
  <dcterms:modified xsi:type="dcterms:W3CDTF">2024-06-23T19:58:04Z</dcterms:modified>
</cp:coreProperties>
</file>