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4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47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35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2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0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1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33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7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1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7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2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8D9D01-C1E4-4410-B42C-C0CB4CFD213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A7D9-84C0-43B7-A063-2E7C8354A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33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796834"/>
            <a:ext cx="8825658" cy="398054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dirty="0" smtClean="0"/>
              <a:t>ENTERPRISE SYSTEMS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DD998-BB69-4792-B8D3-9E11D360D8D9}"/>
              </a:ext>
            </a:extLst>
          </p:cNvPr>
          <p:cNvSpPr/>
          <p:nvPr/>
        </p:nvSpPr>
        <p:spPr>
          <a:xfrm>
            <a:off x="2404807" y="3854051"/>
            <a:ext cx="6963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Hadeel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elgerbi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9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ways in which jobs can be made more meaningful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Task </a:t>
            </a:r>
            <a:r>
              <a:rPr lang="en-US" sz="2400" dirty="0" smtClean="0"/>
              <a:t>significance: Jobs </a:t>
            </a:r>
            <a:r>
              <a:rPr lang="en-US" sz="2400" dirty="0"/>
              <a:t>should have a substantial impact on the </a:t>
            </a:r>
            <a:r>
              <a:rPr lang="en-US" sz="2400" dirty="0" smtClean="0"/>
              <a:t>welfare </a:t>
            </a:r>
            <a:r>
              <a:rPr lang="en-US" sz="2400" dirty="0"/>
              <a:t>of the organization. By recruiting </a:t>
            </a:r>
            <a:r>
              <a:rPr lang="en-US" sz="2400" dirty="0" smtClean="0"/>
              <a:t>high caliber </a:t>
            </a:r>
            <a:r>
              <a:rPr lang="en-US" sz="2400" dirty="0"/>
              <a:t>students and </a:t>
            </a:r>
            <a:r>
              <a:rPr lang="en-US" sz="2400" dirty="0" smtClean="0"/>
              <a:t>faculty </a:t>
            </a:r>
            <a:r>
              <a:rPr lang="en-US" sz="2400" dirty="0"/>
              <a:t>the dean of a college not only satisfies society’s needs for </a:t>
            </a:r>
            <a:r>
              <a:rPr lang="en-US" sz="2400" dirty="0" smtClean="0"/>
              <a:t>well educated </a:t>
            </a:r>
            <a:r>
              <a:rPr lang="en-US" sz="2400" dirty="0"/>
              <a:t>men and women, </a:t>
            </a:r>
            <a:r>
              <a:rPr lang="en-US" sz="2400" dirty="0" smtClean="0"/>
              <a:t>but </a:t>
            </a:r>
            <a:r>
              <a:rPr lang="en-US" sz="2400" dirty="0"/>
              <a:t>provides jobs for others at the </a:t>
            </a:r>
            <a:r>
              <a:rPr lang="en-US" sz="2400" dirty="0" smtClean="0"/>
              <a:t>colleges</a:t>
            </a:r>
            <a:r>
              <a:rPr lang="ar-LY" sz="2400" dirty="0" smtClean="0"/>
              <a:t> </a:t>
            </a:r>
            <a:r>
              <a:rPr lang="en-US" sz="2400" smtClean="0"/>
              <a:t> as </a:t>
            </a:r>
            <a:r>
              <a:rPr lang="en-US" sz="2400" dirty="0"/>
              <a:t>well. A high degree of task significance is attached to this </a:t>
            </a:r>
            <a:r>
              <a:rPr lang="en-US" sz="2400" dirty="0" smtClean="0"/>
              <a:t>job.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04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JOB </a:t>
            </a:r>
            <a:r>
              <a:rPr lang="en-US" dirty="0"/>
              <a:t>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job should provide feedback about what is </a:t>
            </a:r>
            <a:r>
              <a:rPr lang="en-US" sz="2400" dirty="0" smtClean="0"/>
              <a:t>accomplished. Knowledge </a:t>
            </a:r>
            <a:r>
              <a:rPr lang="en-US" sz="2400" dirty="0"/>
              <a:t>of one’s task performance is a requirement for </a:t>
            </a:r>
            <a:r>
              <a:rPr lang="en-US" sz="2400" dirty="0" smtClean="0"/>
              <a:t>higher order needs </a:t>
            </a:r>
            <a:r>
              <a:rPr lang="en-US" sz="2400" dirty="0"/>
              <a:t>satisfaction. </a:t>
            </a:r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an employee is working on a task that is </a:t>
            </a:r>
            <a:r>
              <a:rPr lang="en-US" sz="2400" dirty="0" smtClean="0"/>
              <a:t>meaningful, satisfaction </a:t>
            </a:r>
            <a:r>
              <a:rPr lang="en-US" sz="2400"/>
              <a:t>of </a:t>
            </a:r>
            <a:r>
              <a:rPr lang="en-US" sz="2400" smtClean="0"/>
              <a:t>higher order </a:t>
            </a:r>
            <a:r>
              <a:rPr lang="en-US" sz="2400" dirty="0"/>
              <a:t>needs will not he obtained unless some form of task feedback </a:t>
            </a:r>
            <a:r>
              <a:rPr lang="en-US" sz="2400" dirty="0" smtClean="0"/>
              <a:t>is provided.</a:t>
            </a:r>
          </a:p>
          <a:p>
            <a:r>
              <a:rPr lang="en-US" sz="2400" dirty="0"/>
              <a:t>Feedback can originate from either doing the task itself, </a:t>
            </a:r>
            <a:r>
              <a:rPr lang="en-US" sz="2400" dirty="0" smtClean="0"/>
              <a:t>or from </a:t>
            </a:r>
            <a:r>
              <a:rPr lang="en-US" sz="2400" dirty="0"/>
              <a:t>others, such as supervisors, co-workers, or </a:t>
            </a:r>
            <a:r>
              <a:rPr lang="en-US" sz="2400" dirty="0" smtClean="0"/>
              <a:t>customers.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628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200" dirty="0">
                <a:solidFill>
                  <a:srgbClr val="EBEBEB"/>
                </a:solidFill>
              </a:rPr>
              <a:t>work </a:t>
            </a:r>
            <a:r>
              <a:rPr lang="en-US" sz="4200" dirty="0" smtClean="0">
                <a:solidFill>
                  <a:srgbClr val="EBEBEB"/>
                </a:solidFill>
              </a:rPr>
              <a:t>engagement</a:t>
            </a:r>
          </a:p>
          <a:p>
            <a:r>
              <a:rPr lang="en-US" sz="4200" dirty="0">
                <a:solidFill>
                  <a:srgbClr val="EBEBEB"/>
                </a:solidFill>
              </a:rPr>
              <a:t>work </a:t>
            </a:r>
            <a:r>
              <a:rPr lang="en-US" sz="4200" dirty="0" smtClean="0">
                <a:solidFill>
                  <a:srgbClr val="EBEBEB"/>
                </a:solidFill>
              </a:rPr>
              <a:t>efficiency</a:t>
            </a:r>
          </a:p>
          <a:p>
            <a:r>
              <a:rPr lang="en-US" sz="4200" dirty="0">
                <a:solidFill>
                  <a:srgbClr val="EBEBEB"/>
                </a:solidFill>
              </a:rPr>
              <a:t>developing the principles of scientific </a:t>
            </a:r>
            <a:r>
              <a:rPr lang="en-US" sz="4200" dirty="0" smtClean="0">
                <a:solidFill>
                  <a:srgbClr val="EBEBEB"/>
                </a:solidFill>
              </a:rPr>
              <a:t>management</a:t>
            </a:r>
          </a:p>
          <a:p>
            <a:r>
              <a:rPr lang="en-US" sz="4200" dirty="0">
                <a:solidFill>
                  <a:srgbClr val="EBEBEB"/>
                </a:solidFill>
              </a:rPr>
              <a:t>Job Redesign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5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Employees’ psychological connection with their work has gained </a:t>
            </a:r>
            <a:r>
              <a:rPr lang="en-US" sz="2400" dirty="0" smtClean="0"/>
              <a:t>critical importance </a:t>
            </a:r>
            <a:r>
              <a:rPr lang="en-US" sz="2400" dirty="0"/>
              <a:t>in the information/service economy of the twenty-first century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contemporary world of work, to compete effectively, companies </a:t>
            </a:r>
            <a:r>
              <a:rPr lang="en-US" sz="2400" dirty="0" smtClean="0"/>
              <a:t>not only </a:t>
            </a:r>
            <a:r>
              <a:rPr lang="en-US" sz="2400" dirty="0"/>
              <a:t>must recruit the top talent, but must also inspire and enable </a:t>
            </a:r>
            <a:r>
              <a:rPr lang="en-US" sz="2400" dirty="0" smtClean="0"/>
              <a:t>employees.</a:t>
            </a:r>
          </a:p>
          <a:p>
            <a:r>
              <a:rPr lang="en-US" sz="2400" dirty="0"/>
              <a:t>to apply their full capabilities to their work. Contemporary </a:t>
            </a:r>
            <a:r>
              <a:rPr lang="en-US" sz="2400" dirty="0" smtClean="0"/>
              <a:t>organizations need </a:t>
            </a:r>
            <a:r>
              <a:rPr lang="en-US" sz="2400" dirty="0"/>
              <a:t>employees who are psychologically connected to their work</a:t>
            </a:r>
          </a:p>
        </p:txBody>
      </p:sp>
    </p:spTree>
    <p:extLst>
      <p:ext uri="{BB962C8B-B14F-4D97-AF65-F5344CB8AC3E}">
        <p14:creationId xmlns:p14="http://schemas.microsoft.com/office/powerpoint/2010/main" val="143165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021" y="1412838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/>
              <a:t>this principle specifies </a:t>
            </a:r>
            <a:r>
              <a:rPr lang="en-US" sz="2400" dirty="0" smtClean="0"/>
              <a:t>that maximum </a:t>
            </a:r>
            <a:r>
              <a:rPr lang="en-US" sz="2400" dirty="0"/>
              <a:t>work efficiency will be achieved if jobs are simplified </a:t>
            </a:r>
            <a:r>
              <a:rPr lang="en-US" sz="2400" dirty="0" smtClean="0"/>
              <a:t>and</a:t>
            </a:r>
            <a:r>
              <a:rPr lang="en-US" sz="2400" dirty="0"/>
              <a:t> </a:t>
            </a:r>
            <a:r>
              <a:rPr lang="en-US" sz="2400" dirty="0" smtClean="0"/>
              <a:t>specialized </a:t>
            </a:r>
            <a:r>
              <a:rPr lang="en-US" sz="2400" dirty="0"/>
              <a:t>to the greatest extent </a:t>
            </a:r>
            <a:r>
              <a:rPr lang="en-US" sz="2400" dirty="0" smtClean="0"/>
              <a:t>possible: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notion is that </a:t>
            </a:r>
            <a:r>
              <a:rPr lang="en-US" sz="2400" dirty="0" smtClean="0"/>
              <a:t>the employees </a:t>
            </a:r>
            <a:r>
              <a:rPr lang="en-US" sz="2400" dirty="0"/>
              <a:t>will function most efficiently if they perform the same </a:t>
            </a:r>
            <a:r>
              <a:rPr lang="en-US" sz="2400" dirty="0" smtClean="0"/>
              <a:t>specialized </a:t>
            </a:r>
            <a:r>
              <a:rPr lang="en-US" sz="2400" dirty="0"/>
              <a:t>functions repeatedly instead of spreading their attention </a:t>
            </a:r>
            <a:r>
              <a:rPr lang="en-US" sz="2400" dirty="0" smtClean="0"/>
              <a:t>and energies </a:t>
            </a:r>
            <a:r>
              <a:rPr lang="en-US" sz="2400" dirty="0"/>
              <a:t>across several more complex </a:t>
            </a:r>
            <a:r>
              <a:rPr lang="en-US" sz="2400" dirty="0" smtClean="0"/>
              <a:t>tasks.</a:t>
            </a:r>
          </a:p>
          <a:p>
            <a:r>
              <a:rPr lang="en-US" sz="2400" dirty="0" smtClean="0"/>
              <a:t>  the </a:t>
            </a:r>
            <a:r>
              <a:rPr lang="en-US" sz="2400" dirty="0"/>
              <a:t>clearest example of how the </a:t>
            </a:r>
            <a:r>
              <a:rPr lang="en-US" sz="2400" dirty="0" smtClean="0"/>
              <a:t>division-of-labor     principle </a:t>
            </a:r>
            <a:r>
              <a:rPr lang="en-US" sz="2400" dirty="0"/>
              <a:t>was applied to the design of work.</a:t>
            </a:r>
          </a:p>
        </p:txBody>
      </p:sp>
    </p:spTree>
    <p:extLst>
      <p:ext uri="{BB962C8B-B14F-4D97-AF65-F5344CB8AC3E}">
        <p14:creationId xmlns:p14="http://schemas.microsoft.com/office/powerpoint/2010/main" val="128550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the principles of </a:t>
            </a:r>
            <a:r>
              <a:rPr lang="en-US" dirty="0" smtClean="0"/>
              <a:t>scientific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96076"/>
          </a:xfrm>
        </p:spPr>
        <p:txBody>
          <a:bodyPr>
            <a:normAutofit/>
          </a:bodyPr>
          <a:lstStyle/>
          <a:p>
            <a:r>
              <a:rPr lang="en-US" dirty="0"/>
              <a:t>The theorist responsible for developing the principles of scientific</a:t>
            </a:r>
            <a:br>
              <a:rPr lang="en-US" dirty="0"/>
            </a:br>
            <a:r>
              <a:rPr lang="en-US" dirty="0"/>
              <a:t>management underlying the industrial engineering </a:t>
            </a:r>
            <a:r>
              <a:rPr lang="en-US" dirty="0" smtClean="0"/>
              <a:t>approach: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work to be done should be studied scientifically to determine, </a:t>
            </a:r>
            <a:r>
              <a:rPr lang="en-US" dirty="0" smtClean="0"/>
              <a:t>in quantitative </a:t>
            </a:r>
            <a:r>
              <a:rPr lang="en-US" dirty="0"/>
              <a:t>terms, how the work should be divided among </a:t>
            </a:r>
            <a:r>
              <a:rPr lang="en-US" dirty="0" smtClean="0"/>
              <a:t>workers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Employees selected for the job should be matched according to </a:t>
            </a:r>
            <a:r>
              <a:rPr lang="en-US" dirty="0" smtClean="0"/>
              <a:t>the skills </a:t>
            </a:r>
            <a:r>
              <a:rPr lang="en-US" dirty="0"/>
              <a:t>demanded by the </a:t>
            </a:r>
            <a:r>
              <a:rPr lang="en-US" dirty="0" smtClean="0"/>
              <a:t>job.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Employees should be trained by management on how to perform </a:t>
            </a:r>
            <a:r>
              <a:rPr lang="en-US" dirty="0" smtClean="0"/>
              <a:t>the task </a:t>
            </a:r>
            <a:r>
              <a:rPr lang="en-US" dirty="0"/>
              <a:t>as specified exactly by the scientific analysis of the work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 motivate employees, incentive systems should be developed by</a:t>
            </a:r>
            <a:br>
              <a:rPr lang="en-US" dirty="0"/>
            </a:br>
            <a:r>
              <a:rPr lang="en-US" dirty="0"/>
              <a:t>management that reward employees for the completion of each </a:t>
            </a:r>
            <a:r>
              <a:rPr lang="en-US" dirty="0" smtClean="0"/>
              <a:t>day’s production </a:t>
            </a:r>
            <a:r>
              <a:rPr lang="en-US" dirty="0"/>
              <a:t>that meets the standards set by management.</a:t>
            </a:r>
          </a:p>
        </p:txBody>
      </p:sp>
    </p:spTree>
    <p:extLst>
      <p:ext uri="{BB962C8B-B14F-4D97-AF65-F5344CB8AC3E}">
        <p14:creationId xmlns:p14="http://schemas.microsoft.com/office/powerpoint/2010/main" val="74412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 Redesign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Job design is the deliberate purposeful planning of the job, including </a:t>
            </a:r>
            <a:r>
              <a:rPr lang="en-US" sz="2400" dirty="0" smtClean="0"/>
              <a:t>all its </a:t>
            </a:r>
            <a:r>
              <a:rPr lang="en-US" sz="2400" dirty="0"/>
              <a:t>structural and social aspects and their effect on the employee. </a:t>
            </a:r>
            <a:endParaRPr lang="en-US" sz="2400" dirty="0" smtClean="0"/>
          </a:p>
          <a:p>
            <a:r>
              <a:rPr lang="en-US" sz="2400" dirty="0" smtClean="0"/>
              <a:t>Job design </a:t>
            </a:r>
            <a:r>
              <a:rPr lang="en-US" sz="2400" dirty="0"/>
              <a:t>is a broad concept that can refer to any part or combination </a:t>
            </a:r>
            <a:r>
              <a:rPr lang="en-US" sz="2400" dirty="0" smtClean="0"/>
              <a:t>of parts </a:t>
            </a:r>
            <a:r>
              <a:rPr lang="en-US" sz="2400" dirty="0"/>
              <a:t>of the job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For example, industrial engineering and job enrichment</a:t>
            </a:r>
            <a:br>
              <a:rPr lang="en-US" sz="2400" dirty="0"/>
            </a:br>
            <a:r>
              <a:rPr lang="en-US" sz="2400" dirty="0"/>
              <a:t>are both job-design approaches.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highlights their overlapping </a:t>
            </a:r>
            <a:r>
              <a:rPr lang="en-US" sz="2400" dirty="0" smtClean="0"/>
              <a:t>nature.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7244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 is </a:t>
            </a:r>
            <a:r>
              <a:rPr lang="en-US" dirty="0" smtClean="0"/>
              <a:t>meaningful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job should allow a worker to feel personally responsible </a:t>
            </a:r>
            <a:r>
              <a:rPr lang="en-US" sz="2400" dirty="0" smtClean="0"/>
              <a:t>for a </a:t>
            </a:r>
            <a:r>
              <a:rPr lang="en-US" sz="2400" dirty="0"/>
              <a:t>meaningful portion of his or her work.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job is meaningful to an </a:t>
            </a:r>
            <a:r>
              <a:rPr lang="en-US" sz="2400" dirty="0" smtClean="0"/>
              <a:t>individual </a:t>
            </a:r>
            <a:r>
              <a:rPr lang="en-US" sz="2400" dirty="0"/>
              <a:t>when he or she feels personally responsible for the job’s </a:t>
            </a:r>
            <a:r>
              <a:rPr lang="en-US" sz="2400" dirty="0" smtClean="0"/>
              <a:t>success or </a:t>
            </a:r>
            <a:r>
              <a:rPr lang="en-US" sz="2400" dirty="0"/>
              <a:t>failure. The key to this is autonomy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job should involve doing something intrinsically </a:t>
            </a:r>
            <a:r>
              <a:rPr lang="en-US" sz="2400" dirty="0" smtClean="0"/>
              <a:t>meaningful </a:t>
            </a:r>
            <a:r>
              <a:rPr lang="en-US" sz="2400" dirty="0"/>
              <a:t>or otherwise experienced as worthwhile to the individual.</a:t>
            </a:r>
          </a:p>
        </p:txBody>
      </p:sp>
    </p:spTree>
    <p:extLst>
      <p:ext uri="{BB962C8B-B14F-4D97-AF65-F5344CB8AC3E}">
        <p14:creationId xmlns:p14="http://schemas.microsoft.com/office/powerpoint/2010/main" val="309605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ways in which jobs can be made more </a:t>
            </a:r>
            <a:r>
              <a:rPr lang="en-US" dirty="0" smtClean="0"/>
              <a:t>meaningful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6139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task identity: </a:t>
            </a:r>
            <a:r>
              <a:rPr lang="en-US" sz="2400" dirty="0"/>
              <a:t>Individual jobs can focus on an entire unit as </a:t>
            </a:r>
            <a:r>
              <a:rPr lang="en-US" sz="2400" dirty="0" smtClean="0"/>
              <a:t>opposed to </a:t>
            </a:r>
            <a:r>
              <a:rPr lang="en-US" sz="2400" dirty="0"/>
              <a:t>just a portion of it. For example, a </a:t>
            </a:r>
            <a:r>
              <a:rPr lang="en-US" sz="2400" dirty="0" smtClean="0"/>
              <a:t>bank </a:t>
            </a:r>
            <a:r>
              <a:rPr lang="en-US" sz="2400" dirty="0"/>
              <a:t>teller may </a:t>
            </a:r>
            <a:r>
              <a:rPr lang="en-US" sz="2400" dirty="0" smtClean="0"/>
              <a:t>be responsible for </a:t>
            </a:r>
            <a:r>
              <a:rPr lang="en-US" sz="2400" dirty="0"/>
              <a:t>satisfying all the </a:t>
            </a:r>
            <a:r>
              <a:rPr lang="en-US" sz="2400" dirty="0" smtClean="0"/>
              <a:t>bank </a:t>
            </a:r>
            <a:r>
              <a:rPr lang="en-US" sz="2400" dirty="0"/>
              <a:t>needs of a customer, including </a:t>
            </a:r>
            <a:r>
              <a:rPr lang="en-US" sz="2400" dirty="0" smtClean="0"/>
              <a:t>transactions involving </a:t>
            </a:r>
            <a:r>
              <a:rPr lang="en-US" sz="2400" dirty="0"/>
              <a:t>checking, savings, utility payments, loan </a:t>
            </a:r>
            <a:r>
              <a:rPr lang="en-US" sz="2400" dirty="0" smtClean="0"/>
              <a:t>payments </a:t>
            </a:r>
            <a:r>
              <a:rPr lang="en-US" sz="2400" dirty="0"/>
              <a:t>rather than specializing only in savings account</a:t>
            </a:r>
            <a:br>
              <a:rPr lang="en-US" sz="2400" dirty="0"/>
            </a:br>
            <a:r>
              <a:rPr lang="en-US" sz="2400" dirty="0"/>
              <a:t>deposits and withdrawals.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Task </a:t>
            </a:r>
            <a:r>
              <a:rPr lang="en-US" sz="2400" dirty="0" smtClean="0"/>
              <a:t>variety: The </a:t>
            </a:r>
            <a:r>
              <a:rPr lang="en-US" sz="2400" dirty="0"/>
              <a:t>task may require an individual to develop and </a:t>
            </a:r>
            <a:r>
              <a:rPr lang="en-US" sz="2400" dirty="0" smtClean="0"/>
              <a:t>use a </a:t>
            </a:r>
            <a:r>
              <a:rPr lang="en-US" sz="2400" dirty="0"/>
              <a:t>variety of skills and abilities in the performance of the task. In </a:t>
            </a:r>
            <a:r>
              <a:rPr lang="en-US" sz="2400" dirty="0" smtClean="0"/>
              <a:t>the case </a:t>
            </a:r>
            <a:r>
              <a:rPr lang="en-US" sz="2400" dirty="0"/>
              <a:t>of a general superintendent of a manufacturing </a:t>
            </a:r>
            <a:r>
              <a:rPr lang="en-US" sz="2400" dirty="0" smtClean="0"/>
              <a:t>plan, </a:t>
            </a:r>
            <a:r>
              <a:rPr lang="en-US" sz="2400" dirty="0"/>
              <a:t>the </a:t>
            </a:r>
            <a:r>
              <a:rPr lang="en-US" sz="2400" dirty="0" smtClean="0"/>
              <a:t>technical </a:t>
            </a:r>
            <a:r>
              <a:rPr lang="en-US" sz="2400" dirty="0"/>
              <a:t>knowledge of the firm’s machinery</a:t>
            </a:r>
          </a:p>
        </p:txBody>
      </p:sp>
    </p:spTree>
    <p:extLst>
      <p:ext uri="{BB962C8B-B14F-4D97-AF65-F5344CB8AC3E}">
        <p14:creationId xmlns:p14="http://schemas.microsoft.com/office/powerpoint/2010/main" val="567050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2471</TotalTime>
  <Words>516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Ion</vt:lpstr>
      <vt:lpstr>  ENTERPRISE SYSTEMS  </vt:lpstr>
      <vt:lpstr>objectives</vt:lpstr>
      <vt:lpstr>work engagement</vt:lpstr>
      <vt:lpstr>work efficiency</vt:lpstr>
      <vt:lpstr>developing the principles of scientific management</vt:lpstr>
      <vt:lpstr>Job Redesign</vt:lpstr>
      <vt:lpstr>PowerPoint Presentation</vt:lpstr>
      <vt:lpstr>job is meaningful</vt:lpstr>
      <vt:lpstr>several ways in which jobs can be made more meaningful</vt:lpstr>
      <vt:lpstr>several ways in which jobs can be made more meaningful</vt:lpstr>
      <vt:lpstr>JOB feedback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pc</cp:lastModifiedBy>
  <cp:revision>133</cp:revision>
  <dcterms:created xsi:type="dcterms:W3CDTF">2019-09-11T04:15:24Z</dcterms:created>
  <dcterms:modified xsi:type="dcterms:W3CDTF">2024-12-25T16:33:17Z</dcterms:modified>
</cp:coreProperties>
</file>