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fGRh/1GNUOcIZHKbcqZbN33C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1"/>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4" name="Shape 74"/>
        <p:cNvGrpSpPr/>
        <p:nvPr/>
      </p:nvGrpSpPr>
      <p:grpSpPr>
        <a:xfrm>
          <a:off x="0" y="0"/>
          <a:ext cx="0" cy="0"/>
          <a:chOff x="0" y="0"/>
          <a:chExt cx="0" cy="0"/>
        </a:xfrm>
      </p:grpSpPr>
      <p:sp>
        <p:nvSpPr>
          <p:cNvPr id="75" name="Google Shape;75;p20"/>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77" name="Google Shape;77;p20"/>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1" name="Shape 81"/>
        <p:cNvGrpSpPr/>
        <p:nvPr/>
      </p:nvGrpSpPr>
      <p:grpSpPr>
        <a:xfrm>
          <a:off x="0" y="0"/>
          <a:ext cx="0" cy="0"/>
          <a:chOff x="0" y="0"/>
          <a:chExt cx="0" cy="0"/>
        </a:xfrm>
      </p:grpSpPr>
      <p:sp>
        <p:nvSpPr>
          <p:cNvPr id="82" name="Google Shape;82;p21"/>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7" name="Shape 87"/>
        <p:cNvGrpSpPr/>
        <p:nvPr/>
      </p:nvGrpSpPr>
      <p:grpSpPr>
        <a:xfrm>
          <a:off x="0" y="0"/>
          <a:ext cx="0" cy="0"/>
          <a:chOff x="0" y="0"/>
          <a:chExt cx="0" cy="0"/>
        </a:xfrm>
      </p:grpSpPr>
      <p:sp>
        <p:nvSpPr>
          <p:cNvPr id="88" name="Google Shape;88;p22"/>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22"/>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4" name="Google Shape;94;p22"/>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chemeClr val="accent1"/>
                </a:solidFill>
                <a:latin typeface="Arial"/>
                <a:ea typeface="Arial"/>
                <a:cs typeface="Arial"/>
                <a:sym typeface="Arial"/>
              </a:rPr>
              <a:t>“</a:t>
            </a:r>
            <a:endParaRPr/>
          </a:p>
        </p:txBody>
      </p:sp>
      <p:sp>
        <p:nvSpPr>
          <p:cNvPr id="95" name="Google Shape;95;p22"/>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6" name="Shape 96"/>
        <p:cNvGrpSpPr/>
        <p:nvPr/>
      </p:nvGrpSpPr>
      <p:grpSpPr>
        <a:xfrm>
          <a:off x="0" y="0"/>
          <a:ext cx="0" cy="0"/>
          <a:chOff x="0" y="0"/>
          <a:chExt cx="0" cy="0"/>
        </a:xfrm>
      </p:grpSpPr>
      <p:sp>
        <p:nvSpPr>
          <p:cNvPr id="97" name="Google Shape;97;p23"/>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2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24"/>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24"/>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24"/>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24"/>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24"/>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24"/>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11" name="Google Shape;111;p24"/>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12" name="Google Shape;112;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5" name="Shape 115"/>
        <p:cNvGrpSpPr/>
        <p:nvPr/>
      </p:nvGrpSpPr>
      <p:grpSpPr>
        <a:xfrm>
          <a:off x="0" y="0"/>
          <a:ext cx="0" cy="0"/>
          <a:chOff x="0" y="0"/>
          <a:chExt cx="0" cy="0"/>
        </a:xfrm>
      </p:grpSpPr>
      <p:sp>
        <p:nvSpPr>
          <p:cNvPr id="116" name="Google Shape;116;p2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25"/>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25"/>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25"/>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25"/>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2" name="Google Shape;122;p25"/>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25"/>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25"/>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5" name="Google Shape;125;p25"/>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25"/>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27" name="Google Shape;127;p25"/>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28" name="Google Shape;128;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2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6"/>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27"/>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7"/>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 name="Google Shape;26;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13"/>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2" name="Google Shape;32;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4"/>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8" name="Google Shape;38;p14"/>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9" name="Google Shape;39;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15"/>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6" name="Google Shape;46;p15"/>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7" name="Google Shape;47;p15"/>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8" name="Google Shape;48;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8"/>
          <p:cNvSpPr txBox="1"/>
          <p:nvPr>
            <p:ph type="title"/>
          </p:nvPr>
        </p:nvSpPr>
        <p:spPr>
          <a:xfrm>
            <a:off x="1154954"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3" name="Google Shape;63;p18"/>
          <p:cNvSpPr txBox="1"/>
          <p:nvPr>
            <p:ph idx="2" type="body"/>
          </p:nvPr>
        </p:nvSpPr>
        <p:spPr>
          <a:xfrm>
            <a:off x="1154954"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4" name="Google Shape;64;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9"/>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9"/>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0" name="Google Shape;70;p19"/>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2.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0"/>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10"/>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10"/>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0"/>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10"/>
          <p:cNvPicPr preferRelativeResize="0"/>
          <p:nvPr/>
        </p:nvPicPr>
        <p:blipFill rotWithShape="1">
          <a:blip r:embed="rId5">
            <a:alphaModFix/>
          </a:blip>
          <a:srcRect b="23320" l="0" r="0" t="0"/>
          <a:stretch/>
        </p:blipFill>
        <p:spPr>
          <a:xfrm>
            <a:off x="8609012" y="6096000"/>
            <a:ext cx="993734" cy="762000"/>
          </a:xfrm>
          <a:prstGeom prst="rect">
            <a:avLst/>
          </a:prstGeom>
          <a:noFill/>
          <a:ln>
            <a:noFill/>
          </a:ln>
        </p:spPr>
      </p:pic>
      <p:sp>
        <p:nvSpPr>
          <p:cNvPr id="11" name="Google Shape;11;p1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0"/>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chemeClr val="accent1"/>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chemeClr val="accent1"/>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chemeClr val="accent1"/>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ctrTitle"/>
          </p:nvPr>
        </p:nvSpPr>
        <p:spPr>
          <a:xfrm>
            <a:off x="1154955" y="796834"/>
            <a:ext cx="8825658" cy="3980547"/>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lt2"/>
              </a:buClr>
              <a:buSzPct val="100000"/>
              <a:buFont typeface="Century Gothic"/>
              <a:buNone/>
            </a:pPr>
            <a:br>
              <a:rPr lang="en-US"/>
            </a:br>
            <a:br>
              <a:rPr lang="en-US"/>
            </a:br>
            <a:r>
              <a:rPr lang="en-US" sz="5300"/>
              <a:t>ENTERPRISE SYSTEMS</a:t>
            </a:r>
            <a:br>
              <a:rPr lang="en-US"/>
            </a:br>
            <a:br>
              <a:rPr lang="en-US"/>
            </a:br>
            <a:endParaRPr/>
          </a:p>
        </p:txBody>
      </p:sp>
      <p:sp>
        <p:nvSpPr>
          <p:cNvPr id="148" name="Google Shape;148;p1"/>
          <p:cNvSpPr/>
          <p:nvPr/>
        </p:nvSpPr>
        <p:spPr>
          <a:xfrm>
            <a:off x="2404807" y="3854051"/>
            <a:ext cx="696347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BFBFB"/>
                </a:solidFill>
                <a:latin typeface="Century Gothic"/>
                <a:ea typeface="Century Gothic"/>
                <a:cs typeface="Century Gothic"/>
                <a:sym typeface="Century Gothic"/>
              </a:rPr>
              <a:t>Hadeel  elgerbi</a:t>
            </a:r>
            <a:endParaRPr b="1" i="0" sz="5400" u="none" cap="none" strike="noStrike">
              <a:solidFill>
                <a:srgbClr val="FBFBFB"/>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entury Gothic"/>
              <a:buNone/>
            </a:pPr>
            <a:r>
              <a:rPr lang="en-US"/>
              <a:t>objectives</a:t>
            </a:r>
            <a:endParaRPr/>
          </a:p>
        </p:txBody>
      </p:sp>
      <p:sp>
        <p:nvSpPr>
          <p:cNvPr id="154" name="Google Shape;154;p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US" sz="2800"/>
              <a:t>enterprise system introduction.</a:t>
            </a:r>
            <a:endParaRPr/>
          </a:p>
          <a:p>
            <a:pPr indent="-342900" lvl="0" marL="342900" rtl="0" algn="l">
              <a:spcBef>
                <a:spcPts val="1000"/>
              </a:spcBef>
              <a:spcAft>
                <a:spcPts val="0"/>
              </a:spcAft>
              <a:buSzPts val="2240"/>
              <a:buChar char="►"/>
            </a:pPr>
            <a:r>
              <a:rPr lang="en-US" sz="2800"/>
              <a:t>Supply chain.</a:t>
            </a:r>
            <a:endParaRPr/>
          </a:p>
          <a:p>
            <a:pPr indent="-342900" lvl="0" marL="342900" rtl="0" algn="l">
              <a:spcBef>
                <a:spcPts val="1000"/>
              </a:spcBef>
              <a:spcAft>
                <a:spcPts val="0"/>
              </a:spcAft>
              <a:buSzPts val="2240"/>
              <a:buChar char="►"/>
            </a:pPr>
            <a:r>
              <a:rPr lang="en-US" sz="2800"/>
              <a:t>Benefits of Implementing an Enterprise System.</a:t>
            </a:r>
            <a:endParaRPr/>
          </a:p>
          <a:p>
            <a:pPr indent="0" lvl="0" marL="0" rtl="0" algn="l">
              <a:spcBef>
                <a:spcPts val="1000"/>
              </a:spcBef>
              <a:spcAft>
                <a:spcPts val="0"/>
              </a:spcAft>
              <a:buSzPts val="2240"/>
              <a:buNone/>
            </a:pPr>
            <a:r>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entury Gothic"/>
              <a:buNone/>
            </a:pPr>
            <a:r>
              <a:rPr lang="en-US"/>
              <a:t>What is an enterprise system?</a:t>
            </a:r>
            <a:br>
              <a:rPr lang="en-US"/>
            </a:br>
            <a:endParaRPr/>
          </a:p>
        </p:txBody>
      </p:sp>
      <p:sp>
        <p:nvSpPr>
          <p:cNvPr id="160" name="Google Shape;160;p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US" sz="2800"/>
              <a:t>Enterprise systems are large scale software packages that are able to track and control all of the complex operations of a business.</a:t>
            </a:r>
            <a:endParaRPr/>
          </a:p>
          <a:p>
            <a:pPr indent="0" lvl="0" marL="0" rtl="0" algn="l">
              <a:spcBef>
                <a:spcPts val="1000"/>
              </a:spcBef>
              <a:spcAft>
                <a:spcPts val="0"/>
              </a:spcAft>
              <a:buSzPts val="2240"/>
              <a:buNone/>
            </a:pPr>
            <a:r>
              <a:t/>
            </a:r>
            <a:endParaRPr sz="2800"/>
          </a:p>
          <a:p>
            <a:pPr indent="-342900" lvl="0" marL="342900" rtl="0" algn="l">
              <a:spcBef>
                <a:spcPts val="1000"/>
              </a:spcBef>
              <a:spcAft>
                <a:spcPts val="0"/>
              </a:spcAft>
              <a:buSzPts val="2240"/>
              <a:buChar char="►"/>
            </a:pPr>
            <a:r>
              <a:rPr lang="en-US" sz="2800"/>
              <a:t>These are used as central command hub to help automate the business and make reporting and decision making  easier.</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4"/>
          <p:cNvPicPr preferRelativeResize="0"/>
          <p:nvPr>
            <p:ph idx="1" type="body"/>
          </p:nvPr>
        </p:nvPicPr>
        <p:blipFill rotWithShape="1">
          <a:blip r:embed="rId3">
            <a:alphaModFix/>
          </a:blip>
          <a:srcRect b="0" l="0" r="0" t="0"/>
          <a:stretch/>
        </p:blipFill>
        <p:spPr>
          <a:xfrm>
            <a:off x="419671" y="1309255"/>
            <a:ext cx="11072673" cy="4939145"/>
          </a:xfrm>
          <a:prstGeom prst="rect">
            <a:avLst/>
          </a:prstGeom>
          <a:noFill/>
          <a:ln>
            <a:noFill/>
          </a:ln>
        </p:spPr>
      </p:pic>
      <p:sp>
        <p:nvSpPr>
          <p:cNvPr id="166" name="Google Shape;166;p4"/>
          <p:cNvSpPr txBox="1"/>
          <p:nvPr/>
        </p:nvSpPr>
        <p:spPr>
          <a:xfrm>
            <a:off x="4322618" y="5174673"/>
            <a:ext cx="3262746"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er</a:t>
            </a:r>
            <a:endParaRPr sz="1800">
              <a:solidFill>
                <a:schemeClr val="lt1"/>
              </a:solidFill>
              <a:latin typeface="Century Gothic"/>
              <a:ea typeface="Century Gothic"/>
              <a:cs typeface="Century Gothic"/>
              <a:sym typeface="Century Gothic"/>
            </a:endParaRPr>
          </a:p>
        </p:txBody>
      </p:sp>
      <p:sp>
        <p:nvSpPr>
          <p:cNvPr id="167" name="Google Shape;167;p4"/>
          <p:cNvSpPr txBox="1"/>
          <p:nvPr/>
        </p:nvSpPr>
        <p:spPr>
          <a:xfrm>
            <a:off x="1933303" y="3762103"/>
            <a:ext cx="10972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مواد خام</a:t>
            </a:r>
            <a:endParaRPr sz="1800">
              <a:solidFill>
                <a:schemeClr val="dk1"/>
              </a:solidFill>
              <a:latin typeface="Century Gothic"/>
              <a:ea typeface="Century Gothic"/>
              <a:cs typeface="Century Gothic"/>
              <a:sym typeface="Century Gothic"/>
            </a:endParaRPr>
          </a:p>
        </p:txBody>
      </p:sp>
      <p:sp>
        <p:nvSpPr>
          <p:cNvPr id="168" name="Google Shape;168;p4"/>
          <p:cNvSpPr txBox="1"/>
          <p:nvPr/>
        </p:nvSpPr>
        <p:spPr>
          <a:xfrm>
            <a:off x="3500846" y="3461657"/>
            <a:ext cx="9535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المورد</a:t>
            </a:r>
            <a:endParaRPr sz="1800">
              <a:solidFill>
                <a:schemeClr val="dk1"/>
              </a:solidFill>
              <a:latin typeface="Century Gothic"/>
              <a:ea typeface="Century Gothic"/>
              <a:cs typeface="Century Gothic"/>
              <a:sym typeface="Century Gothic"/>
            </a:endParaRPr>
          </a:p>
        </p:txBody>
      </p:sp>
      <p:sp>
        <p:nvSpPr>
          <p:cNvPr id="169" name="Google Shape;169;p4"/>
          <p:cNvSpPr txBox="1"/>
          <p:nvPr/>
        </p:nvSpPr>
        <p:spPr>
          <a:xfrm>
            <a:off x="5042263" y="3631474"/>
            <a:ext cx="8621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المصنع</a:t>
            </a:r>
            <a:endParaRPr sz="1800">
              <a:solidFill>
                <a:schemeClr val="dk1"/>
              </a:solidFill>
              <a:latin typeface="Century Gothic"/>
              <a:ea typeface="Century Gothic"/>
              <a:cs typeface="Century Gothic"/>
              <a:sym typeface="Century Gothic"/>
            </a:endParaRPr>
          </a:p>
        </p:txBody>
      </p:sp>
      <p:sp>
        <p:nvSpPr>
          <p:cNvPr id="170" name="Google Shape;170;p4"/>
          <p:cNvSpPr txBox="1"/>
          <p:nvPr/>
        </p:nvSpPr>
        <p:spPr>
          <a:xfrm>
            <a:off x="6361611" y="3461657"/>
            <a:ext cx="11088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الموزع</a:t>
            </a:r>
            <a:endParaRPr sz="1800">
              <a:solidFill>
                <a:schemeClr val="dk1"/>
              </a:solidFill>
              <a:latin typeface="Century Gothic"/>
              <a:ea typeface="Century Gothic"/>
              <a:cs typeface="Century Gothic"/>
              <a:sym typeface="Century Gothic"/>
            </a:endParaRPr>
          </a:p>
        </p:txBody>
      </p:sp>
      <p:sp>
        <p:nvSpPr>
          <p:cNvPr id="171" name="Google Shape;171;p4"/>
          <p:cNvSpPr txBox="1"/>
          <p:nvPr/>
        </p:nvSpPr>
        <p:spPr>
          <a:xfrm>
            <a:off x="7903029" y="3631474"/>
            <a:ext cx="9405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الأسواق</a:t>
            </a:r>
            <a:endParaRPr sz="1800">
              <a:solidFill>
                <a:schemeClr val="dk1"/>
              </a:solidFill>
              <a:latin typeface="Century Gothic"/>
              <a:ea typeface="Century Gothic"/>
              <a:cs typeface="Century Gothic"/>
              <a:sym typeface="Century Gothic"/>
            </a:endParaRPr>
          </a:p>
        </p:txBody>
      </p:sp>
      <p:sp>
        <p:nvSpPr>
          <p:cNvPr id="172" name="Google Shape;172;p4"/>
          <p:cNvSpPr txBox="1"/>
          <p:nvPr/>
        </p:nvSpPr>
        <p:spPr>
          <a:xfrm>
            <a:off x="9377646" y="3461657"/>
            <a:ext cx="9681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العملاء</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t/>
            </a:r>
            <a:endParaRPr/>
          </a:p>
        </p:txBody>
      </p:sp>
      <p:pic>
        <p:nvPicPr>
          <p:cNvPr id="178" name="Google Shape;178;p5"/>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179" name="Google Shape;179;p5"/>
          <p:cNvSpPr txBox="1"/>
          <p:nvPr/>
        </p:nvSpPr>
        <p:spPr>
          <a:xfrm>
            <a:off x="9601201" y="968316"/>
            <a:ext cx="17896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المشتريات</a:t>
            </a:r>
            <a:endParaRPr sz="1800">
              <a:solidFill>
                <a:schemeClr val="dk1"/>
              </a:solidFill>
              <a:latin typeface="Century Gothic"/>
              <a:ea typeface="Century Gothic"/>
              <a:cs typeface="Century Gothic"/>
              <a:sym typeface="Century Gothic"/>
            </a:endParaRPr>
          </a:p>
        </p:txBody>
      </p:sp>
      <p:sp>
        <p:nvSpPr>
          <p:cNvPr id="180" name="Google Shape;180;p5"/>
          <p:cNvSpPr txBox="1"/>
          <p:nvPr/>
        </p:nvSpPr>
        <p:spPr>
          <a:xfrm>
            <a:off x="1763486" y="274320"/>
            <a:ext cx="13585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المبيعات</a:t>
            </a:r>
            <a:endParaRPr sz="1800">
              <a:solidFill>
                <a:schemeClr val="dk1"/>
              </a:solidFill>
              <a:latin typeface="Century Gothic"/>
              <a:ea typeface="Century Gothic"/>
              <a:cs typeface="Century Gothic"/>
              <a:sym typeface="Century Gothic"/>
            </a:endParaRPr>
          </a:p>
        </p:txBody>
      </p:sp>
      <p:sp>
        <p:nvSpPr>
          <p:cNvPr id="181" name="Google Shape;181;p5"/>
          <p:cNvSpPr txBox="1"/>
          <p:nvPr/>
        </p:nvSpPr>
        <p:spPr>
          <a:xfrm>
            <a:off x="9901646" y="2299063"/>
            <a:ext cx="17896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ال</a:t>
            </a:r>
            <a:r>
              <a:rPr lang="en-US" sz="1800">
                <a:solidFill>
                  <a:schemeClr val="dk1"/>
                </a:solidFill>
                <a:latin typeface="Century Gothic"/>
                <a:ea typeface="Century Gothic"/>
                <a:cs typeface="Century Gothic"/>
                <a:sym typeface="Century Gothic"/>
              </a:rPr>
              <a:t>االموارد البشرية</a:t>
            </a:r>
            <a:endParaRPr sz="1800">
              <a:solidFill>
                <a:schemeClr val="lt1"/>
              </a:solidFill>
              <a:latin typeface="Century Gothic"/>
              <a:ea typeface="Century Gothic"/>
              <a:cs typeface="Century Gothic"/>
              <a:sym typeface="Century Gothic"/>
            </a:endParaRPr>
          </a:p>
        </p:txBody>
      </p:sp>
      <p:sp>
        <p:nvSpPr>
          <p:cNvPr id="182" name="Google Shape;182;p5"/>
          <p:cNvSpPr txBox="1"/>
          <p:nvPr/>
        </p:nvSpPr>
        <p:spPr>
          <a:xfrm>
            <a:off x="1071154" y="2181497"/>
            <a:ext cx="1828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ال</a:t>
            </a:r>
            <a:r>
              <a:rPr lang="en-US" sz="1800">
                <a:solidFill>
                  <a:schemeClr val="dk1"/>
                </a:solidFill>
                <a:latin typeface="Century Gothic"/>
                <a:ea typeface="Century Gothic"/>
                <a:cs typeface="Century Gothic"/>
                <a:sym typeface="Century Gothic"/>
              </a:rPr>
              <a:t>االحسابات المالية</a:t>
            </a:r>
            <a:endParaRPr sz="1800">
              <a:solidFill>
                <a:schemeClr val="lt1"/>
              </a:solidFill>
              <a:latin typeface="Century Gothic"/>
              <a:ea typeface="Century Gothic"/>
              <a:cs typeface="Century Gothic"/>
              <a:sym typeface="Century Gothic"/>
            </a:endParaRPr>
          </a:p>
        </p:txBody>
      </p:sp>
      <p:sp>
        <p:nvSpPr>
          <p:cNvPr id="183" name="Google Shape;183;p5"/>
          <p:cNvSpPr txBox="1"/>
          <p:nvPr/>
        </p:nvSpPr>
        <p:spPr>
          <a:xfrm>
            <a:off x="10038806" y="4393865"/>
            <a:ext cx="15152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خدمة العملاء</a:t>
            </a:r>
            <a:endParaRPr sz="1800">
              <a:solidFill>
                <a:schemeClr val="dk1"/>
              </a:solidFill>
              <a:latin typeface="Century Gothic"/>
              <a:ea typeface="Century Gothic"/>
              <a:cs typeface="Century Gothic"/>
              <a:sym typeface="Century Gothic"/>
            </a:endParaRPr>
          </a:p>
        </p:txBody>
      </p:sp>
      <p:sp>
        <p:nvSpPr>
          <p:cNvPr id="184" name="Google Shape;184;p5"/>
          <p:cNvSpPr txBox="1"/>
          <p:nvPr/>
        </p:nvSpPr>
        <p:spPr>
          <a:xfrm>
            <a:off x="646111" y="4284617"/>
            <a:ext cx="17966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التجارة الإلكترونية</a:t>
            </a:r>
            <a:endParaRPr sz="1800">
              <a:solidFill>
                <a:schemeClr val="dk1"/>
              </a:solidFill>
              <a:latin typeface="Century Gothic"/>
              <a:ea typeface="Century Gothic"/>
              <a:cs typeface="Century Gothic"/>
              <a:sym typeface="Century Gothic"/>
            </a:endParaRPr>
          </a:p>
        </p:txBody>
      </p:sp>
      <p:sp>
        <p:nvSpPr>
          <p:cNvPr id="185" name="Google Shape;185;p5"/>
          <p:cNvSpPr txBox="1"/>
          <p:nvPr/>
        </p:nvSpPr>
        <p:spPr>
          <a:xfrm>
            <a:off x="8974183" y="6100354"/>
            <a:ext cx="2847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إدارة المخزون</a:t>
            </a:r>
            <a:endParaRPr sz="1800">
              <a:solidFill>
                <a:schemeClr val="dk1"/>
              </a:solidFill>
              <a:latin typeface="Century Gothic"/>
              <a:ea typeface="Century Gothic"/>
              <a:cs typeface="Century Gothic"/>
              <a:sym typeface="Century Gothic"/>
            </a:endParaRPr>
          </a:p>
        </p:txBody>
      </p:sp>
      <p:sp>
        <p:nvSpPr>
          <p:cNvPr id="186" name="Google Shape;186;p5"/>
          <p:cNvSpPr txBox="1"/>
          <p:nvPr/>
        </p:nvSpPr>
        <p:spPr>
          <a:xfrm>
            <a:off x="646111" y="6139543"/>
            <a:ext cx="27371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إدارة المستودع</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Benefits of Implementing an Enterprise System </a:t>
            </a:r>
            <a:endParaRPr/>
          </a:p>
        </p:txBody>
      </p:sp>
      <p:sp>
        <p:nvSpPr>
          <p:cNvPr id="192" name="Google Shape;192;p6"/>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1. Reduce Costs </a:t>
            </a:r>
            <a:endParaRPr/>
          </a:p>
          <a:p>
            <a:pPr indent="0" lvl="0" marL="0" rtl="0" algn="l">
              <a:spcBef>
                <a:spcPts val="1000"/>
              </a:spcBef>
              <a:spcAft>
                <a:spcPts val="0"/>
              </a:spcAft>
              <a:buSzPts val="1600"/>
              <a:buNone/>
            </a:pPr>
            <a:r>
              <a:rPr lang="en-US"/>
              <a:t>Reduce administrative and operational costs through automated processes. </a:t>
            </a:r>
            <a:endParaRPr/>
          </a:p>
          <a:p>
            <a:pPr indent="0" lvl="0" marL="0" rtl="0" algn="l">
              <a:spcBef>
                <a:spcPts val="1000"/>
              </a:spcBef>
              <a:spcAft>
                <a:spcPts val="0"/>
              </a:spcAft>
              <a:buSzPts val="1600"/>
              <a:buNone/>
            </a:pPr>
            <a:r>
              <a:t/>
            </a:r>
            <a:endParaRPr/>
          </a:p>
          <a:p>
            <a:pPr indent="-342900" lvl="0" marL="342900" rtl="0" algn="l">
              <a:spcBef>
                <a:spcPts val="1000"/>
              </a:spcBef>
              <a:spcAft>
                <a:spcPts val="0"/>
              </a:spcAft>
              <a:buSzPts val="1600"/>
              <a:buChar char="►"/>
            </a:pPr>
            <a:r>
              <a:rPr lang="en-US"/>
              <a:t>2. Streamlined Business Processes</a:t>
            </a:r>
            <a:endParaRPr/>
          </a:p>
          <a:p>
            <a:pPr indent="0" lvl="0" marL="0" rtl="0" algn="l">
              <a:spcBef>
                <a:spcPts val="1000"/>
              </a:spcBef>
              <a:spcAft>
                <a:spcPts val="0"/>
              </a:spcAft>
              <a:buSzPts val="1600"/>
              <a:buNone/>
            </a:pPr>
            <a:r>
              <a:rPr lang="en-US"/>
              <a:t>Data is available in a centralized location with complete visibility across all functionalities. </a:t>
            </a:r>
            <a:endParaRPr/>
          </a:p>
          <a:p>
            <a:pPr indent="0" lvl="0" marL="0" rtl="0" algn="l">
              <a:spcBef>
                <a:spcPts val="1000"/>
              </a:spcBef>
              <a:spcAft>
                <a:spcPts val="0"/>
              </a:spcAft>
              <a:buSzPts val="1600"/>
              <a:buNone/>
            </a:pPr>
            <a:r>
              <a:rPr lang="en-US"/>
              <a:t> </a:t>
            </a:r>
            <a:endParaRPr/>
          </a:p>
          <a:p>
            <a:pPr indent="-241300" lvl="0" marL="342900" rtl="0" algn="l">
              <a:spcBef>
                <a:spcPts val="1000"/>
              </a:spcBef>
              <a:spcAft>
                <a:spcPts val="0"/>
              </a:spcAft>
              <a:buSzPts val="1600"/>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Benefits of Implementing an enterprise System </a:t>
            </a:r>
            <a:endParaRPr/>
          </a:p>
        </p:txBody>
      </p:sp>
      <p:sp>
        <p:nvSpPr>
          <p:cNvPr id="198" name="Google Shape;198;p7"/>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3. Improved Financial Consolidation</a:t>
            </a:r>
            <a:endParaRPr/>
          </a:p>
          <a:p>
            <a:pPr indent="0" lvl="0" marL="0" rtl="0" algn="l">
              <a:spcBef>
                <a:spcPts val="1000"/>
              </a:spcBef>
              <a:spcAft>
                <a:spcPts val="0"/>
              </a:spcAft>
              <a:buSzPts val="1600"/>
              <a:buNone/>
            </a:pPr>
            <a:r>
              <a:rPr lang="en-US"/>
              <a:t>Without Enterprise system, many businesses are forced to use different programs in different departments. An Enterprise system eliminates the data silos that arise from disparate systems.</a:t>
            </a:r>
            <a:endParaRPr/>
          </a:p>
          <a:p>
            <a:pPr indent="0" lvl="0" marL="0" rtl="0" algn="l">
              <a:spcBef>
                <a:spcPts val="1000"/>
              </a:spcBef>
              <a:spcAft>
                <a:spcPts val="0"/>
              </a:spcAft>
              <a:buSzPts val="1600"/>
              <a:buNone/>
            </a:pPr>
            <a:r>
              <a:t/>
            </a:r>
            <a:endParaRPr/>
          </a:p>
          <a:p>
            <a:pPr indent="-342900" lvl="0" marL="342900" rtl="0" algn="l">
              <a:spcBef>
                <a:spcPts val="1000"/>
              </a:spcBef>
              <a:spcAft>
                <a:spcPts val="0"/>
              </a:spcAft>
              <a:buSzPts val="1600"/>
              <a:buChar char="►"/>
            </a:pPr>
            <a:r>
              <a:rPr lang="en-US"/>
              <a:t>4. Supply Chain Optimization</a:t>
            </a:r>
            <a:endParaRPr/>
          </a:p>
          <a:p>
            <a:pPr indent="0" lvl="0" marL="0" rtl="0" algn="l">
              <a:spcBef>
                <a:spcPts val="1000"/>
              </a:spcBef>
              <a:spcAft>
                <a:spcPts val="0"/>
              </a:spcAft>
              <a:buSzPts val="1600"/>
              <a:buNone/>
            </a:pPr>
            <a:r>
              <a:rPr lang="en-US"/>
              <a:t> Enterprise System allows for real-time visibility of your supply chain and other processes making it easier for decision makers to get a wider view of their supply chain, reduce planning cycles and be on top of your production scheduling.</a:t>
            </a:r>
            <a:endParaRPr/>
          </a:p>
          <a:p>
            <a:pPr indent="-241300" lvl="0" marL="342900" rtl="0" algn="l">
              <a:spcBef>
                <a:spcPts val="1000"/>
              </a:spcBef>
              <a:spcAft>
                <a:spcPts val="0"/>
              </a:spcAft>
              <a:buSzPts val="1600"/>
              <a:buNone/>
            </a:pPr>
            <a:r>
              <a:t/>
            </a:r>
            <a:endParaRPr/>
          </a:p>
          <a:p>
            <a:pPr indent="0" lvl="0" marL="0" rtl="0" algn="l">
              <a:spcBef>
                <a:spcPts val="1000"/>
              </a:spcBef>
              <a:spcAft>
                <a:spcPts val="0"/>
              </a:spcAft>
              <a:buSzPts val="16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Benefits of Implementing an Enterprise System </a:t>
            </a:r>
            <a:endParaRPr/>
          </a:p>
        </p:txBody>
      </p:sp>
      <p:sp>
        <p:nvSpPr>
          <p:cNvPr id="204" name="Google Shape;204;p8"/>
          <p:cNvSpPr txBox="1"/>
          <p:nvPr>
            <p:ph idx="1" type="body"/>
          </p:nvPr>
        </p:nvSpPr>
        <p:spPr>
          <a:xfrm>
            <a:off x="1104293"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5. Respond to Market Conditions </a:t>
            </a:r>
            <a:endParaRPr/>
          </a:p>
          <a:p>
            <a:pPr indent="0" lvl="0" marL="0" rtl="0" algn="l">
              <a:spcBef>
                <a:spcPts val="1000"/>
              </a:spcBef>
              <a:spcAft>
                <a:spcPts val="0"/>
              </a:spcAft>
              <a:buSzPts val="1600"/>
              <a:buNone/>
            </a:pPr>
            <a:r>
              <a:rPr lang="en-US"/>
              <a:t>Enterprise System provides real-time data analysis and reporting to assist the business to rapidly react to changing market requirements.</a:t>
            </a:r>
            <a:endParaRPr/>
          </a:p>
          <a:p>
            <a:pPr indent="-241300" lvl="0" marL="342900" rtl="0" algn="l">
              <a:spcBef>
                <a:spcPts val="1000"/>
              </a:spcBef>
              <a:spcAft>
                <a:spcPts val="0"/>
              </a:spcAft>
              <a:buSzPts val="1600"/>
              <a:buNone/>
            </a:pPr>
            <a:r>
              <a:t/>
            </a:r>
            <a:endParaRPr/>
          </a:p>
          <a:p>
            <a:pPr indent="-342900" lvl="0" marL="342900" rtl="0" algn="l">
              <a:spcBef>
                <a:spcPts val="1000"/>
              </a:spcBef>
              <a:spcAft>
                <a:spcPts val="0"/>
              </a:spcAft>
              <a:buSzPts val="1600"/>
              <a:buChar char="►"/>
            </a:pPr>
            <a:r>
              <a:rPr lang="en-US"/>
              <a:t>6. Traceability</a:t>
            </a:r>
            <a:endParaRPr/>
          </a:p>
          <a:p>
            <a:pPr indent="0" lvl="0" marL="0" rtl="0" algn="l">
              <a:spcBef>
                <a:spcPts val="1000"/>
              </a:spcBef>
              <a:spcAft>
                <a:spcPts val="0"/>
              </a:spcAft>
              <a:buSzPts val="1600"/>
              <a:buNone/>
            </a:pPr>
            <a:r>
              <a:rPr lang="en-US"/>
              <a:t>Allocation and detection of inventory and stock is critical in highly regulated industries. Enterprise system benefits you in tracing stock, defects and hazards down to the level of individual parts and ingredients.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Benefits of Implementing an Enterprise System </a:t>
            </a:r>
            <a:endParaRPr/>
          </a:p>
        </p:txBody>
      </p:sp>
      <p:sp>
        <p:nvSpPr>
          <p:cNvPr id="210" name="Google Shape;210;p9"/>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7. Digitally Transform with Mobility </a:t>
            </a:r>
            <a:endParaRPr/>
          </a:p>
          <a:p>
            <a:pPr indent="0" lvl="0" marL="0" rtl="0" algn="l">
              <a:spcBef>
                <a:spcPts val="1000"/>
              </a:spcBef>
              <a:spcAft>
                <a:spcPts val="0"/>
              </a:spcAft>
              <a:buSzPts val="1600"/>
              <a:buNone/>
            </a:pPr>
            <a:r>
              <a:rPr lang="en-US"/>
              <a:t>As your business grows, your enterprise system will grow and adapt to cater for your changing needs.</a:t>
            </a:r>
            <a:endParaRPr/>
          </a:p>
          <a:p>
            <a:pPr indent="-241300" lvl="0" marL="342900" rtl="0" algn="l">
              <a:spcBef>
                <a:spcPts val="1000"/>
              </a:spcBef>
              <a:spcAft>
                <a:spcPts val="0"/>
              </a:spcAft>
              <a:buSzPts val="1600"/>
              <a:buNone/>
            </a:pPr>
            <a:r>
              <a:t/>
            </a:r>
            <a:endParaRPr/>
          </a:p>
          <a:p>
            <a:pPr indent="-342900" lvl="0" marL="342900" rtl="0" algn="l">
              <a:spcBef>
                <a:spcPts val="1000"/>
              </a:spcBef>
              <a:spcAft>
                <a:spcPts val="0"/>
              </a:spcAft>
              <a:buSzPts val="1600"/>
              <a:buChar char="►"/>
            </a:pPr>
            <a:r>
              <a:rPr lang="en-US"/>
              <a:t>8.Improve  Satisfaction with Cloud Enterprise system</a:t>
            </a:r>
            <a:endParaRPr/>
          </a:p>
          <a:p>
            <a:pPr indent="0" lvl="0" marL="0" rtl="0" algn="l">
              <a:spcBef>
                <a:spcPts val="1000"/>
              </a:spcBef>
              <a:spcAft>
                <a:spcPts val="0"/>
              </a:spcAft>
              <a:buSzPts val="1600"/>
              <a:buNone/>
            </a:pPr>
            <a:r>
              <a:rPr lang="en-US"/>
              <a:t>Implementing an cloud for Enterprise solution enables you to produce the right product at the right time. </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2019-09-11T04:15:24Z</dcterms:created>
  <dc:creator>hp</dc:creator>
</cp:coreProperties>
</file>