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62" r:id="rId5"/>
    <p:sldId id="263" r:id="rId6"/>
    <p:sldId id="264" r:id="rId7"/>
    <p:sldId id="265" r:id="rId8"/>
    <p:sldId id="266" r:id="rId9"/>
    <p:sldId id="267" r:id="rId10"/>
    <p:sldId id="268" r:id="rId11"/>
    <p:sldId id="269" r:id="rId12"/>
    <p:sldId id="270" r:id="rId13"/>
    <p:sldId id="271" r:id="rId14"/>
    <p:sldId id="259" r:id="rId15"/>
    <p:sldId id="260" r:id="rId16"/>
    <p:sldId id="26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07587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2758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40749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43475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465035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0618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33429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921209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1421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331987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75933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8D9D01-C1E4-4410-B42C-C0CB4CFD2134}"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7578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8D9D01-C1E4-4410-B42C-C0CB4CFD2134}" type="datetimeFigureOut">
              <a:rPr lang="en-US" smtClean="0"/>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50217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80258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2661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58D9D01-C1E4-4410-B42C-C0CB4CFD2134}" type="datetimeFigureOut">
              <a:rPr lang="en-US" smtClean="0"/>
              <a:t>11/6/2024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549374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148322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58D9D01-C1E4-4410-B42C-C0CB4CFD2134}" type="datetimeFigureOut">
              <a:rPr lang="en-US" smtClean="0"/>
              <a:t>11/6/2024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93A7D9-84C0-43B7-A063-2E7C8354A226}" type="slidenum">
              <a:rPr lang="en-US" smtClean="0"/>
              <a:t>‹#›</a:t>
            </a:fld>
            <a:endParaRPr lang="en-US"/>
          </a:p>
        </p:txBody>
      </p:sp>
    </p:spTree>
    <p:extLst>
      <p:ext uri="{BB962C8B-B14F-4D97-AF65-F5344CB8AC3E}">
        <p14:creationId xmlns:p14="http://schemas.microsoft.com/office/powerpoint/2010/main" val="1038233732"/>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96834"/>
            <a:ext cx="8825658" cy="3980547"/>
          </a:xfrm>
        </p:spPr>
        <p:txBody>
          <a:bodyPr>
            <a:normAutofit fontScale="90000"/>
          </a:bodyPr>
          <a:lstStyle/>
          <a:p>
            <a:pPr algn="ctr"/>
            <a:r>
              <a:rPr lang="en-US" dirty="0"/>
              <a:t/>
            </a:r>
            <a:br>
              <a:rPr lang="en-US" dirty="0"/>
            </a:br>
            <a:r>
              <a:rPr lang="en-US" dirty="0"/>
              <a:t/>
            </a:r>
            <a:br>
              <a:rPr lang="en-US" dirty="0"/>
            </a:br>
            <a:r>
              <a:rPr lang="en-US" sz="5300" dirty="0" smtClean="0"/>
              <a:t>ENTERPRISE SYSTEMS</a:t>
            </a:r>
            <a:r>
              <a:rPr lang="en-US" dirty="0"/>
              <a:t/>
            </a:r>
            <a:br>
              <a:rPr lang="en-US" dirty="0"/>
            </a:br>
            <a:r>
              <a:rPr lang="en-US" dirty="0"/>
              <a:t/>
            </a:r>
            <a:br>
              <a:rPr lang="en-US" dirty="0"/>
            </a:br>
            <a:endParaRPr lang="en-US" dirty="0"/>
          </a:p>
        </p:txBody>
      </p:sp>
      <p:sp>
        <p:nvSpPr>
          <p:cNvPr id="6" name="Rectangle 5">
            <a:extLst>
              <a:ext uri="{FF2B5EF4-FFF2-40B4-BE49-F238E27FC236}">
                <a16:creationId xmlns:a16="http://schemas.microsoft.com/office/drawing/2014/main" id="{C16DD998-BB69-4792-B8D3-9E11D360D8D9}"/>
              </a:ext>
            </a:extLst>
          </p:cNvPr>
          <p:cNvSpPr/>
          <p:nvPr/>
        </p:nvSpPr>
        <p:spPr>
          <a:xfrm>
            <a:off x="2404807" y="3854051"/>
            <a:ext cx="6963471" cy="923330"/>
          </a:xfrm>
          <a:prstGeom prst="rect">
            <a:avLst/>
          </a:prstGeom>
          <a:noFill/>
        </p:spPr>
        <p:txBody>
          <a:bodyPr wrap="square" lIns="91440" tIns="45720" rIns="91440" bIns="45720">
            <a:spAutoFit/>
          </a:bodyPr>
          <a:lstStyle/>
          <a:p>
            <a:pPr algn="ct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Hadeel</a:t>
            </a: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elgerbi</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665918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dirty="0"/>
          </a:p>
        </p:txBody>
      </p:sp>
      <p:sp>
        <p:nvSpPr>
          <p:cNvPr id="3" name="Content Placeholder 2"/>
          <p:cNvSpPr>
            <a:spLocks noGrp="1"/>
          </p:cNvSpPr>
          <p:nvPr>
            <p:ph idx="1"/>
          </p:nvPr>
        </p:nvSpPr>
        <p:spPr/>
        <p:txBody>
          <a:bodyPr/>
          <a:lstStyle/>
          <a:p>
            <a:r>
              <a:rPr lang="en-US" b="1" dirty="0" smtClean="0"/>
              <a:t> </a:t>
            </a:r>
            <a:r>
              <a:rPr lang="en-US" b="1" dirty="0"/>
              <a:t>7</a:t>
            </a:r>
            <a:r>
              <a:rPr lang="en-US" sz="2400" b="1" dirty="0"/>
              <a:t>. Data Lifecycle Management</a:t>
            </a:r>
          </a:p>
          <a:p>
            <a:pPr>
              <a:buFont typeface="Arial" panose="020B0604020202020204" pitchFamily="34" charset="0"/>
              <a:buChar char="•"/>
            </a:pPr>
            <a:r>
              <a:rPr lang="en-US" sz="2400" dirty="0"/>
              <a:t>This refers to managing data throughout its entire lifecycle—from creation or acquisition to archival and eventual disposal.</a:t>
            </a:r>
          </a:p>
          <a:p>
            <a:pPr>
              <a:buFont typeface="Arial" panose="020B0604020202020204" pitchFamily="34" charset="0"/>
              <a:buChar char="•"/>
            </a:pPr>
            <a:r>
              <a:rPr lang="en-US" sz="2400" dirty="0"/>
              <a:t>Data lifecycle management ensures that data is appropriately archived or deleted when it is no longer needed, reducing storage costs and ensuring compliance with data retention policies.</a:t>
            </a:r>
          </a:p>
          <a:p>
            <a:endParaRPr lang="en-US" dirty="0"/>
          </a:p>
        </p:txBody>
      </p:sp>
    </p:spTree>
    <p:extLst>
      <p:ext uri="{BB962C8B-B14F-4D97-AF65-F5344CB8AC3E}">
        <p14:creationId xmlns:p14="http://schemas.microsoft.com/office/powerpoint/2010/main" val="3851472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dirty="0"/>
          </a:p>
        </p:txBody>
      </p:sp>
      <p:sp>
        <p:nvSpPr>
          <p:cNvPr id="3" name="Content Placeholder 2"/>
          <p:cNvSpPr>
            <a:spLocks noGrp="1"/>
          </p:cNvSpPr>
          <p:nvPr>
            <p:ph idx="1"/>
          </p:nvPr>
        </p:nvSpPr>
        <p:spPr/>
        <p:txBody>
          <a:bodyPr/>
          <a:lstStyle/>
          <a:p>
            <a:r>
              <a:rPr lang="en-US" b="1" dirty="0"/>
              <a:t>8. </a:t>
            </a:r>
            <a:r>
              <a:rPr lang="en-US" sz="2400" b="1" dirty="0"/>
              <a:t>Data Cataloging and Metadata Management</a:t>
            </a:r>
          </a:p>
          <a:p>
            <a:pPr>
              <a:buFont typeface="Arial" panose="020B0604020202020204" pitchFamily="34" charset="0"/>
              <a:buChar char="•"/>
            </a:pPr>
            <a:r>
              <a:rPr lang="en-US" sz="2400" dirty="0"/>
              <a:t>A data catalog is an organized inventory of an organization’s data assets, providing information on data sources, data lineage, and usage.</a:t>
            </a:r>
          </a:p>
          <a:p>
            <a:pPr>
              <a:buFont typeface="Arial" panose="020B0604020202020204" pitchFamily="34" charset="0"/>
              <a:buChar char="•"/>
            </a:pPr>
            <a:r>
              <a:rPr lang="en-US" sz="2400" dirty="0"/>
              <a:t>Metadata management involves maintaining detailed information (metadata) about data, such as its source, structure, and context, making it easier for users to find, access, and understand the data.</a:t>
            </a:r>
          </a:p>
          <a:p>
            <a:endParaRPr lang="en-US" sz="2400" dirty="0"/>
          </a:p>
        </p:txBody>
      </p:sp>
    </p:spTree>
    <p:extLst>
      <p:ext uri="{BB962C8B-B14F-4D97-AF65-F5344CB8AC3E}">
        <p14:creationId xmlns:p14="http://schemas.microsoft.com/office/powerpoint/2010/main" val="2251432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dirty="0"/>
          </a:p>
        </p:txBody>
      </p:sp>
      <p:sp>
        <p:nvSpPr>
          <p:cNvPr id="3" name="Content Placeholder 2"/>
          <p:cNvSpPr>
            <a:spLocks noGrp="1"/>
          </p:cNvSpPr>
          <p:nvPr>
            <p:ph idx="1"/>
          </p:nvPr>
        </p:nvSpPr>
        <p:spPr/>
        <p:txBody>
          <a:bodyPr>
            <a:normAutofit/>
          </a:bodyPr>
          <a:lstStyle/>
          <a:p>
            <a:r>
              <a:rPr lang="en-US" sz="2400" b="1" dirty="0"/>
              <a:t>9. Master Data Management (MDM)</a:t>
            </a:r>
          </a:p>
          <a:p>
            <a:pPr>
              <a:buFont typeface="Arial" panose="020B0604020202020204" pitchFamily="34" charset="0"/>
              <a:buChar char="•"/>
            </a:pPr>
            <a:r>
              <a:rPr lang="en-US" sz="2400" dirty="0"/>
              <a:t>MDM is the process of creating a single, consistent view of key data entities—such as customers, products, and employees—across different systems.</a:t>
            </a:r>
          </a:p>
          <a:p>
            <a:pPr>
              <a:buFont typeface="Arial" panose="020B0604020202020204" pitchFamily="34" charset="0"/>
              <a:buChar char="•"/>
            </a:pPr>
            <a:r>
              <a:rPr lang="en-US" sz="2400" dirty="0"/>
              <a:t>This component of data governance ensures that the organization’s "master" data is accurate and reliable, reducing duplication and inconsistency across databases.</a:t>
            </a:r>
          </a:p>
          <a:p>
            <a:endParaRPr lang="en-US" sz="2400" dirty="0"/>
          </a:p>
        </p:txBody>
      </p:sp>
    </p:spTree>
    <p:extLst>
      <p:ext uri="{BB962C8B-B14F-4D97-AF65-F5344CB8AC3E}">
        <p14:creationId xmlns:p14="http://schemas.microsoft.com/office/powerpoint/2010/main" val="1512894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dirty="0"/>
          </a:p>
        </p:txBody>
      </p:sp>
      <p:sp>
        <p:nvSpPr>
          <p:cNvPr id="3" name="Content Placeholder 2"/>
          <p:cNvSpPr>
            <a:spLocks noGrp="1"/>
          </p:cNvSpPr>
          <p:nvPr>
            <p:ph idx="1"/>
          </p:nvPr>
        </p:nvSpPr>
        <p:spPr>
          <a:xfrm>
            <a:off x="1103312" y="1410790"/>
            <a:ext cx="8946541" cy="4837610"/>
          </a:xfrm>
        </p:spPr>
        <p:txBody>
          <a:bodyPr/>
          <a:lstStyle/>
          <a:p>
            <a:endParaRPr lang="en-US" dirty="0" smtClean="0"/>
          </a:p>
          <a:p>
            <a:r>
              <a:rPr lang="en-US" sz="2400" b="1" dirty="0" smtClean="0"/>
              <a:t>10. Data </a:t>
            </a:r>
            <a:r>
              <a:rPr lang="en-US" sz="2400" b="1" dirty="0"/>
              <a:t>Governance Roles and Responsibilities</a:t>
            </a:r>
          </a:p>
          <a:p>
            <a:r>
              <a:rPr lang="en-US" dirty="0" smtClean="0"/>
              <a:t>Clearly </a:t>
            </a:r>
            <a:r>
              <a:rPr lang="en-US" dirty="0"/>
              <a:t>defined roles are essential in a data governance program. Common roles </a:t>
            </a:r>
            <a:r>
              <a:rPr lang="en-US" dirty="0" err="1"/>
              <a:t>include:Data</a:t>
            </a:r>
            <a:r>
              <a:rPr lang="en-US" dirty="0"/>
              <a:t> Owners: Responsible for specific data assets and the decisions regarding their </a:t>
            </a:r>
            <a:r>
              <a:rPr lang="en-US" dirty="0" err="1"/>
              <a:t>use.Data</a:t>
            </a:r>
            <a:r>
              <a:rPr lang="en-US" dirty="0"/>
              <a:t> Stewards: Manage and oversee data quality and governance processes for specific data </a:t>
            </a:r>
            <a:r>
              <a:rPr lang="en-US" dirty="0" err="1"/>
              <a:t>assets.Data</a:t>
            </a:r>
            <a:r>
              <a:rPr lang="en-US" dirty="0"/>
              <a:t> Custodians: Often part of IT, responsible for implementing data storage, backup, and </a:t>
            </a:r>
            <a:r>
              <a:rPr lang="en-US" dirty="0" err="1"/>
              <a:t>security.Data</a:t>
            </a:r>
            <a:r>
              <a:rPr lang="en-US" dirty="0"/>
              <a:t> Users: Individuals who analyze or work with data as part of their job </a:t>
            </a:r>
            <a:r>
              <a:rPr lang="en-US" dirty="0" err="1"/>
              <a:t>responsibilities.A</a:t>
            </a:r>
            <a:r>
              <a:rPr lang="en-US" dirty="0"/>
              <a:t> data governance council or committee typically oversees the program at a strategic level, aligning data policies with organizational goals.</a:t>
            </a:r>
          </a:p>
        </p:txBody>
      </p:sp>
    </p:spTree>
    <p:extLst>
      <p:ext uri="{BB962C8B-B14F-4D97-AF65-F5344CB8AC3E}">
        <p14:creationId xmlns:p14="http://schemas.microsoft.com/office/powerpoint/2010/main" val="1650000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Benefits of Data Governance</a:t>
            </a:r>
            <a:br>
              <a:rPr lang="en-US" b="1" dirty="0"/>
            </a:br>
            <a:r>
              <a:rPr lang="en-US" dirty="0" smtClean="0"/>
              <a:t> </a:t>
            </a:r>
            <a:r>
              <a:rPr lang="en-US" dirty="0"/>
              <a:t/>
            </a:r>
            <a:br>
              <a:rPr lang="en-US" dirty="0"/>
            </a:br>
            <a:endParaRPr lang="en-US" dirty="0"/>
          </a:p>
        </p:txBody>
      </p:sp>
      <p:sp>
        <p:nvSpPr>
          <p:cNvPr id="3" name="Content Placeholder 2"/>
          <p:cNvSpPr>
            <a:spLocks noGrp="1"/>
          </p:cNvSpPr>
          <p:nvPr>
            <p:ph idx="1"/>
          </p:nvPr>
        </p:nvSpPr>
        <p:spPr>
          <a:xfrm>
            <a:off x="1103312" y="1358538"/>
            <a:ext cx="8946541" cy="4889862"/>
          </a:xfrm>
        </p:spPr>
        <p:txBody>
          <a:bodyPr>
            <a:normAutofit/>
          </a:bodyPr>
          <a:lstStyle/>
          <a:p>
            <a:pPr marL="0" indent="0">
              <a:buNone/>
            </a:pPr>
            <a:r>
              <a:rPr lang="en-US" sz="2400" dirty="0"/>
              <a:t>An effective data governance strategy provides many benefits to an organization, including</a:t>
            </a:r>
            <a:r>
              <a:rPr lang="en-US" sz="2400" dirty="0" smtClean="0"/>
              <a:t>:</a:t>
            </a:r>
          </a:p>
          <a:p>
            <a:pPr marL="457200" indent="-457200">
              <a:buFont typeface="+mj-lt"/>
              <a:buAutoNum type="arabicPeriod"/>
            </a:pPr>
            <a:r>
              <a:rPr lang="en-US" sz="2400" b="1" dirty="0"/>
              <a:t>A common understanding of data</a:t>
            </a:r>
            <a:r>
              <a:rPr lang="en-US" sz="2400" dirty="0"/>
              <a:t> </a:t>
            </a:r>
            <a:r>
              <a:rPr lang="en-US" sz="2400" dirty="0" err="1" smtClean="0"/>
              <a:t>Data</a:t>
            </a:r>
            <a:r>
              <a:rPr lang="en-US" sz="2400" dirty="0" smtClean="0"/>
              <a:t> </a:t>
            </a:r>
            <a:r>
              <a:rPr lang="en-US" sz="2400" dirty="0"/>
              <a:t>governance provides a consistent view </a:t>
            </a:r>
            <a:r>
              <a:rPr lang="en-US" sz="2400" dirty="0" smtClean="0"/>
              <a:t>common </a:t>
            </a:r>
            <a:r>
              <a:rPr lang="en-US" sz="2400" dirty="0"/>
              <a:t>terminology for, data, while individual business units retain appropriate flexibility</a:t>
            </a:r>
            <a:r>
              <a:rPr lang="en-US" sz="2400" dirty="0" smtClean="0"/>
              <a:t>.</a:t>
            </a:r>
          </a:p>
          <a:p>
            <a:pPr marL="457200" indent="-457200">
              <a:buFont typeface="+mj-lt"/>
              <a:buAutoNum type="arabicPeriod"/>
            </a:pPr>
            <a:r>
              <a:rPr lang="en-US" sz="2400" b="1" dirty="0"/>
              <a:t>Improved quality of data</a:t>
            </a:r>
            <a:r>
              <a:rPr lang="en-US" sz="2400" dirty="0"/>
              <a:t> </a:t>
            </a:r>
            <a:r>
              <a:rPr lang="en-US" sz="2400" dirty="0" err="1" smtClean="0"/>
              <a:t>Data</a:t>
            </a:r>
            <a:r>
              <a:rPr lang="en-US" sz="2400" dirty="0" smtClean="0"/>
              <a:t> </a:t>
            </a:r>
            <a:r>
              <a:rPr lang="en-US" sz="2400" dirty="0"/>
              <a:t>governance creates a plan that ensures data accuracy, completeness, and consistency</a:t>
            </a:r>
            <a:r>
              <a:rPr lang="en-US" sz="2400" dirty="0" smtClean="0"/>
              <a:t>.</a:t>
            </a:r>
          </a:p>
          <a:p>
            <a:pPr marL="457200" indent="-457200">
              <a:buFont typeface="+mj-lt"/>
              <a:buAutoNum type="arabicPeriod"/>
            </a:pPr>
            <a:r>
              <a:rPr lang="en-US" sz="2400" b="1" dirty="0"/>
              <a:t>Data map</a:t>
            </a:r>
            <a:r>
              <a:rPr lang="en-US" sz="2400" dirty="0"/>
              <a:t> </a:t>
            </a:r>
            <a:r>
              <a:rPr lang="en-US" sz="2400" dirty="0" smtClean="0"/>
              <a:t>Data </a:t>
            </a:r>
            <a:r>
              <a:rPr lang="en-US" sz="2400" dirty="0"/>
              <a:t>governance provides an advanced ability to understand the location of all data related to key entities, which is </a:t>
            </a:r>
            <a:r>
              <a:rPr lang="en-US" sz="2400" dirty="0" smtClean="0"/>
              <a:t>necessary.</a:t>
            </a:r>
          </a:p>
          <a:p>
            <a:pPr marL="457200" indent="-457200">
              <a:buFont typeface="+mj-lt"/>
              <a:buAutoNum type="arabicPeriod"/>
            </a:pPr>
            <a:endParaRPr lang="en-US" sz="2400" dirty="0"/>
          </a:p>
        </p:txBody>
      </p:sp>
    </p:spTree>
    <p:extLst>
      <p:ext uri="{BB962C8B-B14F-4D97-AF65-F5344CB8AC3E}">
        <p14:creationId xmlns:p14="http://schemas.microsoft.com/office/powerpoint/2010/main" val="566892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Benefits of Data Governance</a:t>
            </a:r>
            <a:br>
              <a:rPr lang="en-US" b="1" dirty="0"/>
            </a:br>
            <a:r>
              <a:rPr lang="en-US" dirty="0"/>
              <a:t> </a:t>
            </a:r>
            <a:br>
              <a:rPr lang="en-US" dirty="0"/>
            </a:br>
            <a:endParaRPr lang="en-US" dirty="0"/>
          </a:p>
        </p:txBody>
      </p:sp>
      <p:sp>
        <p:nvSpPr>
          <p:cNvPr id="3" name="Content Placeholder 2"/>
          <p:cNvSpPr>
            <a:spLocks noGrp="1"/>
          </p:cNvSpPr>
          <p:nvPr>
            <p:ph idx="1"/>
          </p:nvPr>
        </p:nvSpPr>
        <p:spPr>
          <a:xfrm>
            <a:off x="1103312" y="1672046"/>
            <a:ext cx="8946541" cy="4576353"/>
          </a:xfrm>
        </p:spPr>
        <p:txBody>
          <a:bodyPr>
            <a:normAutofit lnSpcReduction="10000"/>
          </a:bodyPr>
          <a:lstStyle/>
          <a:p>
            <a:pPr marL="457200" indent="-457200">
              <a:buFont typeface="+mj-lt"/>
              <a:buAutoNum type="arabicPeriod" startAt="4"/>
            </a:pPr>
            <a:r>
              <a:rPr lang="en-US" b="1" dirty="0"/>
              <a:t>A 360-degree view of each customer and other business entities</a:t>
            </a:r>
            <a:r>
              <a:rPr lang="en-US" dirty="0"/>
              <a:t> — Data governance establishes a framework so an organization can agree on “a single version of the truth” for critical business entities and create an appropriate level of consistency across entities and business activities</a:t>
            </a:r>
            <a:r>
              <a:rPr lang="en-US" dirty="0" smtClean="0"/>
              <a:t>.</a:t>
            </a:r>
          </a:p>
          <a:p>
            <a:pPr marL="457200" indent="-457200">
              <a:buFont typeface="+mj-lt"/>
              <a:buAutoNum type="arabicPeriod" startAt="4"/>
            </a:pPr>
            <a:r>
              <a:rPr lang="en-US" b="1" dirty="0"/>
              <a:t>Consistent compliance</a:t>
            </a:r>
            <a:r>
              <a:rPr lang="en-US" dirty="0"/>
              <a:t> </a:t>
            </a:r>
            <a:r>
              <a:rPr lang="en-US" dirty="0" smtClean="0"/>
              <a:t> </a:t>
            </a:r>
            <a:r>
              <a:rPr lang="en-US" dirty="0"/>
              <a:t>Data governance provides a platform for meeting the demands of government regulations, such as the EU General Data Protection </a:t>
            </a:r>
            <a:r>
              <a:rPr lang="en-US" dirty="0" smtClean="0"/>
              <a:t>Regulation.</a:t>
            </a:r>
          </a:p>
          <a:p>
            <a:pPr marL="457200" indent="-457200">
              <a:buFont typeface="+mj-lt"/>
              <a:buAutoNum type="arabicPeriod" startAt="4"/>
            </a:pPr>
            <a:r>
              <a:rPr lang="en-US" b="1" dirty="0"/>
              <a:t>Improved data management</a:t>
            </a:r>
            <a:r>
              <a:rPr lang="en-US" dirty="0"/>
              <a:t> </a:t>
            </a:r>
            <a:r>
              <a:rPr lang="en-US" dirty="0" smtClean="0"/>
              <a:t> </a:t>
            </a:r>
            <a:r>
              <a:rPr lang="en-US" dirty="0"/>
              <a:t>Data governance brings the human dimension into a highly automated, data-driven world. It establishes codes of conduct and best practices in data management, making certain that the concerns and needs beyond traditional data and technology areas </a:t>
            </a:r>
            <a:r>
              <a:rPr lang="en-US" dirty="0" smtClean="0"/>
              <a:t>including </a:t>
            </a:r>
            <a:r>
              <a:rPr lang="en-US" dirty="0"/>
              <a:t>areas such as legal, </a:t>
            </a:r>
            <a:r>
              <a:rPr lang="en-US" dirty="0" smtClean="0"/>
              <a:t>security.</a:t>
            </a:r>
            <a:endParaRPr lang="en-US" dirty="0"/>
          </a:p>
          <a:p>
            <a:pPr marL="457200" indent="-457200">
              <a:buFont typeface="+mj-lt"/>
              <a:buAutoNum type="arabicPeriod" startAt="4"/>
            </a:pPr>
            <a:endParaRPr lang="en-US" dirty="0"/>
          </a:p>
        </p:txBody>
      </p:sp>
    </p:spTree>
    <p:extLst>
      <p:ext uri="{BB962C8B-B14F-4D97-AF65-F5344CB8AC3E}">
        <p14:creationId xmlns:p14="http://schemas.microsoft.com/office/powerpoint/2010/main" val="192384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Cloud Data Governance</a:t>
            </a:r>
            <a:br>
              <a:rPr lang="en-US" b="1" dirty="0"/>
            </a:br>
            <a:endParaRPr lang="en-US" dirty="0"/>
          </a:p>
        </p:txBody>
      </p:sp>
      <p:sp>
        <p:nvSpPr>
          <p:cNvPr id="3" name="Content Placeholder 2"/>
          <p:cNvSpPr>
            <a:spLocks noGrp="1"/>
          </p:cNvSpPr>
          <p:nvPr>
            <p:ph idx="1"/>
          </p:nvPr>
        </p:nvSpPr>
        <p:spPr/>
        <p:txBody>
          <a:bodyPr>
            <a:normAutofit/>
          </a:bodyPr>
          <a:lstStyle/>
          <a:p>
            <a:r>
              <a:rPr lang="en-US" sz="2400" dirty="0"/>
              <a:t>Moving to the cloud is all about delegating certain tasks to third parties, such as infrastructure management, application development, security, etc. Cloud is also about virtualization of technical </a:t>
            </a:r>
            <a:r>
              <a:rPr lang="en-US" sz="2400" dirty="0" smtClean="0"/>
              <a:t>resources.</a:t>
            </a:r>
          </a:p>
          <a:p>
            <a:r>
              <a:rPr lang="en-US" sz="2400" dirty="0"/>
              <a:t>In addition, cloud-first strategies generally encourage decentralization, allowing lines of business or workgroup to roll out their own system independently, which could result in a </a:t>
            </a:r>
            <a:r>
              <a:rPr lang="en-US" sz="2400"/>
              <a:t>uncontrolled </a:t>
            </a:r>
            <a:r>
              <a:rPr lang="en-US" sz="2400" smtClean="0"/>
              <a:t>data.</a:t>
            </a:r>
            <a:endParaRPr lang="en-US" sz="2400" dirty="0"/>
          </a:p>
        </p:txBody>
      </p:sp>
    </p:spTree>
    <p:extLst>
      <p:ext uri="{BB962C8B-B14F-4D97-AF65-F5344CB8AC3E}">
        <p14:creationId xmlns:p14="http://schemas.microsoft.com/office/powerpoint/2010/main" val="428979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Data Governance?</a:t>
            </a:r>
          </a:p>
        </p:txBody>
      </p:sp>
      <p:sp>
        <p:nvSpPr>
          <p:cNvPr id="3" name="Content Placeholder 2"/>
          <p:cNvSpPr>
            <a:spLocks noGrp="1"/>
          </p:cNvSpPr>
          <p:nvPr>
            <p:ph idx="1"/>
          </p:nvPr>
        </p:nvSpPr>
        <p:spPr/>
        <p:txBody>
          <a:bodyPr>
            <a:normAutofit/>
          </a:bodyPr>
          <a:lstStyle/>
          <a:p>
            <a:r>
              <a:rPr lang="en-US" sz="2400" b="1" dirty="0"/>
              <a:t>Data governance is a collection of processes, roles, policies, standards, and metrics that ensure the effective and efficient use of information in enabling an organization to achieve its goals</a:t>
            </a:r>
            <a:r>
              <a:rPr lang="en-US" sz="2400" b="1" dirty="0" smtClean="0"/>
              <a:t>.</a:t>
            </a:r>
          </a:p>
          <a:p>
            <a:r>
              <a:rPr lang="en-US" sz="2400" dirty="0" smtClean="0"/>
              <a:t> </a:t>
            </a:r>
            <a:r>
              <a:rPr lang="en-US" sz="2400" dirty="0"/>
              <a:t>It establishes the processes and responsibilities that ensure the quality and security of the data used across a business or organization. </a:t>
            </a:r>
            <a:endParaRPr lang="en-US" sz="2400" dirty="0" smtClean="0"/>
          </a:p>
          <a:p>
            <a:r>
              <a:rPr lang="en-US" sz="2400" dirty="0" smtClean="0"/>
              <a:t>Data </a:t>
            </a:r>
            <a:r>
              <a:rPr lang="en-US" sz="2400" dirty="0"/>
              <a:t>governance defines who can take what action, upon what data, in what situations, using what methods.</a:t>
            </a:r>
          </a:p>
        </p:txBody>
      </p:sp>
    </p:spTree>
    <p:extLst>
      <p:ext uri="{BB962C8B-B14F-4D97-AF65-F5344CB8AC3E}">
        <p14:creationId xmlns:p14="http://schemas.microsoft.com/office/powerpoint/2010/main" val="2180382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Data Governance</a:t>
            </a:r>
            <a:endParaRPr lang="en-US" dirty="0"/>
          </a:p>
        </p:txBody>
      </p:sp>
      <p:sp>
        <p:nvSpPr>
          <p:cNvPr id="3" name="Content Placeholder 2"/>
          <p:cNvSpPr>
            <a:spLocks noGrp="1"/>
          </p:cNvSpPr>
          <p:nvPr>
            <p:ph idx="1"/>
          </p:nvPr>
        </p:nvSpPr>
        <p:spPr/>
        <p:txBody>
          <a:bodyPr>
            <a:normAutofit/>
          </a:bodyPr>
          <a:lstStyle/>
          <a:p>
            <a:r>
              <a:rPr lang="en-US" dirty="0"/>
              <a:t>Data governance ensures that roles related to data are clearly defined, and that responsibility and accountability are agreed upon across the enterprise</a:t>
            </a:r>
            <a:r>
              <a:rPr lang="en-US" dirty="0" smtClean="0"/>
              <a:t>.</a:t>
            </a:r>
          </a:p>
          <a:p>
            <a:r>
              <a:rPr lang="en-US" dirty="0" smtClean="0"/>
              <a:t> </a:t>
            </a:r>
            <a:r>
              <a:rPr lang="en-US" dirty="0"/>
              <a:t>A </a:t>
            </a:r>
            <a:r>
              <a:rPr lang="en-US" dirty="0" smtClean="0"/>
              <a:t>well planned </a:t>
            </a:r>
            <a:r>
              <a:rPr lang="en-US" dirty="0"/>
              <a:t>data governance framework covers strategic, tactical, and operational roles and responsibilities</a:t>
            </a:r>
            <a:r>
              <a:rPr lang="en-US" dirty="0" smtClean="0"/>
              <a:t>.</a:t>
            </a:r>
          </a:p>
          <a:p>
            <a:r>
              <a:rPr lang="en-US" dirty="0"/>
              <a:t>For example, if a business driver for your data governance strategy is to ensure the privacy of healthcare-related data, patient data will need to be managed securely as it flows through your business. Retention requirements (e.g. history of who changed what information and when) will be defined to ensure compliance with relevant government requirements</a:t>
            </a:r>
          </a:p>
        </p:txBody>
      </p:sp>
    </p:spTree>
    <p:extLst>
      <p:ext uri="{BB962C8B-B14F-4D97-AF65-F5344CB8AC3E}">
        <p14:creationId xmlns:p14="http://schemas.microsoft.com/office/powerpoint/2010/main" val="3486012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sz="4000" dirty="0"/>
          </a:p>
        </p:txBody>
      </p:sp>
      <p:sp>
        <p:nvSpPr>
          <p:cNvPr id="3" name="Content Placeholder 2"/>
          <p:cNvSpPr>
            <a:spLocks noGrp="1"/>
          </p:cNvSpPr>
          <p:nvPr>
            <p:ph idx="1"/>
          </p:nvPr>
        </p:nvSpPr>
        <p:spPr/>
        <p:txBody>
          <a:bodyPr>
            <a:normAutofit/>
          </a:bodyPr>
          <a:lstStyle/>
          <a:p>
            <a:r>
              <a:rPr lang="en-US" dirty="0"/>
              <a:t>Here are some key components of data governance:</a:t>
            </a:r>
          </a:p>
          <a:p>
            <a:r>
              <a:rPr lang="en-US" sz="2400" b="1" dirty="0"/>
              <a:t>1. Data Governance Framework</a:t>
            </a:r>
          </a:p>
          <a:p>
            <a:pPr>
              <a:buFont typeface="Arial" panose="020B0604020202020204" pitchFamily="34" charset="0"/>
              <a:buChar char="•"/>
            </a:pPr>
            <a:r>
              <a:rPr lang="en-US" sz="2400" dirty="0"/>
              <a:t>This is the overarching structure that defines how data governance operates within an organization. It includes the policies, processes, standards, and roles that guide how data is managed and used.</a:t>
            </a:r>
          </a:p>
          <a:p>
            <a:pPr>
              <a:buFont typeface="Arial" panose="020B0604020202020204" pitchFamily="34" charset="0"/>
              <a:buChar char="•"/>
            </a:pPr>
            <a:r>
              <a:rPr lang="en-US" sz="2400" dirty="0"/>
              <a:t>The framework aligns data governance goals with the organization’s strategic objectives, ensuring that data practices support business needs.</a:t>
            </a:r>
          </a:p>
          <a:p>
            <a:pPr marL="0" indent="0">
              <a:buNone/>
            </a:pPr>
            <a:endParaRPr lang="en-US" dirty="0"/>
          </a:p>
        </p:txBody>
      </p:sp>
    </p:spTree>
    <p:extLst>
      <p:ext uri="{BB962C8B-B14F-4D97-AF65-F5344CB8AC3E}">
        <p14:creationId xmlns:p14="http://schemas.microsoft.com/office/powerpoint/2010/main" val="375583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2"/>
            </a:pPr>
            <a:r>
              <a:rPr lang="en-US" sz="2400" b="1" dirty="0"/>
              <a:t>Data Stewardship</a:t>
            </a:r>
          </a:p>
          <a:p>
            <a:pPr>
              <a:buFont typeface="Arial" panose="020B0604020202020204" pitchFamily="34" charset="0"/>
              <a:buChar char="•"/>
            </a:pPr>
            <a:r>
              <a:rPr lang="en-US" sz="2400" dirty="0"/>
              <a:t>Data stewardship involves assigning responsibilities to individuals or teams (often called "data stewards") who oversee specific datasets.</a:t>
            </a:r>
          </a:p>
          <a:p>
            <a:pPr>
              <a:buFont typeface="Arial" panose="020B0604020202020204" pitchFamily="34" charset="0"/>
              <a:buChar char="•"/>
            </a:pPr>
            <a:r>
              <a:rPr lang="en-US" sz="2400" dirty="0"/>
              <a:t>Data stewards are responsible for maintaining data quality, ensuring compliance, and supporting data users in accessing and understanding the data.</a:t>
            </a:r>
          </a:p>
          <a:p>
            <a:endParaRPr lang="en-US" dirty="0"/>
          </a:p>
        </p:txBody>
      </p:sp>
    </p:spTree>
    <p:extLst>
      <p:ext uri="{BB962C8B-B14F-4D97-AF65-F5344CB8AC3E}">
        <p14:creationId xmlns:p14="http://schemas.microsoft.com/office/powerpoint/2010/main" val="1768503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dirty="0"/>
          </a:p>
        </p:txBody>
      </p:sp>
      <p:sp>
        <p:nvSpPr>
          <p:cNvPr id="3" name="Content Placeholder 2"/>
          <p:cNvSpPr>
            <a:spLocks noGrp="1"/>
          </p:cNvSpPr>
          <p:nvPr>
            <p:ph idx="1"/>
          </p:nvPr>
        </p:nvSpPr>
        <p:spPr/>
        <p:txBody>
          <a:bodyPr>
            <a:normAutofit/>
          </a:bodyPr>
          <a:lstStyle/>
          <a:p>
            <a:r>
              <a:rPr lang="en-US" sz="2400" b="1" dirty="0"/>
              <a:t>3. Data Quality Management</a:t>
            </a:r>
          </a:p>
          <a:p>
            <a:pPr>
              <a:buFont typeface="Arial" panose="020B0604020202020204" pitchFamily="34" charset="0"/>
              <a:buChar char="•"/>
            </a:pPr>
            <a:r>
              <a:rPr lang="en-US" sz="2400" dirty="0"/>
              <a:t>This component ensures that data is accurate, complete, consistent, and up-to-date, making it reliable for decision-making.</a:t>
            </a:r>
          </a:p>
          <a:p>
            <a:pPr>
              <a:buFont typeface="Arial" panose="020B0604020202020204" pitchFamily="34" charset="0"/>
              <a:buChar char="•"/>
            </a:pPr>
            <a:r>
              <a:rPr lang="en-US" sz="2400" dirty="0"/>
              <a:t>Common data quality measures include accuracy, completeness, consistency, validity, and timeliness.</a:t>
            </a:r>
          </a:p>
          <a:p>
            <a:pPr>
              <a:buFont typeface="Arial" panose="020B0604020202020204" pitchFamily="34" charset="0"/>
              <a:buChar char="•"/>
            </a:pPr>
            <a:r>
              <a:rPr lang="en-US" sz="2400" dirty="0"/>
              <a:t>Data quality management often involves data cleansing, standardization, validation, and monitoring processes.</a:t>
            </a:r>
          </a:p>
          <a:p>
            <a:endParaRPr lang="en-US" sz="2400" dirty="0"/>
          </a:p>
        </p:txBody>
      </p:sp>
    </p:spTree>
    <p:extLst>
      <p:ext uri="{BB962C8B-B14F-4D97-AF65-F5344CB8AC3E}">
        <p14:creationId xmlns:p14="http://schemas.microsoft.com/office/powerpoint/2010/main" val="898161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dirty="0"/>
          </a:p>
        </p:txBody>
      </p:sp>
      <p:sp>
        <p:nvSpPr>
          <p:cNvPr id="3" name="Content Placeholder 2"/>
          <p:cNvSpPr>
            <a:spLocks noGrp="1"/>
          </p:cNvSpPr>
          <p:nvPr>
            <p:ph idx="1"/>
          </p:nvPr>
        </p:nvSpPr>
        <p:spPr/>
        <p:txBody>
          <a:bodyPr>
            <a:normAutofit/>
          </a:bodyPr>
          <a:lstStyle/>
          <a:p>
            <a:r>
              <a:rPr lang="en-US" sz="2400" b="1" dirty="0"/>
              <a:t>4. Data Policies and Standards</a:t>
            </a:r>
          </a:p>
          <a:p>
            <a:pPr>
              <a:buFont typeface="Arial" panose="020B0604020202020204" pitchFamily="34" charset="0"/>
              <a:buChar char="•"/>
            </a:pPr>
            <a:r>
              <a:rPr lang="en-US" sz="2400" dirty="0"/>
              <a:t>Policies and standards define how data is handled throughout the organization, including collection, processing, storage, and disposal.</a:t>
            </a:r>
          </a:p>
          <a:p>
            <a:pPr>
              <a:buFont typeface="Arial" panose="020B0604020202020204" pitchFamily="34" charset="0"/>
              <a:buChar char="•"/>
            </a:pPr>
            <a:r>
              <a:rPr lang="en-US" sz="2400" dirty="0"/>
              <a:t>Data governance policies address aspects like data privacy, data access control, and acceptable use of data.</a:t>
            </a:r>
          </a:p>
          <a:p>
            <a:pPr>
              <a:buFont typeface="Arial" panose="020B0604020202020204" pitchFamily="34" charset="0"/>
              <a:buChar char="•"/>
            </a:pPr>
            <a:r>
              <a:rPr lang="en-US" sz="2400" dirty="0"/>
              <a:t>Standards establish uniform practices, such as data naming conventions, metadata requirements, and data formatting rules.</a:t>
            </a:r>
          </a:p>
          <a:p>
            <a:endParaRPr lang="en-US" sz="2400" dirty="0"/>
          </a:p>
        </p:txBody>
      </p:sp>
    </p:spTree>
    <p:extLst>
      <p:ext uri="{BB962C8B-B14F-4D97-AF65-F5344CB8AC3E}">
        <p14:creationId xmlns:p14="http://schemas.microsoft.com/office/powerpoint/2010/main" val="2381762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dirty="0"/>
          </a:p>
        </p:txBody>
      </p:sp>
      <p:sp>
        <p:nvSpPr>
          <p:cNvPr id="3" name="Content Placeholder 2"/>
          <p:cNvSpPr>
            <a:spLocks noGrp="1"/>
          </p:cNvSpPr>
          <p:nvPr>
            <p:ph idx="1"/>
          </p:nvPr>
        </p:nvSpPr>
        <p:spPr/>
        <p:txBody>
          <a:bodyPr>
            <a:normAutofit/>
          </a:bodyPr>
          <a:lstStyle/>
          <a:p>
            <a:r>
              <a:rPr lang="en-US" sz="2400" b="1" dirty="0" smtClean="0"/>
              <a:t>5. Data </a:t>
            </a:r>
            <a:r>
              <a:rPr lang="en-US" sz="2400" b="1" dirty="0"/>
              <a:t>Access and Security</a:t>
            </a:r>
          </a:p>
          <a:p>
            <a:pPr>
              <a:buFont typeface="Arial" panose="020B0604020202020204" pitchFamily="34" charset="0"/>
              <a:buChar char="•"/>
            </a:pPr>
            <a:r>
              <a:rPr lang="en-US" sz="2400" dirty="0"/>
              <a:t>Data governance involves strict protocols to protect data from unauthorized access or misuse.</a:t>
            </a:r>
          </a:p>
          <a:p>
            <a:pPr>
              <a:buFont typeface="Arial" panose="020B0604020202020204" pitchFamily="34" charset="0"/>
              <a:buChar char="•"/>
            </a:pPr>
            <a:r>
              <a:rPr lang="en-US" sz="2400" dirty="0"/>
              <a:t>Access control policies determine who can access or modify specific types of data based on roles, responsibilities, and security clearance levels.</a:t>
            </a:r>
          </a:p>
          <a:p>
            <a:pPr>
              <a:buFont typeface="Arial" panose="020B0604020202020204" pitchFamily="34" charset="0"/>
              <a:buChar char="•"/>
            </a:pPr>
            <a:r>
              <a:rPr lang="en-US" sz="2400" dirty="0"/>
              <a:t>Security measures may include data encryption, access restrictions, monitoring, and auditing of data access to protect sensitive information.</a:t>
            </a:r>
          </a:p>
          <a:p>
            <a:endParaRPr lang="en-US" sz="2400" dirty="0"/>
          </a:p>
        </p:txBody>
      </p:sp>
    </p:spTree>
    <p:extLst>
      <p:ext uri="{BB962C8B-B14F-4D97-AF65-F5344CB8AC3E}">
        <p14:creationId xmlns:p14="http://schemas.microsoft.com/office/powerpoint/2010/main" val="4222946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prstClr val="white"/>
                </a:solidFill>
              </a:rPr>
              <a:t>components of data governance</a:t>
            </a:r>
            <a:endParaRPr lang="en-US" dirty="0"/>
          </a:p>
        </p:txBody>
      </p:sp>
      <p:sp>
        <p:nvSpPr>
          <p:cNvPr id="3" name="Content Placeholder 2"/>
          <p:cNvSpPr>
            <a:spLocks noGrp="1"/>
          </p:cNvSpPr>
          <p:nvPr>
            <p:ph idx="1"/>
          </p:nvPr>
        </p:nvSpPr>
        <p:spPr/>
        <p:txBody>
          <a:bodyPr/>
          <a:lstStyle/>
          <a:p>
            <a:r>
              <a:rPr lang="en-US" b="1" dirty="0" smtClean="0"/>
              <a:t>6</a:t>
            </a:r>
            <a:r>
              <a:rPr lang="en-US" sz="2400" b="1" dirty="0" smtClean="0"/>
              <a:t>. Data </a:t>
            </a:r>
            <a:r>
              <a:rPr lang="en-US" sz="2400" b="1" dirty="0"/>
              <a:t>Compliance and Legal Requirements</a:t>
            </a:r>
          </a:p>
          <a:p>
            <a:pPr>
              <a:buFont typeface="Arial" panose="020B0604020202020204" pitchFamily="34" charset="0"/>
              <a:buChar char="•"/>
            </a:pPr>
            <a:r>
              <a:rPr lang="en-US" sz="2400" dirty="0"/>
              <a:t>Data governance ensures compliance with laws and regulations like GDPR, HIPAA, CCPA, and others that impact how data is collected, stored, and shared.</a:t>
            </a:r>
          </a:p>
          <a:p>
            <a:pPr>
              <a:buFont typeface="Arial" panose="020B0604020202020204" pitchFamily="34" charset="0"/>
              <a:buChar char="•"/>
            </a:pPr>
            <a:r>
              <a:rPr lang="en-US" sz="2400" dirty="0"/>
              <a:t>This involves implementing policies and processes to meet regulatory requirements, reducing the risk of legal penalties, and maintaining customer trust.</a:t>
            </a:r>
          </a:p>
          <a:p>
            <a:endParaRPr lang="en-US" dirty="0"/>
          </a:p>
        </p:txBody>
      </p:sp>
    </p:spTree>
    <p:extLst>
      <p:ext uri="{BB962C8B-B14F-4D97-AF65-F5344CB8AC3E}">
        <p14:creationId xmlns:p14="http://schemas.microsoft.com/office/powerpoint/2010/main" val="4195388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3531</TotalTime>
  <Words>1154</Words>
  <Application>Microsoft Office PowerPoint</Application>
  <PresentationFormat>Widescreen</PresentationFormat>
  <Paragraphs>66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Ion</vt:lpstr>
      <vt:lpstr>  ENTERPRISE SYSTEMS  </vt:lpstr>
      <vt:lpstr>What is Data Governance?</vt:lpstr>
      <vt:lpstr>Data Governance</vt:lpstr>
      <vt:lpstr>components of data governance</vt:lpstr>
      <vt:lpstr>components of data governance</vt:lpstr>
      <vt:lpstr>components of data governance</vt:lpstr>
      <vt:lpstr>components of data governance</vt:lpstr>
      <vt:lpstr>components of data governance</vt:lpstr>
      <vt:lpstr>components of data governance</vt:lpstr>
      <vt:lpstr>components of data governance</vt:lpstr>
      <vt:lpstr>components of data governance</vt:lpstr>
      <vt:lpstr>components of data governance</vt:lpstr>
      <vt:lpstr>components of data governance</vt:lpstr>
      <vt:lpstr>Benefits of Data Governance   </vt:lpstr>
      <vt:lpstr>Benefits of Data Governance   </vt:lpstr>
      <vt:lpstr>Cloud Data Governance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pc</cp:lastModifiedBy>
  <cp:revision>175</cp:revision>
  <dcterms:created xsi:type="dcterms:W3CDTF">2019-09-11T04:15:24Z</dcterms:created>
  <dcterms:modified xsi:type="dcterms:W3CDTF">2024-11-06T18:49:06Z</dcterms:modified>
</cp:coreProperties>
</file>