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7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9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475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5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29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9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1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7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7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8D9D01-C1E4-4410-B42C-C0CB4CFD2134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3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96834"/>
            <a:ext cx="8825658" cy="39805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ENTERPRISE 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DD998-BB69-4792-B8D3-9E11D360D8D9}"/>
              </a:ext>
            </a:extLst>
          </p:cNvPr>
          <p:cNvSpPr/>
          <p:nvPr/>
        </p:nvSpPr>
        <p:spPr>
          <a:xfrm>
            <a:off x="2404807" y="3854051"/>
            <a:ext cx="69634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Hadeel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elgerbi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9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Enterprise system </a:t>
            </a:r>
            <a:r>
              <a:rPr lang="en-US" sz="3200" b="1" dirty="0" smtClean="0"/>
              <a:t>processes.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smtClean="0"/>
              <a:t>Workflows.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/>
              <a:t>Enterprise Resource Planning </a:t>
            </a:r>
            <a:r>
              <a:rPr lang="en-US" sz="3200" b="1" dirty="0" smtClean="0"/>
              <a:t>types.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965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Enterprise system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development of enterprise systems over </a:t>
            </a:r>
            <a:r>
              <a:rPr lang="en-US" sz="2400" dirty="0" smtClean="0"/>
              <a:t>the last </a:t>
            </a:r>
            <a:r>
              <a:rPr lang="en-US" sz="2400" dirty="0"/>
              <a:t>decades has emerged to be one of the </a:t>
            </a:r>
            <a:r>
              <a:rPr lang="en-US" sz="2400" dirty="0" smtClean="0"/>
              <a:t>key advancements </a:t>
            </a:r>
            <a:r>
              <a:rPr lang="en-US" sz="2400" dirty="0"/>
              <a:t>in the corporate use of </a:t>
            </a:r>
            <a:r>
              <a:rPr lang="en-US" sz="2400" dirty="0" smtClean="0"/>
              <a:t>information technology</a:t>
            </a:r>
            <a:r>
              <a:rPr lang="en-US" dirty="0" smtClean="0"/>
              <a:t>.</a:t>
            </a:r>
          </a:p>
          <a:p>
            <a:r>
              <a:rPr lang="en-US" sz="2400" dirty="0"/>
              <a:t>An enterprise system seamlessly </a:t>
            </a:r>
            <a:r>
              <a:rPr lang="en-US" sz="2400" dirty="0" smtClean="0"/>
              <a:t>supports and </a:t>
            </a:r>
            <a:r>
              <a:rPr lang="en-US" sz="2400" dirty="0"/>
              <a:t>automates core organizational business </a:t>
            </a:r>
            <a:r>
              <a:rPr lang="en-US" sz="2400" dirty="0" smtClean="0"/>
              <a:t>processes by </a:t>
            </a:r>
            <a:r>
              <a:rPr lang="en-US" sz="2400" dirty="0"/>
              <a:t>integrating the organization’s functional areas </a:t>
            </a:r>
            <a:r>
              <a:rPr lang="en-US" sz="2400" dirty="0" smtClean="0"/>
              <a:t>and sharing </a:t>
            </a:r>
            <a:r>
              <a:rPr lang="en-US" sz="2400" dirty="0"/>
              <a:t>data across the organization in real </a:t>
            </a:r>
            <a:r>
              <a:rPr lang="en-US" sz="2400" dirty="0" smtClean="0"/>
              <a:t>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129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Enterprise system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Enterprise resource planning </a:t>
            </a:r>
            <a:r>
              <a:rPr lang="en-US" sz="2400" dirty="0"/>
              <a:t>(ERP) systems which supports a range </a:t>
            </a:r>
            <a:r>
              <a:rPr lang="en-US" sz="2400" dirty="0" smtClean="0"/>
              <a:t>of routine </a:t>
            </a:r>
            <a:r>
              <a:rPr lang="en-US" sz="2400" dirty="0"/>
              <a:t>work activities and business processes of </a:t>
            </a:r>
            <a:r>
              <a:rPr lang="en-US" sz="2400" dirty="0" smtClean="0"/>
              <a:t>an organization.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Examples are order </a:t>
            </a:r>
            <a:r>
              <a:rPr lang="en-US" sz="2400" dirty="0" smtClean="0"/>
              <a:t>management, logistics</a:t>
            </a:r>
            <a:r>
              <a:rPr lang="en-US" sz="2400" dirty="0"/>
              <a:t>, distribution, inventory, </a:t>
            </a:r>
            <a:r>
              <a:rPr lang="en-US" sz="2400" dirty="0" smtClean="0"/>
              <a:t>manufacturing, shipping</a:t>
            </a:r>
            <a:r>
              <a:rPr lang="en-US" sz="2400" dirty="0"/>
              <a:t>, invoicing, and accounting. In addition, </a:t>
            </a:r>
            <a:r>
              <a:rPr lang="en-US" sz="2400" dirty="0" smtClean="0"/>
              <a:t>an ERP </a:t>
            </a:r>
            <a:r>
              <a:rPr lang="en-US" sz="2400" dirty="0"/>
              <a:t>system can support other business activities </a:t>
            </a:r>
            <a:r>
              <a:rPr lang="en-US" sz="2400" dirty="0" smtClean="0"/>
              <a:t>such as </a:t>
            </a:r>
            <a:r>
              <a:rPr lang="en-US" sz="2400" dirty="0"/>
              <a:t>marketing, quality management and human </a:t>
            </a:r>
            <a:r>
              <a:rPr lang="en-US" sz="2400" dirty="0" smtClean="0"/>
              <a:t>resource management.</a:t>
            </a:r>
          </a:p>
          <a:p>
            <a:r>
              <a:rPr lang="en-US" sz="2400" dirty="0"/>
              <a:t>Examples of functionalities for global operations </a:t>
            </a:r>
            <a:r>
              <a:rPr lang="en-US" sz="2400" dirty="0" smtClean="0"/>
              <a:t>that are </a:t>
            </a:r>
            <a:r>
              <a:rPr lang="en-US" sz="2400" dirty="0"/>
              <a:t>supported by ERP-systems are that of </a:t>
            </a:r>
            <a:r>
              <a:rPr lang="en-US" sz="2400" dirty="0" smtClean="0"/>
              <a:t>currency conversions.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191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Enterprise system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time and location adoption, </a:t>
            </a:r>
            <a:r>
              <a:rPr lang="en-US" sz="2400" dirty="0" smtClean="0"/>
              <a:t>consolidation across </a:t>
            </a:r>
            <a:r>
              <a:rPr lang="en-US" sz="2400" dirty="0"/>
              <a:t>diverse accounting standards and </a:t>
            </a:r>
            <a:r>
              <a:rPr lang="en-US" sz="2400" dirty="0" smtClean="0"/>
              <a:t>legislations, multilingual </a:t>
            </a:r>
            <a:r>
              <a:rPr lang="en-US" sz="2400" dirty="0"/>
              <a:t>facilities, legal control and declarations </a:t>
            </a:r>
            <a:r>
              <a:rPr lang="en-US" sz="2400" dirty="0" smtClean="0"/>
              <a:t>to the </a:t>
            </a:r>
            <a:r>
              <a:rPr lang="en-US" sz="2400" dirty="0"/>
              <a:t>authorities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Globalization has been a </a:t>
            </a:r>
            <a:r>
              <a:rPr lang="en-US" sz="2400" dirty="0" smtClean="0"/>
              <a:t>primary consideration </a:t>
            </a:r>
            <a:r>
              <a:rPr lang="en-US" sz="2400" dirty="0"/>
              <a:t>for </a:t>
            </a:r>
            <a:r>
              <a:rPr lang="en-US" sz="2400" dirty="0" smtClean="0"/>
              <a:t>large companies</a:t>
            </a:r>
            <a:r>
              <a:rPr lang="en-US" sz="2400" dirty="0"/>
              <a:t>, presently </a:t>
            </a:r>
            <a:r>
              <a:rPr lang="en-US" sz="2400" dirty="0" smtClean="0"/>
              <a:t>even small </a:t>
            </a:r>
            <a:r>
              <a:rPr lang="en-US" sz="2400" dirty="0"/>
              <a:t>to medium size enterprises have to </a:t>
            </a:r>
            <a:r>
              <a:rPr lang="en-US" sz="2400" dirty="0" smtClean="0"/>
              <a:t>address globalization </a:t>
            </a:r>
            <a:r>
              <a:rPr lang="en-US" sz="2400" dirty="0"/>
              <a:t>since all companies are challenged by </a:t>
            </a:r>
            <a:r>
              <a:rPr lang="en-US" sz="2400" dirty="0" smtClean="0"/>
              <a:t>the introduction </a:t>
            </a:r>
            <a:r>
              <a:rPr lang="en-US" sz="2400" dirty="0"/>
              <a:t>of lower priced products from </a:t>
            </a:r>
            <a:r>
              <a:rPr lang="en-US" sz="2400" dirty="0" smtClean="0"/>
              <a:t>countries with </a:t>
            </a:r>
            <a:r>
              <a:rPr lang="en-US" sz="2400" dirty="0"/>
              <a:t>inexpensive </a:t>
            </a:r>
            <a:r>
              <a:rPr lang="en-US" sz="2400" dirty="0" err="1"/>
              <a:t>labour</a:t>
            </a:r>
            <a:r>
              <a:rPr lang="en-US" sz="2400" dirty="0"/>
              <a:t>, new offshore </a:t>
            </a:r>
            <a:r>
              <a:rPr lang="en-US" sz="2400" dirty="0" smtClean="0"/>
              <a:t>manufacturing possibilities</a:t>
            </a:r>
            <a:r>
              <a:rPr lang="en-US" sz="2400" dirty="0"/>
              <a:t>, and new global market opportunities. </a:t>
            </a:r>
          </a:p>
        </p:txBody>
      </p:sp>
    </p:spTree>
    <p:extLst>
      <p:ext uri="{BB962C8B-B14F-4D97-AF65-F5344CB8AC3E}">
        <p14:creationId xmlns:p14="http://schemas.microsoft.com/office/powerpoint/2010/main" val="186540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Aberdeen Group found that companies using ERP to streamline workflows across multiple sites gained 66% more improvement in reducing time from order to delivery compared to others using ERP at selected sites only.</a:t>
            </a:r>
          </a:p>
          <a:p>
            <a:r>
              <a:rPr lang="en-US" sz="2400" dirty="0" smtClean="0"/>
              <a:t>The increased complexity by operating in multiple countries is encountered even for internal operations within a company since each country specific division, by law, must operate as a separate legal entity forcing frequent operations like inventory transfer to be treated as purchase and sale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5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Enterprise Resource </a:t>
            </a:r>
            <a:r>
              <a:rPr lang="en-US" b="1" dirty="0" smtClean="0"/>
              <a:t>Planning types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Manufacturing</a:t>
            </a:r>
            <a:r>
              <a:rPr lang="en-US" sz="2400" dirty="0"/>
              <a:t>: Engineering, scheduling capacity, quality control, workflow, and product life management are among core functions that can fall within an ERP system’s </a:t>
            </a:r>
            <a:r>
              <a:rPr lang="en-US" sz="2400" dirty="0" smtClean="0"/>
              <a:t>manufacturing </a:t>
            </a:r>
            <a:r>
              <a:rPr lang="en-US" sz="2400" dirty="0"/>
              <a:t>module</a:t>
            </a:r>
            <a:r>
              <a:rPr lang="en-US" sz="2400" dirty="0" smtClean="0"/>
              <a:t>.</a:t>
            </a:r>
          </a:p>
          <a:p>
            <a:r>
              <a:rPr lang="en-US" sz="2400" b="1" dirty="0"/>
              <a:t>Accounting/Finance</a:t>
            </a:r>
            <a:r>
              <a:rPr lang="en-US" sz="2400" dirty="0"/>
              <a:t>: By streamlining cash management tasks and other accounting functions, ERP systems can offer businesses real-time data performance and insights while ensuring compliance with financial regulations.</a:t>
            </a:r>
          </a:p>
        </p:txBody>
      </p:sp>
    </p:spTree>
    <p:extLst>
      <p:ext uri="{BB962C8B-B14F-4D97-AF65-F5344CB8AC3E}">
        <p14:creationId xmlns:p14="http://schemas.microsoft.com/office/powerpoint/2010/main" val="66787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Enterprise Resource </a:t>
            </a:r>
            <a:r>
              <a:rPr lang="en-US" b="1" dirty="0" smtClean="0"/>
              <a:t>Planning</a:t>
            </a:r>
            <a:r>
              <a:rPr lang="ar-LY" b="1" dirty="0" smtClean="0"/>
              <a:t>  </a:t>
            </a:r>
            <a:r>
              <a:rPr lang="en-US" b="1" dirty="0" smtClean="0"/>
              <a:t> types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Human Resources</a:t>
            </a:r>
            <a:r>
              <a:rPr lang="en-US" sz="2400" dirty="0"/>
              <a:t>: Human resources modules within an ERP system can include tools to gather and interpret data on training, recruiting, </a:t>
            </a:r>
            <a:r>
              <a:rPr lang="en-US" sz="2400" dirty="0" smtClean="0"/>
              <a:t>payroll, </a:t>
            </a:r>
            <a:r>
              <a:rPr lang="en-US" sz="2400" dirty="0"/>
              <a:t>retirement, and diversity management. HR managers can also monitor and measure key performance </a:t>
            </a:r>
            <a:r>
              <a:rPr lang="en-US" sz="2400" dirty="0" smtClean="0"/>
              <a:t>indicators </a:t>
            </a:r>
            <a:r>
              <a:rPr lang="en-US" sz="2400" dirty="0"/>
              <a:t>for individual employees, job roles, and departments</a:t>
            </a:r>
            <a:r>
              <a:rPr lang="en-US" sz="2400" dirty="0" smtClean="0"/>
              <a:t>.</a:t>
            </a:r>
          </a:p>
          <a:p>
            <a:r>
              <a:rPr lang="en-US" sz="2400" b="1" dirty="0"/>
              <a:t>Operational CRMs</a:t>
            </a:r>
            <a:r>
              <a:rPr lang="en-US" sz="2400" dirty="0"/>
              <a:t>: These systems are focused on the automation of the customer-facing parts of a business, like targeted communications and offers to customers.</a:t>
            </a:r>
          </a:p>
        </p:txBody>
      </p:sp>
    </p:spTree>
    <p:extLst>
      <p:ext uri="{BB962C8B-B14F-4D97-AF65-F5344CB8AC3E}">
        <p14:creationId xmlns:p14="http://schemas.microsoft.com/office/powerpoint/2010/main" val="1191996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Enterprise Resource </a:t>
            </a:r>
            <a:r>
              <a:rPr lang="en-US" b="1" smtClean="0"/>
              <a:t>Planning types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Supply Chain Management </a:t>
            </a:r>
            <a:r>
              <a:rPr lang="en-US" sz="2400" b="1" dirty="0" smtClean="0"/>
              <a:t>Systems</a:t>
            </a:r>
          </a:p>
          <a:p>
            <a:r>
              <a:rPr lang="en-US" sz="2400" dirty="0"/>
              <a:t>The third type of enterprise application is supply chain management systems. A supply chain refers to the collection of people, tasks, equipment, and other resources required to produce and move products from a vendor to a customer. These management systems facilitate integrated partnerships amongst all the goods, services, and customers points.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35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2353</TotalTime>
  <Words>528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</vt:lpstr>
      <vt:lpstr>  ENTERPRISE SYSTEMS  </vt:lpstr>
      <vt:lpstr>objectives</vt:lpstr>
      <vt:lpstr>Enterprise system processes</vt:lpstr>
      <vt:lpstr>Enterprise system processes</vt:lpstr>
      <vt:lpstr>Enterprise system processes</vt:lpstr>
      <vt:lpstr>workflows</vt:lpstr>
      <vt:lpstr>Enterprise Resource Planning types </vt:lpstr>
      <vt:lpstr>Enterprise Resource Planning   types  </vt:lpstr>
      <vt:lpstr>Enterprise Resource Planning types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pc</cp:lastModifiedBy>
  <cp:revision>127</cp:revision>
  <dcterms:created xsi:type="dcterms:W3CDTF">2019-09-11T04:15:24Z</dcterms:created>
  <dcterms:modified xsi:type="dcterms:W3CDTF">2023-06-24T10:57:14Z</dcterms:modified>
</cp:coreProperties>
</file>