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8" r:id="rId1"/>
  </p:sldMasterIdLst>
  <p:sldIdLst>
    <p:sldId id="256" r:id="rId2"/>
    <p:sldId id="264" r:id="rId3"/>
    <p:sldId id="257" r:id="rId4"/>
    <p:sldId id="258" r:id="rId5"/>
    <p:sldId id="259" r:id="rId6"/>
    <p:sldId id="260" r:id="rId7"/>
    <p:sldId id="261" r:id="rId8"/>
    <p:sldId id="262" r:id="rId9"/>
    <p:sldId id="263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D9D01-C1E4-4410-B42C-C0CB4CFD2134}" type="datetimeFigureOut">
              <a:rPr lang="en-US" smtClean="0"/>
              <a:t>6/24/2023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3A7D9-84C0-43B7-A063-2E7C8354A2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58791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D9D01-C1E4-4410-B42C-C0CB4CFD2134}" type="datetimeFigureOut">
              <a:rPr lang="en-US" smtClean="0"/>
              <a:t>6/24/2023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3A7D9-84C0-43B7-A063-2E7C8354A2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75851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D9D01-C1E4-4410-B42C-C0CB4CFD2134}" type="datetimeFigureOut">
              <a:rPr lang="en-US" smtClean="0"/>
              <a:t>6/24/2023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3A7D9-84C0-43B7-A063-2E7C8354A2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4946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27964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D9D01-C1E4-4410-B42C-C0CB4CFD2134}" type="datetimeFigureOut">
              <a:rPr lang="en-US" smtClean="0"/>
              <a:t>6/24/2023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3A7D9-84C0-43B7-A063-2E7C8354A226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4347537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D9D01-C1E4-4410-B42C-C0CB4CFD2134}" type="datetimeFigureOut">
              <a:rPr lang="en-US" smtClean="0"/>
              <a:t>6/24/2023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3A7D9-84C0-43B7-A063-2E7C8354A2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503599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D9D01-C1E4-4410-B42C-C0CB4CFD2134}" type="datetimeFigureOut">
              <a:rPr lang="en-US" smtClean="0"/>
              <a:t>6/24/2023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3A7D9-84C0-43B7-A063-2E7C8354A2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61875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D9D01-C1E4-4410-B42C-C0CB4CFD2134}" type="datetimeFigureOut">
              <a:rPr lang="en-US" smtClean="0"/>
              <a:t>6/24/2023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3A7D9-84C0-43B7-A063-2E7C8354A2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342983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D9D01-C1E4-4410-B42C-C0CB4CFD2134}" type="datetimeFigureOut">
              <a:rPr lang="en-US" smtClean="0"/>
              <a:t>6/24/2023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3A7D9-84C0-43B7-A063-2E7C8354A2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120955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D9D01-C1E4-4410-B42C-C0CB4CFD2134}" type="datetimeFigureOut">
              <a:rPr lang="en-US" smtClean="0"/>
              <a:t>6/24/2023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3A7D9-84C0-43B7-A063-2E7C8354A2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42184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D9D01-C1E4-4410-B42C-C0CB4CFD2134}" type="datetimeFigureOut">
              <a:rPr lang="en-US" smtClean="0"/>
              <a:t>6/24/2023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3A7D9-84C0-43B7-A063-2E7C8354A2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19874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D9D01-C1E4-4410-B42C-C0CB4CFD2134}" type="datetimeFigureOut">
              <a:rPr lang="en-US" smtClean="0"/>
              <a:t>6/24/2023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3A7D9-84C0-43B7-A063-2E7C8354A2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59338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D9D01-C1E4-4410-B42C-C0CB4CFD2134}" type="datetimeFigureOut">
              <a:rPr lang="en-US" smtClean="0"/>
              <a:t>6/24/2023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3A7D9-84C0-43B7-A063-2E7C8354A2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57879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D9D01-C1E4-4410-B42C-C0CB4CFD2134}" type="datetimeFigureOut">
              <a:rPr lang="en-US" smtClean="0"/>
              <a:t>6/24/2023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3A7D9-84C0-43B7-A063-2E7C8354A2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21740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D9D01-C1E4-4410-B42C-C0CB4CFD2134}" type="datetimeFigureOut">
              <a:rPr lang="en-US" smtClean="0"/>
              <a:t>6/24/2023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3A7D9-84C0-43B7-A063-2E7C8354A2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25826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D9D01-C1E4-4410-B42C-C0CB4CFD2134}" type="datetimeFigureOut">
              <a:rPr lang="en-US" smtClean="0"/>
              <a:t>6/24/2023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3A7D9-84C0-43B7-A063-2E7C8354A2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66194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D9D01-C1E4-4410-B42C-C0CB4CFD2134}" type="datetimeFigureOut">
              <a:rPr lang="en-US" smtClean="0"/>
              <a:t>6/24/2023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3A7D9-84C0-43B7-A063-2E7C8354A2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93741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D9D01-C1E4-4410-B42C-C0CB4CFD2134}" type="datetimeFigureOut">
              <a:rPr lang="en-US" smtClean="0"/>
              <a:t>6/24/2023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3A7D9-84C0-43B7-A063-2E7C8354A2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8322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7000"/>
                </a:schemeClr>
              </a:gs>
              <a:gs pos="69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9012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E58D9D01-C1E4-4410-B42C-C0CB4CFD2134}" type="datetimeFigureOut">
              <a:rPr lang="en-US" smtClean="0"/>
              <a:t>6/24/2023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93A7D9-84C0-43B7-A063-2E7C8354A2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823373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39" r:id="rId1"/>
    <p:sldLayoutId id="2147483740" r:id="rId2"/>
    <p:sldLayoutId id="2147483741" r:id="rId3"/>
    <p:sldLayoutId id="2147483742" r:id="rId4"/>
    <p:sldLayoutId id="2147483743" r:id="rId5"/>
    <p:sldLayoutId id="2147483744" r:id="rId6"/>
    <p:sldLayoutId id="2147483745" r:id="rId7"/>
    <p:sldLayoutId id="2147483746" r:id="rId8"/>
    <p:sldLayoutId id="2147483747" r:id="rId9"/>
    <p:sldLayoutId id="2147483748" r:id="rId10"/>
    <p:sldLayoutId id="2147483749" r:id="rId11"/>
    <p:sldLayoutId id="2147483750" r:id="rId12"/>
    <p:sldLayoutId id="2147483751" r:id="rId13"/>
    <p:sldLayoutId id="2147483752" r:id="rId14"/>
    <p:sldLayoutId id="2147483753" r:id="rId15"/>
    <p:sldLayoutId id="2147483754" r:id="rId16"/>
    <p:sldLayoutId id="214748375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796834"/>
            <a:ext cx="8825658" cy="3980547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sz="5300" dirty="0" smtClean="0"/>
              <a:t>ENTERPRISE SYSTEMS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16DD998-BB69-4792-B8D3-9E11D360D8D9}"/>
              </a:ext>
            </a:extLst>
          </p:cNvPr>
          <p:cNvSpPr/>
          <p:nvPr/>
        </p:nvSpPr>
        <p:spPr>
          <a:xfrm>
            <a:off x="2404807" y="3854051"/>
            <a:ext cx="6963471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dirty="0" err="1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Hadeel</a:t>
            </a:r>
            <a:r>
              <a:rPr lang="en-US" sz="54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  </a:t>
            </a:r>
            <a:r>
              <a:rPr lang="en-US" sz="5400" b="1" dirty="0" err="1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elgerbi</a:t>
            </a:r>
            <a:endParaRPr lang="en-US" sz="5400" b="1" cap="none" spc="0" dirty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pattFill prst="dkUpDiag">
                <a:fgClr>
                  <a:schemeClr val="tx2"/>
                </a:fgClr>
                <a:bgClr>
                  <a:schemeClr val="tx2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665918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Enterprise system </a:t>
            </a:r>
            <a:r>
              <a:rPr lang="en-US" sz="3200" b="1" dirty="0" smtClean="0"/>
              <a:t>processes.</a:t>
            </a:r>
          </a:p>
          <a:p>
            <a:pPr marL="0" indent="0">
              <a:buNone/>
            </a:pPr>
            <a:endParaRPr lang="en-US" sz="3200" b="1" dirty="0" smtClean="0"/>
          </a:p>
          <a:p>
            <a:r>
              <a:rPr lang="en-US" sz="3200" b="1" smtClean="0"/>
              <a:t>Workflows.</a:t>
            </a:r>
          </a:p>
          <a:p>
            <a:pPr marL="0" indent="0">
              <a:buNone/>
            </a:pPr>
            <a:endParaRPr lang="en-US" sz="3200" b="1" dirty="0" smtClean="0"/>
          </a:p>
          <a:p>
            <a:r>
              <a:rPr lang="en-US" sz="3200" b="1" dirty="0"/>
              <a:t>Enterprise Resource Planning </a:t>
            </a:r>
            <a:r>
              <a:rPr lang="en-US" sz="3200" b="1" dirty="0" smtClean="0"/>
              <a:t>types.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396548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Enterprise system processes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The development of enterprise systems over </a:t>
            </a:r>
            <a:r>
              <a:rPr lang="en-US" sz="2400" dirty="0" smtClean="0"/>
              <a:t>the last </a:t>
            </a:r>
            <a:r>
              <a:rPr lang="en-US" sz="2400" dirty="0"/>
              <a:t>decades has emerged to be one of the </a:t>
            </a:r>
            <a:r>
              <a:rPr lang="en-US" sz="2400" dirty="0" smtClean="0"/>
              <a:t>key advancements </a:t>
            </a:r>
            <a:r>
              <a:rPr lang="en-US" sz="2400" dirty="0"/>
              <a:t>in the corporate use of </a:t>
            </a:r>
            <a:r>
              <a:rPr lang="en-US" sz="2400" dirty="0" smtClean="0"/>
              <a:t>information technology</a:t>
            </a:r>
            <a:r>
              <a:rPr lang="en-US" dirty="0" smtClean="0"/>
              <a:t>.</a:t>
            </a:r>
          </a:p>
          <a:p>
            <a:r>
              <a:rPr lang="en-US" sz="2400" dirty="0"/>
              <a:t>An enterprise system seamlessly </a:t>
            </a:r>
            <a:r>
              <a:rPr lang="en-US" sz="2400" dirty="0" smtClean="0"/>
              <a:t>supports and </a:t>
            </a:r>
            <a:r>
              <a:rPr lang="en-US" sz="2400" dirty="0"/>
              <a:t>automates core organizational business </a:t>
            </a:r>
            <a:r>
              <a:rPr lang="en-US" sz="2400" dirty="0" smtClean="0"/>
              <a:t>processes by </a:t>
            </a:r>
            <a:r>
              <a:rPr lang="en-US" sz="2400" dirty="0"/>
              <a:t>integrating the organization’s functional areas </a:t>
            </a:r>
            <a:r>
              <a:rPr lang="en-US" sz="2400" dirty="0" smtClean="0"/>
              <a:t>and sharing </a:t>
            </a:r>
            <a:r>
              <a:rPr lang="en-US" sz="2400" dirty="0"/>
              <a:t>data across the organization in real </a:t>
            </a:r>
            <a:r>
              <a:rPr lang="en-US" sz="2400" dirty="0" smtClean="0"/>
              <a:t>time.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2212952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Enterprise system processes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400" dirty="0" smtClean="0"/>
              <a:t>Enterprise resource planning </a:t>
            </a:r>
            <a:r>
              <a:rPr lang="en-US" sz="2400" dirty="0"/>
              <a:t>(ERP) systems which supports a range </a:t>
            </a:r>
            <a:r>
              <a:rPr lang="en-US" sz="2400" dirty="0" smtClean="0"/>
              <a:t>of routine </a:t>
            </a:r>
            <a:r>
              <a:rPr lang="en-US" sz="2400" dirty="0"/>
              <a:t>work activities and business processes of </a:t>
            </a:r>
            <a:r>
              <a:rPr lang="en-US" sz="2400" dirty="0" smtClean="0"/>
              <a:t>an organization.</a:t>
            </a:r>
          </a:p>
          <a:p>
            <a:r>
              <a:rPr lang="en-US" sz="2400" dirty="0" smtClean="0"/>
              <a:t> </a:t>
            </a:r>
            <a:r>
              <a:rPr lang="en-US" sz="2400" dirty="0"/>
              <a:t>Examples are order </a:t>
            </a:r>
            <a:r>
              <a:rPr lang="en-US" sz="2400" dirty="0" smtClean="0"/>
              <a:t>management, logistics</a:t>
            </a:r>
            <a:r>
              <a:rPr lang="en-US" sz="2400" dirty="0"/>
              <a:t>, distribution, inventory, </a:t>
            </a:r>
            <a:r>
              <a:rPr lang="en-US" sz="2400" dirty="0" smtClean="0"/>
              <a:t>manufacturing, shipping</a:t>
            </a:r>
            <a:r>
              <a:rPr lang="en-US" sz="2400" dirty="0"/>
              <a:t>, invoicing, and accounting. In addition, </a:t>
            </a:r>
            <a:r>
              <a:rPr lang="en-US" sz="2400" dirty="0" smtClean="0"/>
              <a:t>an ERP </a:t>
            </a:r>
            <a:r>
              <a:rPr lang="en-US" sz="2400" dirty="0"/>
              <a:t>system can support other business activities </a:t>
            </a:r>
            <a:r>
              <a:rPr lang="en-US" sz="2400" dirty="0" smtClean="0"/>
              <a:t>such as </a:t>
            </a:r>
            <a:r>
              <a:rPr lang="en-US" sz="2400" dirty="0"/>
              <a:t>marketing, quality management and human </a:t>
            </a:r>
            <a:r>
              <a:rPr lang="en-US" sz="2400" dirty="0" smtClean="0"/>
              <a:t>resource management.</a:t>
            </a:r>
          </a:p>
          <a:p>
            <a:r>
              <a:rPr lang="en-US" sz="2400" dirty="0"/>
              <a:t>Examples of functionalities for global operations </a:t>
            </a:r>
            <a:r>
              <a:rPr lang="en-US" sz="2400" dirty="0" smtClean="0"/>
              <a:t>that are </a:t>
            </a:r>
            <a:r>
              <a:rPr lang="en-US" sz="2400" dirty="0"/>
              <a:t>supported by ERP-systems are that of </a:t>
            </a:r>
            <a:r>
              <a:rPr lang="en-US" sz="2400" dirty="0" smtClean="0"/>
              <a:t>currency conversions.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7319130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Enterprise system processes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400" dirty="0"/>
              <a:t>time and location adoption, </a:t>
            </a:r>
            <a:r>
              <a:rPr lang="en-US" sz="2400" dirty="0" smtClean="0"/>
              <a:t>consolidation across </a:t>
            </a:r>
            <a:r>
              <a:rPr lang="en-US" sz="2400" dirty="0"/>
              <a:t>diverse accounting standards and </a:t>
            </a:r>
            <a:r>
              <a:rPr lang="en-US" sz="2400" dirty="0" smtClean="0"/>
              <a:t>legislations, multilingual </a:t>
            </a:r>
            <a:r>
              <a:rPr lang="en-US" sz="2400" dirty="0"/>
              <a:t>facilities, legal control and declarations </a:t>
            </a:r>
            <a:r>
              <a:rPr lang="en-US" sz="2400" dirty="0" smtClean="0"/>
              <a:t>to the </a:t>
            </a:r>
            <a:r>
              <a:rPr lang="en-US" sz="2400" dirty="0"/>
              <a:t>authorities</a:t>
            </a:r>
            <a:r>
              <a:rPr lang="en-US" sz="2400" dirty="0" smtClean="0"/>
              <a:t>.</a:t>
            </a:r>
          </a:p>
          <a:p>
            <a:r>
              <a:rPr lang="en-US" sz="2400" dirty="0" smtClean="0"/>
              <a:t> </a:t>
            </a:r>
            <a:r>
              <a:rPr lang="en-US" sz="2400" dirty="0"/>
              <a:t>Globalization has been a </a:t>
            </a:r>
            <a:r>
              <a:rPr lang="en-US" sz="2400" dirty="0" smtClean="0"/>
              <a:t>primary consideration </a:t>
            </a:r>
            <a:r>
              <a:rPr lang="en-US" sz="2400" dirty="0"/>
              <a:t>for </a:t>
            </a:r>
            <a:r>
              <a:rPr lang="en-US" sz="2400" dirty="0" smtClean="0"/>
              <a:t>large companies</a:t>
            </a:r>
            <a:r>
              <a:rPr lang="en-US" sz="2400" dirty="0"/>
              <a:t>, presently </a:t>
            </a:r>
            <a:r>
              <a:rPr lang="en-US" sz="2400" dirty="0" smtClean="0"/>
              <a:t>even small </a:t>
            </a:r>
            <a:r>
              <a:rPr lang="en-US" sz="2400" dirty="0"/>
              <a:t>to medium size enterprises have to </a:t>
            </a:r>
            <a:r>
              <a:rPr lang="en-US" sz="2400" dirty="0" smtClean="0"/>
              <a:t>address globalization </a:t>
            </a:r>
            <a:r>
              <a:rPr lang="en-US" sz="2400" dirty="0"/>
              <a:t>since all companies are challenged by </a:t>
            </a:r>
            <a:r>
              <a:rPr lang="en-US" sz="2400" dirty="0" smtClean="0"/>
              <a:t>the introduction </a:t>
            </a:r>
            <a:r>
              <a:rPr lang="en-US" sz="2400" dirty="0"/>
              <a:t>of lower priced products from </a:t>
            </a:r>
            <a:r>
              <a:rPr lang="en-US" sz="2400" dirty="0" smtClean="0"/>
              <a:t>countries with </a:t>
            </a:r>
            <a:r>
              <a:rPr lang="en-US" sz="2400" dirty="0"/>
              <a:t>inexpensive </a:t>
            </a:r>
            <a:r>
              <a:rPr lang="en-US" sz="2400" dirty="0" err="1"/>
              <a:t>labour</a:t>
            </a:r>
            <a:r>
              <a:rPr lang="en-US" sz="2400" dirty="0"/>
              <a:t>, new offshore </a:t>
            </a:r>
            <a:r>
              <a:rPr lang="en-US" sz="2400" dirty="0" smtClean="0"/>
              <a:t>manufacturing possibilities</a:t>
            </a:r>
            <a:r>
              <a:rPr lang="en-US" sz="2400" dirty="0"/>
              <a:t>, and new global market opportunities. </a:t>
            </a:r>
          </a:p>
        </p:txBody>
      </p:sp>
    </p:spTree>
    <p:extLst>
      <p:ext uri="{BB962C8B-B14F-4D97-AF65-F5344CB8AC3E}">
        <p14:creationId xmlns:p14="http://schemas.microsoft.com/office/powerpoint/2010/main" val="18654056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workflows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400" dirty="0" smtClean="0"/>
              <a:t>The Aberdeen Group found that companies using ERP to streamline workflows across multiple sites gained 66% more improvement in reducing time from order to delivery compared to others using ERP at selected sites only.</a:t>
            </a:r>
          </a:p>
          <a:p>
            <a:r>
              <a:rPr lang="en-US" sz="2400" dirty="0" smtClean="0"/>
              <a:t>The increased complexity by operating in multiple countries is encountered even for internal operations within a company since each country specific division, by law, must operate as a separate legal entity forcing frequent operations like inventory transfer to be treated as purchase and sale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22593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Enterprise Resource </a:t>
            </a:r>
            <a:r>
              <a:rPr lang="en-US" b="1" dirty="0" smtClean="0"/>
              <a:t>Planning types</a:t>
            </a:r>
            <a:r>
              <a:rPr lang="en-US" b="1" dirty="0"/>
              <a:t/>
            </a:r>
            <a:br>
              <a:rPr lang="en-US" b="1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b="1" dirty="0"/>
              <a:t>Manufacturing</a:t>
            </a:r>
            <a:r>
              <a:rPr lang="en-US" sz="2400" dirty="0"/>
              <a:t>: Engineering, scheduling capacity, quality control, workflow, and product life management are among core functions that can fall within an ERP system’s </a:t>
            </a:r>
            <a:r>
              <a:rPr lang="en-US" sz="2400" dirty="0" smtClean="0"/>
              <a:t>manufacturing </a:t>
            </a:r>
            <a:r>
              <a:rPr lang="en-US" sz="2400" dirty="0"/>
              <a:t>module</a:t>
            </a:r>
            <a:r>
              <a:rPr lang="en-US" sz="2400" dirty="0" smtClean="0"/>
              <a:t>.</a:t>
            </a:r>
          </a:p>
          <a:p>
            <a:r>
              <a:rPr lang="en-US" sz="2400" b="1" dirty="0"/>
              <a:t>Accounting/Finance</a:t>
            </a:r>
            <a:r>
              <a:rPr lang="en-US" sz="2400" dirty="0"/>
              <a:t>: By streamlining cash management tasks and other accounting functions, ERP systems can offer businesses real-time data performance and insights while ensuring compliance with financial regulations.</a:t>
            </a:r>
          </a:p>
        </p:txBody>
      </p:sp>
    </p:spTree>
    <p:extLst>
      <p:ext uri="{BB962C8B-B14F-4D97-AF65-F5344CB8AC3E}">
        <p14:creationId xmlns:p14="http://schemas.microsoft.com/office/powerpoint/2010/main" val="6678767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Enterprise Resource </a:t>
            </a:r>
            <a:r>
              <a:rPr lang="en-US" b="1" dirty="0" smtClean="0"/>
              <a:t>Planning</a:t>
            </a:r>
            <a:r>
              <a:rPr lang="ar-LY" b="1" dirty="0" smtClean="0"/>
              <a:t>  </a:t>
            </a:r>
            <a:r>
              <a:rPr lang="en-US" b="1" dirty="0" smtClean="0"/>
              <a:t> types </a:t>
            </a:r>
            <a:r>
              <a:rPr lang="en-US" b="1" dirty="0"/>
              <a:t/>
            </a:r>
            <a:br>
              <a:rPr lang="en-US" b="1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b="1" dirty="0"/>
              <a:t>Human Resources</a:t>
            </a:r>
            <a:r>
              <a:rPr lang="en-US" sz="2400" dirty="0"/>
              <a:t>: Human resources modules within an ERP system can include tools to gather and interpret data on training, recruiting, </a:t>
            </a:r>
            <a:r>
              <a:rPr lang="en-US" sz="2400" dirty="0" smtClean="0"/>
              <a:t>payroll, </a:t>
            </a:r>
            <a:r>
              <a:rPr lang="en-US" sz="2400" dirty="0"/>
              <a:t>retirement, and diversity management. HR managers can also monitor and measure key performance </a:t>
            </a:r>
            <a:r>
              <a:rPr lang="en-US" sz="2400" dirty="0" smtClean="0"/>
              <a:t>indicators </a:t>
            </a:r>
            <a:r>
              <a:rPr lang="en-US" sz="2400" dirty="0"/>
              <a:t>for individual employees, job roles, and departments</a:t>
            </a:r>
            <a:r>
              <a:rPr lang="en-US" sz="2400" dirty="0" smtClean="0"/>
              <a:t>.</a:t>
            </a:r>
          </a:p>
          <a:p>
            <a:r>
              <a:rPr lang="en-US" sz="2400" b="1" dirty="0"/>
              <a:t>Operational CRMs</a:t>
            </a:r>
            <a:r>
              <a:rPr lang="en-US" sz="2400" dirty="0"/>
              <a:t>: These systems are focused on the automation of the customer-facing parts of a business, like targeted communications and offers to customers.</a:t>
            </a:r>
          </a:p>
        </p:txBody>
      </p:sp>
    </p:spTree>
    <p:extLst>
      <p:ext uri="{BB962C8B-B14F-4D97-AF65-F5344CB8AC3E}">
        <p14:creationId xmlns:p14="http://schemas.microsoft.com/office/powerpoint/2010/main" val="11919968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Enterprise Resource </a:t>
            </a:r>
            <a:r>
              <a:rPr lang="en-US" b="1" smtClean="0"/>
              <a:t>Planning types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b="1" dirty="0"/>
              <a:t>Supply Chain Management </a:t>
            </a:r>
            <a:r>
              <a:rPr lang="en-US" sz="2400" b="1" dirty="0" smtClean="0"/>
              <a:t>Systems</a:t>
            </a:r>
          </a:p>
          <a:p>
            <a:r>
              <a:rPr lang="en-US" sz="2400" dirty="0"/>
              <a:t>The third type of enterprise application is supply chain management systems. A supply chain refers to the collection of people, tasks, equipment, and other resources required to produce and move products from a vendor to a customer. These management systems facilitate integrated partnerships amongst all the goods, services, and customers points.</a:t>
            </a:r>
            <a:endParaRPr lang="en-US" sz="2400" b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593541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0E5580"/>
      </a:dk2>
      <a:lt2>
        <a:srgbClr val="EBEBEB"/>
      </a:lt2>
      <a:accent1>
        <a:srgbClr val="ACD433"/>
      </a:accent1>
      <a:accent2>
        <a:srgbClr val="E6C133"/>
      </a:accent2>
      <a:accent3>
        <a:srgbClr val="EF7A24"/>
      </a:accent3>
      <a:accent4>
        <a:srgbClr val="5AA0F5"/>
      </a:accent4>
      <a:accent5>
        <a:srgbClr val="75CEEC"/>
      </a:accent5>
      <a:accent6>
        <a:srgbClr val="65D6A0"/>
      </a:accent6>
      <a:hlink>
        <a:srgbClr val="C4E46E"/>
      </a:hlink>
      <a:folHlink>
        <a:srgbClr val="BDE0F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BACC050B-8757-4460-95D8-E37B46A6B42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2353</TotalTime>
  <Words>528</Words>
  <Application>Microsoft Office PowerPoint</Application>
  <PresentationFormat>Widescreen</PresentationFormat>
  <Paragraphs>30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Century Gothic</vt:lpstr>
      <vt:lpstr>Times New Roman</vt:lpstr>
      <vt:lpstr>Wingdings 3</vt:lpstr>
      <vt:lpstr>Ion</vt:lpstr>
      <vt:lpstr>  ENTERPRISE SYSTEMS  </vt:lpstr>
      <vt:lpstr>objectives</vt:lpstr>
      <vt:lpstr>Enterprise system processes</vt:lpstr>
      <vt:lpstr>Enterprise system processes</vt:lpstr>
      <vt:lpstr>Enterprise system processes</vt:lpstr>
      <vt:lpstr>workflows</vt:lpstr>
      <vt:lpstr>Enterprise Resource Planning types </vt:lpstr>
      <vt:lpstr>Enterprise Resource Planning   types  </vt:lpstr>
      <vt:lpstr>Enterprise Resource Planning types</vt:lpstr>
    </vt:vector>
  </TitlesOfParts>
  <Company>HP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hp</dc:creator>
  <cp:lastModifiedBy>pc</cp:lastModifiedBy>
  <cp:revision>127</cp:revision>
  <dcterms:created xsi:type="dcterms:W3CDTF">2019-09-11T04:15:24Z</dcterms:created>
  <dcterms:modified xsi:type="dcterms:W3CDTF">2023-06-24T10:57:14Z</dcterms:modified>
</cp:coreProperties>
</file>