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9D01-C1E4-4410-B42C-C0CB4CFD2134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3A7D9-84C0-43B7-A063-2E7C8354A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79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9D01-C1E4-4410-B42C-C0CB4CFD2134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3A7D9-84C0-43B7-A063-2E7C8354A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85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9D01-C1E4-4410-B42C-C0CB4CFD2134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3A7D9-84C0-43B7-A063-2E7C8354A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49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9D01-C1E4-4410-B42C-C0CB4CFD2134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3A7D9-84C0-43B7-A063-2E7C8354A22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3475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9D01-C1E4-4410-B42C-C0CB4CFD2134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3A7D9-84C0-43B7-A063-2E7C8354A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35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9D01-C1E4-4410-B42C-C0CB4CFD2134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3A7D9-84C0-43B7-A063-2E7C8354A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8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9D01-C1E4-4410-B42C-C0CB4CFD2134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3A7D9-84C0-43B7-A063-2E7C8354A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29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9D01-C1E4-4410-B42C-C0CB4CFD2134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3A7D9-84C0-43B7-A063-2E7C8354A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09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9D01-C1E4-4410-B42C-C0CB4CFD2134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3A7D9-84C0-43B7-A063-2E7C8354A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18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9D01-C1E4-4410-B42C-C0CB4CFD2134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3A7D9-84C0-43B7-A063-2E7C8354A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87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9D01-C1E4-4410-B42C-C0CB4CFD2134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3A7D9-84C0-43B7-A063-2E7C8354A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33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9D01-C1E4-4410-B42C-C0CB4CFD2134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3A7D9-84C0-43B7-A063-2E7C8354A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87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9D01-C1E4-4410-B42C-C0CB4CFD2134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3A7D9-84C0-43B7-A063-2E7C8354A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74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9D01-C1E4-4410-B42C-C0CB4CFD2134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3A7D9-84C0-43B7-A063-2E7C8354A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582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9D01-C1E4-4410-B42C-C0CB4CFD2134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3A7D9-84C0-43B7-A063-2E7C8354A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619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9D01-C1E4-4410-B42C-C0CB4CFD2134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3A7D9-84C0-43B7-A063-2E7C8354A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74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9D01-C1E4-4410-B42C-C0CB4CFD2134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3A7D9-84C0-43B7-A063-2E7C8354A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22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58D9D01-C1E4-4410-B42C-C0CB4CFD2134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3A7D9-84C0-43B7-A063-2E7C8354A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337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796834"/>
            <a:ext cx="8825658" cy="398054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5300" dirty="0" smtClean="0"/>
              <a:t>ENTERPRISE SYSTEMS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6DD998-BB69-4792-B8D3-9E11D360D8D9}"/>
              </a:ext>
            </a:extLst>
          </p:cNvPr>
          <p:cNvSpPr/>
          <p:nvPr/>
        </p:nvSpPr>
        <p:spPr>
          <a:xfrm>
            <a:off x="2404807" y="3854051"/>
            <a:ext cx="69634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Hadeel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elgerbi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591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ERP SYSTEMS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051" y="1714500"/>
            <a:ext cx="4568983" cy="397864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714500"/>
            <a:ext cx="4675414" cy="397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Enterprise Resource </a:t>
            </a:r>
            <a:r>
              <a:rPr lang="en-US" dirty="0" smtClean="0"/>
              <a:t>Planning ERP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An ERP system </a:t>
            </a:r>
            <a:br>
              <a:rPr lang="en-US" sz="2400" dirty="0"/>
            </a:br>
            <a:r>
              <a:rPr lang="en-US" sz="2400" dirty="0"/>
              <a:t>is application software designed to model and automate many of the basic processes of a company, from finance to </a:t>
            </a:r>
            <a:r>
              <a:rPr lang="en-US" sz="2400" dirty="0" smtClean="0"/>
              <a:t>the </a:t>
            </a:r>
            <a:r>
              <a:rPr lang="en-US" sz="2400" dirty="0"/>
              <a:t>shop floor, with the goal of integrating information across the company and eliminating </a:t>
            </a:r>
            <a:r>
              <a:rPr lang="en-US" sz="2400" dirty="0" smtClean="0"/>
              <a:t>complex</a:t>
            </a:r>
            <a:r>
              <a:rPr lang="en-US" sz="2400" dirty="0"/>
              <a:t>.</a:t>
            </a:r>
            <a:r>
              <a:rPr lang="en-US" sz="2400" dirty="0" smtClean="0"/>
              <a:t> 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These systems offer online real-time information, which reduces processing time and frees managers and analysts </a:t>
            </a:r>
            <a:r>
              <a:rPr lang="en-US" sz="2400" dirty="0" smtClean="0"/>
              <a:t>from </a:t>
            </a:r>
            <a:r>
              <a:rPr lang="en-US" sz="2400" dirty="0"/>
              <a:t>taking time to gather decision-making information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214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Enterprise Resource Planning ERP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ERP is now being promoted as a desirable and critical link for enhancing integration between all functional areas </a:t>
            </a:r>
            <a:r>
              <a:rPr lang="en-US" sz="2400" dirty="0" smtClean="0"/>
              <a:t>within </a:t>
            </a:r>
            <a:r>
              <a:rPr lang="en-US" sz="2400" dirty="0"/>
              <a:t>an enterprise, and between the </a:t>
            </a:r>
            <a:r>
              <a:rPr lang="en-US" sz="2400" dirty="0" smtClean="0"/>
              <a:t>enterprise.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/>
              <a:t>When the Strategy of the business and IT department align, the organization seems to </a:t>
            </a:r>
            <a:r>
              <a:rPr lang="en-US" sz="2400" dirty="0" smtClean="0"/>
              <a:t>run </a:t>
            </a:r>
            <a:r>
              <a:rPr lang="en-US" sz="2400" dirty="0"/>
              <a:t>more smoothly and sets the foundation for improvements in business processes and performance (Papp</a:t>
            </a:r>
            <a:r>
              <a:rPr lang="en-US" sz="2400"/>
              <a:t>, </a:t>
            </a:r>
            <a:r>
              <a:rPr lang="en-US" sz="2400" smtClean="0"/>
              <a:t>2004). 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0120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Enterprise Resource Planning ERP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169582"/>
            <a:ext cx="8946541" cy="5337544"/>
          </a:xfrm>
        </p:spPr>
        <p:txBody>
          <a:bodyPr>
            <a:noAutofit/>
          </a:bodyPr>
          <a:lstStyle/>
          <a:p>
            <a:r>
              <a:rPr lang="en-US" sz="2400" dirty="0"/>
              <a:t>considered to be a source of competitive advantage or at least a way to keep up with the competition. However, </a:t>
            </a:r>
            <a:r>
              <a:rPr lang="en-US" sz="2400" dirty="0" smtClean="0"/>
              <a:t>these </a:t>
            </a:r>
            <a:r>
              <a:rPr lang="en-US" sz="2400" dirty="0"/>
              <a:t>systems bring with them their share of problems. </a:t>
            </a:r>
            <a:endParaRPr lang="ar-LY" sz="2400" dirty="0" smtClean="0"/>
          </a:p>
          <a:p>
            <a:r>
              <a:rPr lang="en-US" sz="2400" dirty="0" smtClean="0"/>
              <a:t>Implementing </a:t>
            </a:r>
            <a:r>
              <a:rPr lang="en-US" sz="2400" dirty="0"/>
              <a:t>these systems usually involves a significant </a:t>
            </a:r>
            <a:br>
              <a:rPr lang="en-US" sz="2400" dirty="0"/>
            </a:br>
            <a:r>
              <a:rPr lang="en-US" sz="2400" dirty="0"/>
              <a:t>amount of process change and often dictates changes in organizational structure</a:t>
            </a:r>
            <a:r>
              <a:rPr lang="en-US" sz="2400" dirty="0" smtClean="0"/>
              <a:t>.</a:t>
            </a:r>
            <a:endParaRPr lang="ar-LY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In fact, many ERP implementations </a:t>
            </a:r>
            <a:r>
              <a:rPr lang="en-US" sz="2400" dirty="0" smtClean="0"/>
              <a:t>are </a:t>
            </a:r>
            <a:r>
              <a:rPr lang="en-US" sz="2400" dirty="0"/>
              <a:t>used as a means for re-engineering the firm. </a:t>
            </a:r>
            <a:endParaRPr lang="ar-LY" sz="2400" dirty="0" smtClean="0"/>
          </a:p>
          <a:p>
            <a:r>
              <a:rPr lang="en-US" sz="2400" dirty="0" smtClean="0"/>
              <a:t>Management </a:t>
            </a:r>
            <a:r>
              <a:rPr lang="en-US" sz="2400" dirty="0"/>
              <a:t>has a big role in the success and acceptance of these </a:t>
            </a:r>
            <a:r>
              <a:rPr lang="en-US" sz="2400" dirty="0" smtClean="0"/>
              <a:t>systems</a:t>
            </a:r>
            <a:r>
              <a:rPr lang="en-US" sz="2400" dirty="0"/>
              <a:t>. As with the other technologies mentioned, the business process redesign inherent in ERP implementations </a:t>
            </a:r>
          </a:p>
        </p:txBody>
      </p:sp>
    </p:spTree>
    <p:extLst>
      <p:ext uri="{BB962C8B-B14F-4D97-AF65-F5344CB8AC3E}">
        <p14:creationId xmlns:p14="http://schemas.microsoft.com/office/powerpoint/2010/main" val="96100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Impact of ERP on Strategic Alignment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processes, improve the flow of </a:t>
            </a:r>
            <a:r>
              <a:rPr lang="en-US" sz="2400" dirty="0" smtClean="0"/>
              <a:t>information </a:t>
            </a:r>
            <a:r>
              <a:rPr lang="en-US" sz="2400" dirty="0"/>
              <a:t>between different business functions as well as other stakeholders, increase </a:t>
            </a:r>
            <a:r>
              <a:rPr lang="en-US" sz="2400" dirty="0" smtClean="0"/>
              <a:t>productivity</a:t>
            </a:r>
            <a:r>
              <a:rPr lang="en-US" sz="2400" dirty="0"/>
              <a:t>.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competitive </a:t>
            </a:r>
            <a:r>
              <a:rPr lang="en-US" sz="2400" dirty="0"/>
              <a:t>advantage, allow the business to trade at a global level. To take full advantage of an ERP </a:t>
            </a:r>
            <a:br>
              <a:rPr lang="en-US" sz="2400" dirty="0"/>
            </a:br>
            <a:r>
              <a:rPr lang="en-US" sz="2400" dirty="0"/>
              <a:t>implementation, businesses will need to adopt the best practice processes that the ERP can provide. To do this, </a:t>
            </a:r>
            <a:br>
              <a:rPr lang="en-US" sz="2400" dirty="0"/>
            </a:br>
            <a:r>
              <a:rPr lang="en-US" sz="2400" dirty="0"/>
              <a:t>businesses will need to change their current processes </a:t>
            </a:r>
            <a:r>
              <a:rPr lang="en-US" sz="2400" dirty="0" smtClean="0"/>
              <a:t>, </a:t>
            </a:r>
            <a:r>
              <a:rPr lang="en-US" sz="2400" dirty="0"/>
              <a:t>this change must be managed </a:t>
            </a:r>
            <a:br>
              <a:rPr lang="en-US" sz="2400" dirty="0"/>
            </a:br>
            <a:r>
              <a:rPr lang="en-US" sz="2400" dirty="0"/>
              <a:t>(Davis 2005). 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9794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29515"/>
          </a:xfrm>
        </p:spPr>
        <p:txBody>
          <a:bodyPr/>
          <a:lstStyle/>
          <a:p>
            <a:r>
              <a:rPr lang="en-US" sz="3600" dirty="0"/>
              <a:t>success factors Before implementing </a:t>
            </a:r>
            <a:r>
              <a:rPr lang="en-US" sz="3600" dirty="0" smtClean="0"/>
              <a:t>ERP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82233"/>
            <a:ext cx="8947522" cy="5199320"/>
          </a:xfrm>
        </p:spPr>
        <p:txBody>
          <a:bodyPr>
            <a:noAutofit/>
          </a:bodyPr>
          <a:lstStyle/>
          <a:p>
            <a:r>
              <a:rPr lang="en-US" sz="2400" dirty="0"/>
              <a:t>companies should go over several success factors that </a:t>
            </a:r>
            <a:br>
              <a:rPr lang="en-US" sz="2400" dirty="0"/>
            </a:br>
            <a:r>
              <a:rPr lang="en-US" sz="2400" dirty="0"/>
              <a:t>must happen before starting such a large transformation: </a:t>
            </a:r>
            <a:br>
              <a:rPr lang="en-US" sz="2400" dirty="0"/>
            </a:br>
            <a:r>
              <a:rPr lang="en-US" sz="2400" dirty="0"/>
              <a:t>1) Define the corporate strategy and objectives. Companies should challenge themselves to answer the </a:t>
            </a:r>
            <a:br>
              <a:rPr lang="en-US" sz="2400" dirty="0"/>
            </a:br>
            <a:r>
              <a:rPr lang="en-US" sz="2400" dirty="0"/>
              <a:t>question: "where do you want the company to be in 5 years?" Also, "what operational strategy is </a:t>
            </a:r>
            <a:br>
              <a:rPr lang="en-US" sz="2400" dirty="0"/>
            </a:br>
            <a:r>
              <a:rPr lang="en-US" sz="2400" dirty="0"/>
              <a:t>required to enable this higher-level corporate strategy?" </a:t>
            </a:r>
            <a:br>
              <a:rPr lang="en-US" sz="2400" dirty="0"/>
            </a:br>
            <a:r>
              <a:rPr lang="en-US" sz="2400" dirty="0"/>
              <a:t>2) Once you have clearly articulated the company strategy, then you need to define your “to be” business </a:t>
            </a:r>
            <a:br>
              <a:rPr lang="en-US" sz="2400" dirty="0"/>
            </a:br>
            <a:r>
              <a:rPr lang="en-US" sz="2400" dirty="0"/>
              <a:t>processes that will enable this corporate and operational strategy. </a:t>
            </a:r>
            <a:br>
              <a:rPr lang="en-US" sz="2400" dirty="0"/>
            </a:br>
            <a:r>
              <a:rPr lang="en-US" sz="2400" dirty="0"/>
              <a:t>3</a:t>
            </a:r>
            <a:r>
              <a:rPr lang="en-US" sz="2400"/>
              <a:t>) </a:t>
            </a:r>
            <a:r>
              <a:rPr lang="en-US" sz="2400" smtClean="0"/>
              <a:t>Then </a:t>
            </a:r>
            <a:r>
              <a:rPr lang="en-US" sz="2400" dirty="0"/>
              <a:t>the performance measures at the corporate, operational, and business process levels. 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6117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customization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30036"/>
            <a:ext cx="8946541" cy="5527964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As technology has advanced, the cost of customization has come down.</a:t>
            </a:r>
          </a:p>
          <a:p>
            <a:endParaRPr lang="en-US" sz="2400" dirty="0" smtClean="0"/>
          </a:p>
          <a:p>
            <a:r>
              <a:rPr lang="en-US" sz="2400" dirty="0" smtClean="0"/>
              <a:t>Organization adopting ERP systems face the problem of what degree of customization to adopt.</a:t>
            </a:r>
          </a:p>
          <a:p>
            <a:endParaRPr lang="en-US" sz="2400" dirty="0" smtClean="0"/>
          </a:p>
          <a:p>
            <a:r>
              <a:rPr lang="en-US" sz="2400" dirty="0" smtClean="0"/>
              <a:t>Involve intensive reengineering and development of ERP software.</a:t>
            </a:r>
          </a:p>
          <a:p>
            <a:endParaRPr lang="en-US" sz="2400" dirty="0" smtClean="0"/>
          </a:p>
          <a:p>
            <a:r>
              <a:rPr lang="en-US" sz="2400" dirty="0" smtClean="0"/>
              <a:t>Adopting an ERP must modify vendor software to some degree.</a:t>
            </a:r>
          </a:p>
          <a:p>
            <a:endParaRPr lang="en-US" sz="2400" dirty="0" smtClean="0"/>
          </a:p>
          <a:p>
            <a:r>
              <a:rPr lang="en-US" sz="2400" dirty="0" smtClean="0"/>
              <a:t>Less negative impact on how employees do their jobs.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489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Relative module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641764"/>
            <a:ext cx="8946541" cy="4606635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Business computing systems were initially applied to those functions that called for greatest levels of consistency and accuracy.</a:t>
            </a:r>
          </a:p>
          <a:p>
            <a:r>
              <a:rPr lang="en-US" sz="2400" dirty="0" smtClean="0"/>
              <a:t>Payroll and accounting functions were an initial application.</a:t>
            </a:r>
          </a:p>
          <a:p>
            <a:r>
              <a:rPr lang="en-US" sz="2400" dirty="0" smtClean="0"/>
              <a:t>Sales and marketing have encountered notable implementation difficulty.</a:t>
            </a:r>
          </a:p>
          <a:p>
            <a:r>
              <a:rPr lang="en-US" sz="2400" dirty="0" smtClean="0"/>
              <a:t>Implement ERP in modules is because of the relative need for components of the system.</a:t>
            </a:r>
          </a:p>
          <a:p>
            <a:r>
              <a:rPr lang="en-US" sz="2400" dirty="0" smtClean="0"/>
              <a:t>Full ERP system s cost a 5 $million for very small versions to over 100$ million for very large implementations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181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Full vendor ERP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SAP, Oracle, Microsoft  have become world  leaders in software offering very powerful systems capable of supporting multinational organizations.</a:t>
            </a:r>
          </a:p>
          <a:p>
            <a:r>
              <a:rPr lang="en-US" sz="2400" dirty="0" smtClean="0"/>
              <a:t>Disadvantages:</a:t>
            </a:r>
            <a:endParaRPr lang="en-US" sz="2400" dirty="0" smtClean="0"/>
          </a:p>
          <a:p>
            <a:r>
              <a:rPr lang="en-US" sz="2400" dirty="0" smtClean="0"/>
              <a:t>Expensive.</a:t>
            </a:r>
          </a:p>
          <a:p>
            <a:endParaRPr lang="en-US" sz="2400" dirty="0" smtClean="0"/>
          </a:p>
          <a:p>
            <a:r>
              <a:rPr lang="en-US" sz="2400" dirty="0" smtClean="0"/>
              <a:t>Large training costs .</a:t>
            </a:r>
          </a:p>
          <a:p>
            <a:endParaRPr lang="en-US" sz="2400" dirty="0" smtClean="0"/>
          </a:p>
          <a:p>
            <a:r>
              <a:rPr lang="en-US" sz="2400" dirty="0" smtClean="0"/>
              <a:t>Annual maintenance contracts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575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1345</TotalTime>
  <Words>354</Words>
  <Application>Microsoft Office PowerPoint</Application>
  <PresentationFormat>Widescreen</PresentationFormat>
  <Paragraphs>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Times New Roman</vt:lpstr>
      <vt:lpstr>Wingdings 3</vt:lpstr>
      <vt:lpstr>Ion</vt:lpstr>
      <vt:lpstr>  ENTERPRISE SYSTEMS  </vt:lpstr>
      <vt:lpstr>Enterprise Resource Planning ERP </vt:lpstr>
      <vt:lpstr>Enterprise Resource Planning ERP </vt:lpstr>
      <vt:lpstr>Enterprise Resource Planning ERP </vt:lpstr>
      <vt:lpstr> Impact of ERP on Strategic Alignment </vt:lpstr>
      <vt:lpstr>success factors Before implementing ERP</vt:lpstr>
      <vt:lpstr>customization</vt:lpstr>
      <vt:lpstr>Relative module use</vt:lpstr>
      <vt:lpstr>Full vendor ERP system</vt:lpstr>
      <vt:lpstr>ERP SYSTEMS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pc</cp:lastModifiedBy>
  <cp:revision>70</cp:revision>
  <dcterms:created xsi:type="dcterms:W3CDTF">2019-09-11T04:15:24Z</dcterms:created>
  <dcterms:modified xsi:type="dcterms:W3CDTF">2023-12-16T19:57:03Z</dcterms:modified>
</cp:coreProperties>
</file>