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9" r:id="rId3"/>
    <p:sldId id="257" r:id="rId4"/>
    <p:sldId id="266" r:id="rId5"/>
    <p:sldId id="267" r:id="rId6"/>
    <p:sldId id="26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7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8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49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475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5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8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9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9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3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8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7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8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1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7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2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8D9D01-C1E4-4410-B42C-C0CB4CFD213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3A7D9-84C0-43B7-A063-2E7C8354A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33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796834"/>
            <a:ext cx="8825658" cy="398054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5300" dirty="0" smtClean="0"/>
              <a:t>ENTERPRISE SYSTEMS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6DD998-BB69-4792-B8D3-9E11D360D8D9}"/>
              </a:ext>
            </a:extLst>
          </p:cNvPr>
          <p:cNvSpPr/>
          <p:nvPr/>
        </p:nvSpPr>
        <p:spPr>
          <a:xfrm>
            <a:off x="2404807" y="3854051"/>
            <a:ext cx="696347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Hadeel</a:t>
            </a:r>
            <a:r>
              <a:rPr 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</a:t>
            </a:r>
            <a:r>
              <a:rPr lang="en-US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elgerbi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59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/>
              <a:t>External/Technical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category consists of factors, which are related to the technical aspects of the organization’s external environment. 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external factors are the ones that the organizations do not have any control over them. The old IT infrastructure of the </a:t>
            </a:r>
            <a:r>
              <a:rPr lang="en-US" sz="2400" dirty="0" smtClean="0"/>
              <a:t>country.</a:t>
            </a:r>
          </a:p>
          <a:p>
            <a:r>
              <a:rPr lang="en-US" sz="2400" dirty="0"/>
              <a:t>Technological advancements were pointed out </a:t>
            </a:r>
            <a:r>
              <a:rPr lang="en-US" sz="2400" dirty="0" smtClean="0"/>
              <a:t> </a:t>
            </a:r>
            <a:r>
              <a:rPr lang="en-US" sz="2400" dirty="0"/>
              <a:t>as a factor that can improve the quality of communication and collaboration in EA development. </a:t>
            </a:r>
          </a:p>
        </p:txBody>
      </p:sp>
    </p:spTree>
    <p:extLst>
      <p:ext uri="{BB962C8B-B14F-4D97-AF65-F5344CB8AC3E}">
        <p14:creationId xmlns:p14="http://schemas.microsoft.com/office/powerpoint/2010/main" val="858325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Internal/Technical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category consists of different </a:t>
            </a:r>
            <a:r>
              <a:rPr lang="en-US" sz="2400" dirty="0" smtClean="0"/>
              <a:t>intra organizational </a:t>
            </a:r>
            <a:r>
              <a:rPr lang="en-US" sz="2400" dirty="0"/>
              <a:t>factors, which are related to the technical aspect of the organization. </a:t>
            </a:r>
            <a:endParaRPr lang="en-US" sz="2400" dirty="0" smtClean="0"/>
          </a:p>
          <a:p>
            <a:r>
              <a:rPr lang="en-US" sz="2400" dirty="0" smtClean="0"/>
              <a:t>Internal </a:t>
            </a:r>
            <a:r>
              <a:rPr lang="en-US" sz="2400" dirty="0"/>
              <a:t>factors are the ones that organizations can influence them by taking appropriate strategies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Organizations should provide an appropriate </a:t>
            </a:r>
            <a:r>
              <a:rPr lang="en-US" sz="2400" dirty="0" smtClean="0"/>
              <a:t>IT </a:t>
            </a:r>
            <a:r>
              <a:rPr lang="en-US" sz="2400" dirty="0"/>
              <a:t>before embarking on </a:t>
            </a:r>
            <a:r>
              <a:rPr lang="en-US" sz="2400" dirty="0" smtClean="0"/>
              <a:t>EA</a:t>
            </a:r>
            <a:r>
              <a:rPr lang="ar-LY" sz="2400" dirty="0"/>
              <a:t> </a:t>
            </a:r>
            <a:r>
              <a:rPr lang="en-US" sz="2400" dirty="0" smtClean="0"/>
              <a:t>Software</a:t>
            </a:r>
            <a:r>
              <a:rPr lang="en-US" sz="2400" dirty="0"/>
              <a:t>, hardware, networks, databases, and other related equipment .</a:t>
            </a:r>
          </a:p>
        </p:txBody>
      </p:sp>
    </p:spTree>
    <p:extLst>
      <p:ext uri="{BB962C8B-B14F-4D97-AF65-F5344CB8AC3E}">
        <p14:creationId xmlns:p14="http://schemas.microsoft.com/office/powerpoint/2010/main" val="2858460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Organizational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Organizational structure is another factor that influences communication and collaboration in EA development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An organization should be structured in a way that gives enough authority to the unit in charge of EA. </a:t>
            </a:r>
            <a:endParaRPr lang="en-US" sz="2400" dirty="0" smtClean="0"/>
          </a:p>
          <a:p>
            <a:r>
              <a:rPr lang="en-US" sz="2400" dirty="0"/>
              <a:t>In most of the organizations, communication between CIO and CEO happens indirectly and through mid-level managers and removing these mid-level managers in order to directly communicate and collaborate with the CEO was not easy to accomplish due to change resistance</a:t>
            </a:r>
          </a:p>
        </p:txBody>
      </p:sp>
    </p:spTree>
    <p:extLst>
      <p:ext uri="{BB962C8B-B14F-4D97-AF65-F5344CB8AC3E}">
        <p14:creationId xmlns:p14="http://schemas.microsoft.com/office/powerpoint/2010/main" val="699535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35840"/>
          </a:xfrm>
        </p:spPr>
        <p:txBody>
          <a:bodyPr/>
          <a:lstStyle/>
          <a:p>
            <a:pPr algn="ctr"/>
            <a:r>
              <a:rPr lang="en-US" dirty="0" smtClean="0"/>
              <a:t>Successful 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88558"/>
            <a:ext cx="8946541" cy="5039833"/>
          </a:xfrm>
        </p:spPr>
        <p:txBody>
          <a:bodyPr>
            <a:noAutofit/>
          </a:bodyPr>
          <a:lstStyle/>
          <a:p>
            <a:r>
              <a:rPr lang="en-US" sz="2400" dirty="0"/>
              <a:t>successful EA implementation requires constant communication and collaboration across different levels and functions in an organization 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important role of culture in EA effectiveness from the communication point of </a:t>
            </a:r>
            <a:r>
              <a:rPr lang="en-US" sz="2400" dirty="0" smtClean="0"/>
              <a:t>view.</a:t>
            </a:r>
          </a:p>
          <a:p>
            <a:r>
              <a:rPr lang="en-US" sz="2400" dirty="0"/>
              <a:t>Establishing a shared understanding among EA stakeholders in enterprise transformation enables and supports collaborative efforts </a:t>
            </a:r>
            <a:endParaRPr lang="en-US" sz="2400" dirty="0" smtClean="0"/>
          </a:p>
          <a:p>
            <a:r>
              <a:rPr lang="en-US" sz="2400" dirty="0"/>
              <a:t>Successful EA development requires planning, training, and communication along with other elements, and training should be carried out not only during development but also in the EA initiatives</a:t>
            </a:r>
          </a:p>
        </p:txBody>
      </p:sp>
    </p:spTree>
    <p:extLst>
      <p:ext uri="{BB962C8B-B14F-4D97-AF65-F5344CB8AC3E}">
        <p14:creationId xmlns:p14="http://schemas.microsoft.com/office/powerpoint/2010/main" val="302870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Enterprise Communication </a:t>
            </a:r>
            <a:r>
              <a:rPr lang="en-US" dirty="0" smtClean="0"/>
              <a:t>Systems</a:t>
            </a:r>
          </a:p>
          <a:p>
            <a:r>
              <a:rPr lang="en-US" dirty="0"/>
              <a:t>Key Types of Communication in </a:t>
            </a:r>
            <a:r>
              <a:rPr lang="en-US" dirty="0" smtClean="0"/>
              <a:t>Enterprises</a:t>
            </a:r>
          </a:p>
          <a:p>
            <a:r>
              <a:rPr lang="en-US" dirty="0"/>
              <a:t>Technologies Enabling Enterprise </a:t>
            </a:r>
            <a:r>
              <a:rPr lang="en-US" dirty="0" smtClean="0"/>
              <a:t>Communication</a:t>
            </a:r>
          </a:p>
          <a:p>
            <a:r>
              <a:rPr lang="en-US" dirty="0"/>
              <a:t>Benefits of Effective Communication in </a:t>
            </a:r>
            <a:r>
              <a:rPr lang="en-US" dirty="0" smtClean="0"/>
              <a:t>Enterprises</a:t>
            </a:r>
          </a:p>
          <a:p>
            <a:r>
              <a:rPr lang="en-US" dirty="0"/>
              <a:t>Communication and Collaboration in EA </a:t>
            </a:r>
            <a:r>
              <a:rPr lang="en-US" dirty="0" smtClean="0"/>
              <a:t>projects</a:t>
            </a:r>
          </a:p>
          <a:p>
            <a:r>
              <a:rPr lang="en-US" dirty="0"/>
              <a:t>External/Technical factors</a:t>
            </a:r>
            <a:endParaRPr lang="en-US" dirty="0" smtClean="0"/>
          </a:p>
          <a:p>
            <a:r>
              <a:rPr lang="en-US" dirty="0"/>
              <a:t>Internal/Technical factors</a:t>
            </a:r>
          </a:p>
        </p:txBody>
      </p:sp>
    </p:spTree>
    <p:extLst>
      <p:ext uri="{BB962C8B-B14F-4D97-AF65-F5344CB8AC3E}">
        <p14:creationId xmlns:p14="http://schemas.microsoft.com/office/powerpoint/2010/main" val="1021786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Understanding Enterprise Communication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53247"/>
            <a:ext cx="8946541" cy="4395153"/>
          </a:xfrm>
        </p:spPr>
        <p:txBody>
          <a:bodyPr>
            <a:noAutofit/>
          </a:bodyPr>
          <a:lstStyle/>
          <a:p>
            <a:r>
              <a:rPr lang="en-US" sz="2400" dirty="0"/>
              <a:t>Definition: Enterprise communication systems refer to the integrated technology solutions used by organizations to facilitate information exchange, collaboration, and connectivity among employees, partners, and customers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Purpose</a:t>
            </a:r>
            <a:r>
              <a:rPr lang="en-US" sz="2400" dirty="0"/>
              <a:t>: They aim to streamline business processes, improve responsiveness, and create seamless information flow across departments and locations.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9255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Types of Communication in Enterprises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Communication: Messaging between employees within the organization (e.g., emails, instant messaging, intranet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External </a:t>
            </a:r>
            <a:r>
              <a:rPr lang="en-US" dirty="0"/>
              <a:t>Communication: Communication with clients, suppliers, and stakeholders outside the organization (e.g., CRM systems, customer support channels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Cross-functional </a:t>
            </a:r>
            <a:r>
              <a:rPr lang="en-US" dirty="0"/>
              <a:t>Communication: Interaction between different departments or business units, often facilitated by ERP (Enterprise Resource Planning) systems.</a:t>
            </a:r>
          </a:p>
        </p:txBody>
      </p:sp>
    </p:spTree>
    <p:extLst>
      <p:ext uri="{BB962C8B-B14F-4D97-AF65-F5344CB8AC3E}">
        <p14:creationId xmlns:p14="http://schemas.microsoft.com/office/powerpoint/2010/main" val="273682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Technologies Enabling Enterprise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Cloud Computing: Allows real-time access to communication tools from anywhere, enabling remote and hybrid work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Mobile </a:t>
            </a:r>
            <a:r>
              <a:rPr lang="en-US" sz="2400" dirty="0"/>
              <a:t>Solutions: Smartphones and tablets enable instant communication and access to enterprise resources on the go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6309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Effective Communication in Enterprises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Improved Collaboration: Real-time messaging, video calls, and shared workspaces enhance teamwork, regardless of location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Increased </a:t>
            </a:r>
            <a:r>
              <a:rPr lang="en-US" dirty="0"/>
              <a:t>Efficiency: Faster information exchange reduces delays and streamlines workflows, particularly in project management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Better </a:t>
            </a:r>
            <a:r>
              <a:rPr lang="en-US" dirty="0"/>
              <a:t>Decision-Making: Centralized and accessible information helps leaders make informed decisions based on accurate, up-to-date data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Enhanced </a:t>
            </a:r>
            <a:r>
              <a:rPr lang="en-US" dirty="0"/>
              <a:t>Customer Satisfaction: Reliable communication systems improve customer support and response times, strengthening relationships.</a:t>
            </a:r>
          </a:p>
        </p:txBody>
      </p:sp>
    </p:spTree>
    <p:extLst>
      <p:ext uri="{BB962C8B-B14F-4D97-AF65-F5344CB8AC3E}">
        <p14:creationId xmlns:p14="http://schemas.microsoft.com/office/powerpoint/2010/main" val="359494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and Collaboration in </a:t>
            </a:r>
            <a:r>
              <a:rPr lang="en-US" dirty="0" smtClean="0"/>
              <a:t>EA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communication </a:t>
            </a:r>
            <a:r>
              <a:rPr lang="en-US" sz="2400" dirty="0" smtClean="0"/>
              <a:t>between architects </a:t>
            </a:r>
            <a:r>
              <a:rPr lang="en-US" sz="2400" dirty="0"/>
              <a:t>and members of the organization has </a:t>
            </a:r>
            <a:r>
              <a:rPr lang="en-US" sz="2400" dirty="0" smtClean="0"/>
              <a:t>been identified </a:t>
            </a:r>
            <a:r>
              <a:rPr lang="en-US" sz="2400" dirty="0"/>
              <a:t>as one of the key challenges in </a:t>
            </a:r>
            <a:r>
              <a:rPr lang="en-US" sz="2400" dirty="0" smtClean="0"/>
              <a:t>EA development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/>
              <a:t>communication skills have mentioned as one of the</a:t>
            </a:r>
            <a:br>
              <a:rPr lang="en-US" sz="2400" dirty="0"/>
            </a:br>
            <a:r>
              <a:rPr lang="en-US" sz="2400" dirty="0"/>
              <a:t>most important skills in EA development in order to</a:t>
            </a:r>
            <a:br>
              <a:rPr lang="en-US" sz="2400" dirty="0"/>
            </a:br>
            <a:r>
              <a:rPr lang="en-US" sz="2400" dirty="0"/>
              <a:t>encourage discussion and collaboration between</a:t>
            </a:r>
            <a:br>
              <a:rPr lang="en-US" sz="2400" dirty="0"/>
            </a:br>
            <a:r>
              <a:rPr lang="en-US" sz="2400" dirty="0"/>
              <a:t>various sectors to elaborate on the enterprise strategy.</a:t>
            </a:r>
          </a:p>
        </p:txBody>
      </p:sp>
    </p:spTree>
    <p:extLst>
      <p:ext uri="{BB962C8B-B14F-4D97-AF65-F5344CB8AC3E}">
        <p14:creationId xmlns:p14="http://schemas.microsoft.com/office/powerpoint/2010/main" val="1070869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individual skills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98172"/>
            <a:ext cx="8946541" cy="4550228"/>
          </a:xfrm>
        </p:spPr>
        <p:txBody>
          <a:bodyPr>
            <a:normAutofit/>
          </a:bodyPr>
          <a:lstStyle/>
          <a:p>
            <a:r>
              <a:rPr lang="en-US" sz="2400" dirty="0"/>
              <a:t>The individual skills and </a:t>
            </a:r>
            <a:r>
              <a:rPr lang="en-US" sz="2400" dirty="0" smtClean="0"/>
              <a:t>behavior </a:t>
            </a:r>
            <a:r>
              <a:rPr lang="en-US" sz="2400" dirty="0"/>
              <a:t>of </a:t>
            </a:r>
            <a:r>
              <a:rPr lang="en-US" sz="2400" dirty="0" smtClean="0"/>
              <a:t>architects have </a:t>
            </a:r>
            <a:r>
              <a:rPr lang="en-US" sz="2400" dirty="0"/>
              <a:t>been highlighted to be important aspects </a:t>
            </a:r>
            <a:r>
              <a:rPr lang="en-US" sz="2400" dirty="0" smtClean="0"/>
              <a:t>of communication </a:t>
            </a:r>
            <a:r>
              <a:rPr lang="en-US" sz="2400" dirty="0"/>
              <a:t>in the context of EA 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empirical observations indicate </a:t>
            </a:r>
            <a:r>
              <a:rPr lang="en-US" sz="2400" dirty="0" smtClean="0"/>
              <a:t>that poor </a:t>
            </a:r>
            <a:r>
              <a:rPr lang="en-US" sz="2400" dirty="0"/>
              <a:t>workplace talk causes inefficiencies, errors, </a:t>
            </a:r>
            <a:r>
              <a:rPr lang="en-US" sz="2400" dirty="0" smtClean="0"/>
              <a:t>and an </a:t>
            </a:r>
            <a:r>
              <a:rPr lang="en-US" sz="2400" dirty="0"/>
              <a:t>inability to </a:t>
            </a:r>
            <a:r>
              <a:rPr lang="en-US" sz="2400" dirty="0" smtClean="0"/>
              <a:t>interact.</a:t>
            </a:r>
          </a:p>
          <a:p>
            <a:r>
              <a:rPr lang="en-US" sz="2400" dirty="0"/>
              <a:t>collaboration has been defined as </a:t>
            </a:r>
            <a:r>
              <a:rPr lang="en-US" sz="2400" dirty="0" smtClean="0"/>
              <a:t>lasting relationships and </a:t>
            </a:r>
            <a:r>
              <a:rPr lang="en-US" sz="2400" dirty="0"/>
              <a:t>a strong commitment to a </a:t>
            </a:r>
            <a:r>
              <a:rPr lang="en-US" sz="2400" dirty="0" smtClean="0"/>
              <a:t>common goal.</a:t>
            </a:r>
          </a:p>
          <a:p>
            <a:r>
              <a:rPr lang="en-US" sz="2400" dirty="0" smtClean="0"/>
              <a:t>Communication creates </a:t>
            </a:r>
            <a:r>
              <a:rPr lang="en-US" sz="2400" dirty="0"/>
              <a:t>an organization in which it is easy to </a:t>
            </a:r>
            <a:r>
              <a:rPr lang="en-US" sz="2400" dirty="0" smtClean="0"/>
              <a:t>produce collaboration</a:t>
            </a:r>
            <a:r>
              <a:rPr lang="en-US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6606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Enterprises as ‘living </a:t>
            </a:r>
            <a:r>
              <a:rPr lang="en-US" dirty="0" smtClean="0"/>
              <a:t>things’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EA is referred to as a holistic management of information systems (ISs) in organizational approaches 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It describes how different entities in an organization, such as systems, processes, organizations, and people, work together as a whole to reduce costs and respond to new business opportunities </a:t>
            </a:r>
            <a:r>
              <a:rPr lang="en-US" sz="2400" dirty="0" smtClean="0"/>
              <a:t>. </a:t>
            </a:r>
          </a:p>
          <a:p>
            <a:r>
              <a:rPr lang="en-US" sz="2400" dirty="0"/>
              <a:t>Taking all of the architecture of the entire enterprise into consideration, all enterprise entities, such as systems, stakeholders, relationships, dependencies and business strategies, can be architected in an EA effort </a:t>
            </a:r>
          </a:p>
        </p:txBody>
      </p:sp>
    </p:spTree>
    <p:extLst>
      <p:ext uri="{BB962C8B-B14F-4D97-AF65-F5344CB8AC3E}">
        <p14:creationId xmlns:p14="http://schemas.microsoft.com/office/powerpoint/2010/main" val="689983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2007</TotalTime>
  <Words>768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Ion</vt:lpstr>
      <vt:lpstr>  ENTERPRISE SYSTEMS  </vt:lpstr>
      <vt:lpstr>objectives</vt:lpstr>
      <vt:lpstr>Understanding Enterprise Communication Systems</vt:lpstr>
      <vt:lpstr>Key Types of Communication in Enterprises</vt:lpstr>
      <vt:lpstr>Technologies Enabling Enterprise Communication</vt:lpstr>
      <vt:lpstr>Benefits of Effective Communication in Enterprises</vt:lpstr>
      <vt:lpstr>Communication and Collaboration in EA projects</vt:lpstr>
      <vt:lpstr>individual skills </vt:lpstr>
      <vt:lpstr>Enterprises as ‘living things’</vt:lpstr>
      <vt:lpstr> External/Technical factors</vt:lpstr>
      <vt:lpstr>Internal/Technical factors</vt:lpstr>
      <vt:lpstr>Organizational structure</vt:lpstr>
      <vt:lpstr>Successful EA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pc</cp:lastModifiedBy>
  <cp:revision>102</cp:revision>
  <dcterms:created xsi:type="dcterms:W3CDTF">2019-09-11T04:15:24Z</dcterms:created>
  <dcterms:modified xsi:type="dcterms:W3CDTF">2024-11-11T16:23:45Z</dcterms:modified>
</cp:coreProperties>
</file>