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7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12/30/2023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075879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8D9D01-C1E4-4410-B42C-C0CB4CFD2134}" type="datetimeFigureOut">
              <a:rPr lang="en-US" smtClean="0"/>
              <a:t>12/30/2023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727585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12/30/2023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840749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12/30/2023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543475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12/30/2023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465035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58D9D01-C1E4-4410-B42C-C0CB4CFD2134}" type="datetimeFigureOut">
              <a:rPr lang="en-US" smtClean="0"/>
              <a:t>12/30/2023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70618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58D9D01-C1E4-4410-B42C-C0CB4CFD2134}" type="datetimeFigureOut">
              <a:rPr lang="en-US" smtClean="0"/>
              <a:t>12/30/2023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533429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12/30/2023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921209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12/30/2023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814218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12/30/2023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331987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12/30/2023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575933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8D9D01-C1E4-4410-B42C-C0CB4CFD2134}" type="datetimeFigureOut">
              <a:rPr lang="en-US" smtClean="0"/>
              <a:t>12/30/2023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875787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8D9D01-C1E4-4410-B42C-C0CB4CFD2134}" type="datetimeFigureOut">
              <a:rPr lang="en-US" smtClean="0"/>
              <a:t>12/30/2023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502174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58D9D01-C1E4-4410-B42C-C0CB4CFD2134}" type="datetimeFigureOut">
              <a:rPr lang="en-US" smtClean="0"/>
              <a:t>12/30/2023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802582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58D9D01-C1E4-4410-B42C-C0CB4CFD2134}" type="datetimeFigureOut">
              <a:rPr lang="en-US" smtClean="0"/>
              <a:t>12/30/2023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826619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58D9D01-C1E4-4410-B42C-C0CB4CFD2134}" type="datetimeFigureOut">
              <a:rPr lang="en-US" smtClean="0"/>
              <a:t>12/30/2023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549374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8D9D01-C1E4-4410-B42C-C0CB4CFD2134}" type="datetimeFigureOut">
              <a:rPr lang="en-US" smtClean="0"/>
              <a:t>12/30/2023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148322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58D9D01-C1E4-4410-B42C-C0CB4CFD2134}" type="datetimeFigureOut">
              <a:rPr lang="en-US" smtClean="0"/>
              <a:t>12/30/2023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F93A7D9-84C0-43B7-A063-2E7C8354A226}" type="slidenum">
              <a:rPr lang="en-US" smtClean="0"/>
              <a:t>‹#›</a:t>
            </a:fld>
            <a:endParaRPr lang="en-US"/>
          </a:p>
        </p:txBody>
      </p:sp>
    </p:spTree>
    <p:extLst>
      <p:ext uri="{BB962C8B-B14F-4D97-AF65-F5344CB8AC3E}">
        <p14:creationId xmlns:p14="http://schemas.microsoft.com/office/powerpoint/2010/main" val="1038233732"/>
      </p:ext>
    </p:extLst>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796834"/>
            <a:ext cx="8825658" cy="3980547"/>
          </a:xfrm>
        </p:spPr>
        <p:txBody>
          <a:bodyPr>
            <a:normAutofit fontScale="90000"/>
          </a:bodyPr>
          <a:lstStyle/>
          <a:p>
            <a:pPr algn="ctr"/>
            <a:r>
              <a:rPr lang="en-US" dirty="0"/>
              <a:t/>
            </a:r>
            <a:br>
              <a:rPr lang="en-US" dirty="0"/>
            </a:br>
            <a:r>
              <a:rPr lang="en-US" dirty="0"/>
              <a:t/>
            </a:r>
            <a:br>
              <a:rPr lang="en-US" dirty="0"/>
            </a:br>
            <a:r>
              <a:rPr lang="en-US" sz="5300" dirty="0" smtClean="0"/>
              <a:t>ENTERPRISE SYSTEMS</a:t>
            </a:r>
            <a:r>
              <a:rPr lang="en-US" dirty="0"/>
              <a:t/>
            </a:r>
            <a:br>
              <a:rPr lang="en-US" dirty="0"/>
            </a:br>
            <a:r>
              <a:rPr lang="en-US" dirty="0"/>
              <a:t/>
            </a:r>
            <a:br>
              <a:rPr lang="en-US" dirty="0"/>
            </a:br>
            <a:endParaRPr lang="en-US" dirty="0"/>
          </a:p>
        </p:txBody>
      </p:sp>
      <p:sp>
        <p:nvSpPr>
          <p:cNvPr id="6" name="Rectangle 5">
            <a:extLst>
              <a:ext uri="{FF2B5EF4-FFF2-40B4-BE49-F238E27FC236}">
                <a16:creationId xmlns:a16="http://schemas.microsoft.com/office/drawing/2014/main" id="{C16DD998-BB69-4792-B8D3-9E11D360D8D9}"/>
              </a:ext>
            </a:extLst>
          </p:cNvPr>
          <p:cNvSpPr/>
          <p:nvPr/>
        </p:nvSpPr>
        <p:spPr>
          <a:xfrm>
            <a:off x="2404807" y="3854051"/>
            <a:ext cx="6963471" cy="923330"/>
          </a:xfrm>
          <a:prstGeom prst="rect">
            <a:avLst/>
          </a:prstGeom>
          <a:noFill/>
        </p:spPr>
        <p:txBody>
          <a:bodyPr wrap="square" lIns="91440" tIns="45720" rIns="91440" bIns="45720">
            <a:spAutoFit/>
          </a:bodyPr>
          <a:lstStyle/>
          <a:p>
            <a:pPr algn="ctr"/>
            <a:r>
              <a:rPr lang="en-US" sz="5400" b="1" dirty="0" err="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Hadeel</a:t>
            </a:r>
            <a:r>
              <a:rPr 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  </a:t>
            </a:r>
            <a:r>
              <a:rPr lang="en-US" sz="5400" b="1" dirty="0" err="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elgerbi</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36659186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t>
            </a:r>
            <a:r>
              <a:rPr lang="en-US" dirty="0"/>
              <a:t>getting organized</a:t>
            </a:r>
          </a:p>
        </p:txBody>
      </p:sp>
      <p:sp>
        <p:nvSpPr>
          <p:cNvPr id="3" name="Content Placeholder 2"/>
          <p:cNvSpPr>
            <a:spLocks noGrp="1"/>
          </p:cNvSpPr>
          <p:nvPr>
            <p:ph idx="1"/>
          </p:nvPr>
        </p:nvSpPr>
        <p:spPr>
          <a:xfrm>
            <a:off x="1103312" y="2052918"/>
            <a:ext cx="8946541" cy="4581798"/>
          </a:xfrm>
        </p:spPr>
        <p:txBody>
          <a:bodyPr>
            <a:noAutofit/>
          </a:bodyPr>
          <a:lstStyle/>
          <a:p>
            <a:r>
              <a:rPr lang="en-US" sz="2400" dirty="0"/>
              <a:t>The first step, getting organized, comprised 5 factors</a:t>
            </a:r>
            <a:r>
              <a:rPr lang="en-US" sz="2400" dirty="0" smtClean="0"/>
              <a:t>.</a:t>
            </a:r>
          </a:p>
          <a:p>
            <a:r>
              <a:rPr lang="en-US" sz="2400" dirty="0" smtClean="0"/>
              <a:t> </a:t>
            </a:r>
            <a:r>
              <a:rPr lang="en-US" sz="2400" dirty="0"/>
              <a:t>1) Have a strong policy for managing </a:t>
            </a:r>
            <a:r>
              <a:rPr lang="en-US" sz="2400" dirty="0" smtClean="0"/>
              <a:t>organizational change</a:t>
            </a:r>
            <a:r>
              <a:rPr lang="en-US" sz="2400" dirty="0"/>
              <a:t>. Principles, commitments and accountabilities regarding health, safety and the environment must be </a:t>
            </a:r>
            <a:r>
              <a:rPr lang="en-US" sz="2400" dirty="0" smtClean="0"/>
              <a:t>clear from </a:t>
            </a:r>
            <a:r>
              <a:rPr lang="en-US" sz="2400" dirty="0"/>
              <a:t>the beginning of all changes, large and small</a:t>
            </a:r>
            <a:r>
              <a:rPr lang="en-US" sz="2400" dirty="0" smtClean="0"/>
              <a:t>.</a:t>
            </a:r>
          </a:p>
          <a:p>
            <a:r>
              <a:rPr lang="en-US" sz="2400" dirty="0" smtClean="0"/>
              <a:t> </a:t>
            </a:r>
            <a:r>
              <a:rPr lang="en-US" sz="2400" dirty="0"/>
              <a:t>2) Make senior-level managers accountable and demonstrate </a:t>
            </a:r>
            <a:r>
              <a:rPr lang="en-US" sz="2400" dirty="0" smtClean="0"/>
              <a:t>a clear </a:t>
            </a:r>
            <a:r>
              <a:rPr lang="en-US" sz="2400" dirty="0"/>
              <a:t>commitment to safety by their actions</a:t>
            </a:r>
            <a:r>
              <a:rPr lang="en-US" sz="2400" dirty="0" smtClean="0"/>
              <a:t>.</a:t>
            </a:r>
          </a:p>
          <a:p>
            <a:r>
              <a:rPr lang="en-US" sz="2400" dirty="0" smtClean="0"/>
              <a:t> </a:t>
            </a:r>
            <a:r>
              <a:rPr lang="en-US" sz="2400" dirty="0"/>
              <a:t>3) Have a clear change- management procedure because all </a:t>
            </a:r>
            <a:r>
              <a:rPr lang="en-US" sz="2400" dirty="0" smtClean="0"/>
              <a:t>changes should </a:t>
            </a:r>
            <a:r>
              <a:rPr lang="en-US" sz="2400" dirty="0"/>
              <a:t>be planned in a thorough, systematic, and realistic way.</a:t>
            </a:r>
          </a:p>
        </p:txBody>
      </p:sp>
    </p:spTree>
    <p:extLst>
      <p:ext uri="{BB962C8B-B14F-4D97-AF65-F5344CB8AC3E}">
        <p14:creationId xmlns:p14="http://schemas.microsoft.com/office/powerpoint/2010/main" val="7313795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getting organized</a:t>
            </a:r>
          </a:p>
        </p:txBody>
      </p:sp>
      <p:sp>
        <p:nvSpPr>
          <p:cNvPr id="3" name="Content Placeholder 2"/>
          <p:cNvSpPr>
            <a:spLocks noGrp="1"/>
          </p:cNvSpPr>
          <p:nvPr>
            <p:ph idx="1"/>
          </p:nvPr>
        </p:nvSpPr>
        <p:spPr/>
        <p:txBody>
          <a:bodyPr>
            <a:normAutofit/>
          </a:bodyPr>
          <a:lstStyle/>
          <a:p>
            <a:r>
              <a:rPr lang="en-US" sz="2400" dirty="0"/>
              <a:t>4) Communicate and include everyone because all staff </a:t>
            </a:r>
            <a:r>
              <a:rPr lang="en-US" sz="2400" dirty="0" smtClean="0"/>
              <a:t>will have </a:t>
            </a:r>
            <a:r>
              <a:rPr lang="en-US" sz="2400" dirty="0"/>
              <a:t>unique knowledge about what their work is really like and how to perform it. This knowledge can be crucial</a:t>
            </a:r>
            <a:r>
              <a:rPr lang="en-US" sz="2400" dirty="0" smtClean="0"/>
              <a:t>. </a:t>
            </a:r>
            <a:r>
              <a:rPr lang="en-US" sz="2400" dirty="0"/>
              <a:t>organizational change should involve all those concerned from an early stage. </a:t>
            </a:r>
            <a:endParaRPr lang="en-US" sz="2400" dirty="0" smtClean="0"/>
          </a:p>
          <a:p>
            <a:pPr marL="0" indent="0">
              <a:buNone/>
            </a:pPr>
            <a:endParaRPr lang="en-US" sz="2400" dirty="0" smtClean="0"/>
          </a:p>
          <a:p>
            <a:r>
              <a:rPr lang="en-US" sz="2400" dirty="0" smtClean="0"/>
              <a:t>5) </a:t>
            </a:r>
            <a:r>
              <a:rPr lang="en-US" sz="2400" dirty="0" smtClean="0"/>
              <a:t>Review </a:t>
            </a:r>
            <a:r>
              <a:rPr lang="en-US" sz="2400" dirty="0"/>
              <a:t>the process both by internal </a:t>
            </a:r>
            <a:r>
              <a:rPr lang="en-US" sz="2400" dirty="0" smtClean="0"/>
              <a:t>and external experts.</a:t>
            </a:r>
            <a:endParaRPr lang="en-US" sz="2400" dirty="0"/>
          </a:p>
        </p:txBody>
      </p:sp>
    </p:spTree>
    <p:extLst>
      <p:ext uri="{BB962C8B-B14F-4D97-AF65-F5344CB8AC3E}">
        <p14:creationId xmlns:p14="http://schemas.microsoft.com/office/powerpoint/2010/main" val="2583795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a:t>
            </a:r>
            <a:r>
              <a:rPr lang="en-US" dirty="0" smtClean="0"/>
              <a:t>isk </a:t>
            </a:r>
            <a:r>
              <a:rPr lang="en-US" dirty="0"/>
              <a:t>assessment</a:t>
            </a:r>
          </a:p>
        </p:txBody>
      </p:sp>
      <p:sp>
        <p:nvSpPr>
          <p:cNvPr id="3" name="Content Placeholder 2"/>
          <p:cNvSpPr>
            <a:spLocks noGrp="1"/>
          </p:cNvSpPr>
          <p:nvPr>
            <p:ph idx="1"/>
          </p:nvPr>
        </p:nvSpPr>
        <p:spPr/>
        <p:txBody>
          <a:bodyPr>
            <a:normAutofit/>
          </a:bodyPr>
          <a:lstStyle/>
          <a:p>
            <a:r>
              <a:rPr lang="en-US" sz="2400" dirty="0"/>
              <a:t>The second step, risk assessment, involved five factors</a:t>
            </a:r>
            <a:r>
              <a:rPr lang="en-US" sz="2400" dirty="0" smtClean="0"/>
              <a:t>:</a:t>
            </a:r>
          </a:p>
          <a:p>
            <a:r>
              <a:rPr lang="en-US" sz="2400" dirty="0"/>
              <a:t>1) identify the people involved including those in</a:t>
            </a:r>
            <a:br>
              <a:rPr lang="en-US" sz="2400" dirty="0"/>
            </a:br>
            <a:r>
              <a:rPr lang="en-US" sz="2400" dirty="0"/>
              <a:t>the </a:t>
            </a:r>
            <a:r>
              <a:rPr lang="en-US" sz="2400"/>
              <a:t>existing </a:t>
            </a:r>
            <a:r>
              <a:rPr lang="en-US" sz="2400" smtClean="0"/>
              <a:t> </a:t>
            </a:r>
            <a:r>
              <a:rPr lang="en-US" sz="2400" dirty="0"/>
              <a:t>organizations that will be affected. </a:t>
            </a:r>
            <a:endParaRPr lang="en-US" sz="2400" dirty="0" smtClean="0"/>
          </a:p>
          <a:p>
            <a:r>
              <a:rPr lang="en-US" sz="2400" dirty="0"/>
              <a:t/>
            </a:r>
            <a:br>
              <a:rPr lang="en-US" sz="2400" dirty="0"/>
            </a:br>
            <a:r>
              <a:rPr lang="en-US" sz="2400" dirty="0" smtClean="0"/>
              <a:t> </a:t>
            </a:r>
            <a:r>
              <a:rPr lang="en-US" sz="2400" dirty="0"/>
              <a:t>2) identify all changes because complexity could be a hazard and in </a:t>
            </a:r>
            <a:r>
              <a:rPr lang="en-US" sz="2400" dirty="0" smtClean="0"/>
              <a:t>larger organizations </a:t>
            </a:r>
            <a:r>
              <a:rPr lang="en-US" sz="2400" dirty="0"/>
              <a:t>simultaneous changes could hinder smooth </a:t>
            </a:r>
            <a:r>
              <a:rPr lang="en-US" sz="2400" dirty="0" smtClean="0"/>
              <a:t>processes.</a:t>
            </a:r>
          </a:p>
          <a:p>
            <a:r>
              <a:rPr lang="en-US" sz="2400" dirty="0" smtClean="0"/>
              <a:t>3</a:t>
            </a:r>
            <a:r>
              <a:rPr lang="en-US" sz="2400" dirty="0"/>
              <a:t>) assess the risks within the change </a:t>
            </a:r>
            <a:r>
              <a:rPr lang="en-US" sz="2400" dirty="0" smtClean="0"/>
              <a:t>process</a:t>
            </a:r>
            <a:r>
              <a:rPr lang="en-US" dirty="0" smtClean="0"/>
              <a:t>.</a:t>
            </a:r>
            <a:r>
              <a:rPr lang="en-US" sz="2400" dirty="0"/>
              <a:t/>
            </a:r>
            <a:br>
              <a:rPr lang="en-US" sz="2400" dirty="0"/>
            </a:br>
            <a:endParaRPr lang="en-US" sz="2400" dirty="0"/>
          </a:p>
        </p:txBody>
      </p:sp>
    </p:spTree>
    <p:extLst>
      <p:ext uri="{BB962C8B-B14F-4D97-AF65-F5344CB8AC3E}">
        <p14:creationId xmlns:p14="http://schemas.microsoft.com/office/powerpoint/2010/main" val="3779285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Risk assessment</a:t>
            </a:r>
          </a:p>
        </p:txBody>
      </p:sp>
      <p:sp>
        <p:nvSpPr>
          <p:cNvPr id="3" name="Content Placeholder 2"/>
          <p:cNvSpPr>
            <a:spLocks noGrp="1"/>
          </p:cNvSpPr>
          <p:nvPr>
            <p:ph idx="1"/>
          </p:nvPr>
        </p:nvSpPr>
        <p:spPr/>
        <p:txBody>
          <a:bodyPr>
            <a:normAutofit/>
          </a:bodyPr>
          <a:lstStyle/>
          <a:p>
            <a:r>
              <a:rPr lang="en-US" sz="2400" dirty="0"/>
              <a:t>4) consider human factors, competence and workload for instance by checking if tasks or responsibilities have been overlooked, what training is required and if accumulated workload for individuals are within reasonable levels</a:t>
            </a:r>
            <a:r>
              <a:rPr lang="en-US" sz="2400" dirty="0" smtClean="0"/>
              <a:t>.</a:t>
            </a:r>
          </a:p>
          <a:p>
            <a:pPr marL="0" indent="0">
              <a:buNone/>
            </a:pPr>
            <a:endParaRPr lang="en-US" sz="2400" dirty="0" smtClean="0"/>
          </a:p>
          <a:p>
            <a:r>
              <a:rPr lang="en-US" sz="2400" dirty="0" smtClean="0"/>
              <a:t>  </a:t>
            </a:r>
            <a:r>
              <a:rPr lang="en-US" sz="2400" dirty="0"/>
              <a:t>5) test scenarios that are realistic and structured to prepare for incidents and emergencies</a:t>
            </a:r>
          </a:p>
        </p:txBody>
      </p:sp>
    </p:spTree>
    <p:extLst>
      <p:ext uri="{BB962C8B-B14F-4D97-AF65-F5344CB8AC3E}">
        <p14:creationId xmlns:p14="http://schemas.microsoft.com/office/powerpoint/2010/main" val="687503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 </a:t>
            </a:r>
            <a:r>
              <a:rPr lang="en-US" sz="3200" dirty="0"/>
              <a:t>implementing, monitoring and considering safety during the transition</a:t>
            </a:r>
            <a:br>
              <a:rPr lang="en-US" sz="3200" dirty="0"/>
            </a:br>
            <a:endParaRPr lang="en-US" sz="3200" dirty="0"/>
          </a:p>
        </p:txBody>
      </p:sp>
      <p:sp>
        <p:nvSpPr>
          <p:cNvPr id="3" name="Content Placeholder 2"/>
          <p:cNvSpPr>
            <a:spLocks noGrp="1"/>
          </p:cNvSpPr>
          <p:nvPr>
            <p:ph idx="1"/>
          </p:nvPr>
        </p:nvSpPr>
        <p:spPr/>
        <p:txBody>
          <a:bodyPr>
            <a:normAutofit/>
          </a:bodyPr>
          <a:lstStyle/>
          <a:p>
            <a:r>
              <a:rPr lang="en-US" sz="2400" dirty="0"/>
              <a:t>The third and last step , implementing, monitoring and </a:t>
            </a:r>
            <a:r>
              <a:rPr lang="en-US" sz="2400" dirty="0" smtClean="0"/>
              <a:t>considering </a:t>
            </a:r>
            <a:r>
              <a:rPr lang="en-US" sz="2400" dirty="0"/>
              <a:t>safety during the </a:t>
            </a:r>
            <a:r>
              <a:rPr lang="en-US" sz="2400" dirty="0" smtClean="0"/>
              <a:t>transition consisted </a:t>
            </a:r>
            <a:r>
              <a:rPr lang="en-US" sz="2400" dirty="0"/>
              <a:t>of five factors: </a:t>
            </a:r>
            <a:r>
              <a:rPr lang="en-US" sz="2400" dirty="0" smtClean="0"/>
              <a:t> </a:t>
            </a:r>
          </a:p>
          <a:p>
            <a:r>
              <a:rPr lang="en-US" sz="2400" dirty="0"/>
              <a:t>1) provide adequate resources to make the change safely , </a:t>
            </a:r>
            <a:r>
              <a:rPr lang="en-US" sz="2400" dirty="0" smtClean="0"/>
              <a:t>for </a:t>
            </a:r>
            <a:r>
              <a:rPr lang="en-US" sz="2400" dirty="0"/>
              <a:t>instance </a:t>
            </a:r>
            <a:r>
              <a:rPr lang="en-US" sz="2400" dirty="0" smtClean="0"/>
              <a:t>not underestimating </a:t>
            </a:r>
            <a:r>
              <a:rPr lang="en-US" sz="2400" dirty="0"/>
              <a:t>the need for training and not </a:t>
            </a:r>
            <a:r>
              <a:rPr lang="en-US" sz="2400" dirty="0" smtClean="0"/>
              <a:t>reducing </a:t>
            </a:r>
            <a:r>
              <a:rPr lang="en-US" sz="2400" dirty="0"/>
              <a:t>staff until the required actions are completed. This is </a:t>
            </a:r>
            <a:r>
              <a:rPr lang="en-US" sz="2400" dirty="0" smtClean="0"/>
              <a:t>in addition </a:t>
            </a:r>
            <a:r>
              <a:rPr lang="en-US" sz="2400" dirty="0"/>
              <a:t>to ensuring enough staff can plan and monitor the </a:t>
            </a:r>
            <a:r>
              <a:rPr lang="en-US" sz="2400" dirty="0" smtClean="0"/>
              <a:t>change</a:t>
            </a:r>
            <a:r>
              <a:rPr lang="en-US" dirty="0"/>
              <a:t>.</a:t>
            </a:r>
            <a:endParaRPr lang="en-US" sz="2400" dirty="0"/>
          </a:p>
        </p:txBody>
      </p:sp>
    </p:spTree>
    <p:extLst>
      <p:ext uri="{BB962C8B-B14F-4D97-AF65-F5344CB8AC3E}">
        <p14:creationId xmlns:p14="http://schemas.microsoft.com/office/powerpoint/2010/main" val="4183934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4293" y="2095448"/>
            <a:ext cx="8946541" cy="4195481"/>
          </a:xfrm>
        </p:spPr>
        <p:txBody>
          <a:bodyPr>
            <a:normAutofit/>
          </a:bodyPr>
          <a:lstStyle/>
          <a:p>
            <a:r>
              <a:rPr lang="en-US" sz="2400" dirty="0"/>
              <a:t>2) monitor risks during </a:t>
            </a:r>
            <a:r>
              <a:rPr lang="en-US" sz="2400" dirty="0" smtClean="0"/>
              <a:t>change.</a:t>
            </a:r>
          </a:p>
          <a:p>
            <a:r>
              <a:rPr lang="en-US" sz="2400" dirty="0" smtClean="0"/>
              <a:t> </a:t>
            </a:r>
            <a:r>
              <a:rPr lang="en-US" sz="2400" dirty="0"/>
              <a:t>3) keep the plan under review and track actions </a:t>
            </a:r>
            <a:r>
              <a:rPr lang="en-US" sz="2400" dirty="0" smtClean="0"/>
              <a:t>.</a:t>
            </a:r>
          </a:p>
          <a:p>
            <a:r>
              <a:rPr lang="en-US" sz="2400" dirty="0" smtClean="0"/>
              <a:t> </a:t>
            </a:r>
            <a:r>
              <a:rPr lang="en-US" sz="2400" dirty="0"/>
              <a:t>4) </a:t>
            </a:r>
            <a:r>
              <a:rPr lang="en-US" sz="2400" dirty="0" smtClean="0"/>
              <a:t>monitor performance </a:t>
            </a:r>
            <a:r>
              <a:rPr lang="en-US" sz="2400" dirty="0"/>
              <a:t>after change and be ready to change or </a:t>
            </a:r>
            <a:r>
              <a:rPr lang="en-US" sz="2400" dirty="0" smtClean="0"/>
              <a:t>reverse </a:t>
            </a:r>
            <a:r>
              <a:rPr lang="en-US" sz="2400" dirty="0"/>
              <a:t>decisions if significant risks are </a:t>
            </a:r>
            <a:r>
              <a:rPr lang="en-US" sz="2400" dirty="0" smtClean="0"/>
              <a:t>discovered.</a:t>
            </a:r>
          </a:p>
          <a:p>
            <a:r>
              <a:rPr lang="en-US" sz="2400" dirty="0" smtClean="0"/>
              <a:t> 5) review </a:t>
            </a:r>
            <a:r>
              <a:rPr lang="en-US" sz="2400" dirty="0"/>
              <a:t>the change policy to amend the organization’s change procedures.</a:t>
            </a:r>
          </a:p>
        </p:txBody>
      </p:sp>
      <p:sp>
        <p:nvSpPr>
          <p:cNvPr id="4" name="Title 1"/>
          <p:cNvSpPr>
            <a:spLocks noGrp="1"/>
          </p:cNvSpPr>
          <p:nvPr>
            <p:ph type="title"/>
          </p:nvPr>
        </p:nvSpPr>
        <p:spPr/>
        <p:txBody>
          <a:bodyPr/>
          <a:lstStyle/>
          <a:p>
            <a:r>
              <a:rPr lang="en-US" sz="3200" dirty="0" smtClean="0"/>
              <a:t> </a:t>
            </a:r>
            <a:r>
              <a:rPr lang="en-US" sz="3200" dirty="0"/>
              <a:t>implementing, monitoring and considering safety during the transition</a:t>
            </a:r>
            <a:br>
              <a:rPr lang="en-US" sz="3200" dirty="0"/>
            </a:br>
            <a:endParaRPr lang="en-US" sz="3200" dirty="0"/>
          </a:p>
        </p:txBody>
      </p:sp>
    </p:spTree>
    <p:extLst>
      <p:ext uri="{BB962C8B-B14F-4D97-AF65-F5344CB8AC3E}">
        <p14:creationId xmlns:p14="http://schemas.microsoft.com/office/powerpoint/2010/main" val="1779373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Resistance to change</a:t>
            </a:r>
          </a:p>
        </p:txBody>
      </p:sp>
      <p:sp>
        <p:nvSpPr>
          <p:cNvPr id="3" name="Content Placeholder 2"/>
          <p:cNvSpPr>
            <a:spLocks noGrp="1"/>
          </p:cNvSpPr>
          <p:nvPr>
            <p:ph idx="1"/>
          </p:nvPr>
        </p:nvSpPr>
        <p:spPr/>
        <p:txBody>
          <a:bodyPr>
            <a:normAutofit/>
          </a:bodyPr>
          <a:lstStyle/>
          <a:p>
            <a:r>
              <a:rPr lang="en-US" sz="2400" dirty="0" err="1"/>
              <a:t>Oreg</a:t>
            </a:r>
            <a:r>
              <a:rPr lang="en-US" sz="2400" dirty="0"/>
              <a:t> (2006</a:t>
            </a:r>
            <a:r>
              <a:rPr lang="en-US" sz="2400"/>
              <a:t>) </a:t>
            </a:r>
            <a:r>
              <a:rPr lang="en-US" sz="2400" smtClean="0"/>
              <a:t>stated </a:t>
            </a:r>
            <a:r>
              <a:rPr lang="en-US" sz="2400" dirty="0"/>
              <a:t>that </a:t>
            </a:r>
            <a:r>
              <a:rPr lang="en-US" sz="2400" dirty="0" smtClean="0"/>
              <a:t>resistance </a:t>
            </a:r>
            <a:r>
              <a:rPr lang="en-US" sz="2400" dirty="0"/>
              <a:t>to change consists of two main factors: </a:t>
            </a:r>
            <a:endParaRPr lang="en-US" sz="2400" dirty="0" smtClean="0"/>
          </a:p>
          <a:p>
            <a:pPr marL="457200" indent="-457200">
              <a:buFont typeface="+mj-lt"/>
              <a:buAutoNum type="arabicPeriod"/>
            </a:pPr>
            <a:r>
              <a:rPr lang="en-US" sz="2400" dirty="0" smtClean="0"/>
              <a:t>personality </a:t>
            </a:r>
          </a:p>
          <a:p>
            <a:pPr marL="457200" indent="-457200">
              <a:buFont typeface="+mj-lt"/>
              <a:buAutoNum type="arabicPeriod"/>
            </a:pPr>
            <a:r>
              <a:rPr lang="en-US" sz="2400" dirty="0" smtClean="0"/>
              <a:t> </a:t>
            </a:r>
            <a:r>
              <a:rPr lang="en-US" sz="2400" dirty="0"/>
              <a:t>context</a:t>
            </a:r>
            <a:r>
              <a:rPr lang="en-US" sz="2400" dirty="0" smtClean="0"/>
              <a:t>.</a:t>
            </a:r>
          </a:p>
          <a:p>
            <a:pPr marL="0" indent="0">
              <a:buNone/>
            </a:pPr>
            <a:r>
              <a:rPr lang="en-US" sz="2400" dirty="0"/>
              <a:t/>
            </a:r>
            <a:br>
              <a:rPr lang="en-US" sz="2400" dirty="0"/>
            </a:br>
            <a:r>
              <a:rPr lang="en-US" sz="2400" dirty="0"/>
              <a:t>Personality relates to the person’s dispositional resistance to change and people’s internal inclinations that </a:t>
            </a:r>
            <a:r>
              <a:rPr lang="en-US" sz="2400" dirty="0" smtClean="0"/>
              <a:t>affect whether </a:t>
            </a:r>
            <a:r>
              <a:rPr lang="en-US" sz="2400" dirty="0"/>
              <a:t>one adopts or resist s the change. </a:t>
            </a:r>
          </a:p>
        </p:txBody>
      </p:sp>
    </p:spTree>
    <p:extLst>
      <p:ext uri="{BB962C8B-B14F-4D97-AF65-F5344CB8AC3E}">
        <p14:creationId xmlns:p14="http://schemas.microsoft.com/office/powerpoint/2010/main" val="356201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context</a:t>
            </a:r>
          </a:p>
        </p:txBody>
      </p:sp>
      <p:sp>
        <p:nvSpPr>
          <p:cNvPr id="3" name="Content Placeholder 2"/>
          <p:cNvSpPr>
            <a:spLocks noGrp="1"/>
          </p:cNvSpPr>
          <p:nvPr>
            <p:ph idx="1"/>
          </p:nvPr>
        </p:nvSpPr>
        <p:spPr>
          <a:xfrm>
            <a:off x="1041992" y="1509824"/>
            <a:ext cx="9007862" cy="4738576"/>
          </a:xfrm>
        </p:spPr>
        <p:txBody>
          <a:bodyPr>
            <a:noAutofit/>
          </a:bodyPr>
          <a:lstStyle/>
          <a:p>
            <a:pPr marL="0" indent="0">
              <a:buNone/>
            </a:pPr>
            <a:r>
              <a:rPr lang="en-US" sz="2400" dirty="0"/>
              <a:t>The second factor, context, </a:t>
            </a:r>
            <a:r>
              <a:rPr lang="en-US" sz="2400" dirty="0" smtClean="0"/>
              <a:t>consisted </a:t>
            </a:r>
            <a:r>
              <a:rPr lang="en-US" sz="2400" dirty="0"/>
              <a:t>of six variables</a:t>
            </a:r>
            <a:r>
              <a:rPr lang="en-US" sz="2400" dirty="0" smtClean="0"/>
              <a:t>:</a:t>
            </a:r>
          </a:p>
          <a:p>
            <a:r>
              <a:rPr lang="en-US" sz="2400" dirty="0" smtClean="0"/>
              <a:t> </a:t>
            </a:r>
            <a:r>
              <a:rPr lang="en-US" sz="2400" dirty="0"/>
              <a:t>1) power and </a:t>
            </a:r>
            <a:r>
              <a:rPr lang="en-US" sz="2400" dirty="0" smtClean="0"/>
              <a:t>prestige.</a:t>
            </a:r>
          </a:p>
          <a:p>
            <a:r>
              <a:rPr lang="en-US" sz="2400" dirty="0" smtClean="0"/>
              <a:t>2</a:t>
            </a:r>
            <a:r>
              <a:rPr lang="en-US" sz="2400" dirty="0"/>
              <a:t>) job </a:t>
            </a:r>
            <a:r>
              <a:rPr lang="en-US" sz="2400" dirty="0" smtClean="0"/>
              <a:t>security.</a:t>
            </a:r>
          </a:p>
          <a:p>
            <a:r>
              <a:rPr lang="en-US" sz="2400" dirty="0" smtClean="0"/>
              <a:t>3)intrinsic rewards.</a:t>
            </a:r>
          </a:p>
          <a:p>
            <a:r>
              <a:rPr lang="en-US" sz="2400" dirty="0" smtClean="0"/>
              <a:t> </a:t>
            </a:r>
            <a:r>
              <a:rPr lang="en-US" sz="2400" dirty="0"/>
              <a:t>4) trust in </a:t>
            </a:r>
            <a:r>
              <a:rPr lang="en-US" sz="2400" dirty="0" smtClean="0"/>
              <a:t>management.</a:t>
            </a:r>
          </a:p>
          <a:p>
            <a:r>
              <a:rPr lang="en-US" sz="2400" dirty="0" smtClean="0"/>
              <a:t> </a:t>
            </a:r>
            <a:r>
              <a:rPr lang="en-US" sz="2400" dirty="0"/>
              <a:t>5) </a:t>
            </a:r>
            <a:r>
              <a:rPr lang="en-US" sz="2400" dirty="0" smtClean="0"/>
              <a:t>information.</a:t>
            </a:r>
            <a:endParaRPr lang="en-US" sz="2400" dirty="0"/>
          </a:p>
          <a:p>
            <a:r>
              <a:rPr lang="en-US" sz="2400" dirty="0" smtClean="0"/>
              <a:t> </a:t>
            </a:r>
            <a:r>
              <a:rPr lang="en-US" sz="2400" dirty="0"/>
              <a:t>6) social influence</a:t>
            </a:r>
            <a:r>
              <a:rPr lang="en-US" sz="2400" dirty="0" smtClean="0"/>
              <a:t>.</a:t>
            </a:r>
          </a:p>
          <a:p>
            <a:pPr marL="0" indent="0">
              <a:buNone/>
            </a:pPr>
            <a:r>
              <a:rPr lang="en-US" sz="2400" dirty="0" smtClean="0"/>
              <a:t> </a:t>
            </a:r>
            <a:r>
              <a:rPr lang="en-US" sz="2400" dirty="0"/>
              <a:t>These contextual variables </a:t>
            </a:r>
            <a:r>
              <a:rPr lang="en-US" sz="2400" dirty="0" smtClean="0"/>
              <a:t>were related </a:t>
            </a:r>
            <a:r>
              <a:rPr lang="en-US" sz="2400" dirty="0"/>
              <a:t>to employees’ resistance to change and concerned both the </a:t>
            </a:r>
            <a:r>
              <a:rPr lang="en-US" sz="2400" dirty="0" smtClean="0"/>
              <a:t>outcome of the change and the way the change was implemented.</a:t>
            </a:r>
            <a:endParaRPr lang="en-US" sz="2400" dirty="0"/>
          </a:p>
        </p:txBody>
      </p:sp>
    </p:spTree>
    <p:extLst>
      <p:ext uri="{BB962C8B-B14F-4D97-AF65-F5344CB8AC3E}">
        <p14:creationId xmlns:p14="http://schemas.microsoft.com/office/powerpoint/2010/main" val="2735567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Theory of safety – High reliability organizations (HRO)</a:t>
            </a:r>
          </a:p>
        </p:txBody>
      </p:sp>
      <p:sp>
        <p:nvSpPr>
          <p:cNvPr id="3" name="Content Placeholder 2"/>
          <p:cNvSpPr>
            <a:spLocks noGrp="1"/>
          </p:cNvSpPr>
          <p:nvPr>
            <p:ph idx="1"/>
          </p:nvPr>
        </p:nvSpPr>
        <p:spPr/>
        <p:txBody>
          <a:bodyPr>
            <a:normAutofit/>
          </a:bodyPr>
          <a:lstStyle/>
          <a:p>
            <a:r>
              <a:rPr lang="en-US" sz="2400" dirty="0" err="1"/>
              <a:t>Weick</a:t>
            </a:r>
            <a:r>
              <a:rPr lang="en-US" sz="2400" dirty="0"/>
              <a:t> and Sutcliffe’s (2007) theory of high reliability organizations (HRO) is based on organizations that</a:t>
            </a:r>
            <a:br>
              <a:rPr lang="en-US" sz="2400" dirty="0"/>
            </a:br>
            <a:r>
              <a:rPr lang="en-US" sz="2400" dirty="0"/>
              <a:t>are more capable than others for maintaining function and structure when facing changes and </a:t>
            </a:r>
            <a:r>
              <a:rPr lang="en-US" sz="2400" dirty="0" smtClean="0"/>
              <a:t>challenges</a:t>
            </a:r>
            <a:r>
              <a:rPr lang="en-US" sz="2400" dirty="0"/>
              <a:t>. </a:t>
            </a:r>
            <a:r>
              <a:rPr lang="en-US" sz="2400" dirty="0" smtClean="0"/>
              <a:t>These organizations </a:t>
            </a:r>
            <a:r>
              <a:rPr lang="en-US" sz="2400" dirty="0"/>
              <a:t>are typically ones that perform well in settings where the potential for error and subsequent </a:t>
            </a:r>
            <a:r>
              <a:rPr lang="en-US" sz="2400" dirty="0" smtClean="0"/>
              <a:t>disasters </a:t>
            </a:r>
            <a:r>
              <a:rPr lang="en-US" sz="2400" dirty="0"/>
              <a:t>large, like nuclear aircraft carriers, air traffic control systems, nuclear power generation plants, and so forth.</a:t>
            </a:r>
          </a:p>
        </p:txBody>
      </p:sp>
    </p:spTree>
    <p:extLst>
      <p:ext uri="{BB962C8B-B14F-4D97-AF65-F5344CB8AC3E}">
        <p14:creationId xmlns:p14="http://schemas.microsoft.com/office/powerpoint/2010/main" val="2653996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objectives</a:t>
            </a:r>
            <a:endParaRPr lang="en-US" dirty="0"/>
          </a:p>
        </p:txBody>
      </p:sp>
      <p:sp>
        <p:nvSpPr>
          <p:cNvPr id="3" name="Content Placeholder 2"/>
          <p:cNvSpPr>
            <a:spLocks noGrp="1"/>
          </p:cNvSpPr>
          <p:nvPr>
            <p:ph idx="1"/>
          </p:nvPr>
        </p:nvSpPr>
        <p:spPr/>
        <p:txBody>
          <a:bodyPr/>
          <a:lstStyle/>
          <a:p>
            <a:r>
              <a:rPr lang="en-US" dirty="0"/>
              <a:t>Change </a:t>
            </a:r>
            <a:r>
              <a:rPr lang="en-US" dirty="0" smtClean="0"/>
              <a:t>management.</a:t>
            </a:r>
          </a:p>
          <a:p>
            <a:r>
              <a:rPr lang="en-US" dirty="0"/>
              <a:t>Organizational change management </a:t>
            </a:r>
            <a:r>
              <a:rPr lang="en-US" dirty="0" smtClean="0"/>
              <a:t>theories.</a:t>
            </a:r>
          </a:p>
          <a:p>
            <a:r>
              <a:rPr lang="en-US" dirty="0"/>
              <a:t>successful </a:t>
            </a:r>
            <a:r>
              <a:rPr lang="en-US" dirty="0" smtClean="0"/>
              <a:t>change.</a:t>
            </a:r>
          </a:p>
          <a:p>
            <a:r>
              <a:rPr lang="en-US" dirty="0"/>
              <a:t>Change </a:t>
            </a:r>
            <a:r>
              <a:rPr lang="en-US" dirty="0" smtClean="0"/>
              <a:t>framework.</a:t>
            </a:r>
          </a:p>
          <a:p>
            <a:r>
              <a:rPr lang="en-US" dirty="0"/>
              <a:t>Resistance to </a:t>
            </a:r>
            <a:r>
              <a:rPr lang="en-US" dirty="0" smtClean="0"/>
              <a:t>change.</a:t>
            </a:r>
          </a:p>
          <a:p>
            <a:r>
              <a:rPr lang="en-US" dirty="0" smtClean="0"/>
              <a:t>Context.</a:t>
            </a:r>
          </a:p>
          <a:p>
            <a:r>
              <a:rPr lang="en-US"/>
              <a:t>High reliability organizations (HRO</a:t>
            </a:r>
            <a:r>
              <a:rPr lang="en-US" smtClean="0"/>
              <a:t>).</a:t>
            </a:r>
            <a:endParaRPr lang="en-US" dirty="0"/>
          </a:p>
        </p:txBody>
      </p:sp>
    </p:spTree>
    <p:extLst>
      <p:ext uri="{BB962C8B-B14F-4D97-AF65-F5344CB8AC3E}">
        <p14:creationId xmlns:p14="http://schemas.microsoft.com/office/powerpoint/2010/main" val="3956764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Change management</a:t>
            </a:r>
            <a:endParaRPr lang="en-US" dirty="0"/>
          </a:p>
        </p:txBody>
      </p:sp>
      <p:sp>
        <p:nvSpPr>
          <p:cNvPr id="3" name="Content Placeholder 2"/>
          <p:cNvSpPr>
            <a:spLocks noGrp="1"/>
          </p:cNvSpPr>
          <p:nvPr>
            <p:ph idx="1"/>
          </p:nvPr>
        </p:nvSpPr>
        <p:spPr/>
        <p:txBody>
          <a:bodyPr>
            <a:normAutofit/>
          </a:bodyPr>
          <a:lstStyle/>
          <a:p>
            <a:r>
              <a:rPr lang="en-US" sz="2400" dirty="0"/>
              <a:t>change on one hand, </a:t>
            </a:r>
            <a:r>
              <a:rPr lang="en-US" sz="2400" dirty="0" smtClean="0"/>
              <a:t>are viewed </a:t>
            </a:r>
            <a:r>
              <a:rPr lang="en-US" sz="2400" dirty="0"/>
              <a:t>as key factors for a successful change process</a:t>
            </a:r>
            <a:r>
              <a:rPr lang="en-US" sz="2400" dirty="0" smtClean="0"/>
              <a:t>.</a:t>
            </a:r>
          </a:p>
          <a:p>
            <a:r>
              <a:rPr lang="en-US" sz="2400" dirty="0"/>
              <a:t>Resistance to change, on the other hand, is viewed as</a:t>
            </a:r>
            <a:br>
              <a:rPr lang="en-US" sz="2400" dirty="0"/>
            </a:br>
            <a:r>
              <a:rPr lang="en-US" sz="2400" dirty="0"/>
              <a:t>something the management must conquer to be able to complete the change process. </a:t>
            </a:r>
            <a:endParaRPr lang="en-US" sz="2400" dirty="0" smtClean="0"/>
          </a:p>
          <a:p>
            <a:r>
              <a:rPr lang="en-US" sz="2400" dirty="0"/>
              <a:t>to bring </a:t>
            </a:r>
            <a:r>
              <a:rPr lang="en-US" sz="2400" dirty="0" smtClean="0"/>
              <a:t>end users  </a:t>
            </a:r>
            <a:r>
              <a:rPr lang="en-US" sz="2400" dirty="0"/>
              <a:t>in the process from an early stage, with their opinions on how to </a:t>
            </a:r>
            <a:r>
              <a:rPr lang="en-US" sz="2400" dirty="0" smtClean="0"/>
              <a:t>make changes </a:t>
            </a:r>
            <a:r>
              <a:rPr lang="en-US" sz="2400" dirty="0"/>
              <a:t>as safe as </a:t>
            </a:r>
            <a:r>
              <a:rPr lang="en-US" sz="2400" dirty="0" smtClean="0"/>
              <a:t>possible.</a:t>
            </a:r>
            <a:endParaRPr lang="en-US" sz="2400" dirty="0"/>
          </a:p>
        </p:txBody>
      </p:sp>
    </p:spTree>
    <p:extLst>
      <p:ext uri="{BB962C8B-B14F-4D97-AF65-F5344CB8AC3E}">
        <p14:creationId xmlns:p14="http://schemas.microsoft.com/office/powerpoint/2010/main" val="3442833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Change management</a:t>
            </a:r>
          </a:p>
        </p:txBody>
      </p:sp>
      <p:sp>
        <p:nvSpPr>
          <p:cNvPr id="3" name="Content Placeholder 2"/>
          <p:cNvSpPr>
            <a:spLocks noGrp="1"/>
          </p:cNvSpPr>
          <p:nvPr>
            <p:ph idx="1"/>
          </p:nvPr>
        </p:nvSpPr>
        <p:spPr/>
        <p:txBody>
          <a:bodyPr>
            <a:normAutofit/>
          </a:bodyPr>
          <a:lstStyle/>
          <a:p>
            <a:r>
              <a:rPr lang="en-US" sz="2400" dirty="0" smtClean="0"/>
              <a:t>Organizational </a:t>
            </a:r>
            <a:r>
              <a:rPr lang="en-US" sz="2400" dirty="0"/>
              <a:t>change is a process that will clearly handle </a:t>
            </a:r>
            <a:r>
              <a:rPr lang="en-US" sz="2400" dirty="0" smtClean="0"/>
              <a:t>unexpected situations.</a:t>
            </a:r>
          </a:p>
          <a:p>
            <a:r>
              <a:rPr lang="en-US" sz="2400" dirty="0" smtClean="0"/>
              <a:t> </a:t>
            </a:r>
            <a:r>
              <a:rPr lang="en-US" sz="2400" dirty="0"/>
              <a:t>traditional </a:t>
            </a:r>
            <a:r>
              <a:rPr lang="en-US" sz="2400" dirty="0" smtClean="0"/>
              <a:t>organization </a:t>
            </a:r>
            <a:r>
              <a:rPr lang="en-US" sz="2400" dirty="0"/>
              <a:t>change management literature, </a:t>
            </a:r>
            <a:r>
              <a:rPr lang="en-US" sz="2400" dirty="0" smtClean="0"/>
              <a:t> </a:t>
            </a:r>
            <a:r>
              <a:rPr lang="en-US" sz="2400" dirty="0"/>
              <a:t>focus on </a:t>
            </a:r>
            <a:r>
              <a:rPr lang="en-US" sz="2400" dirty="0" smtClean="0"/>
              <a:t>unexpected incidents </a:t>
            </a:r>
            <a:r>
              <a:rPr lang="en-US" sz="2400" dirty="0"/>
              <a:t>during change </a:t>
            </a:r>
            <a:r>
              <a:rPr lang="en-US" sz="2400" dirty="0" smtClean="0"/>
              <a:t>processes.</a:t>
            </a:r>
          </a:p>
          <a:p>
            <a:r>
              <a:rPr lang="en-US" sz="2400" dirty="0"/>
              <a:t>wanted incidents </a:t>
            </a:r>
            <a:r>
              <a:rPr lang="en-US" sz="2400" dirty="0" smtClean="0"/>
              <a:t>like due </a:t>
            </a:r>
            <a:r>
              <a:rPr lang="en-US" sz="2400" dirty="0"/>
              <a:t>to a complex </a:t>
            </a:r>
            <a:r>
              <a:rPr lang="en-US" sz="2400" dirty="0" smtClean="0"/>
              <a:t>organizational </a:t>
            </a:r>
            <a:r>
              <a:rPr lang="en-US" sz="2400" dirty="0"/>
              <a:t>and technological </a:t>
            </a:r>
            <a:r>
              <a:rPr lang="en-US" sz="2400" dirty="0" smtClean="0"/>
              <a:t>change situation</a:t>
            </a:r>
            <a:r>
              <a:rPr lang="en-US" sz="2400" dirty="0"/>
              <a:t>. </a:t>
            </a:r>
          </a:p>
        </p:txBody>
      </p:sp>
    </p:spTree>
    <p:extLst>
      <p:ext uri="{BB962C8B-B14F-4D97-AF65-F5344CB8AC3E}">
        <p14:creationId xmlns:p14="http://schemas.microsoft.com/office/powerpoint/2010/main" val="4274253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Organizational change management theories</a:t>
            </a:r>
          </a:p>
        </p:txBody>
      </p:sp>
      <p:sp>
        <p:nvSpPr>
          <p:cNvPr id="3" name="Content Placeholder 2"/>
          <p:cNvSpPr>
            <a:spLocks noGrp="1"/>
          </p:cNvSpPr>
          <p:nvPr>
            <p:ph idx="1"/>
          </p:nvPr>
        </p:nvSpPr>
        <p:spPr/>
        <p:txBody>
          <a:bodyPr>
            <a:normAutofit/>
          </a:bodyPr>
          <a:lstStyle/>
          <a:p>
            <a:r>
              <a:rPr lang="en-US" sz="2400" dirty="0"/>
              <a:t>Cummings and Worley (2015) presented a model to obtain effective change management including </a:t>
            </a:r>
            <a:r>
              <a:rPr lang="en-US" sz="2400" dirty="0" smtClean="0"/>
              <a:t>5 activity </a:t>
            </a:r>
            <a:r>
              <a:rPr lang="en-US" sz="2400" dirty="0"/>
              <a:t>steps: </a:t>
            </a:r>
            <a:endParaRPr lang="en-US" sz="2400" dirty="0" smtClean="0"/>
          </a:p>
          <a:p>
            <a:r>
              <a:rPr lang="en-US" sz="2400" dirty="0" smtClean="0"/>
              <a:t>1</a:t>
            </a:r>
            <a:r>
              <a:rPr lang="en-US" sz="2400" dirty="0"/>
              <a:t>) motivating change </a:t>
            </a:r>
            <a:r>
              <a:rPr lang="en-US" sz="2400" dirty="0" smtClean="0"/>
              <a:t>.</a:t>
            </a:r>
          </a:p>
          <a:p>
            <a:r>
              <a:rPr lang="en-US" sz="2400" dirty="0" smtClean="0"/>
              <a:t>2</a:t>
            </a:r>
            <a:r>
              <a:rPr lang="en-US" sz="2400" dirty="0"/>
              <a:t>) creating a </a:t>
            </a:r>
            <a:r>
              <a:rPr lang="en-US" sz="2400" dirty="0" smtClean="0"/>
              <a:t>vision.</a:t>
            </a:r>
          </a:p>
          <a:p>
            <a:r>
              <a:rPr lang="en-US" sz="2400" dirty="0" smtClean="0"/>
              <a:t>3</a:t>
            </a:r>
            <a:r>
              <a:rPr lang="en-US" sz="2400" dirty="0"/>
              <a:t>) developing </a:t>
            </a:r>
            <a:r>
              <a:rPr lang="en-US" sz="2400" dirty="0" smtClean="0"/>
              <a:t>political support.</a:t>
            </a:r>
          </a:p>
          <a:p>
            <a:r>
              <a:rPr lang="en-US" sz="2400" dirty="0" smtClean="0"/>
              <a:t> </a:t>
            </a:r>
            <a:r>
              <a:rPr lang="en-US" sz="2400" dirty="0"/>
              <a:t>4) managing </a:t>
            </a:r>
            <a:r>
              <a:rPr lang="en-US" sz="2400" dirty="0" smtClean="0"/>
              <a:t>the transition</a:t>
            </a:r>
            <a:r>
              <a:rPr lang="en-US" sz="2400" dirty="0"/>
              <a:t>.</a:t>
            </a:r>
            <a:r>
              <a:rPr lang="en-US" sz="2400" dirty="0" smtClean="0"/>
              <a:t> </a:t>
            </a:r>
            <a:endParaRPr lang="en-US" sz="2400" dirty="0"/>
          </a:p>
          <a:p>
            <a:r>
              <a:rPr lang="en-US" sz="2400" dirty="0" smtClean="0"/>
              <a:t>5</a:t>
            </a:r>
            <a:r>
              <a:rPr lang="en-US" sz="2400" dirty="0"/>
              <a:t>) sustaining momentum. </a:t>
            </a:r>
          </a:p>
        </p:txBody>
      </p:sp>
    </p:spTree>
    <p:extLst>
      <p:ext uri="{BB962C8B-B14F-4D97-AF65-F5344CB8AC3E}">
        <p14:creationId xmlns:p14="http://schemas.microsoft.com/office/powerpoint/2010/main" val="1297657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Organizational change management theories</a:t>
            </a:r>
          </a:p>
        </p:txBody>
      </p:sp>
      <p:sp>
        <p:nvSpPr>
          <p:cNvPr id="3" name="Content Placeholder 2"/>
          <p:cNvSpPr>
            <a:spLocks noGrp="1"/>
          </p:cNvSpPr>
          <p:nvPr>
            <p:ph idx="1"/>
          </p:nvPr>
        </p:nvSpPr>
        <p:spPr/>
        <p:txBody>
          <a:bodyPr>
            <a:normAutofit/>
          </a:bodyPr>
          <a:lstStyle/>
          <a:p>
            <a:r>
              <a:rPr lang="en-US" sz="2400" dirty="0"/>
              <a:t>The first activity step, motivating change, includes creating readiness </a:t>
            </a:r>
            <a:r>
              <a:rPr lang="en-US" sz="2400" dirty="0" smtClean="0"/>
              <a:t>for change </a:t>
            </a:r>
            <a:r>
              <a:rPr lang="en-US" sz="2400" dirty="0"/>
              <a:t>and helping the change recipients address resistance to change. </a:t>
            </a:r>
            <a:endParaRPr lang="en-US" sz="2400" dirty="0" smtClean="0"/>
          </a:p>
          <a:p>
            <a:r>
              <a:rPr lang="en-US" sz="2400" dirty="0" smtClean="0"/>
              <a:t>The </a:t>
            </a:r>
            <a:r>
              <a:rPr lang="en-US" sz="2400" dirty="0"/>
              <a:t>second step, creating a vision, is </a:t>
            </a:r>
            <a:r>
              <a:rPr lang="en-US" sz="2400" dirty="0" smtClean="0"/>
              <a:t>a leadership </a:t>
            </a:r>
            <a:r>
              <a:rPr lang="en-US" sz="2400" dirty="0"/>
              <a:t>task where the leaders are to create the ‘ why’ and ‘what’ of the upcoming change</a:t>
            </a:r>
            <a:r>
              <a:rPr lang="en-US" sz="2400" dirty="0" smtClean="0"/>
              <a:t>.</a:t>
            </a:r>
          </a:p>
          <a:p>
            <a:r>
              <a:rPr lang="en-US" sz="2400" dirty="0"/>
              <a:t>During the </a:t>
            </a:r>
            <a:r>
              <a:rPr lang="en-US" sz="2400" dirty="0" smtClean="0"/>
              <a:t>third step</a:t>
            </a:r>
            <a:r>
              <a:rPr lang="en-US" sz="2400" dirty="0"/>
              <a:t>, developing political support, the leaders need to gain employees’ support to implement the change and </a:t>
            </a:r>
            <a:r>
              <a:rPr lang="en-US" sz="2400" dirty="0" smtClean="0"/>
              <a:t>avoid individuals </a:t>
            </a:r>
            <a:r>
              <a:rPr lang="en-US" sz="2400" dirty="0"/>
              <a:t>and groups from blocking it. </a:t>
            </a:r>
          </a:p>
        </p:txBody>
      </p:sp>
    </p:spTree>
    <p:extLst>
      <p:ext uri="{BB962C8B-B14F-4D97-AF65-F5344CB8AC3E}">
        <p14:creationId xmlns:p14="http://schemas.microsoft.com/office/powerpoint/2010/main" val="3907102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Organizational change management theories</a:t>
            </a:r>
          </a:p>
        </p:txBody>
      </p:sp>
      <p:sp>
        <p:nvSpPr>
          <p:cNvPr id="3" name="Content Placeholder 2"/>
          <p:cNvSpPr>
            <a:spLocks noGrp="1"/>
          </p:cNvSpPr>
          <p:nvPr>
            <p:ph idx="1"/>
          </p:nvPr>
        </p:nvSpPr>
        <p:spPr>
          <a:xfrm>
            <a:off x="1103312" y="2052918"/>
            <a:ext cx="8946541" cy="4539268"/>
          </a:xfrm>
        </p:spPr>
        <p:txBody>
          <a:bodyPr>
            <a:noAutofit/>
          </a:bodyPr>
          <a:lstStyle/>
          <a:p>
            <a:r>
              <a:rPr lang="en-US" sz="2400" dirty="0"/>
              <a:t>As a fourth step, the management needs to create an activity plan for </a:t>
            </a:r>
            <a:r>
              <a:rPr lang="en-US" sz="2400" dirty="0" smtClean="0"/>
              <a:t>the change </a:t>
            </a:r>
            <a:r>
              <a:rPr lang="en-US" sz="2400" dirty="0"/>
              <a:t>activities. In addition it is the management’s task to plan how to keep the employees committed and </a:t>
            </a:r>
            <a:r>
              <a:rPr lang="en-US" sz="2400" dirty="0" smtClean="0"/>
              <a:t>to build </a:t>
            </a:r>
            <a:r>
              <a:rPr lang="en-US" sz="2400" dirty="0"/>
              <a:t>a management structure to guide the organization through the planned change</a:t>
            </a:r>
            <a:r>
              <a:rPr lang="en-US" sz="2400" dirty="0" smtClean="0"/>
              <a:t>.</a:t>
            </a:r>
          </a:p>
          <a:p>
            <a:r>
              <a:rPr lang="en-US" sz="2400" dirty="0" smtClean="0"/>
              <a:t> </a:t>
            </a:r>
            <a:r>
              <a:rPr lang="en-US" sz="2400" dirty="0"/>
              <a:t>The fifth activity, </a:t>
            </a:r>
            <a:r>
              <a:rPr lang="en-US" sz="2400" dirty="0" smtClean="0"/>
              <a:t>sustaining momentum</a:t>
            </a:r>
            <a:r>
              <a:rPr lang="en-US" sz="2400" dirty="0"/>
              <a:t>, includes providing resources for change, building a support system for change agents, </a:t>
            </a:r>
            <a:r>
              <a:rPr lang="en-US" sz="2400" dirty="0" smtClean="0"/>
              <a:t>developing new </a:t>
            </a:r>
            <a:r>
              <a:rPr lang="en-US" sz="2400" dirty="0"/>
              <a:t>competencies and skills, reinforcing new </a:t>
            </a:r>
            <a:r>
              <a:rPr lang="en-US" sz="2400" dirty="0" smtClean="0"/>
              <a:t>behavior's, </a:t>
            </a:r>
            <a:r>
              <a:rPr lang="en-US" sz="2400" dirty="0"/>
              <a:t>and staying the course to complete the change process.</a:t>
            </a:r>
          </a:p>
        </p:txBody>
      </p:sp>
    </p:spTree>
    <p:extLst>
      <p:ext uri="{BB962C8B-B14F-4D97-AF65-F5344CB8AC3E}">
        <p14:creationId xmlns:p14="http://schemas.microsoft.com/office/powerpoint/2010/main" val="7494238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t>
            </a:r>
            <a:r>
              <a:rPr lang="en-US" dirty="0"/>
              <a:t>successful change</a:t>
            </a:r>
          </a:p>
        </p:txBody>
      </p:sp>
      <p:sp>
        <p:nvSpPr>
          <p:cNvPr id="3" name="Content Placeholder 2"/>
          <p:cNvSpPr>
            <a:spLocks noGrp="1"/>
          </p:cNvSpPr>
          <p:nvPr>
            <p:ph idx="1"/>
          </p:nvPr>
        </p:nvSpPr>
        <p:spPr>
          <a:xfrm>
            <a:off x="1103312" y="1424764"/>
            <a:ext cx="8946541" cy="4823636"/>
          </a:xfrm>
        </p:spPr>
        <p:txBody>
          <a:bodyPr>
            <a:normAutofit/>
          </a:bodyPr>
          <a:lstStyle/>
          <a:p>
            <a:r>
              <a:rPr lang="en-US" sz="2400" dirty="0"/>
              <a:t>Kotter (1996) presented eight steps to produce a successful change of </a:t>
            </a:r>
            <a:r>
              <a:rPr lang="en-US" sz="2400"/>
              <a:t>any </a:t>
            </a:r>
            <a:r>
              <a:rPr lang="en-US" sz="2400" smtClean="0"/>
              <a:t> </a:t>
            </a:r>
            <a:r>
              <a:rPr lang="en-US" sz="2400" dirty="0"/>
              <a:t>organizations</a:t>
            </a:r>
            <a:r>
              <a:rPr lang="en-US" sz="2400" dirty="0" smtClean="0"/>
              <a:t>:</a:t>
            </a:r>
          </a:p>
          <a:p>
            <a:r>
              <a:rPr lang="en-US" sz="2400" dirty="0" smtClean="0"/>
              <a:t> 1)establishing </a:t>
            </a:r>
            <a:r>
              <a:rPr lang="en-US" sz="2400" dirty="0"/>
              <a:t>a sense of </a:t>
            </a:r>
            <a:r>
              <a:rPr lang="en-US" sz="2400" dirty="0" smtClean="0"/>
              <a:t>urgency.</a:t>
            </a:r>
          </a:p>
          <a:p>
            <a:r>
              <a:rPr lang="en-US" sz="2400" dirty="0" smtClean="0"/>
              <a:t> </a:t>
            </a:r>
            <a:r>
              <a:rPr lang="en-US" sz="2400" dirty="0"/>
              <a:t>2) creating a guiding </a:t>
            </a:r>
            <a:r>
              <a:rPr lang="en-US" sz="2400" dirty="0" smtClean="0"/>
              <a:t>coalition.</a:t>
            </a:r>
          </a:p>
          <a:p>
            <a:r>
              <a:rPr lang="en-US" sz="2400" dirty="0" smtClean="0"/>
              <a:t> </a:t>
            </a:r>
            <a:r>
              <a:rPr lang="en-US" sz="2400" dirty="0"/>
              <a:t>3) developing a vision and </a:t>
            </a:r>
            <a:r>
              <a:rPr lang="en-US" sz="2400" dirty="0" smtClean="0"/>
              <a:t>strategy.</a:t>
            </a:r>
          </a:p>
          <a:p>
            <a:r>
              <a:rPr lang="en-US" sz="2400" dirty="0" smtClean="0"/>
              <a:t> 4)communicating </a:t>
            </a:r>
            <a:r>
              <a:rPr lang="en-US" sz="2400" dirty="0"/>
              <a:t>the change </a:t>
            </a:r>
            <a:r>
              <a:rPr lang="en-US" sz="2400" dirty="0" smtClean="0"/>
              <a:t>vision.</a:t>
            </a:r>
          </a:p>
          <a:p>
            <a:r>
              <a:rPr lang="en-US" sz="2400" dirty="0" smtClean="0"/>
              <a:t> </a:t>
            </a:r>
            <a:r>
              <a:rPr lang="en-US" sz="2400" dirty="0"/>
              <a:t>5) empowering broad- based </a:t>
            </a:r>
            <a:r>
              <a:rPr lang="en-US" sz="2400" dirty="0" smtClean="0"/>
              <a:t>action.</a:t>
            </a:r>
          </a:p>
          <a:p>
            <a:r>
              <a:rPr lang="en-US" sz="2400" dirty="0" smtClean="0"/>
              <a:t> </a:t>
            </a:r>
            <a:r>
              <a:rPr lang="en-US" sz="2400" dirty="0"/>
              <a:t>6) generating short -term </a:t>
            </a:r>
            <a:r>
              <a:rPr lang="en-US" sz="2400" dirty="0" smtClean="0"/>
              <a:t>wins.</a:t>
            </a:r>
          </a:p>
          <a:p>
            <a:r>
              <a:rPr lang="en-US" sz="2400" dirty="0" smtClean="0"/>
              <a:t> 7)consolidating </a:t>
            </a:r>
            <a:r>
              <a:rPr lang="en-US" sz="2400" dirty="0"/>
              <a:t>gains and producing more </a:t>
            </a:r>
            <a:r>
              <a:rPr lang="en-US" sz="2400" dirty="0" smtClean="0"/>
              <a:t>change. </a:t>
            </a:r>
            <a:endParaRPr lang="en-US" sz="2400" dirty="0"/>
          </a:p>
          <a:p>
            <a:r>
              <a:rPr lang="en-US" sz="2400" dirty="0" smtClean="0"/>
              <a:t>8</a:t>
            </a:r>
            <a:r>
              <a:rPr lang="en-US" sz="2400" dirty="0"/>
              <a:t>) anchoring new approaches in the culture</a:t>
            </a:r>
            <a:r>
              <a:rPr lang="en-US" dirty="0"/>
              <a:t>.</a:t>
            </a:r>
          </a:p>
        </p:txBody>
      </p:sp>
    </p:spTree>
    <p:extLst>
      <p:ext uri="{BB962C8B-B14F-4D97-AF65-F5344CB8AC3E}">
        <p14:creationId xmlns:p14="http://schemas.microsoft.com/office/powerpoint/2010/main" val="1713442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Change framework</a:t>
            </a:r>
            <a:endParaRPr lang="en-US" dirty="0"/>
          </a:p>
        </p:txBody>
      </p:sp>
      <p:sp>
        <p:nvSpPr>
          <p:cNvPr id="3" name="Content Placeholder 2"/>
          <p:cNvSpPr>
            <a:spLocks noGrp="1"/>
          </p:cNvSpPr>
          <p:nvPr>
            <p:ph idx="1"/>
          </p:nvPr>
        </p:nvSpPr>
        <p:spPr/>
        <p:txBody>
          <a:bodyPr>
            <a:normAutofit/>
          </a:bodyPr>
          <a:lstStyle/>
          <a:p>
            <a:r>
              <a:rPr lang="en-US" sz="2400" dirty="0"/>
              <a:t>(HSE, 2003</a:t>
            </a:r>
            <a:r>
              <a:rPr lang="en-US" sz="2400" dirty="0" smtClean="0"/>
              <a:t>)</a:t>
            </a:r>
          </a:p>
          <a:p>
            <a:r>
              <a:rPr lang="en-US" sz="2400" dirty="0"/>
              <a:t>1) get organized for </a:t>
            </a:r>
            <a:r>
              <a:rPr lang="en-US" sz="2400" dirty="0" smtClean="0"/>
              <a:t>change.</a:t>
            </a:r>
          </a:p>
          <a:p>
            <a:r>
              <a:rPr lang="en-US" sz="2400" dirty="0" smtClean="0"/>
              <a:t>2</a:t>
            </a:r>
            <a:r>
              <a:rPr lang="en-US" sz="2400" dirty="0"/>
              <a:t>) assess </a:t>
            </a:r>
            <a:r>
              <a:rPr lang="en-US" sz="2400" dirty="0" smtClean="0"/>
              <a:t>risks.</a:t>
            </a:r>
          </a:p>
          <a:p>
            <a:r>
              <a:rPr lang="en-US" sz="2400" dirty="0" smtClean="0"/>
              <a:t> </a:t>
            </a:r>
            <a:r>
              <a:rPr lang="en-US" sz="2400" dirty="0"/>
              <a:t>3) implement and monitor the change</a:t>
            </a:r>
            <a:r>
              <a:rPr lang="en-US" sz="2400" dirty="0" smtClean="0"/>
              <a:t>.</a:t>
            </a:r>
          </a:p>
          <a:p>
            <a:endParaRPr lang="en-US" sz="2400" dirty="0"/>
          </a:p>
        </p:txBody>
      </p:sp>
    </p:spTree>
    <p:extLst>
      <p:ext uri="{BB962C8B-B14F-4D97-AF65-F5344CB8AC3E}">
        <p14:creationId xmlns:p14="http://schemas.microsoft.com/office/powerpoint/2010/main" val="39383149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1514</TotalTime>
  <Words>938</Words>
  <Application>Microsoft Office PowerPoint</Application>
  <PresentationFormat>Widescreen</PresentationFormat>
  <Paragraphs>89</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Century Gothic</vt:lpstr>
      <vt:lpstr>Wingdings 3</vt:lpstr>
      <vt:lpstr>Ion</vt:lpstr>
      <vt:lpstr>  ENTERPRISE SYSTEMS  </vt:lpstr>
      <vt:lpstr>objectives</vt:lpstr>
      <vt:lpstr>Change management</vt:lpstr>
      <vt:lpstr>Change management</vt:lpstr>
      <vt:lpstr>Organizational change management theories</vt:lpstr>
      <vt:lpstr>Organizational change management theories</vt:lpstr>
      <vt:lpstr>Organizational change management theories</vt:lpstr>
      <vt:lpstr> successful change</vt:lpstr>
      <vt:lpstr>Change framework</vt:lpstr>
      <vt:lpstr> getting organized</vt:lpstr>
      <vt:lpstr>getting organized</vt:lpstr>
      <vt:lpstr>Risk assessment</vt:lpstr>
      <vt:lpstr>Risk assessment</vt:lpstr>
      <vt:lpstr> implementing, monitoring and considering safety during the transition </vt:lpstr>
      <vt:lpstr> implementing, monitoring and considering safety during the transition </vt:lpstr>
      <vt:lpstr>Resistance to change</vt:lpstr>
      <vt:lpstr>context</vt:lpstr>
      <vt:lpstr>Theory of safety – High reliability organizations (HRO)</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pc</cp:lastModifiedBy>
  <cp:revision>86</cp:revision>
  <dcterms:created xsi:type="dcterms:W3CDTF">2019-09-11T04:15:24Z</dcterms:created>
  <dcterms:modified xsi:type="dcterms:W3CDTF">2023-12-30T18:40:59Z</dcterms:modified>
</cp:coreProperties>
</file>