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8" r:id="rId1"/>
  </p:sldMasterIdLst>
  <p:sldIdLst>
    <p:sldId id="256" r:id="rId2"/>
    <p:sldId id="266" r:id="rId3"/>
    <p:sldId id="257" r:id="rId4"/>
    <p:sldId id="258" r:id="rId5"/>
    <p:sldId id="259" r:id="rId6"/>
    <p:sldId id="260" r:id="rId7"/>
    <p:sldId id="261" r:id="rId8"/>
    <p:sldId id="262" r:id="rId9"/>
    <p:sldId id="263" r:id="rId10"/>
    <p:sldId id="264" r:id="rId11"/>
    <p:sldId id="265"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58D9D01-C1E4-4410-B42C-C0CB4CFD2134}" type="datetimeFigureOut">
              <a:rPr lang="en-US" smtClean="0"/>
              <a:t>12/11/2024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93A7D9-84C0-43B7-A063-2E7C8354A226}" type="slidenum">
              <a:rPr lang="en-US" smtClean="0"/>
              <a:t>‹#›</a:t>
            </a:fld>
            <a:endParaRPr lang="en-US"/>
          </a:p>
        </p:txBody>
      </p:sp>
    </p:spTree>
    <p:extLst>
      <p:ext uri="{BB962C8B-B14F-4D97-AF65-F5344CB8AC3E}">
        <p14:creationId xmlns:p14="http://schemas.microsoft.com/office/powerpoint/2010/main" val="30758791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58D9D01-C1E4-4410-B42C-C0CB4CFD2134}" type="datetimeFigureOut">
              <a:rPr lang="en-US" smtClean="0"/>
              <a:t>12/11/2024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93A7D9-84C0-43B7-A063-2E7C8354A226}" type="slidenum">
              <a:rPr lang="en-US" smtClean="0"/>
              <a:t>‹#›</a:t>
            </a:fld>
            <a:endParaRPr lang="en-US"/>
          </a:p>
        </p:txBody>
      </p:sp>
    </p:spTree>
    <p:extLst>
      <p:ext uri="{BB962C8B-B14F-4D97-AF65-F5344CB8AC3E}">
        <p14:creationId xmlns:p14="http://schemas.microsoft.com/office/powerpoint/2010/main" val="17275851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E58D9D01-C1E4-4410-B42C-C0CB4CFD2134}" type="datetimeFigureOut">
              <a:rPr lang="en-US" smtClean="0"/>
              <a:t>12/11/2024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93A7D9-84C0-43B7-A063-2E7C8354A226}" type="slidenum">
              <a:rPr lang="en-US" smtClean="0"/>
              <a:t>‹#›</a:t>
            </a:fld>
            <a:endParaRPr lang="en-US"/>
          </a:p>
        </p:txBody>
      </p:sp>
    </p:spTree>
    <p:extLst>
      <p:ext uri="{BB962C8B-B14F-4D97-AF65-F5344CB8AC3E}">
        <p14:creationId xmlns:p14="http://schemas.microsoft.com/office/powerpoint/2010/main" val="18407494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E58D9D01-C1E4-4410-B42C-C0CB4CFD2134}" type="datetimeFigureOut">
              <a:rPr lang="en-US" smtClean="0"/>
              <a:t>12/11/2024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93A7D9-84C0-43B7-A063-2E7C8354A226}" type="slidenum">
              <a:rPr lang="en-US" smtClean="0"/>
              <a:t>‹#›</a:t>
            </a:fld>
            <a:endParaRPr lang="en-US"/>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5434753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58D9D01-C1E4-4410-B42C-C0CB4CFD2134}" type="datetimeFigureOut">
              <a:rPr lang="en-US" smtClean="0"/>
              <a:t>12/11/2024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93A7D9-84C0-43B7-A063-2E7C8354A226}" type="slidenum">
              <a:rPr lang="en-US" smtClean="0"/>
              <a:t>‹#›</a:t>
            </a:fld>
            <a:endParaRPr lang="en-US"/>
          </a:p>
        </p:txBody>
      </p:sp>
    </p:spTree>
    <p:extLst>
      <p:ext uri="{BB962C8B-B14F-4D97-AF65-F5344CB8AC3E}">
        <p14:creationId xmlns:p14="http://schemas.microsoft.com/office/powerpoint/2010/main" val="14650359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58D9D01-C1E4-4410-B42C-C0CB4CFD2134}" type="datetimeFigureOut">
              <a:rPr lang="en-US" smtClean="0"/>
              <a:t>12/11/2024</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93A7D9-84C0-43B7-A063-2E7C8354A226}" type="slidenum">
              <a:rPr lang="en-US" smtClean="0"/>
              <a:t>‹#›</a:t>
            </a:fld>
            <a:endParaRPr lang="en-US"/>
          </a:p>
        </p:txBody>
      </p:sp>
    </p:spTree>
    <p:extLst>
      <p:ext uri="{BB962C8B-B14F-4D97-AF65-F5344CB8AC3E}">
        <p14:creationId xmlns:p14="http://schemas.microsoft.com/office/powerpoint/2010/main" val="1706187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58D9D01-C1E4-4410-B42C-C0CB4CFD2134}" type="datetimeFigureOut">
              <a:rPr lang="en-US" smtClean="0"/>
              <a:t>12/11/2024</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93A7D9-84C0-43B7-A063-2E7C8354A226}" type="slidenum">
              <a:rPr lang="en-US" smtClean="0"/>
              <a:t>‹#›</a:t>
            </a:fld>
            <a:endParaRPr lang="en-US"/>
          </a:p>
        </p:txBody>
      </p:sp>
    </p:spTree>
    <p:extLst>
      <p:ext uri="{BB962C8B-B14F-4D97-AF65-F5344CB8AC3E}">
        <p14:creationId xmlns:p14="http://schemas.microsoft.com/office/powerpoint/2010/main" val="15334298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58D9D01-C1E4-4410-B42C-C0CB4CFD2134}" type="datetimeFigureOut">
              <a:rPr lang="en-US" smtClean="0"/>
              <a:t>12/11/2024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93A7D9-84C0-43B7-A063-2E7C8354A226}" type="slidenum">
              <a:rPr lang="en-US" smtClean="0"/>
              <a:t>‹#›</a:t>
            </a:fld>
            <a:endParaRPr lang="en-US"/>
          </a:p>
        </p:txBody>
      </p:sp>
    </p:spTree>
    <p:extLst>
      <p:ext uri="{BB962C8B-B14F-4D97-AF65-F5344CB8AC3E}">
        <p14:creationId xmlns:p14="http://schemas.microsoft.com/office/powerpoint/2010/main" val="39212095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58D9D01-C1E4-4410-B42C-C0CB4CFD2134}" type="datetimeFigureOut">
              <a:rPr lang="en-US" smtClean="0"/>
              <a:t>12/11/2024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93A7D9-84C0-43B7-A063-2E7C8354A226}" type="slidenum">
              <a:rPr lang="en-US" smtClean="0"/>
              <a:t>‹#›</a:t>
            </a:fld>
            <a:endParaRPr lang="en-US"/>
          </a:p>
        </p:txBody>
      </p:sp>
    </p:spTree>
    <p:extLst>
      <p:ext uri="{BB962C8B-B14F-4D97-AF65-F5344CB8AC3E}">
        <p14:creationId xmlns:p14="http://schemas.microsoft.com/office/powerpoint/2010/main" val="28142184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58D9D01-C1E4-4410-B42C-C0CB4CFD2134}" type="datetimeFigureOut">
              <a:rPr lang="en-US" smtClean="0"/>
              <a:t>12/11/2024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93A7D9-84C0-43B7-A063-2E7C8354A226}" type="slidenum">
              <a:rPr lang="en-US" smtClean="0"/>
              <a:t>‹#›</a:t>
            </a:fld>
            <a:endParaRPr lang="en-US"/>
          </a:p>
        </p:txBody>
      </p:sp>
    </p:spTree>
    <p:extLst>
      <p:ext uri="{BB962C8B-B14F-4D97-AF65-F5344CB8AC3E}">
        <p14:creationId xmlns:p14="http://schemas.microsoft.com/office/powerpoint/2010/main" val="3331987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58D9D01-C1E4-4410-B42C-C0CB4CFD2134}" type="datetimeFigureOut">
              <a:rPr lang="en-US" smtClean="0"/>
              <a:t>12/11/2024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93A7D9-84C0-43B7-A063-2E7C8354A226}" type="slidenum">
              <a:rPr lang="en-US" smtClean="0"/>
              <a:t>‹#›</a:t>
            </a:fld>
            <a:endParaRPr lang="en-US"/>
          </a:p>
        </p:txBody>
      </p:sp>
    </p:spTree>
    <p:extLst>
      <p:ext uri="{BB962C8B-B14F-4D97-AF65-F5344CB8AC3E}">
        <p14:creationId xmlns:p14="http://schemas.microsoft.com/office/powerpoint/2010/main" val="15759338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58D9D01-C1E4-4410-B42C-C0CB4CFD2134}" type="datetimeFigureOut">
              <a:rPr lang="en-US" smtClean="0"/>
              <a:t>12/11/2024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93A7D9-84C0-43B7-A063-2E7C8354A226}" type="slidenum">
              <a:rPr lang="en-US" smtClean="0"/>
              <a:t>‹#›</a:t>
            </a:fld>
            <a:endParaRPr lang="en-US"/>
          </a:p>
        </p:txBody>
      </p:sp>
    </p:spTree>
    <p:extLst>
      <p:ext uri="{BB962C8B-B14F-4D97-AF65-F5344CB8AC3E}">
        <p14:creationId xmlns:p14="http://schemas.microsoft.com/office/powerpoint/2010/main" val="18757879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58D9D01-C1E4-4410-B42C-C0CB4CFD2134}" type="datetimeFigureOut">
              <a:rPr lang="en-US" smtClean="0"/>
              <a:t>12/11/2024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93A7D9-84C0-43B7-A063-2E7C8354A226}" type="slidenum">
              <a:rPr lang="en-US" smtClean="0"/>
              <a:t>‹#›</a:t>
            </a:fld>
            <a:endParaRPr lang="en-US"/>
          </a:p>
        </p:txBody>
      </p:sp>
    </p:spTree>
    <p:extLst>
      <p:ext uri="{BB962C8B-B14F-4D97-AF65-F5344CB8AC3E}">
        <p14:creationId xmlns:p14="http://schemas.microsoft.com/office/powerpoint/2010/main" val="25021740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E58D9D01-C1E4-4410-B42C-C0CB4CFD2134}" type="datetimeFigureOut">
              <a:rPr lang="en-US" smtClean="0"/>
              <a:t>12/11/2024</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4F93A7D9-84C0-43B7-A063-2E7C8354A226}" type="slidenum">
              <a:rPr lang="en-US" smtClean="0"/>
              <a:t>‹#›</a:t>
            </a:fld>
            <a:endParaRPr lang="en-US"/>
          </a:p>
        </p:txBody>
      </p:sp>
    </p:spTree>
    <p:extLst>
      <p:ext uri="{BB962C8B-B14F-4D97-AF65-F5344CB8AC3E}">
        <p14:creationId xmlns:p14="http://schemas.microsoft.com/office/powerpoint/2010/main" val="8025826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58D9D01-C1E4-4410-B42C-C0CB4CFD2134}" type="datetimeFigureOut">
              <a:rPr lang="en-US" smtClean="0"/>
              <a:t>12/11/2024</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4F93A7D9-84C0-43B7-A063-2E7C8354A226}" type="slidenum">
              <a:rPr lang="en-US" smtClean="0"/>
              <a:t>‹#›</a:t>
            </a:fld>
            <a:endParaRPr lang="en-US"/>
          </a:p>
        </p:txBody>
      </p:sp>
    </p:spTree>
    <p:extLst>
      <p:ext uri="{BB962C8B-B14F-4D97-AF65-F5344CB8AC3E}">
        <p14:creationId xmlns:p14="http://schemas.microsoft.com/office/powerpoint/2010/main" val="28266194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E58D9D01-C1E4-4410-B42C-C0CB4CFD2134}" type="datetimeFigureOut">
              <a:rPr lang="en-US" smtClean="0"/>
              <a:t>12/11/2024</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4F93A7D9-84C0-43B7-A063-2E7C8354A226}" type="slidenum">
              <a:rPr lang="en-US" smtClean="0"/>
              <a:t>‹#›</a:t>
            </a:fld>
            <a:endParaRPr lang="en-US"/>
          </a:p>
        </p:txBody>
      </p:sp>
    </p:spTree>
    <p:extLst>
      <p:ext uri="{BB962C8B-B14F-4D97-AF65-F5344CB8AC3E}">
        <p14:creationId xmlns:p14="http://schemas.microsoft.com/office/powerpoint/2010/main" val="35493741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58D9D01-C1E4-4410-B42C-C0CB4CFD2134}" type="datetimeFigureOut">
              <a:rPr lang="en-US" smtClean="0"/>
              <a:t>12/11/2024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93A7D9-84C0-43B7-A063-2E7C8354A226}" type="slidenum">
              <a:rPr lang="en-US" smtClean="0"/>
              <a:t>‹#›</a:t>
            </a:fld>
            <a:endParaRPr lang="en-US"/>
          </a:p>
        </p:txBody>
      </p:sp>
    </p:spTree>
    <p:extLst>
      <p:ext uri="{BB962C8B-B14F-4D97-AF65-F5344CB8AC3E}">
        <p14:creationId xmlns:p14="http://schemas.microsoft.com/office/powerpoint/2010/main" val="2148322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E58D9D01-C1E4-4410-B42C-C0CB4CFD2134}" type="datetimeFigureOut">
              <a:rPr lang="en-US" smtClean="0"/>
              <a:t>12/11/2024</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4F93A7D9-84C0-43B7-A063-2E7C8354A226}" type="slidenum">
              <a:rPr lang="en-US" smtClean="0"/>
              <a:t>‹#›</a:t>
            </a:fld>
            <a:endParaRPr lang="en-US"/>
          </a:p>
        </p:txBody>
      </p:sp>
    </p:spTree>
    <p:extLst>
      <p:ext uri="{BB962C8B-B14F-4D97-AF65-F5344CB8AC3E}">
        <p14:creationId xmlns:p14="http://schemas.microsoft.com/office/powerpoint/2010/main" val="1038233732"/>
      </p:ext>
    </p:extLst>
  </p:cSld>
  <p:clrMap bg1="dk1" tx1="lt1" bg2="dk2" tx2="lt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 id="2147483750" r:id="rId12"/>
    <p:sldLayoutId id="2147483751" r:id="rId13"/>
    <p:sldLayoutId id="2147483752" r:id="rId14"/>
    <p:sldLayoutId id="2147483753" r:id="rId15"/>
    <p:sldLayoutId id="2147483754" r:id="rId16"/>
    <p:sldLayoutId id="214748375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796834"/>
            <a:ext cx="8825658" cy="3980547"/>
          </a:xfrm>
        </p:spPr>
        <p:txBody>
          <a:bodyPr>
            <a:normAutofit fontScale="90000"/>
          </a:bodyPr>
          <a:lstStyle/>
          <a:p>
            <a:pPr algn="ctr"/>
            <a:r>
              <a:rPr lang="en-US" dirty="0"/>
              <a:t/>
            </a:r>
            <a:br>
              <a:rPr lang="en-US" dirty="0"/>
            </a:br>
            <a:r>
              <a:rPr lang="en-US" dirty="0"/>
              <a:t/>
            </a:r>
            <a:br>
              <a:rPr lang="en-US" dirty="0"/>
            </a:br>
            <a:r>
              <a:rPr lang="en-US" sz="5300" dirty="0" smtClean="0"/>
              <a:t>ENTERPRISE SYSTEMS</a:t>
            </a:r>
            <a:r>
              <a:rPr lang="en-US" dirty="0"/>
              <a:t/>
            </a:r>
            <a:br>
              <a:rPr lang="en-US" dirty="0"/>
            </a:br>
            <a:r>
              <a:rPr lang="en-US" dirty="0"/>
              <a:t/>
            </a:r>
            <a:br>
              <a:rPr lang="en-US" dirty="0"/>
            </a:br>
            <a:endParaRPr lang="en-US" dirty="0"/>
          </a:p>
        </p:txBody>
      </p:sp>
      <p:sp>
        <p:nvSpPr>
          <p:cNvPr id="6" name="Rectangle 5">
            <a:extLst>
              <a:ext uri="{FF2B5EF4-FFF2-40B4-BE49-F238E27FC236}">
                <a16:creationId xmlns:a16="http://schemas.microsoft.com/office/drawing/2014/main" id="{C16DD998-BB69-4792-B8D3-9E11D360D8D9}"/>
              </a:ext>
            </a:extLst>
          </p:cNvPr>
          <p:cNvSpPr/>
          <p:nvPr/>
        </p:nvSpPr>
        <p:spPr>
          <a:xfrm>
            <a:off x="2404807" y="3854051"/>
            <a:ext cx="6963471" cy="923330"/>
          </a:xfrm>
          <a:prstGeom prst="rect">
            <a:avLst/>
          </a:prstGeom>
          <a:noFill/>
        </p:spPr>
        <p:txBody>
          <a:bodyPr wrap="square" lIns="91440" tIns="45720" rIns="91440" bIns="45720">
            <a:spAutoFit/>
          </a:bodyPr>
          <a:lstStyle/>
          <a:p>
            <a:pPr algn="ctr"/>
            <a:r>
              <a:rPr lang="en-US" sz="5400" b="1" dirty="0" err="1">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Hadeel</a:t>
            </a:r>
            <a:r>
              <a:rPr lang="en-US" sz="5400" b="1"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  </a:t>
            </a:r>
            <a:r>
              <a:rPr lang="en-US" sz="5400" b="1" dirty="0" err="1">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elgerbi</a:t>
            </a:r>
            <a:endParaRPr lang="en-US" sz="54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endParaRPr>
          </a:p>
        </p:txBody>
      </p:sp>
    </p:spTree>
    <p:extLst>
      <p:ext uri="{BB962C8B-B14F-4D97-AF65-F5344CB8AC3E}">
        <p14:creationId xmlns:p14="http://schemas.microsoft.com/office/powerpoint/2010/main" val="36659186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Enterprise systems major challenges</a:t>
            </a:r>
          </a:p>
        </p:txBody>
      </p:sp>
      <p:sp>
        <p:nvSpPr>
          <p:cNvPr id="3" name="Content Placeholder 2"/>
          <p:cNvSpPr>
            <a:spLocks noGrp="1"/>
          </p:cNvSpPr>
          <p:nvPr>
            <p:ph idx="1"/>
          </p:nvPr>
        </p:nvSpPr>
        <p:spPr/>
        <p:txBody>
          <a:bodyPr>
            <a:normAutofit/>
          </a:bodyPr>
          <a:lstStyle/>
          <a:p>
            <a:r>
              <a:rPr lang="en-US" sz="2400" dirty="0"/>
              <a:t>Enterprise systems can significantly increase Productivity but modules </a:t>
            </a:r>
            <a:r>
              <a:rPr lang="en-US" sz="2400" dirty="0" smtClean="0"/>
              <a:t>integration </a:t>
            </a:r>
            <a:r>
              <a:rPr lang="en-US" sz="2400" dirty="0"/>
              <a:t>is the key to realize full </a:t>
            </a:r>
            <a:r>
              <a:rPr lang="en-US" sz="2400" dirty="0" smtClean="0"/>
              <a:t>potential.</a:t>
            </a:r>
          </a:p>
          <a:p>
            <a:pPr marL="0" indent="0">
              <a:buNone/>
            </a:pPr>
            <a:endParaRPr lang="en-US" sz="2400" dirty="0" smtClean="0"/>
          </a:p>
          <a:p>
            <a:r>
              <a:rPr lang="en-US" sz="2400" dirty="0"/>
              <a:t>Outdated or inconsistent business processes can result in low </a:t>
            </a:r>
            <a:r>
              <a:rPr lang="en-US" sz="2400" dirty="0" smtClean="0"/>
              <a:t>quality </a:t>
            </a:r>
            <a:r>
              <a:rPr lang="en-US" sz="2400" dirty="0"/>
              <a:t>data which can be improved by reengineering and consolidating legacy processes into an enterprise </a:t>
            </a:r>
            <a:r>
              <a:rPr lang="en-US" sz="2400" dirty="0" smtClean="0"/>
              <a:t>system</a:t>
            </a:r>
            <a:r>
              <a:rPr lang="en-US" sz="2400" dirty="0"/>
              <a:t>. </a:t>
            </a:r>
            <a:endParaRPr lang="en-US" sz="2400" dirty="0" smtClean="0"/>
          </a:p>
          <a:p>
            <a:r>
              <a:rPr lang="en-US" sz="2400" dirty="0"/>
              <a:t>ERP systems have become industry standard for business functions </a:t>
            </a:r>
            <a:r>
              <a:rPr lang="en-US" sz="2400" dirty="0" smtClean="0"/>
              <a:t>integration.</a:t>
            </a:r>
            <a:endParaRPr lang="en-US" sz="2400" dirty="0"/>
          </a:p>
        </p:txBody>
      </p:sp>
    </p:spTree>
    <p:extLst>
      <p:ext uri="{BB962C8B-B14F-4D97-AF65-F5344CB8AC3E}">
        <p14:creationId xmlns:p14="http://schemas.microsoft.com/office/powerpoint/2010/main" val="5067192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typical legacy </a:t>
            </a:r>
            <a:r>
              <a:rPr lang="en-US" dirty="0" smtClean="0"/>
              <a:t>systems challenges</a:t>
            </a:r>
            <a:endParaRPr lang="en-US" dirty="0"/>
          </a:p>
        </p:txBody>
      </p:sp>
      <p:sp>
        <p:nvSpPr>
          <p:cNvPr id="3" name="Content Placeholder 2"/>
          <p:cNvSpPr>
            <a:spLocks noGrp="1"/>
          </p:cNvSpPr>
          <p:nvPr>
            <p:ph idx="1"/>
          </p:nvPr>
        </p:nvSpPr>
        <p:spPr>
          <a:xfrm>
            <a:off x="1103312" y="2052918"/>
            <a:ext cx="8946541" cy="4805082"/>
          </a:xfrm>
        </p:spPr>
        <p:txBody>
          <a:bodyPr>
            <a:noAutofit/>
          </a:bodyPr>
          <a:lstStyle/>
          <a:p>
            <a:pPr marL="457200" indent="-457200">
              <a:buFont typeface="+mj-lt"/>
              <a:buAutoNum type="arabicPeriod"/>
            </a:pPr>
            <a:r>
              <a:rPr lang="en-US" sz="2400" dirty="0"/>
              <a:t>• Firmly inflexible development and delivery methodologies </a:t>
            </a:r>
          </a:p>
          <a:p>
            <a:pPr marL="457200" indent="-457200">
              <a:buFont typeface="+mj-lt"/>
              <a:buAutoNum type="arabicPeriod"/>
            </a:pPr>
            <a:r>
              <a:rPr lang="en-US" sz="2400" dirty="0"/>
              <a:t>• Long turnaround time to address business change </a:t>
            </a:r>
          </a:p>
          <a:p>
            <a:pPr marL="457200" indent="-457200">
              <a:buFont typeface="+mj-lt"/>
              <a:buAutoNum type="arabicPeriod"/>
            </a:pPr>
            <a:r>
              <a:rPr lang="en-US" sz="2400" dirty="0"/>
              <a:t>• Complex structure and hard to manage programs </a:t>
            </a:r>
          </a:p>
          <a:p>
            <a:pPr marL="457200" indent="-457200">
              <a:buFont typeface="+mj-lt"/>
              <a:buAutoNum type="arabicPeriod"/>
            </a:pPr>
            <a:r>
              <a:rPr lang="en-US" sz="2400" dirty="0"/>
              <a:t>• Mismatch between functionality and user expectations </a:t>
            </a:r>
          </a:p>
          <a:p>
            <a:pPr marL="457200" indent="-457200">
              <a:buFont typeface="+mj-lt"/>
              <a:buAutoNum type="arabicPeriod"/>
            </a:pPr>
            <a:r>
              <a:rPr lang="en-US" sz="2400" dirty="0"/>
              <a:t>• Functionality holes causing user dissatisfaction </a:t>
            </a:r>
          </a:p>
          <a:p>
            <a:pPr marL="457200" indent="-457200">
              <a:buFont typeface="+mj-lt"/>
              <a:buAutoNum type="arabicPeriod"/>
            </a:pPr>
            <a:r>
              <a:rPr lang="en-US" sz="2400" dirty="0"/>
              <a:t>• Costly and/or annoying upgrades </a:t>
            </a:r>
          </a:p>
          <a:p>
            <a:pPr marL="457200" indent="-457200">
              <a:buFont typeface="+mj-lt"/>
              <a:buAutoNum type="arabicPeriod"/>
            </a:pPr>
            <a:r>
              <a:rPr lang="en-US" sz="2400" dirty="0"/>
              <a:t>• Tools incompatibility, different applications developed in different languages </a:t>
            </a:r>
          </a:p>
          <a:p>
            <a:pPr marL="457200" indent="-457200">
              <a:buFont typeface="+mj-lt"/>
              <a:buAutoNum type="arabicPeriod"/>
            </a:pPr>
            <a:endParaRPr lang="en-US" sz="2400" dirty="0"/>
          </a:p>
        </p:txBody>
      </p:sp>
    </p:spTree>
    <p:extLst>
      <p:ext uri="{BB962C8B-B14F-4D97-AF65-F5344CB8AC3E}">
        <p14:creationId xmlns:p14="http://schemas.microsoft.com/office/powerpoint/2010/main" val="959964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objectives</a:t>
            </a:r>
            <a:endParaRPr lang="en-US" dirty="0"/>
          </a:p>
        </p:txBody>
      </p:sp>
      <p:sp>
        <p:nvSpPr>
          <p:cNvPr id="3" name="Content Placeholder 2"/>
          <p:cNvSpPr>
            <a:spLocks noGrp="1"/>
          </p:cNvSpPr>
          <p:nvPr>
            <p:ph idx="1"/>
          </p:nvPr>
        </p:nvSpPr>
        <p:spPr/>
        <p:txBody>
          <a:bodyPr/>
          <a:lstStyle/>
          <a:p>
            <a:r>
              <a:rPr lang="en-US" dirty="0"/>
              <a:t>Implementation Challenges of an Enterprise System </a:t>
            </a:r>
            <a:endParaRPr lang="en-US" dirty="0" smtClean="0"/>
          </a:p>
          <a:p>
            <a:r>
              <a:rPr lang="en-US" dirty="0"/>
              <a:t>Enterprise Resource </a:t>
            </a:r>
            <a:r>
              <a:rPr lang="en-US" dirty="0" smtClean="0"/>
              <a:t>Planning</a:t>
            </a:r>
          </a:p>
          <a:p>
            <a:r>
              <a:rPr lang="en-US" dirty="0"/>
              <a:t>Integration in enterprise resource </a:t>
            </a:r>
            <a:r>
              <a:rPr lang="en-US" dirty="0" smtClean="0"/>
              <a:t>planning</a:t>
            </a:r>
          </a:p>
          <a:p>
            <a:r>
              <a:rPr lang="en-US" dirty="0"/>
              <a:t>benefits by implementing ERP </a:t>
            </a:r>
            <a:r>
              <a:rPr lang="en-US" dirty="0" smtClean="0"/>
              <a:t>application</a:t>
            </a:r>
          </a:p>
          <a:p>
            <a:r>
              <a:rPr lang="en-US" dirty="0"/>
              <a:t>Enterprise systems major </a:t>
            </a:r>
            <a:r>
              <a:rPr lang="en-US" dirty="0" smtClean="0"/>
              <a:t>challenges</a:t>
            </a:r>
          </a:p>
          <a:p>
            <a:r>
              <a:rPr lang="en-US"/>
              <a:t>typical legacy systems challenges</a:t>
            </a:r>
            <a:endParaRPr lang="en-US" dirty="0" smtClean="0"/>
          </a:p>
          <a:p>
            <a:endParaRPr lang="en-US" dirty="0" smtClean="0"/>
          </a:p>
          <a:p>
            <a:endParaRPr lang="en-US" dirty="0"/>
          </a:p>
        </p:txBody>
      </p:sp>
    </p:spTree>
    <p:extLst>
      <p:ext uri="{BB962C8B-B14F-4D97-AF65-F5344CB8AC3E}">
        <p14:creationId xmlns:p14="http://schemas.microsoft.com/office/powerpoint/2010/main" val="26808230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Implementation Challenges of an Enterprise System </a:t>
            </a:r>
          </a:p>
        </p:txBody>
      </p:sp>
      <p:sp>
        <p:nvSpPr>
          <p:cNvPr id="3" name="Content Placeholder 2"/>
          <p:cNvSpPr>
            <a:spLocks noGrp="1"/>
          </p:cNvSpPr>
          <p:nvPr>
            <p:ph idx="1"/>
          </p:nvPr>
        </p:nvSpPr>
        <p:spPr/>
        <p:txBody>
          <a:bodyPr>
            <a:noAutofit/>
          </a:bodyPr>
          <a:lstStyle/>
          <a:p>
            <a:r>
              <a:rPr lang="en-US" sz="2400" dirty="0"/>
              <a:t>A business must be </a:t>
            </a:r>
            <a:r>
              <a:rPr lang="en-US" sz="2400" dirty="0" smtClean="0"/>
              <a:t>able to </a:t>
            </a:r>
            <a:r>
              <a:rPr lang="en-US" sz="2400" dirty="0"/>
              <a:t>timely evaluate its operations and make sense of its overall business effectiveness by collecting organization </a:t>
            </a:r>
            <a:r>
              <a:rPr lang="en-US" sz="2400" dirty="0" smtClean="0"/>
              <a:t>wide </a:t>
            </a:r>
            <a:r>
              <a:rPr lang="en-US" sz="2400" dirty="0"/>
              <a:t>information without any </a:t>
            </a:r>
            <a:r>
              <a:rPr lang="en-US" sz="2400" dirty="0" smtClean="0"/>
              <a:t>interruptions.</a:t>
            </a:r>
          </a:p>
          <a:p>
            <a:r>
              <a:rPr lang="en-US" sz="2400" dirty="0"/>
              <a:t>department such as Human </a:t>
            </a:r>
            <a:r>
              <a:rPr lang="en-US" sz="2400" dirty="0" smtClean="0"/>
              <a:t>Resources </a:t>
            </a:r>
            <a:r>
              <a:rPr lang="en-US" sz="2400" dirty="0"/>
              <a:t>(HR), Sales, finance, marketing or operations becomes its own entity and develop or purchase </a:t>
            </a:r>
            <a:r>
              <a:rPr lang="en-US" sz="2400" dirty="0" smtClean="0"/>
              <a:t>business </a:t>
            </a:r>
            <a:r>
              <a:rPr lang="en-US" sz="2400" dirty="0"/>
              <a:t>applications to fit its own departmental needs. As a result companies can deploy systems with little or </a:t>
            </a:r>
            <a:r>
              <a:rPr lang="en-US" sz="2400" dirty="0" smtClean="0"/>
              <a:t>no </a:t>
            </a:r>
            <a:r>
              <a:rPr lang="en-US" sz="2400" dirty="0"/>
              <a:t>integration abilities thereby severely hampering the ability of executive management to </a:t>
            </a:r>
            <a:r>
              <a:rPr lang="en-US" sz="2400" dirty="0" smtClean="0"/>
              <a:t>make decisions </a:t>
            </a:r>
            <a:endParaRPr lang="en-US" sz="2400" dirty="0"/>
          </a:p>
        </p:txBody>
      </p:sp>
    </p:spTree>
    <p:extLst>
      <p:ext uri="{BB962C8B-B14F-4D97-AF65-F5344CB8AC3E}">
        <p14:creationId xmlns:p14="http://schemas.microsoft.com/office/powerpoint/2010/main" val="18011579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Implementation Challenges of an Enterprise System </a:t>
            </a:r>
          </a:p>
        </p:txBody>
      </p:sp>
      <p:sp>
        <p:nvSpPr>
          <p:cNvPr id="3" name="Content Placeholder 2"/>
          <p:cNvSpPr>
            <a:spLocks noGrp="1"/>
          </p:cNvSpPr>
          <p:nvPr>
            <p:ph idx="1"/>
          </p:nvPr>
        </p:nvSpPr>
        <p:spPr/>
        <p:txBody>
          <a:bodyPr>
            <a:normAutofit/>
          </a:bodyPr>
          <a:lstStyle/>
          <a:p>
            <a:r>
              <a:rPr lang="en-US" sz="2400" dirty="0"/>
              <a:t>the legacy systems are </a:t>
            </a:r>
            <a:r>
              <a:rPr lang="en-US" sz="2400" dirty="0" smtClean="0"/>
              <a:t> not defined </a:t>
            </a:r>
            <a:r>
              <a:rPr lang="en-US" sz="2400" dirty="0"/>
              <a:t>by age instead they </a:t>
            </a:r>
            <a:r>
              <a:rPr lang="en-US" sz="2400" dirty="0" smtClean="0"/>
              <a:t>are </a:t>
            </a:r>
            <a:r>
              <a:rPr lang="en-US" sz="2400" dirty="0"/>
              <a:t>defined by the lack of the original manufacturer support incapable of meeting latest organizational </a:t>
            </a:r>
            <a:r>
              <a:rPr lang="en-US" sz="2400" dirty="0" smtClean="0"/>
              <a:t>requirements.</a:t>
            </a:r>
          </a:p>
          <a:p>
            <a:r>
              <a:rPr lang="en-US" sz="2400" dirty="0"/>
              <a:t>legacy systems may require high maintenance and a complex </a:t>
            </a:r>
            <a:r>
              <a:rPr lang="en-US" sz="2400" dirty="0" smtClean="0"/>
              <a:t>matrix </a:t>
            </a:r>
            <a:r>
              <a:rPr lang="en-US" sz="2400" dirty="0"/>
              <a:t>of interrelating </a:t>
            </a:r>
            <a:r>
              <a:rPr lang="en-US" sz="2400" dirty="0" smtClean="0"/>
              <a:t>components.</a:t>
            </a:r>
          </a:p>
          <a:p>
            <a:r>
              <a:rPr lang="en-US" sz="2400" dirty="0"/>
              <a:t>Most legacy systems are prime examples of disparate computing systems with </a:t>
            </a:r>
            <a:r>
              <a:rPr lang="en-US" sz="2400" dirty="0" smtClean="0"/>
              <a:t>little </a:t>
            </a:r>
            <a:r>
              <a:rPr lang="en-US" sz="2400" dirty="0"/>
              <a:t>or no ability to integrate with other deployed systems within an organization</a:t>
            </a:r>
          </a:p>
        </p:txBody>
      </p:sp>
    </p:spTree>
    <p:extLst>
      <p:ext uri="{BB962C8B-B14F-4D97-AF65-F5344CB8AC3E}">
        <p14:creationId xmlns:p14="http://schemas.microsoft.com/office/powerpoint/2010/main" val="7786306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Implementation Challenges of an Enterprise System </a:t>
            </a:r>
          </a:p>
        </p:txBody>
      </p:sp>
      <p:sp>
        <p:nvSpPr>
          <p:cNvPr id="3" name="Content Placeholder 2"/>
          <p:cNvSpPr>
            <a:spLocks noGrp="1"/>
          </p:cNvSpPr>
          <p:nvPr>
            <p:ph idx="1"/>
          </p:nvPr>
        </p:nvSpPr>
        <p:spPr/>
        <p:txBody>
          <a:bodyPr>
            <a:noAutofit/>
          </a:bodyPr>
          <a:lstStyle/>
          <a:p>
            <a:r>
              <a:rPr lang="en-US" sz="2400" dirty="0"/>
              <a:t>large companies start to consider an enterprise resource planning system when their legacy </a:t>
            </a:r>
            <a:r>
              <a:rPr lang="en-US" sz="2400" dirty="0" smtClean="0"/>
              <a:t>systems </a:t>
            </a:r>
            <a:r>
              <a:rPr lang="en-US" sz="2400" dirty="0"/>
              <a:t>start to impede their financial performance resulting in losing their competitive </a:t>
            </a:r>
            <a:r>
              <a:rPr lang="en-US" sz="2400" dirty="0" smtClean="0"/>
              <a:t>edge.</a:t>
            </a:r>
          </a:p>
          <a:p>
            <a:r>
              <a:rPr lang="en-US" sz="2400" dirty="0"/>
              <a:t>not every company has the financial or technical will or resources to replace all of </a:t>
            </a:r>
            <a:r>
              <a:rPr lang="en-US" sz="2400" dirty="0" smtClean="0"/>
              <a:t>their </a:t>
            </a:r>
            <a:r>
              <a:rPr lang="en-US" sz="2400" dirty="0"/>
              <a:t>disparate legacy </a:t>
            </a:r>
            <a:r>
              <a:rPr lang="en-US" sz="2400" dirty="0" smtClean="0"/>
              <a:t>systems. </a:t>
            </a:r>
          </a:p>
          <a:p>
            <a:r>
              <a:rPr lang="en-US" sz="2400" dirty="0"/>
              <a:t>Enterprise Resource Planning (ERP) </a:t>
            </a:r>
            <a:r>
              <a:rPr lang="en-US" sz="2400" dirty="0" smtClean="0"/>
              <a:t>software </a:t>
            </a:r>
            <a:r>
              <a:rPr lang="en-US" sz="2400" dirty="0"/>
              <a:t>which is indeed a suite of integrated business applications</a:t>
            </a:r>
            <a:r>
              <a:rPr lang="en-US" sz="2400" dirty="0" smtClean="0"/>
              <a:t>.</a:t>
            </a:r>
          </a:p>
          <a:p>
            <a:pPr marL="0" indent="0">
              <a:buNone/>
            </a:pPr>
            <a:endParaRPr lang="en-US" sz="2400" dirty="0"/>
          </a:p>
        </p:txBody>
      </p:sp>
    </p:spTree>
    <p:extLst>
      <p:ext uri="{BB962C8B-B14F-4D97-AF65-F5344CB8AC3E}">
        <p14:creationId xmlns:p14="http://schemas.microsoft.com/office/powerpoint/2010/main" val="21673166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Enterprise Resource Planning (ERP)</a:t>
            </a:r>
            <a:endParaRPr lang="en-US" dirty="0"/>
          </a:p>
        </p:txBody>
      </p:sp>
      <p:sp>
        <p:nvSpPr>
          <p:cNvPr id="3" name="Content Placeholder 2"/>
          <p:cNvSpPr>
            <a:spLocks noGrp="1"/>
          </p:cNvSpPr>
          <p:nvPr>
            <p:ph idx="1"/>
          </p:nvPr>
        </p:nvSpPr>
        <p:spPr/>
        <p:txBody>
          <a:bodyPr/>
          <a:lstStyle/>
          <a:p>
            <a:r>
              <a:rPr lang="en-US" sz="2400" dirty="0"/>
              <a:t>ERP business applications enable an organization to cohesively manage automated backbone functions across major departments including, but not limited to, HR, Sales, finance, marketing, and operations. Because ERP business application is primarily designed for large </a:t>
            </a:r>
            <a:r>
              <a:rPr lang="en-US" sz="2400" dirty="0" smtClean="0"/>
              <a:t>organizations.</a:t>
            </a:r>
          </a:p>
          <a:p>
            <a:r>
              <a:rPr lang="en-US" sz="2400" dirty="0" smtClean="0"/>
              <a:t>it </a:t>
            </a:r>
            <a:r>
              <a:rPr lang="en-US" sz="2400" dirty="0"/>
              <a:t>is designated as an enterprise system (Beal, 2015). An enterprise resource </a:t>
            </a:r>
            <a:r>
              <a:rPr lang="en-US" sz="2400" dirty="0" smtClean="0"/>
              <a:t>system </a:t>
            </a:r>
            <a:r>
              <a:rPr lang="en-US" sz="2400" dirty="0"/>
              <a:t>uses industry best practices and enables a smooth flow of information among business </a:t>
            </a:r>
            <a:r>
              <a:rPr lang="en-US" sz="2400" dirty="0" smtClean="0"/>
              <a:t>units.</a:t>
            </a:r>
            <a:endParaRPr lang="en-US" sz="2400" dirty="0"/>
          </a:p>
          <a:p>
            <a:endParaRPr lang="en-US" dirty="0"/>
          </a:p>
        </p:txBody>
      </p:sp>
    </p:spTree>
    <p:extLst>
      <p:ext uri="{BB962C8B-B14F-4D97-AF65-F5344CB8AC3E}">
        <p14:creationId xmlns:p14="http://schemas.microsoft.com/office/powerpoint/2010/main" val="28994529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Enterprise Resource Planning (ERP)</a:t>
            </a:r>
            <a:endParaRPr lang="en-US" dirty="0"/>
          </a:p>
        </p:txBody>
      </p:sp>
      <p:sp>
        <p:nvSpPr>
          <p:cNvPr id="3" name="Content Placeholder 2"/>
          <p:cNvSpPr>
            <a:spLocks noGrp="1"/>
          </p:cNvSpPr>
          <p:nvPr>
            <p:ph idx="1"/>
          </p:nvPr>
        </p:nvSpPr>
        <p:spPr/>
        <p:txBody>
          <a:bodyPr>
            <a:normAutofit/>
          </a:bodyPr>
          <a:lstStyle/>
          <a:p>
            <a:r>
              <a:rPr lang="en-US" sz="2400" dirty="0"/>
              <a:t>The main goal of an ERP </a:t>
            </a:r>
            <a:r>
              <a:rPr lang="en-US" sz="2400" dirty="0" smtClean="0"/>
              <a:t>system </a:t>
            </a:r>
            <a:r>
              <a:rPr lang="en-US" sz="2400" dirty="0"/>
              <a:t>is to enable all applications within an organization to share </a:t>
            </a:r>
            <a:r>
              <a:rPr lang="en-US" sz="2400" dirty="0" smtClean="0"/>
              <a:t>data.</a:t>
            </a:r>
          </a:p>
          <a:p>
            <a:r>
              <a:rPr lang="en-US" sz="2400" dirty="0"/>
              <a:t>Major types of enterprise systems include ERP (Enterprise Resource Planning), SCM (Supply </a:t>
            </a:r>
            <a:r>
              <a:rPr lang="en-US" sz="2400" dirty="0" smtClean="0"/>
              <a:t>Chain </a:t>
            </a:r>
            <a:r>
              <a:rPr lang="en-US" sz="2400" dirty="0"/>
              <a:t>Management), CPFR (Collaborative Planning, Forecasting, and Replacement), and CRM (Customer </a:t>
            </a:r>
            <a:r>
              <a:rPr lang="en-US" sz="2400" dirty="0" smtClean="0"/>
              <a:t>Relationship </a:t>
            </a:r>
            <a:r>
              <a:rPr lang="en-US" sz="2400" dirty="0"/>
              <a:t>Management</a:t>
            </a:r>
            <a:r>
              <a:rPr lang="en-US" sz="2400" dirty="0" smtClean="0"/>
              <a:t>).</a:t>
            </a:r>
          </a:p>
          <a:p>
            <a:r>
              <a:rPr lang="en-US" sz="2400" dirty="0" smtClean="0"/>
              <a:t> </a:t>
            </a:r>
            <a:r>
              <a:rPr lang="en-US" sz="2400" dirty="0"/>
              <a:t>One or more of these systems can be integrated to gain maximum advantage </a:t>
            </a:r>
          </a:p>
          <a:p>
            <a:pPr marL="0" indent="0">
              <a:buNone/>
            </a:pPr>
            <a:endParaRPr lang="en-US" sz="2400" dirty="0"/>
          </a:p>
        </p:txBody>
      </p:sp>
    </p:spTree>
    <p:extLst>
      <p:ext uri="{BB962C8B-B14F-4D97-AF65-F5344CB8AC3E}">
        <p14:creationId xmlns:p14="http://schemas.microsoft.com/office/powerpoint/2010/main" val="7917246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Integration in enterprise resource planning</a:t>
            </a:r>
            <a:endParaRPr lang="en-US" dirty="0"/>
          </a:p>
        </p:txBody>
      </p:sp>
      <p:sp>
        <p:nvSpPr>
          <p:cNvPr id="3" name="Content Placeholder 2"/>
          <p:cNvSpPr>
            <a:spLocks noGrp="1"/>
          </p:cNvSpPr>
          <p:nvPr>
            <p:ph idx="1"/>
          </p:nvPr>
        </p:nvSpPr>
        <p:spPr/>
        <p:txBody>
          <a:bodyPr>
            <a:noAutofit/>
          </a:bodyPr>
          <a:lstStyle/>
          <a:p>
            <a:r>
              <a:rPr lang="en-US" sz="2400" dirty="0"/>
              <a:t>ERP focused </a:t>
            </a:r>
            <a:r>
              <a:rPr lang="en-US" sz="2400" dirty="0" smtClean="0"/>
              <a:t>to integrate </a:t>
            </a:r>
            <a:r>
              <a:rPr lang="en-US" sz="2400" dirty="0"/>
              <a:t>the </a:t>
            </a:r>
            <a:r>
              <a:rPr lang="en-US" sz="2400" dirty="0" smtClean="0"/>
              <a:t>information flow </a:t>
            </a:r>
            <a:r>
              <a:rPr lang="en-US" sz="2400" dirty="0"/>
              <a:t>from all sources within a company such as finance, marketing, production, shipping, and </a:t>
            </a:r>
            <a:r>
              <a:rPr lang="en-US" sz="2400" dirty="0" smtClean="0"/>
              <a:t>human </a:t>
            </a:r>
            <a:r>
              <a:rPr lang="en-US" sz="2400" dirty="0"/>
              <a:t>resources (Taylor, 2015). ERP used a single database which obtained data from all </a:t>
            </a:r>
            <a:r>
              <a:rPr lang="en-US" sz="2400" dirty="0" smtClean="0"/>
              <a:t>departments.</a:t>
            </a:r>
          </a:p>
          <a:p>
            <a:r>
              <a:rPr lang="en-US" sz="2400" dirty="0"/>
              <a:t>An ERP system provides backbone to integrate all </a:t>
            </a:r>
            <a:r>
              <a:rPr lang="en-US" sz="2400" dirty="0" smtClean="0"/>
              <a:t>business </a:t>
            </a:r>
            <a:r>
              <a:rPr lang="en-US" sz="2400" dirty="0"/>
              <a:t>units where one unit actions impacts other units due to the usage and sharing of common data. The </a:t>
            </a:r>
            <a:r>
              <a:rPr lang="en-US" sz="2400" dirty="0" smtClean="0"/>
              <a:t>accuracy </a:t>
            </a:r>
            <a:r>
              <a:rPr lang="en-US" sz="2400" dirty="0"/>
              <a:t>and timeliness of data enables management to make quick and informed decisions with minimized </a:t>
            </a:r>
            <a:r>
              <a:rPr lang="en-US" sz="2400" dirty="0" smtClean="0"/>
              <a:t>risks</a:t>
            </a:r>
            <a:endParaRPr lang="en-US" sz="2400" dirty="0"/>
          </a:p>
        </p:txBody>
      </p:sp>
    </p:spTree>
    <p:extLst>
      <p:ext uri="{BB962C8B-B14F-4D97-AF65-F5344CB8AC3E}">
        <p14:creationId xmlns:p14="http://schemas.microsoft.com/office/powerpoint/2010/main" val="25661412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benefits by implementing ERP application</a:t>
            </a:r>
          </a:p>
        </p:txBody>
      </p:sp>
      <p:sp>
        <p:nvSpPr>
          <p:cNvPr id="3" name="Content Placeholder 2"/>
          <p:cNvSpPr>
            <a:spLocks noGrp="1"/>
          </p:cNvSpPr>
          <p:nvPr>
            <p:ph idx="1"/>
          </p:nvPr>
        </p:nvSpPr>
        <p:spPr/>
        <p:txBody>
          <a:bodyPr>
            <a:normAutofit/>
          </a:bodyPr>
          <a:lstStyle/>
          <a:p>
            <a:r>
              <a:rPr lang="en-US" sz="2400" dirty="0"/>
              <a:t>efficiency, </a:t>
            </a:r>
            <a:r>
              <a:rPr lang="en-US" sz="2400"/>
              <a:t>productivity</a:t>
            </a:r>
            <a:r>
              <a:rPr lang="en-US" sz="2400" smtClean="0"/>
              <a:t>, </a:t>
            </a:r>
            <a:r>
              <a:rPr lang="en-US" sz="2400" dirty="0"/>
              <a:t>be able to respond to customers’ needs </a:t>
            </a:r>
            <a:r>
              <a:rPr lang="en-US" sz="2400" dirty="0" smtClean="0"/>
              <a:t>.</a:t>
            </a:r>
          </a:p>
          <a:p>
            <a:r>
              <a:rPr lang="en-US" sz="2400" dirty="0"/>
              <a:t>Once international organizations reap success </a:t>
            </a:r>
            <a:r>
              <a:rPr lang="en-US" sz="2400" dirty="0" smtClean="0"/>
              <a:t>and </a:t>
            </a:r>
            <a:r>
              <a:rPr lang="en-US" sz="2400" dirty="0"/>
              <a:t>benefits by implementing ERP application(s) in their headquarters or some of the branch offices, they drive </a:t>
            </a:r>
            <a:r>
              <a:rPr lang="en-US" sz="2400" dirty="0" smtClean="0"/>
              <a:t>out </a:t>
            </a:r>
            <a:r>
              <a:rPr lang="en-US" sz="2400" dirty="0"/>
              <a:t>ERP implementation throughout the organization. </a:t>
            </a:r>
            <a:endParaRPr lang="en-US" sz="2400" dirty="0" smtClean="0"/>
          </a:p>
          <a:p>
            <a:r>
              <a:rPr lang="en-US" sz="2400" dirty="0" smtClean="0"/>
              <a:t>Industry </a:t>
            </a:r>
            <a:r>
              <a:rPr lang="en-US" sz="2400" dirty="0"/>
              <a:t>trend, media sensation, and customer influence </a:t>
            </a:r>
            <a:r>
              <a:rPr lang="en-US" sz="2400" dirty="0" smtClean="0"/>
              <a:t>might </a:t>
            </a:r>
            <a:r>
              <a:rPr lang="en-US" sz="2400" dirty="0"/>
              <a:t>be the other driving factors for some companies. </a:t>
            </a:r>
          </a:p>
        </p:txBody>
      </p:sp>
    </p:spTree>
    <p:extLst>
      <p:ext uri="{BB962C8B-B14F-4D97-AF65-F5344CB8AC3E}">
        <p14:creationId xmlns:p14="http://schemas.microsoft.com/office/powerpoint/2010/main" val="265076124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Ion</Template>
  <TotalTime>1500</TotalTime>
  <Words>688</Words>
  <Application>Microsoft Office PowerPoint</Application>
  <PresentationFormat>Widescreen</PresentationFormat>
  <Paragraphs>47</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Century Gothic</vt:lpstr>
      <vt:lpstr>Wingdings 3</vt:lpstr>
      <vt:lpstr>Ion</vt:lpstr>
      <vt:lpstr>  ENTERPRISE SYSTEMS  </vt:lpstr>
      <vt:lpstr>objectives</vt:lpstr>
      <vt:lpstr>Implementation Challenges of an Enterprise System </vt:lpstr>
      <vt:lpstr>Implementation Challenges of an Enterprise System </vt:lpstr>
      <vt:lpstr>Implementation Challenges of an Enterprise System </vt:lpstr>
      <vt:lpstr>Enterprise Resource Planning (ERP)</vt:lpstr>
      <vt:lpstr>Enterprise Resource Planning (ERP)</vt:lpstr>
      <vt:lpstr>Integration in enterprise resource planning</vt:lpstr>
      <vt:lpstr>benefits by implementing ERP application</vt:lpstr>
      <vt:lpstr>Enterprise systems major challenges</vt:lpstr>
      <vt:lpstr>typical legacy systems challenges</vt:lpstr>
    </vt:vector>
  </TitlesOfParts>
  <Company>HP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pc</cp:lastModifiedBy>
  <cp:revision>84</cp:revision>
  <dcterms:created xsi:type="dcterms:W3CDTF">2019-09-11T04:15:24Z</dcterms:created>
  <dcterms:modified xsi:type="dcterms:W3CDTF">2024-12-11T17:57:11Z</dcterms:modified>
</cp:coreProperties>
</file>