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82" r:id="rId3"/>
    <p:sldId id="274" r:id="rId4"/>
    <p:sldId id="275" r:id="rId5"/>
    <p:sldId id="276" r:id="rId6"/>
    <p:sldId id="277" r:id="rId7"/>
    <p:sldId id="279" r:id="rId8"/>
    <p:sldId id="278" r:id="rId9"/>
    <p:sldId id="280" r:id="rId10"/>
    <p:sldId id="28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07587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2758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40749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43475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465035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0618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33429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921209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1421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331987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75933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8D9D01-C1E4-4410-B42C-C0CB4CFD2134}"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7578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8D9D01-C1E4-4410-B42C-C0CB4CFD2134}"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50217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80258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2661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58D9D01-C1E4-4410-B42C-C0CB4CFD2134}" type="datetimeFigureOut">
              <a:rPr lang="en-US" smtClean="0"/>
              <a:t>11/4/2024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549374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148322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58D9D01-C1E4-4410-B42C-C0CB4CFD2134}" type="datetimeFigureOut">
              <a:rPr lang="en-US" smtClean="0"/>
              <a:t>11/4/2024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93A7D9-84C0-43B7-A063-2E7C8354A226}" type="slidenum">
              <a:rPr lang="en-US" smtClean="0"/>
              <a:t>‹#›</a:t>
            </a:fld>
            <a:endParaRPr lang="en-US"/>
          </a:p>
        </p:txBody>
      </p:sp>
    </p:spTree>
    <p:extLst>
      <p:ext uri="{BB962C8B-B14F-4D97-AF65-F5344CB8AC3E}">
        <p14:creationId xmlns:p14="http://schemas.microsoft.com/office/powerpoint/2010/main" val="1038233732"/>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96834"/>
            <a:ext cx="8825658" cy="3980547"/>
          </a:xfrm>
        </p:spPr>
        <p:txBody>
          <a:bodyPr>
            <a:normAutofit fontScale="90000"/>
          </a:bodyPr>
          <a:lstStyle/>
          <a:p>
            <a:pPr algn="ctr"/>
            <a:r>
              <a:rPr lang="en-US" dirty="0"/>
              <a:t/>
            </a:r>
            <a:br>
              <a:rPr lang="en-US" dirty="0"/>
            </a:br>
            <a:r>
              <a:rPr lang="en-US" dirty="0"/>
              <a:t/>
            </a:r>
            <a:br>
              <a:rPr lang="en-US" dirty="0"/>
            </a:br>
            <a:r>
              <a:rPr lang="en-US" sz="5300" dirty="0" smtClean="0"/>
              <a:t>ENTERPRISE SYSTEMS</a:t>
            </a:r>
            <a:r>
              <a:rPr lang="en-US" dirty="0"/>
              <a:t/>
            </a:r>
            <a:br>
              <a:rPr lang="en-US" dirty="0"/>
            </a:br>
            <a:r>
              <a:rPr lang="en-US" dirty="0"/>
              <a:t/>
            </a:r>
            <a:br>
              <a:rPr lang="en-US" dirty="0"/>
            </a:br>
            <a:endParaRPr lang="en-US" dirty="0"/>
          </a:p>
        </p:txBody>
      </p:sp>
      <p:sp>
        <p:nvSpPr>
          <p:cNvPr id="6" name="Rectangle 5">
            <a:extLst>
              <a:ext uri="{FF2B5EF4-FFF2-40B4-BE49-F238E27FC236}">
                <a16:creationId xmlns:a16="http://schemas.microsoft.com/office/drawing/2014/main" id="{C16DD998-BB69-4792-B8D3-9E11D360D8D9}"/>
              </a:ext>
            </a:extLst>
          </p:cNvPr>
          <p:cNvSpPr/>
          <p:nvPr/>
        </p:nvSpPr>
        <p:spPr>
          <a:xfrm>
            <a:off x="2614264" y="3564127"/>
            <a:ext cx="6963471" cy="923330"/>
          </a:xfrm>
          <a:prstGeom prst="rect">
            <a:avLst/>
          </a:prstGeom>
          <a:noFill/>
        </p:spPr>
        <p:txBody>
          <a:bodyPr wrap="square" lIns="91440" tIns="45720" rIns="91440" bIns="45720">
            <a:spAutoFit/>
          </a:bodyPr>
          <a:lstStyle/>
          <a:p>
            <a:pPr algn="ct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Hadeel</a:t>
            </a: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elgerbi</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665918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Business strategy </a:t>
            </a:r>
          </a:p>
        </p:txBody>
      </p:sp>
      <p:sp>
        <p:nvSpPr>
          <p:cNvPr id="3" name="Content Placeholder 2"/>
          <p:cNvSpPr>
            <a:spLocks noGrp="1"/>
          </p:cNvSpPr>
          <p:nvPr>
            <p:ph idx="1"/>
          </p:nvPr>
        </p:nvSpPr>
        <p:spPr/>
        <p:txBody>
          <a:bodyPr/>
          <a:lstStyle/>
          <a:p>
            <a:r>
              <a:rPr lang="en-US" dirty="0"/>
              <a:t>Distinctive competencies are the success factors and the core competencies that give firms potential edges in a </a:t>
            </a:r>
            <a:br>
              <a:rPr lang="en-US" dirty="0"/>
            </a:br>
            <a:r>
              <a:rPr lang="en-US" dirty="0"/>
              <a:t>competitive market. Examples of distinctive competencies include: brand, research, manufacturing and product </a:t>
            </a:r>
            <a:br>
              <a:rPr lang="en-US" dirty="0"/>
            </a:br>
            <a:r>
              <a:rPr lang="en-US" dirty="0"/>
              <a:t>development, cost and pricing structure, and sales and distribution channels. </a:t>
            </a:r>
            <a:br>
              <a:rPr lang="en-US" dirty="0"/>
            </a:br>
            <a:r>
              <a:rPr lang="en-US" dirty="0"/>
              <a:t/>
            </a:r>
            <a:br>
              <a:rPr lang="en-US" dirty="0"/>
            </a:br>
            <a:r>
              <a:rPr lang="en-US" dirty="0"/>
              <a:t>Business Governance is a set of policies and business processes that set the way that the organization’s businesses </a:t>
            </a:r>
            <a:br>
              <a:rPr lang="en-US" dirty="0"/>
            </a:br>
            <a:r>
              <a:rPr lang="en-US" dirty="0"/>
              <a:t>are run. It is how companies create their relationship between the board of directors and management of </a:t>
            </a:r>
            <a:br>
              <a:rPr lang="en-US" dirty="0"/>
            </a:br>
            <a:r>
              <a:rPr lang="en-US" dirty="0"/>
              <a:t>stockholders. Also business governance is how the company is affected by government regulations</a:t>
            </a:r>
          </a:p>
        </p:txBody>
      </p:sp>
    </p:spTree>
    <p:extLst>
      <p:ext uri="{BB962C8B-B14F-4D97-AF65-F5344CB8AC3E}">
        <p14:creationId xmlns:p14="http://schemas.microsoft.com/office/powerpoint/2010/main" val="1570326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p:txBody>
          <a:bodyPr/>
          <a:lstStyle/>
          <a:p>
            <a:pPr lvl="0">
              <a:buClr>
                <a:srgbClr val="ACD433"/>
              </a:buClr>
            </a:pPr>
            <a:r>
              <a:rPr lang="en-US" sz="3600" dirty="0">
                <a:solidFill>
                  <a:srgbClr val="EBEBEB"/>
                </a:solidFill>
              </a:rPr>
              <a:t>How enterprise systems support </a:t>
            </a:r>
            <a:r>
              <a:rPr lang="en-US" sz="3600" dirty="0" smtClean="0">
                <a:solidFill>
                  <a:srgbClr val="EBEBEB"/>
                </a:solidFill>
              </a:rPr>
              <a:t>business.</a:t>
            </a:r>
          </a:p>
          <a:p>
            <a:pPr lvl="0">
              <a:buClr>
                <a:srgbClr val="ACD433"/>
              </a:buClr>
            </a:pPr>
            <a:r>
              <a:rPr lang="en-US" sz="3600" dirty="0">
                <a:solidFill>
                  <a:srgbClr val="EBEBEB"/>
                </a:solidFill>
              </a:rPr>
              <a:t>Business </a:t>
            </a:r>
            <a:r>
              <a:rPr lang="en-US" sz="3600" dirty="0" smtClean="0">
                <a:solidFill>
                  <a:srgbClr val="EBEBEB"/>
                </a:solidFill>
              </a:rPr>
              <a:t>strategy.</a:t>
            </a:r>
          </a:p>
          <a:p>
            <a:pPr lvl="0">
              <a:buClr>
                <a:srgbClr val="ACD433"/>
              </a:buClr>
            </a:pPr>
            <a:r>
              <a:rPr lang="en-US" sz="3600" dirty="0">
                <a:solidFill>
                  <a:prstClr val="white"/>
                </a:solidFill>
              </a:rPr>
              <a:t>Distinctive </a:t>
            </a:r>
            <a:r>
              <a:rPr lang="en-US" sz="3600" dirty="0" smtClean="0">
                <a:solidFill>
                  <a:prstClr val="white"/>
                </a:solidFill>
              </a:rPr>
              <a:t>competencies.</a:t>
            </a:r>
          </a:p>
          <a:p>
            <a:pPr lvl="0">
              <a:buClr>
                <a:srgbClr val="ACD433"/>
              </a:buClr>
            </a:pPr>
            <a:r>
              <a:rPr lang="en-US" sz="3600">
                <a:solidFill>
                  <a:prstClr val="white"/>
                </a:solidFill>
              </a:rPr>
              <a:t>Business </a:t>
            </a:r>
            <a:r>
              <a:rPr lang="en-US" sz="3600" smtClean="0">
                <a:solidFill>
                  <a:prstClr val="white"/>
                </a:solidFill>
              </a:rPr>
              <a:t>Governance.</a:t>
            </a:r>
            <a:endParaRPr lang="en-US" sz="3600" dirty="0">
              <a:solidFill>
                <a:prstClr val="white"/>
              </a:solidFill>
            </a:endParaRPr>
          </a:p>
          <a:p>
            <a:pPr lvl="0">
              <a:buClr>
                <a:srgbClr val="ACD433"/>
              </a:buClr>
            </a:pPr>
            <a:endParaRPr lang="en-US" dirty="0">
              <a:solidFill>
                <a:prstClr val="white"/>
              </a:solidFill>
            </a:endParaRPr>
          </a:p>
          <a:p>
            <a:endParaRPr lang="en-US" b="1" dirty="0" smtClean="0">
              <a:solidFill>
                <a:prstClr val="white"/>
              </a:solidFill>
            </a:endParaRPr>
          </a:p>
          <a:p>
            <a:endParaRPr lang="en-US" dirty="0"/>
          </a:p>
        </p:txBody>
      </p:sp>
    </p:spTree>
    <p:extLst>
      <p:ext uri="{BB962C8B-B14F-4D97-AF65-F5344CB8AC3E}">
        <p14:creationId xmlns:p14="http://schemas.microsoft.com/office/powerpoint/2010/main" val="321582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enterprise systems support business</a:t>
            </a:r>
            <a:endParaRPr lang="en-US" dirty="0"/>
          </a:p>
        </p:txBody>
      </p:sp>
      <p:sp>
        <p:nvSpPr>
          <p:cNvPr id="3" name="Content Placeholder 2"/>
          <p:cNvSpPr>
            <a:spLocks noGrp="1"/>
          </p:cNvSpPr>
          <p:nvPr>
            <p:ph idx="1"/>
          </p:nvPr>
        </p:nvSpPr>
        <p:spPr/>
        <p:txBody>
          <a:bodyPr/>
          <a:lstStyle/>
          <a:p>
            <a:r>
              <a:rPr lang="en-US" b="1" dirty="0"/>
              <a:t>1. Store Business Data in a Usable Format</a:t>
            </a:r>
            <a:endParaRPr lang="en-US" dirty="0"/>
          </a:p>
          <a:p>
            <a:r>
              <a:rPr lang="en-US" dirty="0"/>
              <a:t>One of the most important aspects of improving the customer experience is having data stored in a way that can be easily analyzed. </a:t>
            </a:r>
            <a:endParaRPr lang="en-US" dirty="0" smtClean="0"/>
          </a:p>
          <a:p>
            <a:pPr marL="0" indent="0">
              <a:buNone/>
            </a:pPr>
            <a:endParaRPr lang="en-US" dirty="0" smtClean="0"/>
          </a:p>
          <a:p>
            <a:r>
              <a:rPr lang="en-US" b="1" dirty="0"/>
              <a:t>2. Automate the Customer Service Process for Employees</a:t>
            </a:r>
            <a:endParaRPr lang="en-US" dirty="0"/>
          </a:p>
          <a:p>
            <a:r>
              <a:rPr lang="en-US" dirty="0"/>
              <a:t>Using an Enterprise </a:t>
            </a:r>
            <a:r>
              <a:rPr lang="en-US" dirty="0" smtClean="0"/>
              <a:t> </a:t>
            </a:r>
            <a:r>
              <a:rPr lang="en-US" dirty="0"/>
              <a:t>system can be a major benefit for companies looking to streamline their customer service </a:t>
            </a:r>
            <a:r>
              <a:rPr lang="en-US" dirty="0" smtClean="0"/>
              <a:t>. Enterprise systems allow </a:t>
            </a:r>
            <a:r>
              <a:rPr lang="en-US" dirty="0"/>
              <a:t>businesses to automate their customer service process, which helps ensure that each employee is giving customers a consistent experience</a:t>
            </a:r>
          </a:p>
        </p:txBody>
      </p:sp>
    </p:spTree>
    <p:extLst>
      <p:ext uri="{BB962C8B-B14F-4D97-AF65-F5344CB8AC3E}">
        <p14:creationId xmlns:p14="http://schemas.microsoft.com/office/powerpoint/2010/main" val="1486978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enterprise systems support business</a:t>
            </a:r>
          </a:p>
        </p:txBody>
      </p:sp>
      <p:sp>
        <p:nvSpPr>
          <p:cNvPr id="3" name="Content Placeholder 2"/>
          <p:cNvSpPr>
            <a:spLocks noGrp="1"/>
          </p:cNvSpPr>
          <p:nvPr>
            <p:ph idx="1"/>
          </p:nvPr>
        </p:nvSpPr>
        <p:spPr/>
        <p:txBody>
          <a:bodyPr/>
          <a:lstStyle/>
          <a:p>
            <a:r>
              <a:rPr lang="en-US" b="1" dirty="0"/>
              <a:t>3. Scale Available Resources (Up and Down) as Needed</a:t>
            </a:r>
            <a:endParaRPr lang="en-US" dirty="0"/>
          </a:p>
          <a:p>
            <a:r>
              <a:rPr lang="en-US" dirty="0"/>
              <a:t>One of the lesser-known benefits of enterprise systems is their ability to scale the IT capabilities of a business up or down as needed. This means that companies that need to store additional data or require access to additional processing power can get that excess capacity using a cloud, software as a </a:t>
            </a:r>
            <a:r>
              <a:rPr lang="en-US" dirty="0" smtClean="0"/>
              <a:t>service.</a:t>
            </a:r>
          </a:p>
          <a:p>
            <a:r>
              <a:rPr lang="en-US" b="1" dirty="0"/>
              <a:t>4. Maximize the Reliability of IT Infrastructure Necessary for Customer Service</a:t>
            </a:r>
            <a:endParaRPr lang="en-US" dirty="0"/>
          </a:p>
          <a:p>
            <a:r>
              <a:rPr lang="en-US" dirty="0"/>
              <a:t>Another benefit of enterprise systems is their increased reliability compared to small-scale IT solutions. This means that the systems will have greater “uptime” and little to no “downtime.” </a:t>
            </a:r>
          </a:p>
        </p:txBody>
      </p:sp>
    </p:spTree>
    <p:extLst>
      <p:ext uri="{BB962C8B-B14F-4D97-AF65-F5344CB8AC3E}">
        <p14:creationId xmlns:p14="http://schemas.microsoft.com/office/powerpoint/2010/main" val="2210037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enterprise systems support business</a:t>
            </a:r>
          </a:p>
        </p:txBody>
      </p:sp>
      <p:sp>
        <p:nvSpPr>
          <p:cNvPr id="3" name="Content Placeholder 2"/>
          <p:cNvSpPr>
            <a:spLocks noGrp="1"/>
          </p:cNvSpPr>
          <p:nvPr>
            <p:ph idx="1"/>
          </p:nvPr>
        </p:nvSpPr>
        <p:spPr/>
        <p:txBody>
          <a:bodyPr>
            <a:normAutofit fontScale="92500" lnSpcReduction="10000"/>
          </a:bodyPr>
          <a:lstStyle/>
          <a:p>
            <a:r>
              <a:rPr lang="en-US" b="1" dirty="0"/>
              <a:t>5. Secure Customer Data</a:t>
            </a:r>
            <a:endParaRPr lang="en-US" dirty="0"/>
          </a:p>
          <a:p>
            <a:r>
              <a:rPr lang="en-US" dirty="0"/>
              <a:t>Over the past few years, we have seen a significantly increased number of security breaches into corporate </a:t>
            </a:r>
            <a:r>
              <a:rPr lang="en-US" dirty="0" smtClean="0"/>
              <a:t>servers Securing </a:t>
            </a:r>
            <a:r>
              <a:rPr lang="en-US" dirty="0"/>
              <a:t>customer data is not just imperative for a good customer experience; it is an essential financial priority as well</a:t>
            </a:r>
            <a:r>
              <a:rPr lang="en-US" dirty="0" smtClean="0"/>
              <a:t>.</a:t>
            </a:r>
          </a:p>
          <a:p>
            <a:endParaRPr lang="en-US" dirty="0"/>
          </a:p>
          <a:p>
            <a:r>
              <a:rPr lang="en-US" b="1" dirty="0"/>
              <a:t>6. Real-Time Access to Information</a:t>
            </a:r>
            <a:endParaRPr lang="en-US" dirty="0"/>
          </a:p>
          <a:p>
            <a:r>
              <a:rPr lang="en-US" dirty="0"/>
              <a:t>Business environments are always changing, and that means that waiting months for data is simply no longer feasible. Having access to real-time information about a business’s operations is a powerful feature of enterprise systems. A high level of access to data allows leadership to assess and improve upon the company’s processes far more efficiently than if they had to wait months before having actionable data.</a:t>
            </a:r>
          </a:p>
          <a:p>
            <a:endParaRPr lang="en-US" dirty="0" smtClean="0"/>
          </a:p>
          <a:p>
            <a:pPr marL="0" indent="0">
              <a:buNone/>
            </a:pPr>
            <a:endParaRPr lang="en-US" dirty="0"/>
          </a:p>
        </p:txBody>
      </p:sp>
    </p:spTree>
    <p:extLst>
      <p:ext uri="{BB962C8B-B14F-4D97-AF65-F5344CB8AC3E}">
        <p14:creationId xmlns:p14="http://schemas.microsoft.com/office/powerpoint/2010/main" val="2875905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enterprise systems support business</a:t>
            </a:r>
          </a:p>
        </p:txBody>
      </p:sp>
      <p:sp>
        <p:nvSpPr>
          <p:cNvPr id="3" name="Content Placeholder 2"/>
          <p:cNvSpPr>
            <a:spLocks noGrp="1"/>
          </p:cNvSpPr>
          <p:nvPr>
            <p:ph idx="1"/>
          </p:nvPr>
        </p:nvSpPr>
        <p:spPr/>
        <p:txBody>
          <a:bodyPr>
            <a:normAutofit fontScale="92500" lnSpcReduction="10000"/>
          </a:bodyPr>
          <a:lstStyle/>
          <a:p>
            <a:r>
              <a:rPr lang="en-US" b="1" dirty="0"/>
              <a:t>7. Reduce the Cost of Doing Business</a:t>
            </a:r>
            <a:endParaRPr lang="en-US" dirty="0"/>
          </a:p>
          <a:p>
            <a:pPr marL="0" indent="0">
              <a:buNone/>
            </a:pPr>
            <a:r>
              <a:rPr lang="en-US" dirty="0" smtClean="0"/>
              <a:t>which </a:t>
            </a:r>
            <a:r>
              <a:rPr lang="en-US" dirty="0"/>
              <a:t>means that a company will have more of its budget free to increase customer service capabilities or invest in other assets that can improve the customer experience. One example is inventory control, as keeping too much or too little inventory can have a significant effect on a business’ bottom line.  </a:t>
            </a:r>
          </a:p>
          <a:p>
            <a:r>
              <a:rPr lang="en-US" b="1" dirty="0"/>
              <a:t>8. Standardized Process</a:t>
            </a:r>
            <a:endParaRPr lang="en-US" dirty="0"/>
          </a:p>
          <a:p>
            <a:pPr marL="0" indent="0">
              <a:buNone/>
            </a:pPr>
            <a:r>
              <a:rPr lang="en-US" dirty="0"/>
              <a:t>One of the greatest challenges in larger enterprises is producing a consistently positive customer experience. One of the benefits that comprehensive and real-time data storage, in conjunction with the use of ERPs, provides is the ability to ensure standardization of the customer experience to a significantly greater degree than would otherwise be possible.</a:t>
            </a:r>
          </a:p>
          <a:p>
            <a:endParaRPr lang="en-US" dirty="0"/>
          </a:p>
        </p:txBody>
      </p:sp>
    </p:spTree>
    <p:extLst>
      <p:ext uri="{BB962C8B-B14F-4D97-AF65-F5344CB8AC3E}">
        <p14:creationId xmlns:p14="http://schemas.microsoft.com/office/powerpoint/2010/main" val="2457323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enterprise systems support business</a:t>
            </a:r>
          </a:p>
        </p:txBody>
      </p:sp>
      <p:sp>
        <p:nvSpPr>
          <p:cNvPr id="3" name="Content Placeholder 2"/>
          <p:cNvSpPr>
            <a:spLocks noGrp="1"/>
          </p:cNvSpPr>
          <p:nvPr>
            <p:ph idx="1"/>
          </p:nvPr>
        </p:nvSpPr>
        <p:spPr/>
        <p:txBody>
          <a:bodyPr/>
          <a:lstStyle/>
          <a:p>
            <a:r>
              <a:rPr lang="en-US" b="1" dirty="0"/>
              <a:t>9. Improve Supply Chain Management</a:t>
            </a:r>
            <a:endParaRPr lang="en-US" dirty="0"/>
          </a:p>
          <a:p>
            <a:pPr marL="0" indent="0">
              <a:buNone/>
            </a:pPr>
            <a:endParaRPr lang="en-US" dirty="0" smtClean="0"/>
          </a:p>
          <a:p>
            <a:pPr marL="0" indent="0">
              <a:buNone/>
            </a:pPr>
            <a:r>
              <a:rPr lang="en-US" dirty="0" smtClean="0"/>
              <a:t>Enterprise </a:t>
            </a:r>
            <a:r>
              <a:rPr lang="en-US" dirty="0"/>
              <a:t>systems can help streamline supply chain management, in large part through the </a:t>
            </a:r>
            <a:r>
              <a:rPr lang="en-US" dirty="0" smtClean="0"/>
              <a:t>use </a:t>
            </a:r>
            <a:r>
              <a:rPr lang="en-US" dirty="0"/>
              <a:t>when, and how customers order and suppliers deliver. This again emphasizes the importance of storing business data in a usable format. Ultimately, the ability to streamline the supply chain means that products are delivered to customers more reliably, and at a </a:t>
            </a:r>
            <a:r>
              <a:rPr lang="en-US"/>
              <a:t>lower </a:t>
            </a:r>
            <a:r>
              <a:rPr lang="en-US" smtClean="0"/>
              <a:t>cost.</a:t>
            </a:r>
            <a:endParaRPr lang="en-US" dirty="0"/>
          </a:p>
        </p:txBody>
      </p:sp>
    </p:spTree>
    <p:extLst>
      <p:ext uri="{BB962C8B-B14F-4D97-AF65-F5344CB8AC3E}">
        <p14:creationId xmlns:p14="http://schemas.microsoft.com/office/powerpoint/2010/main" val="1390299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enterprise systems support business</a:t>
            </a:r>
          </a:p>
        </p:txBody>
      </p:sp>
      <p:sp>
        <p:nvSpPr>
          <p:cNvPr id="3" name="Content Placeholder 2"/>
          <p:cNvSpPr>
            <a:spLocks noGrp="1"/>
          </p:cNvSpPr>
          <p:nvPr>
            <p:ph idx="1"/>
          </p:nvPr>
        </p:nvSpPr>
        <p:spPr/>
        <p:txBody>
          <a:bodyPr/>
          <a:lstStyle/>
          <a:p>
            <a:r>
              <a:rPr lang="en-US" b="1" dirty="0"/>
              <a:t>10. Ensure Regulatory Compliance</a:t>
            </a:r>
            <a:endParaRPr lang="en-US" dirty="0"/>
          </a:p>
          <a:p>
            <a:r>
              <a:rPr lang="en-US" dirty="0"/>
              <a:t>Regulation has long been a reality of business, but over the past several years, regulations have become increasingly stringent and enforced. Regulations  demand that investors receive a significant amount of data about a company’s operations, including information about the properties, assets and inventory management. One of the benefits of enterprise management systems is that much of the data these regulations require can be collected through automated means. Thus, enterprise systems can be used to ensure compliance with increasingly onerous federal regulations without taking personnel away from their essential customer service functions.</a:t>
            </a:r>
          </a:p>
          <a:p>
            <a:pPr marL="0" indent="0">
              <a:buNone/>
            </a:pPr>
            <a:endParaRPr lang="en-US" dirty="0"/>
          </a:p>
        </p:txBody>
      </p:sp>
    </p:spTree>
    <p:extLst>
      <p:ext uri="{BB962C8B-B14F-4D97-AF65-F5344CB8AC3E}">
        <p14:creationId xmlns:p14="http://schemas.microsoft.com/office/powerpoint/2010/main" val="355793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Business strategy </a:t>
            </a:r>
          </a:p>
        </p:txBody>
      </p:sp>
      <p:sp>
        <p:nvSpPr>
          <p:cNvPr id="3" name="Content Placeholder 2"/>
          <p:cNvSpPr>
            <a:spLocks noGrp="1"/>
          </p:cNvSpPr>
          <p:nvPr>
            <p:ph idx="1"/>
          </p:nvPr>
        </p:nvSpPr>
        <p:spPr/>
        <p:txBody>
          <a:bodyPr/>
          <a:lstStyle/>
          <a:p>
            <a:r>
              <a:rPr lang="en-US" dirty="0"/>
              <a:t>Business strategy is built upon three principles which include: business scope, distinctive competencies, and </a:t>
            </a:r>
            <a:br>
              <a:rPr lang="en-US" dirty="0"/>
            </a:br>
            <a:r>
              <a:rPr lang="en-US" dirty="0"/>
              <a:t>business </a:t>
            </a:r>
            <a:r>
              <a:rPr lang="en-US" dirty="0" smtClean="0"/>
              <a:t>governance.</a:t>
            </a:r>
          </a:p>
          <a:p>
            <a:r>
              <a:rPr lang="en-US" dirty="0"/>
              <a:t>. Business scope includes the markets, products, services, groups of customers and clients, and locations </a:t>
            </a:r>
            <a:br>
              <a:rPr lang="en-US" dirty="0"/>
            </a:br>
            <a:r>
              <a:rPr lang="en-US" dirty="0"/>
              <a:t>where a business competes as well as the buyers, competitors, suppliers and potential competitors that affect the </a:t>
            </a:r>
            <a:br>
              <a:rPr lang="en-US" dirty="0"/>
            </a:br>
            <a:r>
              <a:rPr lang="en-US" dirty="0"/>
              <a:t>competitive environment for a business. </a:t>
            </a:r>
            <a:br>
              <a:rPr lang="en-US" dirty="0"/>
            </a:br>
            <a:endParaRPr lang="en-US" dirty="0"/>
          </a:p>
        </p:txBody>
      </p:sp>
    </p:spTree>
    <p:extLst>
      <p:ext uri="{BB962C8B-B14F-4D97-AF65-F5344CB8AC3E}">
        <p14:creationId xmlns:p14="http://schemas.microsoft.com/office/powerpoint/2010/main" val="1428667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1134</TotalTime>
  <Words>356</Words>
  <Application>Microsoft Office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  ENTERPRISE SYSTEMS  </vt:lpstr>
      <vt:lpstr>objectives</vt:lpstr>
      <vt:lpstr>How enterprise systems support business</vt:lpstr>
      <vt:lpstr>How enterprise systems support business</vt:lpstr>
      <vt:lpstr>How enterprise systems support business</vt:lpstr>
      <vt:lpstr>How enterprise systems support business</vt:lpstr>
      <vt:lpstr>How enterprise systems support business</vt:lpstr>
      <vt:lpstr>How enterprise systems support business</vt:lpstr>
      <vt:lpstr>Business strategy </vt:lpstr>
      <vt:lpstr>Business strategy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pc</cp:lastModifiedBy>
  <cp:revision>65</cp:revision>
  <dcterms:created xsi:type="dcterms:W3CDTF">2019-09-11T04:15:24Z</dcterms:created>
  <dcterms:modified xsi:type="dcterms:W3CDTF">2024-11-04T18:44:34Z</dcterms:modified>
</cp:coreProperties>
</file>