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7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8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49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3475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5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8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29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09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1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8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3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8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7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8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1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7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2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58D9D01-C1E4-4410-B42C-C0CB4CFD21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33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796834"/>
            <a:ext cx="8825658" cy="398054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5300" dirty="0" smtClean="0"/>
              <a:t>ENTERPRISE SYSTEMS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DD998-BB69-4792-B8D3-9E11D360D8D9}"/>
              </a:ext>
            </a:extLst>
          </p:cNvPr>
          <p:cNvSpPr/>
          <p:nvPr/>
        </p:nvSpPr>
        <p:spPr>
          <a:xfrm>
            <a:off x="2614264" y="3564127"/>
            <a:ext cx="69634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Hadeel</a:t>
            </a:r>
            <a:r>
              <a:rPr 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</a:t>
            </a:r>
            <a:r>
              <a:rPr lang="en-US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elgerbi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591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Process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During the clustering</a:t>
            </a:r>
            <a:br>
              <a:rPr lang="en-US" sz="2400" dirty="0"/>
            </a:br>
            <a:r>
              <a:rPr lang="en-US" sz="2400" dirty="0"/>
              <a:t>phase each element is massaged into a group of related </a:t>
            </a:r>
            <a:r>
              <a:rPr lang="en-US" sz="2400" dirty="0" smtClean="0"/>
              <a:t>elements</a:t>
            </a:r>
            <a:r>
              <a:rPr lang="en-US" sz="2400" dirty="0"/>
              <a:t>. In cases where data can not be disseminated </a:t>
            </a:r>
            <a:r>
              <a:rPr lang="en-US" sz="2400" dirty="0" smtClean="0"/>
              <a:t>using large </a:t>
            </a:r>
            <a:r>
              <a:rPr lang="en-US" sz="2400" dirty="0"/>
              <a:t>data set averaging methods, the classification of </a:t>
            </a:r>
            <a:r>
              <a:rPr lang="en-US" sz="2400" dirty="0" smtClean="0"/>
              <a:t>objects </a:t>
            </a:r>
            <a:r>
              <a:rPr lang="en-US" sz="2400" dirty="0"/>
              <a:t>in a particular domain can be completed by </a:t>
            </a:r>
            <a:r>
              <a:rPr lang="en-US" sz="2400" dirty="0" smtClean="0"/>
              <a:t>separating </a:t>
            </a:r>
            <a:r>
              <a:rPr lang="en-US" sz="2400" dirty="0"/>
              <a:t>objects into classes based on their attributes, and giving</a:t>
            </a:r>
            <a:br>
              <a:rPr lang="en-US" sz="2400" dirty="0"/>
            </a:br>
            <a:r>
              <a:rPr lang="en-US" sz="2400" dirty="0"/>
              <a:t>criteria for determining whether a particular object in the</a:t>
            </a:r>
            <a:br>
              <a:rPr lang="en-US" sz="2400" dirty="0"/>
            </a:br>
            <a:r>
              <a:rPr lang="en-US" sz="2400" dirty="0"/>
              <a:t>domain is in a particular class or </a:t>
            </a:r>
            <a:r>
              <a:rPr lang="en-US" sz="2400" dirty="0" smtClean="0"/>
              <a:t>not.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3629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process re-engineering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 has presented organizations with the opportunity to rethink outdated procedures, rules, and assumptions underlying their business activities.</a:t>
            </a:r>
          </a:p>
          <a:p>
            <a:r>
              <a:rPr lang="en-US" sz="2400" dirty="0" smtClean="0"/>
              <a:t>This opportunity is usually enabled partly by the application of technology to outdated processes.</a:t>
            </a:r>
          </a:p>
          <a:p>
            <a:r>
              <a:rPr lang="en-US" sz="2400" dirty="0" smtClean="0"/>
              <a:t>The fundamental rethinking and radical redesign of business processes to achieve dramatic improvements in critical, contemporary measures of performance, such as cost, quality, service and speed.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653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 re-engineering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process re-engineering BPR is a total approach , involving top management, total organizational restructuring, and a </a:t>
            </a:r>
            <a:r>
              <a:rPr lang="en-US" smtClean="0"/>
              <a:t>change  </a:t>
            </a:r>
            <a:r>
              <a:rPr lang="en-US" dirty="0" smtClean="0"/>
              <a:t>in the way people think.</a:t>
            </a:r>
          </a:p>
          <a:p>
            <a:r>
              <a:rPr lang="en-US" dirty="0" smtClean="0"/>
              <a:t>Organizations  business process re-engineering four main reasons: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They face severe commercial pressures and have no choice.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Competitive forces present problems unless the organization takes radical steps to realign business process with strategic positioning.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Management in the organization regard  re-engineering as an opportunity to take a lead over the competition.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Publicity about BPR has prompted organizations to follow the lead established by 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977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outcomes of such business process re-engineering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Flatter organizational structures.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Greater focus on customers.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Improved teamwork, leading to a more widespread understanding of the roles of others.</a:t>
            </a:r>
          </a:p>
          <a:p>
            <a:pPr marL="0" indent="0">
              <a:buNone/>
            </a:pPr>
            <a:r>
              <a:rPr lang="en-US" sz="2400" dirty="0" smtClean="0"/>
              <a:t>Business process re-engineering often teams consisting of for example: strategists in information systems, business analysis with computer skills, organizational development specialists.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174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 </a:t>
            </a:r>
            <a:r>
              <a:rPr lang="en-US" dirty="0" smtClean="0"/>
              <a:t>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Process integration aims </a:t>
            </a:r>
            <a:r>
              <a:rPr lang="en-US" sz="2400" dirty="0" smtClean="0"/>
              <a:t>to investigate </a:t>
            </a:r>
            <a:r>
              <a:rPr lang="en-US" sz="2400" dirty="0"/>
              <a:t>relationships across a business compendium to produce classifications and merge similar</a:t>
            </a:r>
            <a:br>
              <a:rPr lang="en-US" sz="2400" dirty="0"/>
            </a:br>
            <a:r>
              <a:rPr lang="en-US" sz="2400" dirty="0"/>
              <a:t>activities into a standardized system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/>
              <a:t>Integration is the process of merging elements from two </a:t>
            </a:r>
            <a:r>
              <a:rPr lang="en-US" sz="2400" dirty="0" smtClean="0"/>
              <a:t>similar antecedent </a:t>
            </a:r>
            <a:r>
              <a:rPr lang="en-US" sz="2400" dirty="0"/>
              <a:t>processes to create a single process that can be used to replace the original processes. </a:t>
            </a:r>
          </a:p>
          <a:p>
            <a:r>
              <a:rPr lang="en-US" sz="2400" dirty="0"/>
              <a:t>The problem of business process integration is </a:t>
            </a:r>
            <a:r>
              <a:rPr lang="en-US" sz="2400" dirty="0" smtClean="0"/>
              <a:t>ubiquitous </a:t>
            </a:r>
            <a:r>
              <a:rPr lang="en-US" sz="2400" dirty="0" smtClean="0"/>
              <a:t>i</a:t>
            </a:r>
            <a:r>
              <a:rPr lang="en-US" sz="2400" dirty="0"/>
              <a:t>n</a:t>
            </a:r>
            <a:r>
              <a:rPr lang="en-US" sz="2400" dirty="0" smtClean="0"/>
              <a:t> </a:t>
            </a:r>
            <a:r>
              <a:rPr lang="en-US" sz="2400" dirty="0"/>
              <a:t>a wide variety of domains.</a:t>
            </a:r>
          </a:p>
        </p:txBody>
      </p:sp>
    </p:spTree>
    <p:extLst>
      <p:ext uri="{BB962C8B-B14F-4D97-AF65-F5344CB8AC3E}">
        <p14:creationId xmlns:p14="http://schemas.microsoft.com/office/powerpoint/2010/main" val="427928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Example: </a:t>
            </a:r>
            <a:r>
              <a:rPr lang="en-US" sz="2400" dirty="0"/>
              <a:t>where a smaller insurance</a:t>
            </a:r>
            <a:br>
              <a:rPr lang="en-US" sz="2400" dirty="0"/>
            </a:br>
            <a:r>
              <a:rPr lang="en-US" sz="2400" dirty="0"/>
              <a:t>company is acquired by a larger insurance company. </a:t>
            </a:r>
            <a:r>
              <a:rPr lang="en-US" sz="2400" dirty="0" smtClean="0"/>
              <a:t>There is </a:t>
            </a:r>
            <a:r>
              <a:rPr lang="en-US" sz="2400" dirty="0"/>
              <a:t>a need for the resulting entity to support a single </a:t>
            </a:r>
            <a:r>
              <a:rPr lang="en-US" sz="2400" dirty="0" smtClean="0"/>
              <a:t>claims handling </a:t>
            </a:r>
            <a:r>
              <a:rPr lang="en-US" sz="2400" dirty="0"/>
              <a:t>process, which requires that the claims </a:t>
            </a:r>
            <a:r>
              <a:rPr lang="en-US" sz="2400" dirty="0" smtClean="0"/>
              <a:t>handling processes </a:t>
            </a:r>
            <a:r>
              <a:rPr lang="en-US" sz="2400" dirty="0"/>
              <a:t>of both the acquiring and acquired companies </a:t>
            </a:r>
            <a:r>
              <a:rPr lang="en-US" sz="2400" dirty="0" smtClean="0"/>
              <a:t>be integrated </a:t>
            </a:r>
            <a:r>
              <a:rPr lang="en-US" sz="2400" dirty="0"/>
              <a:t>into a single consolidated process that </a:t>
            </a:r>
            <a:r>
              <a:rPr lang="en-US" sz="2400" dirty="0" smtClean="0"/>
              <a:t>achieves the </a:t>
            </a:r>
            <a:r>
              <a:rPr lang="en-US" sz="2400" dirty="0"/>
              <a:t>goals/objectives of both prior processes.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178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business process integration problem can</a:t>
            </a:r>
            <a:br>
              <a:rPr lang="en-US" sz="2400" dirty="0"/>
            </a:br>
            <a:r>
              <a:rPr lang="en-US" sz="2400" dirty="0"/>
              <a:t>thus be viewed as the problem of identifying a single </a:t>
            </a:r>
            <a:r>
              <a:rPr lang="en-US" sz="2400" dirty="0" smtClean="0"/>
              <a:t>process </a:t>
            </a:r>
            <a:r>
              <a:rPr lang="en-US" sz="2400" dirty="0"/>
              <a:t>that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1. Achieves all of the goals/objectives of a set of prior</a:t>
            </a:r>
            <a:br>
              <a:rPr lang="en-US" sz="2400" dirty="0"/>
            </a:br>
            <a:r>
              <a:rPr lang="en-US" sz="2400" dirty="0" smtClean="0"/>
              <a:t>processes.</a:t>
            </a:r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2. Minimizing the extent of change required to the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original </a:t>
            </a:r>
            <a:r>
              <a:rPr lang="en-US" sz="2400" dirty="0"/>
              <a:t>processes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8403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(</a:t>
            </a:r>
            <a:r>
              <a:rPr lang="en-US" sz="2400" dirty="0" smtClean="0"/>
              <a:t>Fiddaman1997</a:t>
            </a:r>
            <a:r>
              <a:rPr lang="en-US" sz="2400" dirty="0"/>
              <a:t>). </a:t>
            </a:r>
            <a:endParaRPr lang="en-US" sz="2400" dirty="0" smtClean="0"/>
          </a:p>
          <a:p>
            <a:r>
              <a:rPr lang="en-US" sz="2400" dirty="0" smtClean="0"/>
              <a:t>Using </a:t>
            </a:r>
            <a:r>
              <a:rPr lang="en-US" sz="2400" dirty="0"/>
              <a:t>business process modeling as a means to ex-</a:t>
            </a:r>
            <a:br>
              <a:rPr lang="en-US" sz="2400" dirty="0"/>
            </a:br>
            <a:r>
              <a:rPr lang="en-US" sz="2400" dirty="0"/>
              <a:t>press the operation of an organizational system based on </a:t>
            </a:r>
            <a:r>
              <a:rPr lang="en-US" sz="2400" dirty="0" smtClean="0"/>
              <a:t>a combination </a:t>
            </a:r>
            <a:r>
              <a:rPr lang="en-US" sz="2400" dirty="0"/>
              <a:t>of artifacts and knowledge extracted from </a:t>
            </a:r>
            <a:r>
              <a:rPr lang="en-US" sz="2400" dirty="0" smtClean="0"/>
              <a:t>do-main </a:t>
            </a:r>
            <a:r>
              <a:rPr lang="en-US" sz="2400" dirty="0"/>
              <a:t>experts provides a level of formalism. Maintenance </a:t>
            </a:r>
            <a:r>
              <a:rPr lang="en-US" sz="2400" dirty="0" smtClean="0"/>
              <a:t>of the </a:t>
            </a:r>
            <a:r>
              <a:rPr lang="en-US" sz="2400" dirty="0"/>
              <a:t>formal system can be viewed as problem to be </a:t>
            </a:r>
            <a:r>
              <a:rPr lang="en-US" sz="2400" dirty="0" smtClean="0"/>
              <a:t>solved within </a:t>
            </a:r>
            <a:r>
              <a:rPr lang="en-US" sz="2400" dirty="0"/>
              <a:t>the notation.</a:t>
            </a:r>
          </a:p>
        </p:txBody>
      </p:sp>
    </p:spTree>
    <p:extLst>
      <p:ext uri="{BB962C8B-B14F-4D97-AF65-F5344CB8AC3E}">
        <p14:creationId xmlns:p14="http://schemas.microsoft.com/office/powerpoint/2010/main" val="564663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Matching</a:t>
            </a:r>
            <a:br>
              <a:rPr lang="en-US" sz="2400" dirty="0"/>
            </a:br>
            <a:r>
              <a:rPr lang="en-US" sz="2400" dirty="0"/>
              <a:t>Process matching is the process of clustering and </a:t>
            </a:r>
            <a:r>
              <a:rPr lang="en-US" sz="2400" dirty="0" smtClean="0"/>
              <a:t>relating </a:t>
            </a:r>
            <a:r>
              <a:rPr lang="en-US" sz="2400" dirty="0"/>
              <a:t>similar activities. These clusters can be derived </a:t>
            </a:r>
            <a:r>
              <a:rPr lang="en-US" sz="2400" dirty="0" smtClean="0"/>
              <a:t>using various </a:t>
            </a:r>
            <a:r>
              <a:rPr lang="en-US" sz="2400" dirty="0"/>
              <a:t>methods each with strengths and weaknesses </a:t>
            </a:r>
            <a:r>
              <a:rPr lang="en-US" sz="2400" dirty="0" smtClean="0"/>
              <a:t>that can </a:t>
            </a:r>
            <a:r>
              <a:rPr lang="en-US" sz="2400" dirty="0"/>
              <a:t>leverage the knowledge stored in a process.</a:t>
            </a:r>
            <a:br>
              <a:rPr lang="en-US" sz="2400" dirty="0"/>
            </a:br>
            <a:r>
              <a:rPr lang="en-US" sz="2400" dirty="0"/>
              <a:t>Clustering techniques classify objects (such as business</a:t>
            </a:r>
            <a:br>
              <a:rPr lang="en-US" sz="2400" dirty="0"/>
            </a:br>
            <a:r>
              <a:rPr lang="en-US" sz="2400" dirty="0"/>
              <a:t>process models) into partitions so that the data in each </a:t>
            </a:r>
            <a:r>
              <a:rPr lang="en-US" sz="2400" dirty="0" smtClean="0"/>
              <a:t>sub-set </a:t>
            </a:r>
            <a:r>
              <a:rPr lang="en-US" sz="2400" dirty="0"/>
              <a:t>share common traits. A number of clustering methods</a:t>
            </a:r>
          </a:p>
        </p:txBody>
      </p:sp>
    </p:spTree>
    <p:extLst>
      <p:ext uri="{BB962C8B-B14F-4D97-AF65-F5344CB8AC3E}">
        <p14:creationId xmlns:p14="http://schemas.microsoft.com/office/powerpoint/2010/main" val="1053042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1454</TotalTime>
  <Words>286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  ENTERPRISE SYSTEMS  </vt:lpstr>
      <vt:lpstr>Business process re-engineering</vt:lpstr>
      <vt:lpstr>Business process re-engineering</vt:lpstr>
      <vt:lpstr>The outcomes of such business process re-engineering </vt:lpstr>
      <vt:lpstr>Business Process Integration</vt:lpstr>
      <vt:lpstr>Business Process Integration</vt:lpstr>
      <vt:lpstr>Business Process Integration</vt:lpstr>
      <vt:lpstr>Business Process Integration</vt:lpstr>
      <vt:lpstr>Business Process Integration</vt:lpstr>
      <vt:lpstr>Business Process Integration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pc</cp:lastModifiedBy>
  <cp:revision>80</cp:revision>
  <dcterms:created xsi:type="dcterms:W3CDTF">2019-09-11T04:15:24Z</dcterms:created>
  <dcterms:modified xsi:type="dcterms:W3CDTF">2024-02-19T16:42:42Z</dcterms:modified>
</cp:coreProperties>
</file>