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C76ED-A261-4CEC-AE49-2180918705C9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by: Rehab ben Abdulla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B9D24-FA00-428C-8E78-4435DE3A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C67F5-9CD5-44AA-AF3F-52A242011EC2}" type="datetimeFigureOut">
              <a:rPr lang="en-US" smtClean="0"/>
              <a:pPr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by: Rehab ben Abdulla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D9CC3-7445-4381-97C2-361210DF1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D9CC3-7445-4381-97C2-361210DF11B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Rehab ben Abdulla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44DD-8F3D-4CD0-95F9-26652B0D22A7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63E3B-6A54-4FCF-AE90-3AE129D82AA0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12AAD-B16A-4FD1-A31E-9E50E3423C92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1FCC-5909-42B4-9960-8B8E8411203C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71DE-1745-4FEF-BC15-5305E81EED65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BC4680-D76C-4652-BBDB-F71983CEB488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7E2A-7ADF-4B1C-8AD9-138799BF4018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13D2-B6BA-4D23-8915-57DABD0DE202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4B3D1-08D0-48CD-A66A-1748D1B25E6C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195D5-69E9-4CD4-A3ED-D337A34B90AD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4B0704-BF56-4445-A816-D42B425B1777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F73DF74-D32A-47CE-B00D-878A0D50B84D}" type="datetime1">
              <a:rPr lang="en-US" smtClean="0"/>
              <a:pPr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B5E5D63-D797-4748-87CD-536048286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habbenabdulla@gm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76019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Rehab Ben Abdulla</a:t>
            </a:r>
          </a:p>
          <a:p>
            <a:r>
              <a:rPr lang="en-GB" dirty="0" smtClean="0">
                <a:hlinkClick r:id="rId3"/>
              </a:rPr>
              <a:t>Rehabbenabdulla@gmil.com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Programming </a:t>
            </a:r>
            <a:r>
              <a:rPr lang="en-GB" dirty="0" smtClean="0"/>
              <a:t>Paradigms</a:t>
            </a:r>
            <a:br>
              <a:rPr lang="en-GB" dirty="0" smtClean="0"/>
            </a:br>
            <a:r>
              <a:rPr lang="en-GB" dirty="0" smtClean="0"/>
              <a:t>F</a:t>
            </a:r>
            <a:r>
              <a:rPr lang="en-GB" sz="3200" dirty="0" smtClean="0"/>
              <a:t>all 2019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level </a:t>
            </a:r>
            <a:r>
              <a:rPr lang="en-US" dirty="0" smtClean="0"/>
              <a:t>Programming 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assembly language is a low-level programming language for microprocessors and other programmable devices.</a:t>
            </a:r>
          </a:p>
          <a:p>
            <a:r>
              <a:rPr lang="en-US" dirty="0" smtClean="0"/>
              <a:t> It is not just a single language, but rather a group of languages. </a:t>
            </a:r>
          </a:p>
          <a:p>
            <a:r>
              <a:rPr lang="en-US" dirty="0" smtClean="0"/>
              <a:t>An assembly language implements a symbolic representation of the machine code needed to program a given CPU architecture.</a:t>
            </a:r>
          </a:p>
          <a:p>
            <a:r>
              <a:rPr lang="en-US" dirty="0" smtClean="0"/>
              <a:t>Assembly language is also known as assembly code or 2GL.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level </a:t>
            </a:r>
            <a:r>
              <a:rPr lang="en-US" dirty="0" smtClean="0"/>
              <a:t>Programming 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Assembly language.</a:t>
            </a:r>
          </a:p>
          <a:p>
            <a:pPr marL="1314450" lvl="2" indent="-514350"/>
            <a:r>
              <a:rPr lang="en-US" dirty="0" smtClean="0"/>
              <a:t>Machine instructions  as mnemonics (</a:t>
            </a:r>
            <a:r>
              <a:rPr lang="en-US" dirty="0" err="1" smtClean="0"/>
              <a:t>opcode</a:t>
            </a:r>
            <a:r>
              <a:rPr lang="en-US" dirty="0" smtClean="0"/>
              <a:t>).</a:t>
            </a:r>
          </a:p>
          <a:p>
            <a:pPr marL="1314450" lvl="2" indent="-514350"/>
            <a:r>
              <a:rPr lang="en-GB" dirty="0" smtClean="0"/>
              <a:t>Memory addresses and registers as operands.</a:t>
            </a:r>
          </a:p>
          <a:p>
            <a:pPr marL="1314450" lvl="2" indent="-514350"/>
            <a:r>
              <a:rPr lang="en-GB" dirty="0" smtClean="0"/>
              <a:t>Assembler  (One to one converter).</a:t>
            </a:r>
          </a:p>
          <a:p>
            <a:pPr marL="1314450" lvl="2" indent="-514350"/>
            <a:r>
              <a:rPr lang="en-GB" dirty="0" smtClean="0"/>
              <a:t>The instruction form:</a:t>
            </a:r>
          </a:p>
          <a:p>
            <a:pPr marL="1771650" lvl="3" indent="-514350"/>
            <a:r>
              <a:rPr lang="en-GB" dirty="0" smtClean="0"/>
              <a:t>Label&lt;space&gt;</a:t>
            </a:r>
            <a:r>
              <a:rPr lang="en-GB" dirty="0" err="1" smtClean="0"/>
              <a:t>opcode</a:t>
            </a:r>
            <a:r>
              <a:rPr lang="en-GB" dirty="0" smtClean="0"/>
              <a:t>&lt;space&gt;operand&lt;space&gt;;comment</a:t>
            </a:r>
          </a:p>
          <a:p>
            <a:pPr marL="1771650" lvl="3" indent="-514350"/>
            <a:r>
              <a:rPr lang="en-GB" dirty="0" smtClean="0"/>
              <a:t>    </a:t>
            </a:r>
            <a:r>
              <a:rPr lang="en-GB" dirty="0" err="1" smtClean="0"/>
              <a:t>e.g</a:t>
            </a:r>
            <a:r>
              <a:rPr lang="en-GB" dirty="0" smtClean="0"/>
              <a:t> ADD   R1,R2, 3</a:t>
            </a:r>
          </a:p>
          <a:p>
            <a:r>
              <a:rPr lang="en-US" smtClean="0"/>
              <a:t>This language is still useful for programmers when speed is necessary or when they need to carry out an operation that is not possible in high-level languages.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/>
          <a:lstStyle/>
          <a:p>
            <a:r>
              <a:rPr lang="en-GB" dirty="0" smtClean="0"/>
              <a:t>ARM </a:t>
            </a:r>
            <a:r>
              <a:rPr lang="en-US" dirty="0" smtClean="0"/>
              <a:t> </a:t>
            </a:r>
            <a:r>
              <a:rPr lang="en-US" b="1" dirty="0" smtClean="0"/>
              <a:t>Advanced RISC Machine.</a:t>
            </a:r>
          </a:p>
          <a:p>
            <a:r>
              <a:rPr lang="en-GB" b="1" dirty="0" smtClean="0"/>
              <a:t>Reduced Instruction Set Computing</a:t>
            </a:r>
            <a:r>
              <a:rPr lang="en-US" dirty="0" smtClean="0"/>
              <a:t>(RISC)</a:t>
            </a:r>
          </a:p>
          <a:p>
            <a:pPr lvl="1"/>
            <a:r>
              <a:rPr lang="en-US" dirty="0" smtClean="0"/>
              <a:t>Small size processors and less heating.</a:t>
            </a:r>
          </a:p>
          <a:p>
            <a:pPr lvl="1"/>
            <a:r>
              <a:rPr lang="en-US" dirty="0" smtClean="0"/>
              <a:t>Architectures for computer processors, </a:t>
            </a:r>
            <a:r>
              <a:rPr lang="en-GB" dirty="0" smtClean="0"/>
              <a:t>smart phones, tablets, laptops.</a:t>
            </a:r>
            <a:endParaRPr lang="ar-LY" dirty="0" smtClean="0"/>
          </a:p>
          <a:p>
            <a:r>
              <a:rPr lang="en-US" b="1" dirty="0" smtClean="0"/>
              <a:t>A 32-bit </a:t>
            </a:r>
            <a:r>
              <a:rPr lang="en-US" b="1" dirty="0" smtClean="0"/>
              <a:t>architecture .</a:t>
            </a:r>
            <a:endParaRPr lang="en-US" b="1" dirty="0" smtClean="0"/>
          </a:p>
          <a:p>
            <a:r>
              <a:rPr lang="en-US" b="1" dirty="0" smtClean="0"/>
              <a:t>37 registers all of which are 32-bits long.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ARM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86639"/>
            <a:ext cx="8229600" cy="335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topics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Event- driven programming paradigm.</a:t>
            </a:r>
          </a:p>
          <a:p>
            <a:r>
              <a:rPr lang="en-GB" dirty="0" smtClean="0"/>
              <a:t>Parallel </a:t>
            </a:r>
            <a:r>
              <a:rPr lang="en-GB" dirty="0" smtClean="0"/>
              <a:t>programming paradigm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Goood</a:t>
            </a:r>
            <a:r>
              <a:rPr lang="en-GB" smtClean="0"/>
              <a:t> luck.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Hellow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Exam   ----------------  30</a:t>
            </a:r>
            <a:r>
              <a:rPr lang="en-GB" dirty="0" smtClean="0"/>
              <a:t>%</a:t>
            </a:r>
          </a:p>
          <a:p>
            <a:r>
              <a:rPr lang="en-GB" dirty="0" smtClean="0"/>
              <a:t>Assignments  ---------  10</a:t>
            </a:r>
            <a:r>
              <a:rPr lang="en-GB" dirty="0" smtClean="0"/>
              <a:t>%</a:t>
            </a:r>
          </a:p>
          <a:p>
            <a:r>
              <a:rPr lang="en-GB" dirty="0" smtClean="0"/>
              <a:t>Presentation  ---------  </a:t>
            </a:r>
            <a:r>
              <a:rPr lang="en-GB" dirty="0" smtClean="0"/>
              <a:t>10%</a:t>
            </a:r>
          </a:p>
          <a:p>
            <a:r>
              <a:rPr lang="en-GB" dirty="0" smtClean="0"/>
              <a:t>Final       ---------------   50%</a:t>
            </a:r>
          </a:p>
          <a:p>
            <a:endParaRPr lang="en-GB" dirty="0" smtClean="0"/>
          </a:p>
          <a:p>
            <a:r>
              <a:rPr lang="en-GB" dirty="0" err="1" smtClean="0"/>
              <a:t>Facebook</a:t>
            </a:r>
            <a:r>
              <a:rPr lang="en-GB" dirty="0" smtClean="0"/>
              <a:t> group</a:t>
            </a:r>
          </a:p>
          <a:p>
            <a:pPr lvl="1"/>
            <a:r>
              <a:rPr lang="en-GB" dirty="0" smtClean="0"/>
              <a:t>Programming Paradigms</a:t>
            </a:r>
          </a:p>
          <a:p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9115" y="4094187"/>
            <a:ext cx="2143125" cy="21431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US" b="1" dirty="0" smtClean="0"/>
              <a:t>Programming paradigms?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use the word paradigm to mean “any example or model”.</a:t>
            </a:r>
          </a:p>
          <a:p>
            <a:r>
              <a:rPr lang="en-GB" dirty="0" smtClean="0"/>
              <a:t>In programming we have procedure programming paradigm like C, OOP paradigm like C++, logical programming paradigm PROLOG,...</a:t>
            </a:r>
            <a:endParaRPr lang="en-US" dirty="0" smtClean="0"/>
          </a:p>
          <a:p>
            <a:r>
              <a:rPr lang="en-US" dirty="0" smtClean="0"/>
              <a:t>. . . way of </a:t>
            </a:r>
            <a:r>
              <a:rPr lang="en-US" dirty="0" smtClean="0"/>
              <a:t>conceptualizing </a:t>
            </a:r>
            <a:r>
              <a:rPr lang="en-US" dirty="0" smtClean="0"/>
              <a:t>what it means to perform computation and how tasks to be carried out on a computer should be structured and </a:t>
            </a:r>
            <a:r>
              <a:rPr lang="en-US" dirty="0" smtClean="0"/>
              <a:t>organized.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Rehab </a:t>
            </a:r>
            <a:r>
              <a:rPr lang="en-GB" dirty="0" err="1" smtClean="0"/>
              <a:t>ben</a:t>
            </a:r>
            <a:r>
              <a:rPr lang="en-GB" dirty="0" smtClean="0"/>
              <a:t> Abdulla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US" b="1" dirty="0" smtClean="0"/>
              <a:t>Programming paradigms?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way to classify programming languages. </a:t>
            </a:r>
          </a:p>
          <a:p>
            <a:endParaRPr lang="en-US" dirty="0" smtClean="0"/>
          </a:p>
          <a:p>
            <a:r>
              <a:rPr lang="en-US" dirty="0" smtClean="0"/>
              <a:t>Features of various programming languages determine which programming paradigms they belong to.</a:t>
            </a:r>
          </a:p>
          <a:p>
            <a:endParaRPr lang="en-US" dirty="0" smtClean="0"/>
          </a:p>
          <a:p>
            <a:r>
              <a:rPr lang="en-US" dirty="0" smtClean="0"/>
              <a:t>Some languages fall into only one paradigm, while others fall into multiple paradigms.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Paradigm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Programming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Programming Paradigm</a:t>
            </a:r>
          </a:p>
          <a:p>
            <a:pPr lvl="1"/>
            <a:r>
              <a:rPr lang="en-US" dirty="0" smtClean="0"/>
              <a:t>programming “technique” (?) </a:t>
            </a:r>
          </a:p>
          <a:p>
            <a:pPr lvl="1"/>
            <a:r>
              <a:rPr lang="en-US" dirty="0" smtClean="0"/>
              <a:t>way of thinking about programming</a:t>
            </a:r>
          </a:p>
          <a:p>
            <a:pPr lvl="1"/>
            <a:r>
              <a:rPr lang="en-US" dirty="0" smtClean="0"/>
              <a:t>view of a program</a:t>
            </a:r>
          </a:p>
          <a:p>
            <a:endParaRPr lang="en-US" dirty="0" smtClean="0"/>
          </a:p>
          <a:p>
            <a:r>
              <a:rPr lang="en-US" dirty="0" smtClean="0"/>
              <a:t>Programming Language</a:t>
            </a:r>
          </a:p>
          <a:p>
            <a:pPr lvl="1"/>
            <a:r>
              <a:rPr lang="en-US" dirty="0" smtClean="0"/>
              <a:t>consists of words, symbols, and rules for writing a program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can distinguish between two types of programming paradigms:</a:t>
            </a:r>
          </a:p>
          <a:p>
            <a:pPr lvl="1"/>
            <a:r>
              <a:rPr lang="en-US" dirty="0" smtClean="0"/>
              <a:t>Imperative programming paradigm.</a:t>
            </a:r>
          </a:p>
          <a:p>
            <a:pPr lvl="1"/>
            <a:r>
              <a:rPr lang="en-US" dirty="0" smtClean="0"/>
              <a:t>Declarative programming paradigm.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Imperative programming paradigm describes how-to while declarative programming paradigm is what-is.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A program is ”declarative” if it describes what something is like, rather than how to create it.</a:t>
            </a:r>
          </a:p>
          <a:p>
            <a:endParaRPr lang="en-US" dirty="0" smtClean="0"/>
          </a:p>
          <a:p>
            <a:r>
              <a:rPr lang="en-US" dirty="0" smtClean="0"/>
              <a:t> This is a different approach from traditional imperative programming languages such as Fortran, and C, which require the programmer to specify an algorithm to be run. </a:t>
            </a:r>
          </a:p>
          <a:p>
            <a:endParaRPr lang="en-US" dirty="0" smtClean="0"/>
          </a:p>
          <a:p>
            <a:r>
              <a:rPr lang="en-US" dirty="0" smtClean="0"/>
              <a:t>In short, imperative programs make the algorithm explicit and leave the goal implicit, </a:t>
            </a:r>
          </a:p>
          <a:p>
            <a:endParaRPr lang="en-US" dirty="0" smtClean="0"/>
          </a:p>
          <a:p>
            <a:r>
              <a:rPr lang="en-US" dirty="0" smtClean="0"/>
              <a:t>While declarative programs make the goal explicit and leave the algorithm implicit.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43504" y="1928802"/>
            <a:ext cx="1785950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Declarative Programming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71868" y="642918"/>
            <a:ext cx="1785950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Programming Paradigms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28662" y="5718436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OOP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28662" y="4789742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Modular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28662" y="3861048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Procedural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143108" y="1928802"/>
            <a:ext cx="1785950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Imperative Programming</a:t>
            </a:r>
            <a:endParaRPr lang="en-US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6572264" y="5715016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Database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572264" y="4786322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logical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572264" y="3857628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Functional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572264" y="2928934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Descriptive</a:t>
            </a:r>
          </a:p>
          <a:p>
            <a:pPr algn="ctr"/>
            <a:r>
              <a:rPr lang="en-GB" sz="1400" dirty="0" smtClean="0"/>
              <a:t>Or scripting</a:t>
            </a:r>
          </a:p>
          <a:p>
            <a:pPr algn="ctr"/>
            <a:r>
              <a:rPr lang="en-GB" sz="1400" dirty="0" smtClean="0"/>
              <a:t>Ex: </a:t>
            </a:r>
            <a:r>
              <a:rPr lang="en-GB" sz="1400" dirty="0" err="1" smtClean="0"/>
              <a:t>javascript</a:t>
            </a:r>
            <a:r>
              <a:rPr lang="en-GB" sz="1400" dirty="0" smtClean="0"/>
              <a:t> PHP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5" idx="2"/>
          </p:cNvCxnSpPr>
          <p:nvPr/>
        </p:nvCxnSpPr>
        <p:spPr>
          <a:xfrm rot="5400000">
            <a:off x="4339827" y="1589474"/>
            <a:ext cx="214316" cy="357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2928926" y="1714488"/>
            <a:ext cx="314327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750331" y="1893083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4" idx="0"/>
          </p:cNvCxnSpPr>
          <p:nvPr/>
        </p:nvCxnSpPr>
        <p:spPr>
          <a:xfrm rot="5400000">
            <a:off x="5947182" y="1803786"/>
            <a:ext cx="214314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2"/>
          </p:cNvCxnSpPr>
          <p:nvPr/>
        </p:nvCxnSpPr>
        <p:spPr>
          <a:xfrm>
            <a:off x="3036083" y="2786058"/>
            <a:ext cx="23751" cy="33072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2428860" y="4216649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2571736" y="5075494"/>
            <a:ext cx="50006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428860" y="6075626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4304106" y="4446993"/>
            <a:ext cx="3500464" cy="357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72198" y="6215082"/>
            <a:ext cx="78581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72198" y="5214950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72198" y="4284668"/>
            <a:ext cx="78581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72198" y="3357562"/>
            <a:ext cx="78581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899592" y="2924944"/>
            <a:ext cx="1643074" cy="857256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Low level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2411761" y="3501008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Low level </a:t>
            </a:r>
            <a:r>
              <a:rPr lang="en-US" dirty="0" smtClean="0"/>
              <a:t>Programming 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564904"/>
            <a:ext cx="8503920" cy="3534144"/>
          </a:xfrm>
        </p:spPr>
        <p:txBody>
          <a:bodyPr/>
          <a:lstStyle/>
          <a:p>
            <a:r>
              <a:rPr lang="en-US" dirty="0" smtClean="0"/>
              <a:t>Machine code ( 0 / 1  programming).</a:t>
            </a:r>
          </a:p>
          <a:p>
            <a:pPr lvl="1"/>
            <a:r>
              <a:rPr lang="en-GB" dirty="0" smtClean="0"/>
              <a:t>Instruction 0001001100001 = 00010      0110   0001 </a:t>
            </a:r>
          </a:p>
          <a:p>
            <a:pPr lvl="1"/>
            <a:r>
              <a:rPr lang="en-GB" dirty="0" smtClean="0"/>
              <a:t>                                                     = op              rg1      rg2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5D63-D797-4748-87CD-536048286E1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506</Words>
  <Application>Microsoft Office PowerPoint</Application>
  <PresentationFormat>On-screen Show (4:3)</PresentationFormat>
  <Paragraphs>124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Programming Paradigms Fall 2019</vt:lpstr>
      <vt:lpstr>Hellow </vt:lpstr>
      <vt:lpstr>What is Programming paradigms?</vt:lpstr>
      <vt:lpstr>What is Programming paradigms?</vt:lpstr>
      <vt:lpstr>Programming Paradigm vs  Programming Language</vt:lpstr>
      <vt:lpstr>Programming Paradigm</vt:lpstr>
      <vt:lpstr>Programming Paradigm</vt:lpstr>
      <vt:lpstr>Slide 8</vt:lpstr>
      <vt:lpstr>Low level Programming  paradigms</vt:lpstr>
      <vt:lpstr>Low level Programming  paradigms</vt:lpstr>
      <vt:lpstr>Low level Programming  paradigms</vt:lpstr>
      <vt:lpstr>ARM</vt:lpstr>
      <vt:lpstr>ARM</vt:lpstr>
      <vt:lpstr>New topics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Paradigms</dc:title>
  <dc:creator>Microsoft</dc:creator>
  <cp:lastModifiedBy>Microsoft</cp:lastModifiedBy>
  <cp:revision>50</cp:revision>
  <dcterms:created xsi:type="dcterms:W3CDTF">2017-09-26T08:16:39Z</dcterms:created>
  <dcterms:modified xsi:type="dcterms:W3CDTF">2019-12-30T07:26:28Z</dcterms:modified>
</cp:coreProperties>
</file>