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2"/>
  </p:notesMasterIdLst>
  <p:sldIdLst>
    <p:sldId id="256" r:id="rId2"/>
    <p:sldId id="257" r:id="rId3"/>
    <p:sldId id="262" r:id="rId4"/>
    <p:sldId id="263" r:id="rId5"/>
    <p:sldId id="259" r:id="rId6"/>
    <p:sldId id="258" r:id="rId7"/>
    <p:sldId id="288" r:id="rId8"/>
    <p:sldId id="260" r:id="rId9"/>
    <p:sldId id="272" r:id="rId10"/>
    <p:sldId id="261" r:id="rId11"/>
    <p:sldId id="264" r:id="rId12"/>
    <p:sldId id="265" r:id="rId13"/>
    <p:sldId id="266" r:id="rId14"/>
    <p:sldId id="267" r:id="rId15"/>
    <p:sldId id="268" r:id="rId16"/>
    <p:sldId id="270" r:id="rId17"/>
    <p:sldId id="289" r:id="rId18"/>
    <p:sldId id="292" r:id="rId19"/>
    <p:sldId id="291" r:id="rId20"/>
    <p:sldId id="273" r:id="rId21"/>
    <p:sldId id="297" r:id="rId22"/>
    <p:sldId id="298" r:id="rId23"/>
    <p:sldId id="299" r:id="rId24"/>
    <p:sldId id="271" r:id="rId25"/>
    <p:sldId id="300" r:id="rId26"/>
    <p:sldId id="294" r:id="rId27"/>
    <p:sldId id="301" r:id="rId28"/>
    <p:sldId id="303" r:id="rId29"/>
    <p:sldId id="304" r:id="rId30"/>
    <p:sldId id="305" r:id="rId31"/>
    <p:sldId id="306" r:id="rId32"/>
    <p:sldId id="307" r:id="rId33"/>
    <p:sldId id="296" r:id="rId34"/>
    <p:sldId id="282" r:id="rId35"/>
    <p:sldId id="283" r:id="rId36"/>
    <p:sldId id="284" r:id="rId37"/>
    <p:sldId id="285" r:id="rId38"/>
    <p:sldId id="286" r:id="rId39"/>
    <p:sldId id="287" r:id="rId40"/>
    <p:sldId id="28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819D38-CD03-45D3-9FDF-BE01BAC0163F}" type="datetimeFigureOut">
              <a:rPr lang="en-US" smtClean="0"/>
              <a:pPr/>
              <a:t>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C2AD8E-C2BF-40E9-92A3-D62E372E660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353EC3D-9C46-45C2-B513-1A6E2D6B8EA0}" type="datetime1">
              <a:rPr lang="en-US" smtClean="0"/>
              <a:pPr/>
              <a:t>2/3/2020</a:t>
            </a:fld>
            <a:endParaRPr lang="en-US"/>
          </a:p>
        </p:txBody>
      </p:sp>
      <p:sp>
        <p:nvSpPr>
          <p:cNvPr id="17" name="Footer Placeholder 16"/>
          <p:cNvSpPr>
            <a:spLocks noGrp="1"/>
          </p:cNvSpPr>
          <p:nvPr>
            <p:ph type="ftr" sz="quarter" idx="11"/>
          </p:nvPr>
        </p:nvSpPr>
        <p:spPr/>
        <p:txBody>
          <a:bodyPr/>
          <a:lstStyle/>
          <a:p>
            <a:r>
              <a:rPr lang="en-US" smtClean="0"/>
              <a:t>Rehab ben Abdulla</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06AA04F-368E-4127-8D18-470B586401B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15250D-498B-4BD2-8B43-78A5130E1582}" type="datetime1">
              <a:rPr lang="en-US" smtClean="0"/>
              <a:pPr/>
              <a:t>2/3/2020</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
        <p:nvSpPr>
          <p:cNvPr id="6" name="Slide Number Placeholder 5"/>
          <p:cNvSpPr>
            <a:spLocks noGrp="1"/>
          </p:cNvSpPr>
          <p:nvPr>
            <p:ph type="sldNum" sz="quarter" idx="12"/>
          </p:nvPr>
        </p:nvSpPr>
        <p:spPr/>
        <p:txBody>
          <a:bodyPr/>
          <a:lstStyle/>
          <a:p>
            <a:fld id="{006AA04F-368E-4127-8D18-470B586401B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06AA04F-368E-4127-8D18-470B586401B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79367D-AED2-4B80-835F-CC5AD909E01A}" type="datetime1">
              <a:rPr lang="en-US" smtClean="0"/>
              <a:pPr/>
              <a:t>2/3/2020</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ECFFAE2-8BD8-45B0-8A15-0600A7F6E52E}" type="datetime1">
              <a:rPr lang="en-US" smtClean="0"/>
              <a:pPr/>
              <a:t>2/3/2020</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006AA04F-368E-4127-8D18-470B586401B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Rehab ben Abdulla</a:t>
            </a:r>
            <a:endParaRPr lang="en-US"/>
          </a:p>
        </p:txBody>
      </p:sp>
      <p:sp>
        <p:nvSpPr>
          <p:cNvPr id="4" name="Date Placeholder 3"/>
          <p:cNvSpPr>
            <a:spLocks noGrp="1"/>
          </p:cNvSpPr>
          <p:nvPr>
            <p:ph type="dt" sz="half" idx="10"/>
          </p:nvPr>
        </p:nvSpPr>
        <p:spPr/>
        <p:txBody>
          <a:bodyPr/>
          <a:lstStyle/>
          <a:p>
            <a:fld id="{E2B61EE5-519C-47C9-8FC5-6FDFA212E251}" type="datetime1">
              <a:rPr lang="en-US" smtClean="0"/>
              <a:pPr/>
              <a:t>2/3/2020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06AA04F-368E-4127-8D18-470B586401B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9773CCC-5C66-43A7-A8AF-083A8EA6CB1F}" type="datetime1">
              <a:rPr lang="en-US" smtClean="0"/>
              <a:pPr/>
              <a:t>2/3/2020</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
        <p:nvSpPr>
          <p:cNvPr id="7" name="Slide Number Placeholder 6"/>
          <p:cNvSpPr>
            <a:spLocks noGrp="1"/>
          </p:cNvSpPr>
          <p:nvPr>
            <p:ph type="sldNum" sz="quarter" idx="12"/>
          </p:nvPr>
        </p:nvSpPr>
        <p:spPr/>
        <p:txBody>
          <a:bodyPr/>
          <a:lstStyle/>
          <a:p>
            <a:fld id="{006AA04F-368E-4127-8D18-470B586401B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D2E24D7-F4ED-4EF5-A303-B62F5B2BE115}" type="datetime1">
              <a:rPr lang="en-US" smtClean="0"/>
              <a:pPr/>
              <a:t>2/3/2020</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Rehab ben Abdulla</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06AA04F-368E-4127-8D18-470B586401B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F13F2FB-DE25-45AD-8D70-A2AFA9936860}" type="datetime1">
              <a:rPr lang="en-US" smtClean="0"/>
              <a:pPr/>
              <a:t>2/3/2020</a:t>
            </a:fld>
            <a:endParaRPr lang="en-US"/>
          </a:p>
        </p:txBody>
      </p:sp>
      <p:sp>
        <p:nvSpPr>
          <p:cNvPr id="4" name="Footer Placeholder 3"/>
          <p:cNvSpPr>
            <a:spLocks noGrp="1"/>
          </p:cNvSpPr>
          <p:nvPr>
            <p:ph type="ftr" sz="quarter" idx="11"/>
          </p:nvPr>
        </p:nvSpPr>
        <p:spPr/>
        <p:txBody>
          <a:bodyPr/>
          <a:lstStyle/>
          <a:p>
            <a:r>
              <a:rPr lang="en-US" smtClean="0"/>
              <a:t>Rehab ben Abdulla</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006AA04F-368E-4127-8D18-470B586401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788BFB5-6E92-487D-A281-E04DD1BFFBE4}" type="datetime1">
              <a:rPr lang="en-US" smtClean="0"/>
              <a:pPr/>
              <a:t>2/3/2020</a:t>
            </a:fld>
            <a:endParaRPr lang="en-US"/>
          </a:p>
        </p:txBody>
      </p:sp>
      <p:sp>
        <p:nvSpPr>
          <p:cNvPr id="3" name="Footer Placeholder 2"/>
          <p:cNvSpPr>
            <a:spLocks noGrp="1"/>
          </p:cNvSpPr>
          <p:nvPr>
            <p:ph type="ftr" sz="quarter" idx="11"/>
          </p:nvPr>
        </p:nvSpPr>
        <p:spPr/>
        <p:txBody>
          <a:bodyPr/>
          <a:lstStyle/>
          <a:p>
            <a:r>
              <a:rPr lang="en-US" smtClean="0"/>
              <a:t>Rehab ben Abdulla</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06AA04F-368E-4127-8D18-470B586401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06AA04F-368E-4127-8D18-470B586401B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1133663-44F0-47CB-8BAE-7B8E6421A1D0}" type="datetime1">
              <a:rPr lang="en-US" smtClean="0"/>
              <a:pPr/>
              <a:t>2/3/2020</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Rehab ben Abdulla</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06AA04F-368E-4127-8D18-470B586401B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FB2580E-BB90-4857-9B71-0991D99F1595}" type="datetime1">
              <a:rPr lang="en-US" smtClean="0"/>
              <a:pPr/>
              <a:t>2/3/2020</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Rehab ben Abdulla</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5EFB809-1297-42CD-8AB6-B7FAFD73E780}" type="datetime1">
              <a:rPr lang="en-US" smtClean="0"/>
              <a:pPr/>
              <a:t>2/3/2020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Rehab ben Abdulla</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06AA04F-368E-4127-8D18-470B586401B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ehabbenabdull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764632"/>
            <a:ext cx="6400800" cy="1752600"/>
          </a:xfrm>
        </p:spPr>
        <p:txBody>
          <a:bodyPr>
            <a:normAutofit/>
          </a:bodyPr>
          <a:lstStyle/>
          <a:p>
            <a:r>
              <a:rPr lang="en-GB" dirty="0" smtClean="0"/>
              <a:t>by</a:t>
            </a:r>
          </a:p>
          <a:p>
            <a:r>
              <a:rPr lang="en-GB" dirty="0" smtClean="0"/>
              <a:t>Rehab Ben Abdulla</a:t>
            </a:r>
          </a:p>
          <a:p>
            <a:r>
              <a:rPr lang="en-GB" dirty="0" smtClean="0">
                <a:hlinkClick r:id="rId2"/>
              </a:rPr>
              <a:t>Rehabbenabdulla@gmail.com</a:t>
            </a:r>
            <a:endParaRPr lang="en-GB" dirty="0" smtClean="0"/>
          </a:p>
          <a:p>
            <a:endParaRPr lang="en-US" dirty="0"/>
          </a:p>
        </p:txBody>
      </p:sp>
      <p:sp>
        <p:nvSpPr>
          <p:cNvPr id="2" name="Title 1"/>
          <p:cNvSpPr>
            <a:spLocks noGrp="1"/>
          </p:cNvSpPr>
          <p:nvPr>
            <p:ph type="ctrTitle"/>
          </p:nvPr>
        </p:nvSpPr>
        <p:spPr/>
        <p:txBody>
          <a:bodyPr>
            <a:normAutofit/>
          </a:bodyPr>
          <a:lstStyle/>
          <a:p>
            <a:r>
              <a:rPr lang="en-US" dirty="0" smtClean="0"/>
              <a:t>Object-Oriented Programming Paradigms</a:t>
            </a:r>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Encapsulation</a:t>
            </a:r>
            <a:endParaRPr lang="en-US" dirty="0"/>
          </a:p>
        </p:txBody>
      </p:sp>
      <p:sp>
        <p:nvSpPr>
          <p:cNvPr id="5" name="Content Placeholder 4"/>
          <p:cNvSpPr>
            <a:spLocks noGrp="1"/>
          </p:cNvSpPr>
          <p:nvPr>
            <p:ph sz="quarter" idx="1"/>
          </p:nvPr>
        </p:nvSpPr>
        <p:spPr>
          <a:xfrm>
            <a:off x="357158" y="1571612"/>
            <a:ext cx="4000528" cy="4525963"/>
          </a:xfrm>
        </p:spPr>
        <p:txBody>
          <a:bodyPr>
            <a:noAutofit/>
          </a:bodyPr>
          <a:lstStyle/>
          <a:p>
            <a:pPr>
              <a:buNone/>
            </a:pPr>
            <a:r>
              <a:rPr lang="en-US" sz="2400" dirty="0" smtClean="0"/>
              <a:t>Object’s variables make up the center, or nucleus, of the object.</a:t>
            </a:r>
          </a:p>
          <a:p>
            <a:pPr>
              <a:buNone/>
            </a:pPr>
            <a:r>
              <a:rPr lang="en-US" sz="2400" dirty="0" smtClean="0"/>
              <a:t> Methods surround and hide the object’s nucleus from other objects in the program.</a:t>
            </a:r>
          </a:p>
          <a:p>
            <a:pPr>
              <a:buNone/>
            </a:pPr>
            <a:r>
              <a:rPr lang="en-US" sz="2400" dirty="0" smtClean="0"/>
              <a:t> Packaging an object’s variables within the protective custody of its methods is called encapsulation.</a:t>
            </a:r>
            <a:endParaRPr lang="en-US" sz="2400" dirty="0"/>
          </a:p>
        </p:txBody>
      </p:sp>
      <p:pic>
        <p:nvPicPr>
          <p:cNvPr id="6" name="Picture 2"/>
          <p:cNvPicPr>
            <a:picLocks noChangeAspect="1" noChangeArrowheads="1"/>
          </p:cNvPicPr>
          <p:nvPr/>
        </p:nvPicPr>
        <p:blipFill>
          <a:blip r:embed="rId2" cstate="print"/>
          <a:srcRect/>
          <a:stretch>
            <a:fillRect/>
          </a:stretch>
        </p:blipFill>
        <p:spPr bwMode="auto">
          <a:xfrm>
            <a:off x="4214810" y="2214554"/>
            <a:ext cx="4786346" cy="3638569"/>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006AA04F-368E-4127-8D18-470B586401B8}" type="slidenum">
              <a:rPr lang="en-US" smtClean="0"/>
              <a:pPr/>
              <a:t>10</a:t>
            </a:fld>
            <a:endParaRPr lang="en-US"/>
          </a:p>
        </p:txBody>
      </p:sp>
      <p:sp>
        <p:nvSpPr>
          <p:cNvPr id="8" name="Footer Placeholder 7"/>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Encapsulation</a:t>
            </a:r>
            <a:endParaRPr lang="en-US" dirty="0"/>
          </a:p>
        </p:txBody>
      </p:sp>
      <p:sp>
        <p:nvSpPr>
          <p:cNvPr id="3" name="Content Placeholder 2"/>
          <p:cNvSpPr>
            <a:spLocks noGrp="1"/>
          </p:cNvSpPr>
          <p:nvPr>
            <p:ph sz="quarter" idx="1"/>
          </p:nvPr>
        </p:nvSpPr>
        <p:spPr>
          <a:xfrm>
            <a:off x="251520" y="1600200"/>
            <a:ext cx="8640960" cy="4997152"/>
          </a:xfrm>
        </p:spPr>
        <p:txBody>
          <a:bodyPr>
            <a:normAutofit fontScale="92500" lnSpcReduction="10000"/>
          </a:bodyPr>
          <a:lstStyle/>
          <a:p>
            <a:r>
              <a:rPr lang="en-US" dirty="0" smtClean="0"/>
              <a:t>Encapsulation is a mechanism of wrapping the data (variables) and code acting on the data (methods) together as a single unit. </a:t>
            </a:r>
          </a:p>
          <a:p>
            <a:endParaRPr lang="en-US" dirty="0" smtClean="0"/>
          </a:p>
          <a:p>
            <a:r>
              <a:rPr lang="en-US" dirty="0" smtClean="0"/>
              <a:t>In encapsulation, the variables of a class will be hidden from other classes, and can be accessed only through the methods of their current class. Therefore, it is also known as </a:t>
            </a:r>
            <a:r>
              <a:rPr lang="en-US" b="1" dirty="0" smtClean="0"/>
              <a:t>data hiding</a:t>
            </a:r>
            <a:r>
              <a:rPr lang="en-US" dirty="0" smtClean="0"/>
              <a:t>.</a:t>
            </a:r>
          </a:p>
          <a:p>
            <a:endParaRPr lang="en-US" dirty="0" smtClean="0"/>
          </a:p>
          <a:p>
            <a:r>
              <a:rPr lang="en-US" dirty="0" smtClean="0"/>
              <a:t>To achieve encapsulation in Java −</a:t>
            </a:r>
          </a:p>
          <a:p>
            <a:pPr lvl="1"/>
            <a:r>
              <a:rPr lang="en-US" dirty="0" smtClean="0"/>
              <a:t>Declare the variables of a class as private.</a:t>
            </a:r>
          </a:p>
          <a:p>
            <a:pPr lvl="1"/>
            <a:r>
              <a:rPr lang="en-US" dirty="0" smtClean="0"/>
              <a:t>Provide public setter and getter methods to modify and view the variables values.</a:t>
            </a:r>
          </a:p>
        </p:txBody>
      </p:sp>
      <p:sp>
        <p:nvSpPr>
          <p:cNvPr id="4" name="Slide Number Placeholder 3"/>
          <p:cNvSpPr>
            <a:spLocks noGrp="1"/>
          </p:cNvSpPr>
          <p:nvPr>
            <p:ph type="sldNum" sz="quarter" idx="12"/>
          </p:nvPr>
        </p:nvSpPr>
        <p:spPr/>
        <p:txBody>
          <a:bodyPr/>
          <a:lstStyle/>
          <a:p>
            <a:fld id="{006AA04F-368E-4127-8D18-470B586401B8}"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between classes</a:t>
            </a:r>
            <a:endParaRPr lang="en-US" dirty="0"/>
          </a:p>
        </p:txBody>
      </p:sp>
      <p:sp>
        <p:nvSpPr>
          <p:cNvPr id="3" name="Content Placeholder 2"/>
          <p:cNvSpPr>
            <a:spLocks noGrp="1"/>
          </p:cNvSpPr>
          <p:nvPr>
            <p:ph sz="quarter" idx="1"/>
          </p:nvPr>
        </p:nvSpPr>
        <p:spPr/>
        <p:txBody>
          <a:bodyPr/>
          <a:lstStyle/>
          <a:p>
            <a:r>
              <a:rPr lang="en-US" dirty="0" smtClean="0"/>
              <a:t>Object Oriented Programming there are several techniques, classes can use to link with each other:</a:t>
            </a:r>
          </a:p>
          <a:p>
            <a:pPr marL="514350" indent="-514350">
              <a:buFont typeface="+mj-lt"/>
              <a:buAutoNum type="arabicPeriod"/>
            </a:pPr>
            <a:r>
              <a:rPr lang="en-US" dirty="0" smtClean="0"/>
              <a:t>Association (uses),</a:t>
            </a:r>
          </a:p>
          <a:p>
            <a:pPr marL="514350" indent="-514350">
              <a:buFont typeface="+mj-lt"/>
              <a:buAutoNum type="arabicPeriod"/>
            </a:pPr>
            <a:r>
              <a:rPr lang="en-US" dirty="0" smtClean="0"/>
              <a:t>Aggregation (has), </a:t>
            </a:r>
          </a:p>
          <a:p>
            <a:pPr marL="514350" indent="-514350">
              <a:buFont typeface="+mj-lt"/>
              <a:buAutoNum type="arabicPeriod"/>
            </a:pPr>
            <a:r>
              <a:rPr lang="en-US" dirty="0" smtClean="0"/>
              <a:t>Composition (has). </a:t>
            </a:r>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dvance-oops-concepts-15-728.jpg"/>
          <p:cNvPicPr>
            <a:picLocks noGrp="1" noChangeAspect="1"/>
          </p:cNvPicPr>
          <p:nvPr>
            <p:ph sz="quarter" idx="1"/>
          </p:nvPr>
        </p:nvPicPr>
        <p:blipFill>
          <a:blip r:embed="rId2" cstate="print"/>
          <a:stretch>
            <a:fillRect/>
          </a:stretch>
        </p:blipFill>
        <p:spPr>
          <a:xfrm>
            <a:off x="0" y="71438"/>
            <a:ext cx="9143999" cy="6786586"/>
          </a:xfrm>
        </p:spPr>
      </p:pic>
      <p:sp>
        <p:nvSpPr>
          <p:cNvPr id="3" name="Slide Number Placeholder 2"/>
          <p:cNvSpPr>
            <a:spLocks noGrp="1"/>
          </p:cNvSpPr>
          <p:nvPr>
            <p:ph type="sldNum" sz="quarter" idx="12"/>
          </p:nvPr>
        </p:nvSpPr>
        <p:spPr/>
        <p:txBody>
          <a:bodyPr/>
          <a:lstStyle/>
          <a:p>
            <a:fld id="{006AA04F-368E-4127-8D18-470B586401B8}"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between classes</a:t>
            </a:r>
            <a:endParaRPr lang="en-US" dirty="0"/>
          </a:p>
        </p:txBody>
      </p:sp>
      <p:pic>
        <p:nvPicPr>
          <p:cNvPr id="4" name="Content Placeholder 3" descr="association vs composition vs aggregation.jpg"/>
          <p:cNvPicPr>
            <a:picLocks noGrp="1" noChangeAspect="1"/>
          </p:cNvPicPr>
          <p:nvPr>
            <p:ph sz="quarter" idx="1"/>
          </p:nvPr>
        </p:nvPicPr>
        <p:blipFill>
          <a:blip r:embed="rId2" cstate="print"/>
          <a:stretch>
            <a:fillRect/>
          </a:stretch>
        </p:blipFill>
        <p:spPr>
          <a:xfrm>
            <a:off x="2324894" y="1879600"/>
            <a:ext cx="4457700" cy="3867150"/>
          </a:xfrm>
        </p:spPr>
      </p:pic>
      <p:sp>
        <p:nvSpPr>
          <p:cNvPr id="5" name="Slide Number Placeholder 4"/>
          <p:cNvSpPr>
            <a:spLocks noGrp="1"/>
          </p:cNvSpPr>
          <p:nvPr>
            <p:ph type="sldNum" sz="quarter" idx="12"/>
          </p:nvPr>
        </p:nvSpPr>
        <p:spPr/>
        <p:txBody>
          <a:bodyPr/>
          <a:lstStyle/>
          <a:p>
            <a:fld id="{006AA04F-368E-4127-8D18-470B586401B8}" type="slidenum">
              <a:rPr lang="en-US" smtClean="0"/>
              <a:pPr/>
              <a:t>14</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Unified Modeling Language (UML) for relations</a:t>
            </a:r>
            <a:endParaRPr lang="en-US" dirty="0"/>
          </a:p>
        </p:txBody>
      </p:sp>
      <p:pic>
        <p:nvPicPr>
          <p:cNvPr id="4" name="Content Placeholder 3" descr="Association, Composition UML.JPG"/>
          <p:cNvPicPr>
            <a:picLocks noGrp="1" noChangeAspect="1"/>
          </p:cNvPicPr>
          <p:nvPr>
            <p:ph sz="quarter" idx="1"/>
          </p:nvPr>
        </p:nvPicPr>
        <p:blipFill>
          <a:blip r:embed="rId2" cstate="print"/>
          <a:stretch>
            <a:fillRect/>
          </a:stretch>
        </p:blipFill>
        <p:spPr>
          <a:xfrm>
            <a:off x="2086930" y="1988840"/>
            <a:ext cx="4861334" cy="3029173"/>
          </a:xfrm>
        </p:spPr>
      </p:pic>
      <p:sp>
        <p:nvSpPr>
          <p:cNvPr id="5" name="Slide Number Placeholder 4"/>
          <p:cNvSpPr>
            <a:spLocks noGrp="1"/>
          </p:cNvSpPr>
          <p:nvPr>
            <p:ph type="sldNum" sz="quarter" idx="12"/>
          </p:nvPr>
        </p:nvSpPr>
        <p:spPr/>
        <p:txBody>
          <a:bodyPr/>
          <a:lstStyle/>
          <a:p>
            <a:fld id="{006AA04F-368E-4127-8D18-470B586401B8}"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a:t>
            </a:r>
            <a:endParaRPr lang="en-US" dirty="0"/>
          </a:p>
        </p:txBody>
      </p:sp>
      <p:pic>
        <p:nvPicPr>
          <p:cNvPr id="4" name="Content Placeholder 3" descr="association.gif"/>
          <p:cNvPicPr>
            <a:picLocks noGrp="1" noChangeAspect="1"/>
          </p:cNvPicPr>
          <p:nvPr>
            <p:ph sz="quarter" idx="1"/>
          </p:nvPr>
        </p:nvPicPr>
        <p:blipFill>
          <a:blip r:embed="rId2" cstate="print"/>
          <a:stretch>
            <a:fillRect/>
          </a:stretch>
        </p:blipFill>
        <p:spPr>
          <a:xfrm>
            <a:off x="2015748" y="3508374"/>
            <a:ext cx="4284444" cy="1000746"/>
          </a:xfrm>
        </p:spPr>
      </p:pic>
      <p:sp>
        <p:nvSpPr>
          <p:cNvPr id="5" name="Slide Number Placeholder 4"/>
          <p:cNvSpPr>
            <a:spLocks noGrp="1"/>
          </p:cNvSpPr>
          <p:nvPr>
            <p:ph type="sldNum" sz="quarter" idx="12"/>
          </p:nvPr>
        </p:nvSpPr>
        <p:spPr/>
        <p:txBody>
          <a:bodyPr/>
          <a:lstStyle/>
          <a:p>
            <a:fld id="{006AA04F-368E-4127-8D18-470B586401B8}" type="slidenum">
              <a:rPr lang="en-US" smtClean="0"/>
              <a:pPr/>
              <a:t>16</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Aggregation  and Composition</a:t>
            </a:r>
            <a:endParaRPr lang="en-US" dirty="0"/>
          </a:p>
        </p:txBody>
      </p:sp>
      <p:pic>
        <p:nvPicPr>
          <p:cNvPr id="4" name="Content Placeholder 3" descr="composite.gif"/>
          <p:cNvPicPr>
            <a:picLocks noGrp="1" noChangeAspect="1"/>
          </p:cNvPicPr>
          <p:nvPr>
            <p:ph sz="quarter" idx="1"/>
          </p:nvPr>
        </p:nvPicPr>
        <p:blipFill>
          <a:blip r:embed="rId2" cstate="print"/>
          <a:stretch>
            <a:fillRect/>
          </a:stretch>
        </p:blipFill>
        <p:spPr>
          <a:xfrm>
            <a:off x="1805801" y="2420888"/>
            <a:ext cx="5142463" cy="2956396"/>
          </a:xfrm>
        </p:spPr>
      </p:pic>
      <p:sp>
        <p:nvSpPr>
          <p:cNvPr id="5" name="Slide Number Placeholder 4"/>
          <p:cNvSpPr>
            <a:spLocks noGrp="1"/>
          </p:cNvSpPr>
          <p:nvPr>
            <p:ph type="sldNum" sz="quarter" idx="12"/>
          </p:nvPr>
        </p:nvSpPr>
        <p:spPr/>
        <p:txBody>
          <a:bodyPr/>
          <a:lstStyle/>
          <a:p>
            <a:fld id="{006AA04F-368E-4127-8D18-470B586401B8}"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Composition </a:t>
            </a:r>
            <a:br>
              <a:rPr lang="en-GB" dirty="0" smtClean="0"/>
            </a:br>
            <a:r>
              <a:rPr lang="en-GB" dirty="0" smtClean="0"/>
              <a:t>book and author</a:t>
            </a:r>
            <a:endParaRPr lang="en-US" dirty="0"/>
          </a:p>
        </p:txBody>
      </p:sp>
      <p:sp>
        <p:nvSpPr>
          <p:cNvPr id="3" name="Content Placeholder 2"/>
          <p:cNvSpPr>
            <a:spLocks noGrp="1"/>
          </p:cNvSpPr>
          <p:nvPr>
            <p:ph sz="quarter" idx="1"/>
          </p:nvPr>
        </p:nvSpPr>
        <p:spPr/>
        <p:txBody>
          <a:bodyPr/>
          <a:lstStyle/>
          <a:p>
            <a:endParaRPr lang="en-US"/>
          </a:p>
        </p:txBody>
      </p:sp>
      <p:pic>
        <p:nvPicPr>
          <p:cNvPr id="5" name="Picture 4" descr="OOP_AuthorClass.png"/>
          <p:cNvPicPr/>
          <p:nvPr/>
        </p:nvPicPr>
        <p:blipFill>
          <a:blip r:embed="rId2" cstate="print"/>
          <a:srcRect/>
          <a:stretch>
            <a:fillRect/>
          </a:stretch>
        </p:blipFill>
        <p:spPr bwMode="auto">
          <a:xfrm>
            <a:off x="1101477" y="1676548"/>
            <a:ext cx="6998915" cy="477678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06AA04F-368E-4127-8D18-470B586401B8}" type="slidenum">
              <a:rPr lang="en-US" smtClean="0"/>
              <a:pPr/>
              <a:t>18</a:t>
            </a:fld>
            <a:endParaRPr lang="en-US"/>
          </a:p>
        </p:txBody>
      </p:sp>
      <p:sp>
        <p:nvSpPr>
          <p:cNvPr id="7" name="Footer Placeholder 6"/>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Composition </a:t>
            </a:r>
            <a:br>
              <a:rPr lang="en-GB" dirty="0" smtClean="0"/>
            </a:br>
            <a:r>
              <a:rPr lang="en-GB" dirty="0" smtClean="0"/>
              <a:t>book and author</a:t>
            </a:r>
            <a:endParaRPr lang="en-US" dirty="0"/>
          </a:p>
        </p:txBody>
      </p:sp>
      <p:sp>
        <p:nvSpPr>
          <p:cNvPr id="3" name="Content Placeholder 2"/>
          <p:cNvSpPr>
            <a:spLocks noGrp="1"/>
          </p:cNvSpPr>
          <p:nvPr>
            <p:ph sz="quarter" idx="1"/>
          </p:nvPr>
        </p:nvSpPr>
        <p:spPr/>
        <p:txBody>
          <a:bodyPr/>
          <a:lstStyle/>
          <a:p>
            <a:endParaRPr lang="en-US" dirty="0"/>
          </a:p>
        </p:txBody>
      </p:sp>
      <p:pic>
        <p:nvPicPr>
          <p:cNvPr id="5" name="Picture 4" descr="OOP_BookClass.png"/>
          <p:cNvPicPr/>
          <p:nvPr/>
        </p:nvPicPr>
        <p:blipFill>
          <a:blip r:embed="rId2" cstate="print"/>
          <a:srcRect/>
          <a:stretch>
            <a:fillRect/>
          </a:stretch>
        </p:blipFill>
        <p:spPr bwMode="auto">
          <a:xfrm>
            <a:off x="755576" y="1700808"/>
            <a:ext cx="7128792" cy="504056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06AA04F-368E-4127-8D18-470B586401B8}" type="slidenum">
              <a:rPr lang="en-US" smtClean="0"/>
              <a:pPr/>
              <a:t>19</a:t>
            </a:fld>
            <a:endParaRPr lang="en-US"/>
          </a:p>
        </p:txBody>
      </p:sp>
      <p:sp>
        <p:nvSpPr>
          <p:cNvPr id="7" name="Footer Placeholder 6"/>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OOP Paradigms</a:t>
            </a:r>
            <a:endParaRPr lang="en-US" dirty="0"/>
          </a:p>
        </p:txBody>
      </p:sp>
      <p:sp>
        <p:nvSpPr>
          <p:cNvPr id="3" name="Content Placeholder 2"/>
          <p:cNvSpPr>
            <a:spLocks noGrp="1"/>
          </p:cNvSpPr>
          <p:nvPr>
            <p:ph sz="quarter" idx="1"/>
          </p:nvPr>
        </p:nvSpPr>
        <p:spPr>
          <a:xfrm>
            <a:off x="301752" y="1809328"/>
            <a:ext cx="8503920" cy="4572000"/>
          </a:xfrm>
        </p:spPr>
        <p:txBody>
          <a:bodyPr>
            <a:normAutofit/>
          </a:bodyPr>
          <a:lstStyle/>
          <a:p>
            <a:r>
              <a:rPr lang="en-US" dirty="0"/>
              <a:t>An object-oriented program is structured as community of interacting </a:t>
            </a:r>
            <a:r>
              <a:rPr lang="en-US" dirty="0" smtClean="0"/>
              <a:t>agents called </a:t>
            </a:r>
            <a:r>
              <a:rPr lang="en-US" dirty="0"/>
              <a:t>objects</a:t>
            </a:r>
            <a:r>
              <a:rPr lang="en-US" dirty="0" smtClean="0"/>
              <a:t>.</a:t>
            </a:r>
          </a:p>
          <a:p>
            <a:r>
              <a:rPr lang="en-US" dirty="0" smtClean="0"/>
              <a:t> </a:t>
            </a:r>
            <a:r>
              <a:rPr lang="en-US" dirty="0"/>
              <a:t>Each object has a role to play. </a:t>
            </a:r>
            <a:endParaRPr lang="en-US" dirty="0" smtClean="0"/>
          </a:p>
          <a:p>
            <a:r>
              <a:rPr lang="en-US" dirty="0" smtClean="0"/>
              <a:t>Each </a:t>
            </a:r>
            <a:r>
              <a:rPr lang="en-US" dirty="0"/>
              <a:t>object provides a </a:t>
            </a:r>
            <a:r>
              <a:rPr lang="en-US" dirty="0" smtClean="0"/>
              <a:t>service or </a:t>
            </a:r>
            <a:r>
              <a:rPr lang="en-US" dirty="0"/>
              <a:t>performs an action that is used by other members of the community</a:t>
            </a:r>
            <a:r>
              <a:rPr lang="en-US" dirty="0" smtClean="0"/>
              <a:t>.</a:t>
            </a:r>
          </a:p>
          <a:p>
            <a:r>
              <a:rPr lang="en-US" dirty="0" smtClean="0"/>
              <a:t>A software system is seen as a community of objects that cooperate with each other by passing messages in solving a problem.</a:t>
            </a:r>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2- Inheritance</a:t>
            </a:r>
            <a:endParaRPr lang="en-US" dirty="0"/>
          </a:p>
        </p:txBody>
      </p:sp>
      <p:sp>
        <p:nvSpPr>
          <p:cNvPr id="3" name="Content Placeholder 2"/>
          <p:cNvSpPr>
            <a:spLocks noGrp="1"/>
          </p:cNvSpPr>
          <p:nvPr>
            <p:ph sz="quarter" idx="1"/>
          </p:nvPr>
        </p:nvSpPr>
        <p:spPr>
          <a:xfrm>
            <a:off x="179512" y="1628800"/>
            <a:ext cx="8507288" cy="5256584"/>
          </a:xfrm>
        </p:spPr>
        <p:txBody>
          <a:bodyPr>
            <a:normAutofit fontScale="85000" lnSpcReduction="20000"/>
          </a:bodyPr>
          <a:lstStyle/>
          <a:p>
            <a:r>
              <a:rPr lang="en-US" dirty="0" smtClean="0"/>
              <a:t>A feature allows developers to define objects in a hierarchy much like a taxonomy chart (like the animal kingdom classification chart). </a:t>
            </a:r>
          </a:p>
          <a:p>
            <a:endParaRPr lang="en-US" dirty="0" smtClean="0"/>
          </a:p>
          <a:p>
            <a:r>
              <a:rPr lang="en-US" dirty="0" smtClean="0"/>
              <a:t>In OOP, Organizing classes in </a:t>
            </a:r>
            <a:r>
              <a:rPr lang="en-US" i="1" dirty="0" smtClean="0"/>
              <a:t>hierarchy</a:t>
            </a:r>
            <a:r>
              <a:rPr lang="en-US" dirty="0" smtClean="0"/>
              <a:t> to </a:t>
            </a:r>
            <a:r>
              <a:rPr lang="en-US" i="1" dirty="0" smtClean="0"/>
              <a:t>avoid duplication and reduce redundancy.</a:t>
            </a:r>
          </a:p>
          <a:p>
            <a:pPr lvl="1"/>
            <a:r>
              <a:rPr lang="en-GB" i="1" dirty="0" smtClean="0"/>
              <a:t>Inheritance is  a way for code reuse in OOP.</a:t>
            </a:r>
          </a:p>
          <a:p>
            <a:endParaRPr lang="en-US" i="1" dirty="0" smtClean="0"/>
          </a:p>
          <a:p>
            <a:r>
              <a:rPr lang="en-US" dirty="0" smtClean="0"/>
              <a:t>Each level of the hierarchy defines a more specific object than the parent level.</a:t>
            </a:r>
          </a:p>
          <a:p>
            <a:endParaRPr lang="en-US" dirty="0" smtClean="0"/>
          </a:p>
          <a:p>
            <a:r>
              <a:rPr lang="en-US" dirty="0" smtClean="0"/>
              <a:t>The classes in the lower hierarchy inherit all the members from the higher hierarchies.</a:t>
            </a:r>
          </a:p>
          <a:p>
            <a:pPr lvl="1"/>
            <a:r>
              <a:rPr lang="en-GB" dirty="0" smtClean="0"/>
              <a:t>Constructors are not class members.</a:t>
            </a:r>
          </a:p>
          <a:p>
            <a:pPr lvl="1">
              <a:buNone/>
            </a:pPr>
            <a:endParaRPr lang="en-US" dirty="0" smtClean="0"/>
          </a:p>
          <a:p>
            <a:r>
              <a:rPr lang="en-GB" dirty="0" smtClean="0"/>
              <a:t>Inheritance is </a:t>
            </a:r>
            <a:r>
              <a:rPr lang="en-US" dirty="0" smtClean="0"/>
              <a:t>IS-A Relationship.</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Generalization, Specialization</a:t>
            </a:r>
          </a:p>
        </p:txBody>
      </p:sp>
      <p:sp>
        <p:nvSpPr>
          <p:cNvPr id="3" name="Content Placeholder 2"/>
          <p:cNvSpPr>
            <a:spLocks noGrp="1"/>
          </p:cNvSpPr>
          <p:nvPr>
            <p:ph sz="quarter" idx="1"/>
          </p:nvPr>
        </p:nvSpPr>
        <p:spPr/>
        <p:txBody>
          <a:bodyPr>
            <a:normAutofit/>
          </a:bodyPr>
          <a:lstStyle/>
          <a:p>
            <a:r>
              <a:rPr lang="en-US" dirty="0"/>
              <a:t>By pulling out all the common variables and methods into the </a:t>
            </a:r>
            <a:r>
              <a:rPr lang="en-US" dirty="0" err="1"/>
              <a:t>superclasses</a:t>
            </a:r>
            <a:r>
              <a:rPr lang="en-US" dirty="0"/>
              <a:t>, and leave the specialized variables and methods in the subclasses, </a:t>
            </a:r>
            <a:r>
              <a:rPr lang="en-US" i="1" dirty="0"/>
              <a:t>redundancy</a:t>
            </a:r>
            <a:r>
              <a:rPr lang="en-US" dirty="0"/>
              <a:t> can be greatly reduced or eliminated as these common variables and methods do not need to be repeated in all the subclasses</a:t>
            </a:r>
            <a:r>
              <a:rPr lang="en-US" dirty="0" smtClean="0"/>
              <a:t>.</a:t>
            </a:r>
          </a:p>
          <a:p>
            <a:r>
              <a:rPr lang="en-GB" dirty="0" smtClean="0"/>
              <a:t>Form bottom to top is </a:t>
            </a:r>
            <a:r>
              <a:rPr lang="en-US" b="1" dirty="0" smtClean="0"/>
              <a:t>Generalization.</a:t>
            </a:r>
          </a:p>
          <a:p>
            <a:r>
              <a:rPr lang="en-GB" dirty="0" smtClean="0"/>
              <a:t>From top to down is</a:t>
            </a:r>
            <a:r>
              <a:rPr lang="en-GB" b="1" dirty="0" smtClean="0"/>
              <a:t> </a:t>
            </a:r>
            <a:r>
              <a:rPr lang="en-US" b="1" dirty="0" smtClean="0"/>
              <a:t>Specialization</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US" dirty="0"/>
          </a:p>
        </p:txBody>
      </p:sp>
      <p:pic>
        <p:nvPicPr>
          <p:cNvPr id="4" name="Content Placeholder 3" descr="OOP_InheritanceExamples.png"/>
          <p:cNvPicPr>
            <a:picLocks noGrp="1" noChangeAspect="1"/>
          </p:cNvPicPr>
          <p:nvPr>
            <p:ph sz="quarter" idx="1"/>
          </p:nvPr>
        </p:nvPicPr>
        <p:blipFill>
          <a:blip r:embed="rId2" cstate="print"/>
          <a:stretch>
            <a:fillRect/>
          </a:stretch>
        </p:blipFill>
        <p:spPr>
          <a:xfrm>
            <a:off x="113088" y="2564904"/>
            <a:ext cx="8707384" cy="2952328"/>
          </a:xfrm>
        </p:spPr>
      </p:pic>
      <p:sp>
        <p:nvSpPr>
          <p:cNvPr id="5" name="Slide Number Placeholder 4"/>
          <p:cNvSpPr>
            <a:spLocks noGrp="1"/>
          </p:cNvSpPr>
          <p:nvPr>
            <p:ph type="sldNum" sz="quarter" idx="12"/>
          </p:nvPr>
        </p:nvSpPr>
        <p:spPr/>
        <p:txBody>
          <a:bodyPr/>
          <a:lstStyle/>
          <a:p>
            <a:fld id="{006AA04F-368E-4127-8D18-470B586401B8}" type="slidenum">
              <a:rPr lang="en-US" smtClean="0"/>
              <a:pPr/>
              <a:t>22</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Types of Inheritance</a:t>
            </a:r>
            <a:endParaRPr lang="en-US"/>
          </a:p>
        </p:txBody>
      </p:sp>
      <p:pic>
        <p:nvPicPr>
          <p:cNvPr id="4" name="Content Placeholder 3" descr="types_of_inheritance.jpg"/>
          <p:cNvPicPr>
            <a:picLocks noGrp="1" noChangeAspect="1"/>
          </p:cNvPicPr>
          <p:nvPr>
            <p:ph sz="quarter" idx="1"/>
          </p:nvPr>
        </p:nvPicPr>
        <p:blipFill>
          <a:blip r:embed="rId2" cstate="print"/>
          <a:stretch>
            <a:fillRect/>
          </a:stretch>
        </p:blipFill>
        <p:spPr>
          <a:xfrm>
            <a:off x="1043608" y="1600200"/>
            <a:ext cx="6254876" cy="5191547"/>
          </a:xfrm>
        </p:spPr>
      </p:pic>
      <p:sp>
        <p:nvSpPr>
          <p:cNvPr id="5" name="Slide Number Placeholder 4"/>
          <p:cNvSpPr>
            <a:spLocks noGrp="1"/>
          </p:cNvSpPr>
          <p:nvPr>
            <p:ph type="sldNum" sz="quarter" idx="12"/>
          </p:nvPr>
        </p:nvSpPr>
        <p:spPr/>
        <p:txBody>
          <a:bodyPr/>
          <a:lstStyle/>
          <a:p>
            <a:fld id="{006AA04F-368E-4127-8D18-470B586401B8}" type="slidenum">
              <a:rPr lang="en-US" smtClean="0"/>
              <a:pPr/>
              <a:t>23</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2- Inheritance</a:t>
            </a:r>
            <a:endParaRPr lang="en-US" dirty="0"/>
          </a:p>
        </p:txBody>
      </p:sp>
      <p:sp>
        <p:nvSpPr>
          <p:cNvPr id="3" name="Content Placeholder 2"/>
          <p:cNvSpPr>
            <a:spLocks noGrp="1"/>
          </p:cNvSpPr>
          <p:nvPr>
            <p:ph sz="quarter" idx="1"/>
          </p:nvPr>
        </p:nvSpPr>
        <p:spPr>
          <a:xfrm>
            <a:off x="242918" y="1412776"/>
            <a:ext cx="8686800" cy="5214974"/>
          </a:xfrm>
        </p:spPr>
        <p:txBody>
          <a:bodyPr>
            <a:normAutofit/>
          </a:bodyPr>
          <a:lstStyle/>
          <a:p>
            <a:r>
              <a:rPr lang="en-US" altLang="en-US" dirty="0" smtClean="0"/>
              <a:t>The new classes, known as </a:t>
            </a:r>
            <a:r>
              <a:rPr lang="en-US" altLang="en-US" b="1" dirty="0" smtClean="0"/>
              <a:t>subclasses</a:t>
            </a:r>
            <a:r>
              <a:rPr lang="en-US" altLang="en-US" dirty="0" smtClean="0"/>
              <a:t> (child or derived classes), inherit attributes and behavior of the pre-existing classes, which are referred to as </a:t>
            </a:r>
            <a:r>
              <a:rPr lang="en-US" altLang="en-US" b="1" dirty="0" err="1" smtClean="0"/>
              <a:t>superclasses</a:t>
            </a:r>
            <a:r>
              <a:rPr lang="en-US" altLang="en-US" dirty="0" smtClean="0"/>
              <a:t> (parent or ancestor classes).</a:t>
            </a:r>
          </a:p>
          <a:p>
            <a:endParaRPr lang="en-US" altLang="en-US" dirty="0" smtClean="0"/>
          </a:p>
          <a:p>
            <a:pPr lvl="1"/>
            <a:r>
              <a:rPr lang="en-CA" altLang="en-US" dirty="0" smtClean="0"/>
              <a:t>JAVA dose not support </a:t>
            </a:r>
            <a:r>
              <a:rPr lang="en-CA" altLang="en-US" b="1" dirty="0" smtClean="0"/>
              <a:t>multiple inheritance.</a:t>
            </a:r>
          </a:p>
          <a:p>
            <a:pPr lvl="2"/>
            <a:r>
              <a:rPr lang="en-CA" altLang="en-US" b="1" dirty="0" smtClean="0"/>
              <a:t>Use interfaces.</a:t>
            </a:r>
          </a:p>
          <a:p>
            <a:pPr lvl="2"/>
            <a:endParaRPr lang="en-CA" altLang="en-US" dirty="0" smtClean="0"/>
          </a:p>
          <a:p>
            <a:endParaRPr lang="en-CA" altLang="en-US" b="1" dirty="0" smtClean="0"/>
          </a:p>
          <a:p>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Composition vs. Inheritance</a:t>
            </a:r>
            <a:endParaRPr lang="en-US" dirty="0"/>
          </a:p>
        </p:txBody>
      </p:sp>
      <p:sp>
        <p:nvSpPr>
          <p:cNvPr id="3" name="Content Placeholder 2"/>
          <p:cNvSpPr>
            <a:spLocks noGrp="1"/>
          </p:cNvSpPr>
          <p:nvPr>
            <p:ph sz="quarter" idx="1"/>
          </p:nvPr>
        </p:nvSpPr>
        <p:spPr/>
        <p:txBody>
          <a:bodyPr/>
          <a:lstStyle/>
          <a:p>
            <a:r>
              <a:rPr lang="en-US" dirty="0" smtClean="0"/>
              <a:t>There are two ways to </a:t>
            </a:r>
            <a:r>
              <a:rPr lang="en-US" i="1" dirty="0" smtClean="0"/>
              <a:t>reuse</a:t>
            </a:r>
            <a:r>
              <a:rPr lang="en-US" dirty="0" smtClean="0"/>
              <a:t> existing classes, namely, </a:t>
            </a:r>
            <a:r>
              <a:rPr lang="en-US" i="1" dirty="0" smtClean="0"/>
              <a:t>composition</a:t>
            </a:r>
            <a:r>
              <a:rPr lang="en-US" dirty="0" smtClean="0"/>
              <a:t> and </a:t>
            </a:r>
            <a:r>
              <a:rPr lang="en-US" i="1" dirty="0" smtClean="0"/>
              <a:t>inheritance</a:t>
            </a:r>
            <a:r>
              <a:rPr lang="en-US" dirty="0" smtClean="0"/>
              <a:t>. </a:t>
            </a:r>
          </a:p>
          <a:p>
            <a:endParaRPr lang="en-US" dirty="0" smtClean="0"/>
          </a:p>
          <a:p>
            <a:r>
              <a:rPr lang="en-US" dirty="0" smtClean="0"/>
              <a:t>With </a:t>
            </a:r>
            <a:r>
              <a:rPr lang="en-US" i="1" dirty="0" smtClean="0"/>
              <a:t>composition</a:t>
            </a:r>
            <a:r>
              <a:rPr lang="en-US" dirty="0" smtClean="0"/>
              <a:t>, you define a new class, which is composed of existing classes.</a:t>
            </a:r>
          </a:p>
          <a:p>
            <a:endParaRPr lang="en-US" dirty="0" smtClean="0"/>
          </a:p>
          <a:p>
            <a:r>
              <a:rPr lang="en-US" dirty="0" smtClean="0"/>
              <a:t> With </a:t>
            </a:r>
            <a:r>
              <a:rPr lang="en-US" i="1" dirty="0" smtClean="0"/>
              <a:t>inheritance</a:t>
            </a:r>
            <a:r>
              <a:rPr lang="en-US" dirty="0" smtClean="0"/>
              <a:t>, you derive a new class based on an existing class, with modifications or extensions.</a:t>
            </a:r>
          </a:p>
          <a:p>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sz="quarter" idx="1"/>
          </p:nvPr>
        </p:nvSpPr>
        <p:spPr/>
        <p:txBody>
          <a:bodyPr>
            <a:normAutofit/>
          </a:bodyPr>
          <a:lstStyle/>
          <a:p>
            <a:r>
              <a:rPr lang="en-US" dirty="0" smtClean="0"/>
              <a:t>In Object-oriented programming, abstraction is a process of hiding the implementation details from the user, only the functionality will be provided to the user.</a:t>
            </a:r>
          </a:p>
          <a:p>
            <a:r>
              <a:rPr lang="en-US" dirty="0" smtClean="0"/>
              <a:t> In other words, the user will have the information on what the object does instead of how it does it.</a:t>
            </a:r>
          </a:p>
          <a:p>
            <a:r>
              <a:rPr lang="en-US" dirty="0" smtClean="0"/>
              <a:t>Abstraction reduces complexity by hiding irrelevant detail.</a:t>
            </a:r>
          </a:p>
          <a:p>
            <a:r>
              <a:rPr lang="en-US" altLang="en-US" dirty="0" smtClean="0"/>
              <a:t>Object-oriented programming provides </a:t>
            </a:r>
            <a:r>
              <a:rPr lang="en-US" altLang="en-US" b="1" dirty="0" smtClean="0"/>
              <a:t>abstraction</a:t>
            </a:r>
            <a:r>
              <a:rPr lang="en-US" altLang="en-US" dirty="0" smtClean="0"/>
              <a:t> through </a:t>
            </a:r>
            <a:r>
              <a:rPr lang="en-US" altLang="en-US" b="1" dirty="0" smtClean="0"/>
              <a:t>composition</a:t>
            </a:r>
            <a:r>
              <a:rPr lang="en-US" altLang="en-US" dirty="0" smtClean="0"/>
              <a:t> and </a:t>
            </a:r>
            <a:r>
              <a:rPr lang="en-US" altLang="en-US" b="1" dirty="0" smtClean="0"/>
              <a:t>inheritance</a:t>
            </a:r>
            <a:r>
              <a:rPr lang="en-US" altLang="en-US" dirty="0" smtClean="0"/>
              <a:t>.</a:t>
            </a:r>
            <a:endParaRPr lang="en-US" dirty="0" smtClean="0"/>
          </a:p>
          <a:p>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sz="quarter" idx="1"/>
          </p:nvPr>
        </p:nvSpPr>
        <p:spPr/>
        <p:txBody>
          <a:bodyPr>
            <a:normAutofit/>
          </a:bodyPr>
          <a:lstStyle/>
          <a:p>
            <a:r>
              <a:rPr lang="en-US" altLang="en-US" dirty="0" smtClean="0"/>
              <a:t>For example, a class Car would be made up of an Engine, Gearbox, Steering objects, and many more components. To build the Car class, one does not need to know how the different components work internally, but only how to interface with them, i.e., send messages to them, receive messages from them, and perhaps make the different objects composing the class interact with each other. </a:t>
            </a:r>
          </a:p>
          <a:p>
            <a:r>
              <a:rPr lang="en-GB" altLang="en-US" dirty="0" smtClean="0"/>
              <a:t>To make a new model from your car you just extend it from older model.</a:t>
            </a:r>
            <a:endParaRPr lang="en-US" altLang="en-US" dirty="0" smtClean="0"/>
          </a:p>
        </p:txBody>
      </p:sp>
      <p:sp>
        <p:nvSpPr>
          <p:cNvPr id="4" name="Slide Number Placeholder 3"/>
          <p:cNvSpPr>
            <a:spLocks noGrp="1"/>
          </p:cNvSpPr>
          <p:nvPr>
            <p:ph type="sldNum" sz="quarter" idx="12"/>
          </p:nvPr>
        </p:nvSpPr>
        <p:spPr/>
        <p:txBody>
          <a:bodyPr/>
          <a:lstStyle/>
          <a:p>
            <a:fld id="{006AA04F-368E-4127-8D18-470B586401B8}"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Polymorphism</a:t>
            </a:r>
            <a:endParaRPr lang="en-US" dirty="0"/>
          </a:p>
        </p:txBody>
      </p:sp>
      <p:sp>
        <p:nvSpPr>
          <p:cNvPr id="3" name="Content Placeholder 2"/>
          <p:cNvSpPr>
            <a:spLocks noGrp="1"/>
          </p:cNvSpPr>
          <p:nvPr>
            <p:ph sz="quarter" idx="1"/>
          </p:nvPr>
        </p:nvSpPr>
        <p:spPr/>
        <p:txBody>
          <a:bodyPr>
            <a:normAutofit/>
          </a:bodyPr>
          <a:lstStyle/>
          <a:p>
            <a:r>
              <a:rPr lang="en-US" i="1" dirty="0" smtClean="0"/>
              <a:t>Many forms or many ways.</a:t>
            </a:r>
          </a:p>
          <a:p>
            <a:endParaRPr lang="en-GB" i="1" dirty="0" smtClean="0"/>
          </a:p>
          <a:p>
            <a:r>
              <a:rPr lang="en-GB" i="1" dirty="0" smtClean="0"/>
              <a:t>The object react in different ways.</a:t>
            </a:r>
          </a:p>
          <a:p>
            <a:pPr lvl="1"/>
            <a:r>
              <a:rPr lang="en-GB" i="1" dirty="0" err="1" smtClean="0"/>
              <a:t>Overloding</a:t>
            </a:r>
            <a:r>
              <a:rPr lang="en-GB" i="1" dirty="0" smtClean="0"/>
              <a:t> and </a:t>
            </a:r>
            <a:r>
              <a:rPr lang="en-GB" i="1" dirty="0" err="1" smtClean="0"/>
              <a:t>overridig</a:t>
            </a:r>
            <a:r>
              <a:rPr lang="en-GB" i="1" dirty="0" smtClean="0"/>
              <a:t>.</a:t>
            </a:r>
          </a:p>
          <a:p>
            <a:pPr lvl="1"/>
            <a:endParaRPr lang="en-GB" i="1" dirty="0" smtClean="0"/>
          </a:p>
          <a:p>
            <a:r>
              <a:rPr lang="en-GB" i="1" dirty="0" smtClean="0"/>
              <a:t>The object may has many forms</a:t>
            </a:r>
          </a:p>
          <a:p>
            <a:pPr lvl="1"/>
            <a:r>
              <a:rPr lang="en-US" b="1" dirty="0" smtClean="0"/>
              <a:t>Substitutability  </a:t>
            </a:r>
            <a:endParaRPr lang="ar-LY" b="1" dirty="0" smtClean="0"/>
          </a:p>
          <a:p>
            <a:endParaRPr lang="en-GB" i="1" dirty="0" smtClean="0"/>
          </a:p>
          <a:p>
            <a:endParaRPr lang="en-US" i="1" dirty="0" smtClean="0"/>
          </a:p>
          <a:p>
            <a:endParaRPr lang="en-US" i="1" dirty="0" smtClean="0"/>
          </a:p>
          <a:p>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Polymorphism </a:t>
            </a:r>
            <a:r>
              <a:rPr lang="en-US" b="1" dirty="0" smtClean="0"/>
              <a:t>Substitutability  </a:t>
            </a:r>
            <a:endParaRPr lang="en-US" dirty="0"/>
          </a:p>
        </p:txBody>
      </p:sp>
      <p:sp>
        <p:nvSpPr>
          <p:cNvPr id="3" name="Content Placeholder 2"/>
          <p:cNvSpPr>
            <a:spLocks noGrp="1"/>
          </p:cNvSpPr>
          <p:nvPr>
            <p:ph sz="quarter" idx="1"/>
          </p:nvPr>
        </p:nvSpPr>
        <p:spPr/>
        <p:txBody>
          <a:bodyPr>
            <a:normAutofit lnSpcReduction="10000"/>
          </a:bodyPr>
          <a:lstStyle/>
          <a:p>
            <a:pPr lvl="1">
              <a:buNone/>
            </a:pPr>
            <a:endParaRPr lang="en-GB" dirty="0" smtClean="0"/>
          </a:p>
          <a:p>
            <a:r>
              <a:rPr lang="en-GB" dirty="0" smtClean="0"/>
              <a:t>A</a:t>
            </a:r>
            <a:r>
              <a:rPr lang="en-US" dirty="0" smtClean="0"/>
              <a:t> subclass inherited all attributes and operations from its </a:t>
            </a:r>
            <a:r>
              <a:rPr lang="en-US" dirty="0" err="1" smtClean="0"/>
              <a:t>superclass</a:t>
            </a:r>
            <a:r>
              <a:rPr lang="en-US" dirty="0" smtClean="0"/>
              <a:t>. </a:t>
            </a:r>
          </a:p>
          <a:p>
            <a:r>
              <a:rPr lang="en-US" dirty="0" smtClean="0"/>
              <a:t>This means that a subclass object can do whatever its </a:t>
            </a:r>
            <a:r>
              <a:rPr lang="en-US" dirty="0" err="1" smtClean="0"/>
              <a:t>superclass</a:t>
            </a:r>
            <a:r>
              <a:rPr lang="en-US" dirty="0" smtClean="0"/>
              <a:t> can do. </a:t>
            </a:r>
          </a:p>
          <a:p>
            <a:r>
              <a:rPr lang="en-US" dirty="0" smtClean="0"/>
              <a:t>As a result, we can </a:t>
            </a:r>
            <a:r>
              <a:rPr lang="en-US" i="1" dirty="0" smtClean="0"/>
              <a:t>substitute</a:t>
            </a:r>
            <a:r>
              <a:rPr lang="en-US" dirty="0" smtClean="0"/>
              <a:t> a subclass instance when a </a:t>
            </a:r>
            <a:r>
              <a:rPr lang="en-US" dirty="0" err="1" smtClean="0"/>
              <a:t>superclass</a:t>
            </a:r>
            <a:r>
              <a:rPr lang="en-US" dirty="0" smtClean="0"/>
              <a:t> instance is expected, </a:t>
            </a:r>
          </a:p>
          <a:p>
            <a:r>
              <a:rPr lang="en-GB" dirty="0" smtClean="0"/>
              <a:t>Using abstract class and interfaces to </a:t>
            </a:r>
            <a:r>
              <a:rPr lang="en-GB" dirty="0" err="1" smtClean="0"/>
              <a:t>creat</a:t>
            </a:r>
            <a:r>
              <a:rPr lang="en-GB" dirty="0" smtClean="0"/>
              <a:t> a type (model) of </a:t>
            </a:r>
            <a:r>
              <a:rPr lang="en-GB" dirty="0" err="1" smtClean="0"/>
              <a:t>anytype</a:t>
            </a:r>
            <a:r>
              <a:rPr lang="en-GB" dirty="0" smtClean="0"/>
              <a:t> is useful for sub</a:t>
            </a:r>
            <a:r>
              <a:rPr lang="en-US" dirty="0" smtClean="0"/>
              <a:t>stitutability.</a:t>
            </a:r>
          </a:p>
          <a:p>
            <a:pPr lvl="1"/>
            <a:r>
              <a:rPr lang="en-GB" b="1" dirty="0" smtClean="0"/>
              <a:t>Inherited object or object that implements the interface, are from its type .</a:t>
            </a:r>
            <a:endParaRPr lang="ar-LY" b="1" dirty="0" smtClean="0"/>
          </a:p>
          <a:p>
            <a:pPr algn="r" rtl="1">
              <a:buNone/>
            </a:pPr>
            <a:endParaRPr lang="ar-LY" b="1" dirty="0" smtClean="0"/>
          </a:p>
          <a:p>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Messages and Responsibilities</a:t>
            </a:r>
            <a:endParaRPr lang="en-US" dirty="0"/>
          </a:p>
        </p:txBody>
      </p:sp>
      <p:sp>
        <p:nvSpPr>
          <p:cNvPr id="3" name="Content Placeholder 2"/>
          <p:cNvSpPr>
            <a:spLocks noGrp="1"/>
          </p:cNvSpPr>
          <p:nvPr>
            <p:ph sz="quarter" idx="1"/>
          </p:nvPr>
        </p:nvSpPr>
        <p:spPr>
          <a:xfrm>
            <a:off x="457200" y="2189185"/>
            <a:ext cx="8229600" cy="4525963"/>
          </a:xfrm>
        </p:spPr>
        <p:txBody>
          <a:bodyPr>
            <a:normAutofit/>
          </a:bodyPr>
          <a:lstStyle/>
          <a:p>
            <a:r>
              <a:rPr lang="en-US" dirty="0" smtClean="0"/>
              <a:t>Action is initiated by the transmission of a </a:t>
            </a:r>
            <a:r>
              <a:rPr lang="en-US" b="1" dirty="0" smtClean="0"/>
              <a:t>message to an agent (an object) responsible for the actions. </a:t>
            </a:r>
          </a:p>
          <a:p>
            <a:r>
              <a:rPr lang="en-US" b="1" dirty="0" smtClean="0"/>
              <a:t>If the receiver accepts </a:t>
            </a:r>
            <a:r>
              <a:rPr lang="en-US" dirty="0" smtClean="0"/>
              <a:t>the message, it accepts </a:t>
            </a:r>
            <a:r>
              <a:rPr lang="en-US" b="1" dirty="0" smtClean="0"/>
              <a:t>responsibility to carry out the indicated action.</a:t>
            </a:r>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OOP_PolymorphismShape.png"/>
          <p:cNvPicPr>
            <a:picLocks noGrp="1"/>
          </p:cNvPicPr>
          <p:nvPr>
            <p:ph sz="quarter" idx="1"/>
          </p:nvPr>
        </p:nvPicPr>
        <p:blipFill>
          <a:blip r:embed="rId2" cstate="print"/>
          <a:srcRect/>
          <a:stretch>
            <a:fillRect/>
          </a:stretch>
        </p:blipFill>
        <p:spPr bwMode="auto">
          <a:xfrm>
            <a:off x="683568" y="908720"/>
            <a:ext cx="7704856" cy="5184576"/>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06AA04F-368E-4127-8D18-470B586401B8}" type="slidenum">
              <a:rPr lang="en-US" smtClean="0"/>
              <a:pPr/>
              <a:t>30</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Picture 2"/>
          <p:cNvPicPr>
            <a:picLocks noGrp="1" noChangeAspect="1" noChangeArrowheads="1"/>
          </p:cNvPicPr>
          <p:nvPr>
            <p:ph sz="quarter" idx="1"/>
          </p:nvPr>
        </p:nvPicPr>
        <p:blipFill>
          <a:blip r:embed="rId2" cstate="print"/>
          <a:srcRect l="1933" t="13407" r="48811" b="36391"/>
          <a:stretch>
            <a:fillRect/>
          </a:stretch>
        </p:blipFill>
        <p:spPr bwMode="auto">
          <a:xfrm>
            <a:off x="-245635" y="764704"/>
            <a:ext cx="8922092" cy="576064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006AA04F-368E-4127-8D18-470B586401B8}"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Rehab ben Abdulla</a:t>
            </a:r>
            <a:endParaRPr lang="en-US"/>
          </a:p>
        </p:txBody>
      </p:sp>
      <p:sp>
        <p:nvSpPr>
          <p:cNvPr id="4" name="Slide Number Placeholder 3"/>
          <p:cNvSpPr>
            <a:spLocks noGrp="1"/>
          </p:cNvSpPr>
          <p:nvPr>
            <p:ph type="sldNum" sz="quarter" idx="12"/>
          </p:nvPr>
        </p:nvSpPr>
        <p:spPr/>
        <p:txBody>
          <a:bodyPr/>
          <a:lstStyle/>
          <a:p>
            <a:fld id="{006AA04F-368E-4127-8D18-470B586401B8}" type="slidenum">
              <a:rPr lang="en-US" smtClean="0"/>
              <a:pPr/>
              <a:t>32</a:t>
            </a:fld>
            <a:endParaRPr lang="en-US"/>
          </a:p>
        </p:txBody>
      </p:sp>
      <p:sp>
        <p:nvSpPr>
          <p:cNvPr id="5" name="Content Placeholder 4"/>
          <p:cNvSpPr>
            <a:spLocks noGrp="1"/>
          </p:cNvSpPr>
          <p:nvPr>
            <p:ph sz="quarter" idx="1"/>
          </p:nvPr>
        </p:nvSpPr>
        <p:spPr/>
        <p:txBody>
          <a:bodyPr>
            <a:normAutofit fontScale="70000" lnSpcReduction="20000"/>
          </a:bodyPr>
          <a:lstStyle/>
          <a:p>
            <a:r>
              <a:rPr lang="en-GB" dirty="0" smtClean="0"/>
              <a:t>Public void </a:t>
            </a:r>
            <a:r>
              <a:rPr lang="en-GB" dirty="0" err="1" smtClean="0"/>
              <a:t>whatIsIt</a:t>
            </a:r>
            <a:r>
              <a:rPr lang="en-GB" dirty="0" smtClean="0"/>
              <a:t>(Shape s)</a:t>
            </a:r>
          </a:p>
          <a:p>
            <a:r>
              <a:rPr lang="en-GB" dirty="0" smtClean="0"/>
              <a:t>{</a:t>
            </a:r>
          </a:p>
          <a:p>
            <a:r>
              <a:rPr lang="en-GB" dirty="0" smtClean="0"/>
              <a:t> </a:t>
            </a:r>
            <a:r>
              <a:rPr lang="en-GB" dirty="0" smtClean="0"/>
              <a:t> </a:t>
            </a:r>
            <a:r>
              <a:rPr lang="en-GB" dirty="0" err="1" smtClean="0"/>
              <a:t>System.out.print</a:t>
            </a:r>
            <a:r>
              <a:rPr lang="en-GB" dirty="0" smtClean="0"/>
              <a:t>(s);</a:t>
            </a:r>
          </a:p>
          <a:p>
            <a:r>
              <a:rPr lang="en-GB" dirty="0" smtClean="0"/>
              <a:t>}</a:t>
            </a:r>
          </a:p>
          <a:p>
            <a:endParaRPr lang="en-GB" dirty="0" smtClean="0"/>
          </a:p>
          <a:p>
            <a:pPr>
              <a:buNone/>
            </a:pPr>
            <a:r>
              <a:rPr lang="en-GB" dirty="0" smtClean="0"/>
              <a:t>Main()</a:t>
            </a:r>
          </a:p>
          <a:p>
            <a:pPr>
              <a:buNone/>
            </a:pPr>
            <a:r>
              <a:rPr lang="en-GB" dirty="0" smtClean="0"/>
              <a:t>{</a:t>
            </a:r>
          </a:p>
          <a:p>
            <a:pPr>
              <a:buNone/>
            </a:pPr>
            <a:r>
              <a:rPr lang="en-GB" dirty="0" smtClean="0"/>
              <a:t>Shape s1;  // Shape is abstract class</a:t>
            </a:r>
          </a:p>
          <a:p>
            <a:pPr>
              <a:buNone/>
            </a:pPr>
            <a:r>
              <a:rPr lang="en-GB" dirty="0" smtClean="0"/>
              <a:t>Circle c1= new Circle();</a:t>
            </a:r>
          </a:p>
          <a:p>
            <a:pPr>
              <a:buNone/>
            </a:pPr>
            <a:r>
              <a:rPr lang="en-GB" dirty="0" smtClean="0"/>
              <a:t>Rectangular </a:t>
            </a:r>
            <a:r>
              <a:rPr lang="en-GB" dirty="0" smtClean="0"/>
              <a:t>r = new </a:t>
            </a:r>
            <a:r>
              <a:rPr lang="en-GB" dirty="0" err="1" smtClean="0"/>
              <a:t>Rectangulae</a:t>
            </a:r>
            <a:r>
              <a:rPr lang="en-GB" dirty="0" smtClean="0"/>
              <a:t>()</a:t>
            </a:r>
          </a:p>
          <a:p>
            <a:pPr>
              <a:buNone/>
            </a:pPr>
            <a:r>
              <a:rPr lang="en-GB" dirty="0" smtClean="0"/>
              <a:t>....</a:t>
            </a:r>
          </a:p>
          <a:p>
            <a:pPr>
              <a:buNone/>
            </a:pPr>
            <a:r>
              <a:rPr lang="en-GB" dirty="0" err="1" smtClean="0"/>
              <a:t>whatIsIt</a:t>
            </a:r>
            <a:r>
              <a:rPr lang="en-GB" dirty="0" smtClean="0"/>
              <a:t>(c1);</a:t>
            </a:r>
          </a:p>
          <a:p>
            <a:pPr>
              <a:buNone/>
            </a:pPr>
            <a:r>
              <a:rPr lang="en-GB" dirty="0" err="1" smtClean="0"/>
              <a:t>whatIsIt</a:t>
            </a:r>
            <a:r>
              <a:rPr lang="en-GB" dirty="0" smtClean="0"/>
              <a:t>(r);</a:t>
            </a:r>
            <a:endParaRPr lang="en-GB" dirty="0" smtClean="0"/>
          </a:p>
          <a:p>
            <a:pPr>
              <a:buNone/>
            </a:pPr>
            <a:endParaRPr lang="en-GB" dirty="0" smtClean="0"/>
          </a:p>
          <a:p>
            <a:pPr>
              <a:buNone/>
            </a:pPr>
            <a:r>
              <a:rPr lang="en-GB" dirty="0" smtClean="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509808"/>
            <a:ext cx="8534400" cy="758952"/>
          </a:xfrm>
        </p:spPr>
        <p:txBody>
          <a:bodyPr>
            <a:noAutofit/>
          </a:bodyPr>
          <a:lstStyle/>
          <a:p>
            <a:pPr lvl="1" algn="ctr" rtl="0">
              <a:spcBef>
                <a:spcPct val="0"/>
              </a:spcBef>
            </a:pPr>
            <a:r>
              <a:rPr lang="en-GB" sz="4000" dirty="0" smtClean="0">
                <a:latin typeface="+mj-lt"/>
              </a:rPr>
              <a:t>3- </a:t>
            </a:r>
            <a:r>
              <a:rPr lang="en-US" sz="4000" dirty="0" err="1" smtClean="0">
                <a:latin typeface="+mj-lt"/>
              </a:rPr>
              <a:t>Polymophism</a:t>
            </a:r>
            <a:r>
              <a:rPr lang="en-US" sz="4000" dirty="0" smtClean="0">
                <a:latin typeface="+mj-lt"/>
              </a:rPr>
              <a:t> and Dynamic binding</a:t>
            </a:r>
            <a:endParaRPr lang="en-US" sz="4000" dirty="0">
              <a:latin typeface="+mj-lt"/>
            </a:endParaRPr>
          </a:p>
        </p:txBody>
      </p:sp>
      <p:sp>
        <p:nvSpPr>
          <p:cNvPr id="3" name="Content Placeholder 2"/>
          <p:cNvSpPr>
            <a:spLocks noGrp="1"/>
          </p:cNvSpPr>
          <p:nvPr>
            <p:ph sz="quarter" idx="1"/>
          </p:nvPr>
        </p:nvSpPr>
        <p:spPr/>
        <p:txBody>
          <a:bodyPr>
            <a:normAutofit/>
          </a:bodyPr>
          <a:lstStyle/>
          <a:p>
            <a:r>
              <a:rPr lang="en-GB" dirty="0" smtClean="0"/>
              <a:t>Methods can have the same name but different implementations.</a:t>
            </a:r>
          </a:p>
          <a:p>
            <a:r>
              <a:rPr lang="en-GB" dirty="0" smtClean="0"/>
              <a:t>Overloading is ability of a class to have many methods with the same name, different implementations and different arguments list.</a:t>
            </a:r>
          </a:p>
          <a:p>
            <a:r>
              <a:rPr lang="en-GB" dirty="0" smtClean="0"/>
              <a:t>Overriding deals with two methods, one in a parent class and one in a child class, have the same name, the child’s method implementation overrides  (replaces) the parent’s method implementation.</a:t>
            </a:r>
          </a:p>
          <a:p>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Overriding</a:t>
            </a:r>
            <a:endParaRPr lang="en-US" dirty="0"/>
          </a:p>
        </p:txBody>
      </p:sp>
      <p:pic>
        <p:nvPicPr>
          <p:cNvPr id="4" name="Content Placeholder 3" descr="overriding.gif"/>
          <p:cNvPicPr>
            <a:picLocks noGrp="1" noChangeAspect="1"/>
          </p:cNvPicPr>
          <p:nvPr>
            <p:ph sz="quarter" idx="1"/>
          </p:nvPr>
        </p:nvPicPr>
        <p:blipFill>
          <a:blip r:embed="rId2" cstate="print"/>
          <a:stretch>
            <a:fillRect/>
          </a:stretch>
        </p:blipFill>
        <p:spPr>
          <a:xfrm>
            <a:off x="428596" y="1571612"/>
            <a:ext cx="8001056" cy="5114769"/>
          </a:xfrm>
        </p:spPr>
      </p:pic>
      <p:sp>
        <p:nvSpPr>
          <p:cNvPr id="5" name="Slide Number Placeholder 4"/>
          <p:cNvSpPr>
            <a:spLocks noGrp="1"/>
          </p:cNvSpPr>
          <p:nvPr>
            <p:ph type="sldNum" sz="quarter" idx="12"/>
          </p:nvPr>
        </p:nvSpPr>
        <p:spPr/>
        <p:txBody>
          <a:bodyPr/>
          <a:lstStyle/>
          <a:p>
            <a:fld id="{006AA04F-368E-4127-8D18-470B586401B8}" type="slidenum">
              <a:rPr lang="en-US" smtClean="0"/>
              <a:pPr/>
              <a:t>34</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Overriding</a:t>
            </a:r>
            <a:endParaRPr lang="en-US" dirty="0"/>
          </a:p>
        </p:txBody>
      </p:sp>
      <p:pic>
        <p:nvPicPr>
          <p:cNvPr id="4" name="Content Placeholder 3" descr="ShapeCallTree-sm.png"/>
          <p:cNvPicPr>
            <a:picLocks noGrp="1" noChangeAspect="1"/>
          </p:cNvPicPr>
          <p:nvPr>
            <p:ph sz="quarter" idx="1"/>
          </p:nvPr>
        </p:nvPicPr>
        <p:blipFill>
          <a:blip r:embed="rId2" cstate="print"/>
          <a:stretch>
            <a:fillRect/>
          </a:stretch>
        </p:blipFill>
        <p:spPr>
          <a:xfrm>
            <a:off x="285720" y="2071678"/>
            <a:ext cx="8362106" cy="4357718"/>
          </a:xfrm>
        </p:spPr>
      </p:pic>
      <p:sp>
        <p:nvSpPr>
          <p:cNvPr id="5" name="Slide Number Placeholder 4"/>
          <p:cNvSpPr>
            <a:spLocks noGrp="1"/>
          </p:cNvSpPr>
          <p:nvPr>
            <p:ph type="sldNum" sz="quarter" idx="12"/>
          </p:nvPr>
        </p:nvSpPr>
        <p:spPr/>
        <p:txBody>
          <a:bodyPr/>
          <a:lstStyle/>
          <a:p>
            <a:fld id="{006AA04F-368E-4127-8D18-470B586401B8}" type="slidenum">
              <a:rPr lang="en-US" smtClean="0"/>
              <a:pPr/>
              <a:t>35</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3- </a:t>
            </a:r>
            <a:r>
              <a:rPr lang="en-US" dirty="0" err="1" smtClean="0"/>
              <a:t>Polymophism</a:t>
            </a:r>
            <a:r>
              <a:rPr lang="en-US" dirty="0" smtClean="0"/>
              <a:t> and Dynamic binding</a:t>
            </a:r>
            <a:endParaRPr lang="en-US" dirty="0"/>
          </a:p>
        </p:txBody>
      </p:sp>
      <p:pic>
        <p:nvPicPr>
          <p:cNvPr id="4" name="Content Placeholder 3" descr="Polymorphism.jpg"/>
          <p:cNvPicPr>
            <a:picLocks noGrp="1" noChangeAspect="1"/>
          </p:cNvPicPr>
          <p:nvPr>
            <p:ph sz="quarter" idx="1"/>
          </p:nvPr>
        </p:nvPicPr>
        <p:blipFill>
          <a:blip r:embed="rId2" cstate="print"/>
          <a:stretch>
            <a:fillRect/>
          </a:stretch>
        </p:blipFill>
        <p:spPr>
          <a:xfrm>
            <a:off x="381405" y="1643050"/>
            <a:ext cx="8262561" cy="4786346"/>
          </a:xfrm>
        </p:spPr>
      </p:pic>
      <p:sp>
        <p:nvSpPr>
          <p:cNvPr id="5" name="Slide Number Placeholder 4"/>
          <p:cNvSpPr>
            <a:spLocks noGrp="1"/>
          </p:cNvSpPr>
          <p:nvPr>
            <p:ph type="sldNum" sz="quarter" idx="12"/>
          </p:nvPr>
        </p:nvSpPr>
        <p:spPr/>
        <p:txBody>
          <a:bodyPr/>
          <a:lstStyle/>
          <a:p>
            <a:fld id="{006AA04F-368E-4127-8D18-470B586401B8}" type="slidenum">
              <a:rPr lang="en-US" smtClean="0"/>
              <a:pPr/>
              <a:t>36</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Overloading</a:t>
            </a:r>
            <a:endParaRPr lang="en-US" dirty="0"/>
          </a:p>
        </p:txBody>
      </p:sp>
      <p:pic>
        <p:nvPicPr>
          <p:cNvPr id="4" name="Content Placeholder 3" descr="example51.jpg"/>
          <p:cNvPicPr>
            <a:picLocks noGrp="1" noChangeAspect="1"/>
          </p:cNvPicPr>
          <p:nvPr>
            <p:ph sz="quarter" idx="1"/>
          </p:nvPr>
        </p:nvPicPr>
        <p:blipFill>
          <a:blip r:embed="rId2" cstate="print"/>
          <a:stretch>
            <a:fillRect/>
          </a:stretch>
        </p:blipFill>
        <p:spPr>
          <a:xfrm>
            <a:off x="2701131" y="2317750"/>
            <a:ext cx="3705225" cy="2990850"/>
          </a:xfrm>
        </p:spPr>
      </p:pic>
      <p:sp>
        <p:nvSpPr>
          <p:cNvPr id="5" name="Slide Number Placeholder 4"/>
          <p:cNvSpPr>
            <a:spLocks noGrp="1"/>
          </p:cNvSpPr>
          <p:nvPr>
            <p:ph type="sldNum" sz="quarter" idx="12"/>
          </p:nvPr>
        </p:nvSpPr>
        <p:spPr/>
        <p:txBody>
          <a:bodyPr/>
          <a:lstStyle/>
          <a:p>
            <a:fld id="{006AA04F-368E-4127-8D18-470B586401B8}" type="slidenum">
              <a:rPr lang="en-US" smtClean="0"/>
              <a:pPr/>
              <a:t>37</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07-virtual-functions-19-638.jpg"/>
          <p:cNvPicPr>
            <a:picLocks noGrp="1" noChangeAspect="1"/>
          </p:cNvPicPr>
          <p:nvPr>
            <p:ph sz="quarter" idx="1"/>
          </p:nvPr>
        </p:nvPicPr>
        <p:blipFill>
          <a:blip r:embed="rId2" cstate="print"/>
          <a:stretch>
            <a:fillRect/>
          </a:stretch>
        </p:blipFill>
        <p:spPr>
          <a:xfrm>
            <a:off x="71406" y="142852"/>
            <a:ext cx="8880113" cy="6715148"/>
          </a:xfrm>
        </p:spPr>
      </p:pic>
      <p:sp>
        <p:nvSpPr>
          <p:cNvPr id="5" name="Slide Number Placeholder 4"/>
          <p:cNvSpPr>
            <a:spLocks noGrp="1"/>
          </p:cNvSpPr>
          <p:nvPr>
            <p:ph type="sldNum" sz="quarter" idx="12"/>
          </p:nvPr>
        </p:nvSpPr>
        <p:spPr/>
        <p:txBody>
          <a:bodyPr/>
          <a:lstStyle/>
          <a:p>
            <a:fld id="{006AA04F-368E-4127-8D18-470B586401B8}" type="slidenum">
              <a:rPr lang="en-US" smtClean="0"/>
              <a:pPr/>
              <a:t>38</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OOP Concepts </a:t>
            </a:r>
            <a:r>
              <a:rPr lang="en-GB" smtClean="0"/>
              <a:t>summry</a:t>
            </a:r>
            <a:endParaRPr lang="en-US"/>
          </a:p>
        </p:txBody>
      </p:sp>
      <p:sp>
        <p:nvSpPr>
          <p:cNvPr id="3" name="Content Placeholder 2"/>
          <p:cNvSpPr>
            <a:spLocks noGrp="1"/>
          </p:cNvSpPr>
          <p:nvPr>
            <p:ph sz="quarter" idx="1"/>
          </p:nvPr>
        </p:nvSpPr>
        <p:spPr/>
        <p:txBody>
          <a:bodyPr/>
          <a:lstStyle/>
          <a:p>
            <a:pPr>
              <a:defRPr/>
            </a:pPr>
            <a:r>
              <a:rPr lang="en-US" dirty="0" smtClean="0"/>
              <a:t>Data Abstraction   (specifies behavior)</a:t>
            </a:r>
          </a:p>
          <a:p>
            <a:pPr>
              <a:defRPr/>
            </a:pPr>
            <a:r>
              <a:rPr lang="en-US" dirty="0" smtClean="0"/>
              <a:t>Encapsulation (controls visibility of names)</a:t>
            </a:r>
          </a:p>
          <a:p>
            <a:pPr>
              <a:defRPr/>
            </a:pPr>
            <a:r>
              <a:rPr lang="en-US" dirty="0" smtClean="0"/>
              <a:t>Polymorphism (accommodates various                  				implementations)</a:t>
            </a:r>
          </a:p>
          <a:p>
            <a:pPr>
              <a:defRPr/>
            </a:pPr>
            <a:r>
              <a:rPr lang="en-US" dirty="0" smtClean="0"/>
              <a:t>Inheritance (facilitates code reuse)</a:t>
            </a:r>
          </a:p>
          <a:p>
            <a:pPr>
              <a:defRPr/>
            </a:pPr>
            <a:r>
              <a:rPr lang="en-US" dirty="0" smtClean="0"/>
              <a:t>Modularity (relates to unit of compilation)</a:t>
            </a:r>
          </a:p>
          <a:p>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39</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OOP Paradigms</a:t>
            </a:r>
            <a:endParaRPr lang="en-US" dirty="0"/>
          </a:p>
        </p:txBody>
      </p:sp>
      <p:sp>
        <p:nvSpPr>
          <p:cNvPr id="3" name="Content Placeholder 2"/>
          <p:cNvSpPr>
            <a:spLocks noGrp="1"/>
          </p:cNvSpPr>
          <p:nvPr>
            <p:ph sz="quarter" idx="1"/>
          </p:nvPr>
        </p:nvSpPr>
        <p:spPr>
          <a:xfrm>
            <a:off x="457200" y="2474937"/>
            <a:ext cx="8229600" cy="4525963"/>
          </a:xfrm>
        </p:spPr>
        <p:txBody>
          <a:bodyPr/>
          <a:lstStyle/>
          <a:p>
            <a:pPr>
              <a:defRPr/>
            </a:pPr>
            <a:r>
              <a:rPr lang="en-US" dirty="0" smtClean="0"/>
              <a:t>Programming with  </a:t>
            </a:r>
            <a:r>
              <a:rPr lang="en-US" i="1" dirty="0" smtClean="0"/>
              <a:t>Abstract Data Types.</a:t>
            </a:r>
          </a:p>
          <a:p>
            <a:pPr lvl="1">
              <a:defRPr/>
            </a:pPr>
            <a:r>
              <a:rPr lang="en-US" i="1" dirty="0" smtClean="0"/>
              <a:t>  </a:t>
            </a:r>
            <a:r>
              <a:rPr lang="en-US" dirty="0" smtClean="0">
                <a:solidFill>
                  <a:srgbClr val="000000"/>
                </a:solidFill>
                <a:effectLst>
                  <a:outerShdw blurRad="38100" dist="38100" dir="2700000" algn="tl">
                    <a:srgbClr val="FFFFFF"/>
                  </a:outerShdw>
                </a:effectLst>
              </a:rPr>
              <a:t>ADTs  specify/describe  behaviors.</a:t>
            </a:r>
          </a:p>
          <a:p>
            <a:pPr lvl="1">
              <a:defRPr/>
            </a:pPr>
            <a:endParaRPr lang="en-US" dirty="0" smtClean="0">
              <a:solidFill>
                <a:srgbClr val="000000"/>
              </a:solidFill>
              <a:effectLst>
                <a:outerShdw blurRad="38100" dist="38100" dir="2700000" algn="tl">
                  <a:srgbClr val="FFFFFF"/>
                </a:outerShdw>
              </a:effectLst>
            </a:endParaRPr>
          </a:p>
          <a:p>
            <a:pPr marL="342900" lvl="1" indent="-342900">
              <a:buFont typeface="Arial" pitchFamily="34" charset="0"/>
              <a:buChar char="•"/>
            </a:pPr>
            <a:r>
              <a:rPr lang="en-US" dirty="0" smtClean="0"/>
              <a:t>Program as a collection of classes that represent the real world </a:t>
            </a:r>
            <a:r>
              <a:rPr lang="en-CA" altLang="en-US" dirty="0" smtClean="0"/>
              <a:t> interacting</a:t>
            </a:r>
            <a:r>
              <a:rPr lang="en-US" dirty="0" smtClean="0"/>
              <a:t> objects.</a:t>
            </a:r>
          </a:p>
          <a:p>
            <a:endParaRPr lang="en-US" dirty="0" smtClean="0"/>
          </a:p>
          <a:p>
            <a:pPr lvl="1">
              <a:defRPr/>
            </a:pPr>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OOP Languages</a:t>
            </a:r>
            <a:endParaRPr lang="en-US" dirty="0"/>
          </a:p>
        </p:txBody>
      </p:sp>
      <p:sp>
        <p:nvSpPr>
          <p:cNvPr id="3" name="Content Placeholder 2"/>
          <p:cNvSpPr>
            <a:spLocks noGrp="1"/>
          </p:cNvSpPr>
          <p:nvPr>
            <p:ph sz="quarter" idx="1"/>
          </p:nvPr>
        </p:nvSpPr>
        <p:spPr>
          <a:xfrm>
            <a:off x="214282" y="1546243"/>
            <a:ext cx="8472518" cy="4525963"/>
          </a:xfrm>
        </p:spPr>
        <p:txBody>
          <a:bodyPr>
            <a:noAutofit/>
          </a:bodyPr>
          <a:lstStyle/>
          <a:p>
            <a:r>
              <a:rPr lang="en-US" altLang="en-US" sz="2000" dirty="0" smtClean="0"/>
              <a:t>Concerning the degree of object orientation, following distinction can be made:</a:t>
            </a:r>
          </a:p>
          <a:p>
            <a:endParaRPr lang="en-US" altLang="en-US" sz="2000" dirty="0" smtClean="0"/>
          </a:p>
          <a:p>
            <a:pPr lvl="1"/>
            <a:r>
              <a:rPr lang="en-US" altLang="en-US" sz="2000" dirty="0" smtClean="0"/>
              <a:t>Languages called "pure" OO languages, because everything in them is treated consistently as an object, from primitives such as characters and punctuation, all the way up to whole classes, prototypes, blocks, modules, etc. They were designed specifically to facilitate, even enforce, OO methods. Examples: Smalltalk, Eiffel, Ruby, JADE.</a:t>
            </a:r>
          </a:p>
          <a:p>
            <a:pPr lvl="1"/>
            <a:r>
              <a:rPr lang="en-US" altLang="en-US" sz="2000" dirty="0" smtClean="0"/>
              <a:t>Languages designed mainly for OO programming, but with some procedural elements. Examples: C++, C#, Java, </a:t>
            </a:r>
            <a:r>
              <a:rPr lang="en-US" altLang="en-US" sz="2000" dirty="0" err="1" smtClean="0"/>
              <a:t>Scala</a:t>
            </a:r>
            <a:r>
              <a:rPr lang="en-US" altLang="en-US" sz="2000" dirty="0" smtClean="0"/>
              <a:t>, Python.</a:t>
            </a:r>
          </a:p>
          <a:p>
            <a:pPr lvl="1"/>
            <a:r>
              <a:rPr lang="en-US" altLang="en-US" sz="2000" smtClean="0"/>
              <a:t>Languages </a:t>
            </a:r>
            <a:r>
              <a:rPr lang="en-US" altLang="en-US" sz="2000" dirty="0" smtClean="0"/>
              <a:t>that are historically procedural languages, but have been extended with some OO features. Examples: VB.NET (derived from VB), Fortran 2003, Perl, COBOL 2002, PHP.</a:t>
            </a:r>
          </a:p>
          <a:p>
            <a:endParaRPr lang="en-US" sz="2000"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OOP </a:t>
            </a:r>
            <a:r>
              <a:rPr lang="en-US" dirty="0" smtClean="0"/>
              <a:t>concepts</a:t>
            </a:r>
            <a:endParaRPr lang="en-US" dirty="0"/>
          </a:p>
        </p:txBody>
      </p:sp>
      <p:sp>
        <p:nvSpPr>
          <p:cNvPr id="3" name="Content Placeholder 2"/>
          <p:cNvSpPr>
            <a:spLocks noGrp="1"/>
          </p:cNvSpPr>
          <p:nvPr>
            <p:ph sz="quarter" idx="1"/>
          </p:nvPr>
        </p:nvSpPr>
        <p:spPr/>
        <p:txBody>
          <a:bodyPr>
            <a:normAutofit/>
          </a:bodyPr>
          <a:lstStyle/>
          <a:p>
            <a:endParaRPr lang="en-US" dirty="0" smtClean="0"/>
          </a:p>
          <a:p>
            <a:r>
              <a:rPr lang="en-US" dirty="0" smtClean="0"/>
              <a:t>An object-oriented programming language provides support for the following object oriented concepts:</a:t>
            </a:r>
          </a:p>
          <a:p>
            <a:endParaRPr lang="en-US" dirty="0" smtClean="0"/>
          </a:p>
          <a:p>
            <a:pPr marL="914400" lvl="1" indent="-514350">
              <a:buFont typeface="+mj-lt"/>
              <a:buAutoNum type="arabicPeriod"/>
            </a:pPr>
            <a:r>
              <a:rPr lang="en-US" dirty="0" smtClean="0"/>
              <a:t>Encapsulation.</a:t>
            </a:r>
          </a:p>
          <a:p>
            <a:pPr marL="914400" lvl="1" indent="-514350">
              <a:buFont typeface="+mj-lt"/>
              <a:buAutoNum type="arabicPeriod"/>
            </a:pPr>
            <a:r>
              <a:rPr lang="en-GB" dirty="0" smtClean="0"/>
              <a:t>Abstraction.</a:t>
            </a:r>
            <a:endParaRPr lang="en-US" dirty="0" smtClean="0"/>
          </a:p>
          <a:p>
            <a:pPr marL="914400" lvl="1" indent="-514350">
              <a:buFont typeface="+mj-lt"/>
              <a:buAutoNum type="arabicPeriod"/>
            </a:pPr>
            <a:r>
              <a:rPr lang="en-US" dirty="0" smtClean="0"/>
              <a:t>Inheritance</a:t>
            </a:r>
          </a:p>
          <a:p>
            <a:pPr marL="914400" lvl="1" indent="-514350">
              <a:buFont typeface="+mj-lt"/>
              <a:buAutoNum type="arabicPeriod"/>
            </a:pPr>
            <a:r>
              <a:rPr lang="en-US" smtClean="0"/>
              <a:t>Polymorphism </a:t>
            </a:r>
            <a:r>
              <a:rPr lang="en-US" dirty="0" smtClean="0"/>
              <a:t>and Dynamic binding</a:t>
            </a:r>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12"/>
            <a:ext cx="8229600" cy="1143000"/>
          </a:xfrm>
        </p:spPr>
        <p:txBody>
          <a:bodyPr>
            <a:noAutofit/>
          </a:bodyPr>
          <a:lstStyle/>
          <a:p>
            <a:pPr lvl="1" algn="ctr" rtl="0">
              <a:spcBef>
                <a:spcPct val="0"/>
              </a:spcBef>
            </a:pPr>
            <a:r>
              <a:rPr lang="en-US" sz="3600" dirty="0" smtClean="0">
                <a:latin typeface="+mj-lt"/>
              </a:rPr>
              <a:t>1- Objects and Classes</a:t>
            </a:r>
            <a:br>
              <a:rPr lang="en-US" sz="3600" dirty="0" smtClean="0">
                <a:latin typeface="+mj-lt"/>
              </a:rPr>
            </a:br>
            <a:endParaRPr lang="en-US" sz="3600" dirty="0">
              <a:latin typeface="+mj-lt"/>
            </a:endParaRPr>
          </a:p>
        </p:txBody>
      </p:sp>
      <p:sp>
        <p:nvSpPr>
          <p:cNvPr id="3" name="Content Placeholder 2"/>
          <p:cNvSpPr>
            <a:spLocks noGrp="1"/>
          </p:cNvSpPr>
          <p:nvPr>
            <p:ph sz="quarter" idx="1"/>
          </p:nvPr>
        </p:nvSpPr>
        <p:spPr/>
        <p:txBody>
          <a:bodyPr>
            <a:normAutofit/>
          </a:bodyPr>
          <a:lstStyle/>
          <a:p>
            <a:r>
              <a:rPr lang="en-US" dirty="0" smtClean="0"/>
              <a:t>Classes and Instances.</a:t>
            </a:r>
          </a:p>
          <a:p>
            <a:pPr lvl="1"/>
            <a:r>
              <a:rPr lang="en-GB" dirty="0" smtClean="0"/>
              <a:t> class is the type of objects</a:t>
            </a:r>
          </a:p>
          <a:p>
            <a:r>
              <a:rPr lang="en-US" dirty="0" smtClean="0"/>
              <a:t>An </a:t>
            </a:r>
            <a:r>
              <a:rPr lang="en-US" b="1" dirty="0" smtClean="0"/>
              <a:t>object is any </a:t>
            </a:r>
            <a:r>
              <a:rPr lang="en-US" b="1" i="1" dirty="0" smtClean="0"/>
              <a:t>thing.</a:t>
            </a:r>
          </a:p>
          <a:p>
            <a:r>
              <a:rPr lang="en-US" b="1" i="1" dirty="0" smtClean="0"/>
              <a:t> A class consists of a category of </a:t>
            </a:r>
            <a:r>
              <a:rPr lang="en-US" dirty="0" smtClean="0"/>
              <a:t>things.</a:t>
            </a:r>
          </a:p>
          <a:p>
            <a:r>
              <a:rPr lang="en-US" dirty="0" smtClean="0"/>
              <a:t>In a running program, there may be many instances of an object.</a:t>
            </a:r>
          </a:p>
          <a:p>
            <a:pPr lvl="1"/>
            <a:r>
              <a:rPr lang="en-GB" dirty="0" err="1" smtClean="0"/>
              <a:t>E.g</a:t>
            </a:r>
            <a:r>
              <a:rPr lang="en-GB" dirty="0" smtClean="0"/>
              <a:t> Students in a registration system</a:t>
            </a:r>
          </a:p>
          <a:p>
            <a:r>
              <a:rPr lang="en-GB" dirty="0" smtClean="0"/>
              <a:t>Each objects has a stat and behaviour. </a:t>
            </a:r>
            <a:endParaRPr lang="en-US" dirty="0" smtClean="0"/>
          </a:p>
          <a:p>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axresdefault.jpg"/>
          <p:cNvPicPr>
            <a:picLocks noGrp="1" noChangeAspect="1"/>
          </p:cNvPicPr>
          <p:nvPr>
            <p:ph sz="quarter" idx="1"/>
          </p:nvPr>
        </p:nvPicPr>
        <p:blipFill>
          <a:blip r:embed="rId2" cstate="print"/>
          <a:stretch>
            <a:fillRect/>
          </a:stretch>
        </p:blipFill>
        <p:spPr>
          <a:xfrm>
            <a:off x="489744" y="1527175"/>
            <a:ext cx="8128000" cy="4572000"/>
          </a:xfrm>
        </p:spPr>
      </p:pic>
      <p:sp>
        <p:nvSpPr>
          <p:cNvPr id="5" name="Slide Number Placeholder 4"/>
          <p:cNvSpPr>
            <a:spLocks noGrp="1"/>
          </p:cNvSpPr>
          <p:nvPr>
            <p:ph type="sldNum" sz="quarter" idx="12"/>
          </p:nvPr>
        </p:nvSpPr>
        <p:spPr/>
        <p:txBody>
          <a:bodyPr/>
          <a:lstStyle/>
          <a:p>
            <a:fld id="{006AA04F-368E-4127-8D18-470B586401B8}"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71670" y="500042"/>
            <a:ext cx="5786478" cy="1200329"/>
          </a:xfrm>
          <a:prstGeom prst="rect">
            <a:avLst/>
          </a:prstGeom>
          <a:noFill/>
        </p:spPr>
        <p:txBody>
          <a:bodyPr wrap="square" rtlCol="0">
            <a:spAutoFit/>
          </a:bodyPr>
          <a:lstStyle/>
          <a:p>
            <a:r>
              <a:rPr lang="en-US" sz="3600" dirty="0" smtClean="0">
                <a:latin typeface="+mj-lt"/>
              </a:rPr>
              <a:t>1- Objects and Classes</a:t>
            </a:r>
            <a:br>
              <a:rPr lang="en-US" sz="3600" dirty="0" smtClean="0">
                <a:latin typeface="+mj-lt"/>
              </a:rPr>
            </a:br>
            <a:endParaRPr lang="en-US" sz="3600" dirty="0">
              <a:latin typeface="+mj-lt"/>
            </a:endParaRPr>
          </a:p>
        </p:txBody>
      </p:sp>
      <p:pic>
        <p:nvPicPr>
          <p:cNvPr id="6" name="Picture 2" descr="OOP_Concepts_and_manymore/class.gif"/>
          <p:cNvPicPr>
            <a:picLocks noGrp="1" noChangeAspect="1" noChangeArrowheads="1"/>
          </p:cNvPicPr>
          <p:nvPr>
            <p:ph sz="quarter" idx="1"/>
          </p:nvPr>
        </p:nvPicPr>
        <p:blipFill>
          <a:blip r:embed="rId2" cstate="print"/>
          <a:stretch>
            <a:fillRect/>
          </a:stretch>
        </p:blipFill>
        <p:spPr bwMode="auto">
          <a:xfrm>
            <a:off x="4473384" y="4293096"/>
            <a:ext cx="1826808" cy="1732781"/>
          </a:xfrm>
          <a:prstGeom prst="rect">
            <a:avLst/>
          </a:prstGeom>
          <a:noFill/>
        </p:spPr>
      </p:pic>
      <p:sp>
        <p:nvSpPr>
          <p:cNvPr id="8" name="TextBox 7"/>
          <p:cNvSpPr txBox="1"/>
          <p:nvPr/>
        </p:nvSpPr>
        <p:spPr>
          <a:xfrm>
            <a:off x="357158" y="1500174"/>
            <a:ext cx="8572560" cy="3046988"/>
          </a:xfrm>
          <a:prstGeom prst="rect">
            <a:avLst/>
          </a:prstGeom>
          <a:noFill/>
        </p:spPr>
        <p:txBody>
          <a:bodyPr wrap="square" rtlCol="0">
            <a:spAutoFit/>
          </a:bodyPr>
          <a:lstStyle/>
          <a:p>
            <a:r>
              <a:rPr lang="en-GB" sz="2400" dirty="0" smtClean="0"/>
              <a:t>Class is a set of:</a:t>
            </a:r>
          </a:p>
          <a:p>
            <a:r>
              <a:rPr lang="en-GB" sz="2400" dirty="0" smtClean="0"/>
              <a:t> </a:t>
            </a:r>
            <a:br>
              <a:rPr lang="en-GB" sz="2400" dirty="0" smtClean="0"/>
            </a:br>
            <a:r>
              <a:rPr lang="en-GB" sz="2400" dirty="0" smtClean="0"/>
              <a:t>Attributes or variables  represent  the state of the object</a:t>
            </a:r>
            <a:br>
              <a:rPr lang="en-GB" sz="2400" dirty="0" smtClean="0"/>
            </a:br>
            <a:r>
              <a:rPr lang="en-GB" sz="2400" dirty="0" smtClean="0"/>
              <a:t>Methods or functions  represent the behaviour of the object.</a:t>
            </a:r>
            <a:br>
              <a:rPr lang="en-GB" sz="2400" dirty="0" smtClean="0"/>
            </a:br>
            <a:r>
              <a:rPr lang="en-GB" sz="2400" dirty="0" smtClean="0"/>
              <a:t/>
            </a:r>
            <a:br>
              <a:rPr lang="en-GB" sz="2400" dirty="0" smtClean="0"/>
            </a:br>
            <a:r>
              <a:rPr lang="en-US" sz="2400" dirty="0" smtClean="0"/>
              <a:t>Collectively, the properties and methods defined by a class are called its </a:t>
            </a:r>
            <a:r>
              <a:rPr lang="en-US" sz="2400" b="1" dirty="0" smtClean="0"/>
              <a:t>members</a:t>
            </a:r>
            <a:r>
              <a:rPr lang="en-US" sz="2400" dirty="0" smtClean="0"/>
              <a:t>. </a:t>
            </a:r>
            <a:br>
              <a:rPr lang="en-US" sz="2400" dirty="0" smtClean="0"/>
            </a:br>
            <a:endParaRPr lang="en-US" sz="2400" dirty="0"/>
          </a:p>
        </p:txBody>
      </p:sp>
      <p:sp>
        <p:nvSpPr>
          <p:cNvPr id="7" name="Slide Number Placeholder 6"/>
          <p:cNvSpPr>
            <a:spLocks noGrp="1"/>
          </p:cNvSpPr>
          <p:nvPr>
            <p:ph type="sldNum" sz="quarter" idx="12"/>
          </p:nvPr>
        </p:nvSpPr>
        <p:spPr/>
        <p:txBody>
          <a:bodyPr/>
          <a:lstStyle/>
          <a:p>
            <a:fld id="{006AA04F-368E-4127-8D18-470B586401B8}" type="slidenum">
              <a:rPr lang="en-US" smtClean="0"/>
              <a:pPr/>
              <a:t>8</a:t>
            </a:fld>
            <a:endParaRPr lang="en-US"/>
          </a:p>
        </p:txBody>
      </p:sp>
      <p:sp>
        <p:nvSpPr>
          <p:cNvPr id="9" name="Footer Placeholder 8"/>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Objects and Classes</a:t>
            </a:r>
            <a:endParaRPr lang="en-US" dirty="0"/>
          </a:p>
        </p:txBody>
      </p:sp>
      <p:sp>
        <p:nvSpPr>
          <p:cNvPr id="3" name="Content Placeholder 2"/>
          <p:cNvSpPr>
            <a:spLocks noGrp="1"/>
          </p:cNvSpPr>
          <p:nvPr>
            <p:ph sz="quarter" idx="1"/>
          </p:nvPr>
        </p:nvSpPr>
        <p:spPr/>
        <p:txBody>
          <a:bodyPr/>
          <a:lstStyle/>
          <a:p>
            <a:r>
              <a:rPr lang="en-US" altLang="en-US" dirty="0" smtClean="0"/>
              <a:t>Class methods can be:</a:t>
            </a:r>
          </a:p>
          <a:p>
            <a:pPr lvl="1"/>
            <a:r>
              <a:rPr lang="en-US" altLang="en-US" b="1" dirty="0" smtClean="0"/>
              <a:t>Constructors</a:t>
            </a:r>
          </a:p>
          <a:p>
            <a:pPr lvl="1"/>
            <a:r>
              <a:rPr lang="en-US" altLang="en-US" b="1" dirty="0" smtClean="0"/>
              <a:t>Retrieval and modification of state</a:t>
            </a:r>
          </a:p>
          <a:p>
            <a:pPr lvl="1"/>
            <a:r>
              <a:rPr lang="en-US" altLang="en-US" b="1" dirty="0" smtClean="0"/>
              <a:t>Service-providing</a:t>
            </a:r>
          </a:p>
          <a:p>
            <a:pPr lvl="1"/>
            <a:r>
              <a:rPr lang="en-US" altLang="en-US" b="1" dirty="0" smtClean="0"/>
              <a:t>Destructor</a:t>
            </a:r>
            <a:endParaRPr lang="en-US" dirty="0"/>
          </a:p>
        </p:txBody>
      </p:sp>
      <p:sp>
        <p:nvSpPr>
          <p:cNvPr id="4" name="Slide Number Placeholder 3"/>
          <p:cNvSpPr>
            <a:spLocks noGrp="1"/>
          </p:cNvSpPr>
          <p:nvPr>
            <p:ph type="sldNum" sz="quarter" idx="12"/>
          </p:nvPr>
        </p:nvSpPr>
        <p:spPr/>
        <p:txBody>
          <a:bodyPr/>
          <a:lstStyle/>
          <a:p>
            <a:fld id="{006AA04F-368E-4127-8D18-470B586401B8}"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Rehab ben Abdulla</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1284</TotalTime>
  <Words>1185</Words>
  <Application>Microsoft Office PowerPoint</Application>
  <PresentationFormat>On-screen Show (4:3)</PresentationFormat>
  <Paragraphs>235</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Civic</vt:lpstr>
      <vt:lpstr>Object-Oriented Programming Paradigms</vt:lpstr>
      <vt:lpstr>OOP Paradigms</vt:lpstr>
      <vt:lpstr>Messages and Responsibilities</vt:lpstr>
      <vt:lpstr>OOP Paradigms</vt:lpstr>
      <vt:lpstr>OOP concepts</vt:lpstr>
      <vt:lpstr>1- Objects and Classes </vt:lpstr>
      <vt:lpstr>Slide 7</vt:lpstr>
      <vt:lpstr>Slide 8</vt:lpstr>
      <vt:lpstr>1- Objects and Classes</vt:lpstr>
      <vt:lpstr>Encapsulation</vt:lpstr>
      <vt:lpstr>Encapsulation</vt:lpstr>
      <vt:lpstr>Relationship between classes</vt:lpstr>
      <vt:lpstr>Slide 13</vt:lpstr>
      <vt:lpstr>Relationship between classes</vt:lpstr>
      <vt:lpstr>Unified Modeling Language (UML) for relations</vt:lpstr>
      <vt:lpstr>Association</vt:lpstr>
      <vt:lpstr>Aggregation  and Composition</vt:lpstr>
      <vt:lpstr>Composition  book and author</vt:lpstr>
      <vt:lpstr>Composition  book and author</vt:lpstr>
      <vt:lpstr>2- Inheritance</vt:lpstr>
      <vt:lpstr>Generalization, Specialization</vt:lpstr>
      <vt:lpstr>example</vt:lpstr>
      <vt:lpstr>Types of Inheritance</vt:lpstr>
      <vt:lpstr>2- Inheritance</vt:lpstr>
      <vt:lpstr>Composition vs. Inheritance</vt:lpstr>
      <vt:lpstr>Abstraction</vt:lpstr>
      <vt:lpstr>Abstraction</vt:lpstr>
      <vt:lpstr>Polymorphism</vt:lpstr>
      <vt:lpstr>Polymorphism Substitutability  </vt:lpstr>
      <vt:lpstr>Slide 30</vt:lpstr>
      <vt:lpstr>Slide 31</vt:lpstr>
      <vt:lpstr>Slide 32</vt:lpstr>
      <vt:lpstr>3- Polymophism and Dynamic binding</vt:lpstr>
      <vt:lpstr>Overriding</vt:lpstr>
      <vt:lpstr>Overriding</vt:lpstr>
      <vt:lpstr>3- Polymophism and Dynamic binding</vt:lpstr>
      <vt:lpstr>Overloading</vt:lpstr>
      <vt:lpstr>Slide 38</vt:lpstr>
      <vt:lpstr>OOP Concepts summry</vt:lpstr>
      <vt:lpstr>OOP Languages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Object-Oriented Programming Paradigms</dc:title>
  <dc:creator>Microsoft</dc:creator>
  <cp:lastModifiedBy>Microsoft</cp:lastModifiedBy>
  <cp:revision>197</cp:revision>
  <dcterms:created xsi:type="dcterms:W3CDTF">2017-03-31T09:42:35Z</dcterms:created>
  <dcterms:modified xsi:type="dcterms:W3CDTF">2020-02-03T10:23:53Z</dcterms:modified>
</cp:coreProperties>
</file>