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05/11/1443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FUZZY LOGIC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LOGICAL OPERATIONS AND IF–THEN RULES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12494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define fuzzy set logical operators, let us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784887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605" y="4912568"/>
            <a:ext cx="60007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15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/>
          <a:lstStyle/>
          <a:p>
            <a:r>
              <a:rPr lang="en-US" dirty="0"/>
              <a:t>In FL, the truth of any statement is a matter of degree. In order to define FL operators, </a:t>
            </a:r>
            <a:r>
              <a:rPr lang="en-US" dirty="0" smtClean="0"/>
              <a:t>we have </a:t>
            </a:r>
            <a:r>
              <a:rPr lang="en-US" dirty="0"/>
              <a:t>to find </a:t>
            </a:r>
            <a:r>
              <a:rPr lang="en-US" dirty="0" smtClean="0"/>
              <a:t>the corresponding </a:t>
            </a:r>
            <a:r>
              <a:rPr lang="en-US" dirty="0"/>
              <a:t>operators that preserve the results of using </a:t>
            </a:r>
            <a:r>
              <a:rPr lang="en-US" i="1" dirty="0"/>
              <a:t>AND, OR, </a:t>
            </a:r>
            <a:r>
              <a:rPr lang="en-US" dirty="0"/>
              <a:t>and </a:t>
            </a:r>
            <a:r>
              <a:rPr lang="en-US" i="1" dirty="0" smtClean="0"/>
              <a:t>NOT </a:t>
            </a:r>
            <a:r>
              <a:rPr lang="en-US" dirty="0" smtClean="0"/>
              <a:t>operators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answer is </a:t>
            </a:r>
            <a:r>
              <a:rPr lang="en-US" i="1" dirty="0"/>
              <a:t>min, max, </a:t>
            </a:r>
            <a:r>
              <a:rPr lang="en-US" dirty="0"/>
              <a:t>and </a:t>
            </a:r>
            <a:r>
              <a:rPr lang="en-US" i="1" dirty="0"/>
              <a:t>complement </a:t>
            </a:r>
            <a:r>
              <a:rPr lang="en-US" dirty="0"/>
              <a:t>operations. These operators are </a:t>
            </a:r>
            <a:r>
              <a:rPr lang="en-US" dirty="0" smtClean="0"/>
              <a:t>defined, respectively</a:t>
            </a:r>
            <a:r>
              <a:rPr lang="en-US" dirty="0"/>
              <a:t>, </a:t>
            </a:r>
            <a:r>
              <a:rPr lang="en-US" dirty="0" smtClean="0"/>
              <a:t>as: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399713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1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formulas for </a:t>
            </a:r>
            <a:r>
              <a:rPr lang="en-US" i="1" dirty="0"/>
              <a:t>AND, OR, </a:t>
            </a:r>
            <a:r>
              <a:rPr lang="en-US" dirty="0"/>
              <a:t>and </a:t>
            </a:r>
            <a:r>
              <a:rPr lang="en-US" i="1" dirty="0"/>
              <a:t>NOT </a:t>
            </a:r>
            <a:r>
              <a:rPr lang="en-US" dirty="0" smtClean="0"/>
              <a:t>operators </a:t>
            </a:r>
            <a:r>
              <a:rPr lang="en-US" dirty="0"/>
              <a:t>are useful for </a:t>
            </a:r>
            <a:r>
              <a:rPr lang="en-US" dirty="0" smtClean="0"/>
              <a:t>proving other </a:t>
            </a:r>
            <a:r>
              <a:rPr lang="en-US" dirty="0"/>
              <a:t>mathematical properties about sets; however, </a:t>
            </a:r>
            <a:r>
              <a:rPr lang="en-US" i="1" dirty="0"/>
              <a:t>min </a:t>
            </a:r>
            <a:r>
              <a:rPr lang="en-US" dirty="0"/>
              <a:t>and </a:t>
            </a:r>
            <a:r>
              <a:rPr lang="en-US" i="1" dirty="0"/>
              <a:t>max </a:t>
            </a:r>
            <a:r>
              <a:rPr lang="en-US" dirty="0"/>
              <a:t>are not the only ways </a:t>
            </a:r>
            <a:r>
              <a:rPr lang="en-US" dirty="0" smtClean="0"/>
              <a:t>to describe </a:t>
            </a:r>
            <a:r>
              <a:rPr lang="en-US" dirty="0"/>
              <a:t>the intersection and union of two sets. </a:t>
            </a:r>
            <a:r>
              <a:rPr lang="en-US" dirty="0" err="1"/>
              <a:t>Zadeh</a:t>
            </a:r>
            <a:r>
              <a:rPr lang="en-US" dirty="0"/>
              <a:t> (1965) defined fuzzy union and </a:t>
            </a:r>
            <a:r>
              <a:rPr lang="en-US" dirty="0" smtClean="0"/>
              <a:t>fuzzy intersection </a:t>
            </a:r>
            <a:r>
              <a:rPr lang="en-US" dirty="0"/>
              <a:t>as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61048"/>
            <a:ext cx="4394945" cy="1055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18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989" y="1600200"/>
            <a:ext cx="8452965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 uses notions from crisp logic. Concepts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crisp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 can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extended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FL by replacing 0 or 1 values with fuzzy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membership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3" r="1838" b="5918"/>
          <a:stretch/>
        </p:blipFill>
        <p:spPr bwMode="auto">
          <a:xfrm>
            <a:off x="107504" y="2418735"/>
            <a:ext cx="8297609" cy="65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07505" y="3068960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while the then part of the rule, “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is called the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Interpreting an if–then rule involves two distinct steps. The first step is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antecedent, which involves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fuzzifying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input and applying any necessary fuzzy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operators. 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step is implication, or applying the result of the antecedent to the consequent,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essentially evaluates the membership function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745" y="4581128"/>
            <a:ext cx="1184093" cy="42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07505" y="5028830"/>
            <a:ext cx="8297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applications,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fuzzy membership function for a given relation is obtained with the minimum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product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implication, given, respectively, as follows: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805264"/>
            <a:ext cx="3456383" cy="869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7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FUZZY INFERENCE SYSTEM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fuzzy inference system (FIS) essentially defines a nonlinear mapping of the input </a:t>
            </a:r>
            <a:r>
              <a:rPr lang="en-US" dirty="0" smtClean="0"/>
              <a:t>data vector </a:t>
            </a:r>
            <a:r>
              <a:rPr lang="en-US" dirty="0"/>
              <a:t>into a scalar output, using fuzzy rules. The mapping process involves input/output </a:t>
            </a:r>
            <a:r>
              <a:rPr lang="en-US" dirty="0" smtClean="0"/>
              <a:t>membership functions</a:t>
            </a:r>
            <a:r>
              <a:rPr lang="en-US" dirty="0"/>
              <a:t>, FL operators, fuzzy if–then rules, aggregation of output sets, and </a:t>
            </a:r>
            <a:r>
              <a:rPr lang="en-US" dirty="0" err="1"/>
              <a:t>defuzzification</a:t>
            </a:r>
            <a:r>
              <a:rPr lang="en-US" dirty="0"/>
              <a:t>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429000"/>
            <a:ext cx="770485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67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err="1"/>
              <a:t>fuzzifier</a:t>
            </a:r>
            <a:r>
              <a:rPr lang="en-US" b="1" dirty="0"/>
              <a:t> </a:t>
            </a:r>
            <a:r>
              <a:rPr lang="en-US" dirty="0"/>
              <a:t>maps input numbers into corresponding </a:t>
            </a:r>
            <a:r>
              <a:rPr lang="en-US" dirty="0" smtClean="0"/>
              <a:t>fuzzy memberships</a:t>
            </a:r>
            <a:r>
              <a:rPr lang="en-US" dirty="0"/>
              <a:t>. This is required in order to activate rules that are in terms of linguistic </a:t>
            </a:r>
            <a:r>
              <a:rPr lang="en-US" dirty="0" smtClean="0"/>
              <a:t>variables. The </a:t>
            </a:r>
            <a:r>
              <a:rPr lang="en-US" dirty="0" err="1"/>
              <a:t>fuzzifier</a:t>
            </a:r>
            <a:r>
              <a:rPr lang="en-US" dirty="0"/>
              <a:t> takes input values and determines the degree to which they belong to each of </a:t>
            </a:r>
            <a:r>
              <a:rPr lang="en-US" dirty="0" smtClean="0"/>
              <a:t>the fuzzy </a:t>
            </a:r>
            <a:r>
              <a:rPr lang="en-US" dirty="0"/>
              <a:t>sets via membership functions</a:t>
            </a:r>
            <a:r>
              <a:rPr lang="en-US" dirty="0" smtClean="0"/>
              <a:t>.</a:t>
            </a:r>
          </a:p>
          <a:p>
            <a:r>
              <a:rPr lang="en-US" b="1" dirty="0"/>
              <a:t>The inference engine </a:t>
            </a:r>
            <a:r>
              <a:rPr lang="en-US" dirty="0"/>
              <a:t>defines mapping from input </a:t>
            </a:r>
            <a:r>
              <a:rPr lang="en-US" dirty="0" smtClean="0"/>
              <a:t>fuzzy sets </a:t>
            </a:r>
            <a:r>
              <a:rPr lang="en-US" dirty="0"/>
              <a:t>into output fuzzy sets. It </a:t>
            </a:r>
            <a:r>
              <a:rPr lang="en-US" dirty="0" smtClean="0"/>
              <a:t>determines </a:t>
            </a:r>
            <a:r>
              <a:rPr lang="en-US" dirty="0"/>
              <a:t>the degree to which the antecedent is satisfied for </a:t>
            </a:r>
            <a:r>
              <a:rPr lang="en-US" dirty="0" smtClean="0"/>
              <a:t>each rule. </a:t>
            </a:r>
            <a:r>
              <a:rPr lang="en-US" dirty="0"/>
              <a:t>Outputs for all rules are then </a:t>
            </a:r>
            <a:r>
              <a:rPr lang="en-US" dirty="0" smtClean="0"/>
              <a:t>aggregated.</a:t>
            </a:r>
          </a:p>
          <a:p>
            <a:r>
              <a:rPr lang="en-US" b="1" dirty="0"/>
              <a:t>The </a:t>
            </a:r>
            <a:r>
              <a:rPr lang="en-US" b="1" dirty="0" err="1"/>
              <a:t>defuzzifier</a:t>
            </a:r>
            <a:r>
              <a:rPr lang="en-US" b="1" dirty="0"/>
              <a:t> </a:t>
            </a:r>
            <a:r>
              <a:rPr lang="en-US" dirty="0"/>
              <a:t>maps output fuzzy </a:t>
            </a:r>
            <a:r>
              <a:rPr lang="en-US" dirty="0" smtClean="0"/>
              <a:t>sets into </a:t>
            </a:r>
            <a:r>
              <a:rPr lang="en-US" dirty="0"/>
              <a:t>a crisp number. Given a fuzzy set that encompasses a range of output values, the </a:t>
            </a:r>
            <a:r>
              <a:rPr lang="en-US" dirty="0" err="1" smtClean="0"/>
              <a:t>defuzzifier</a:t>
            </a:r>
            <a:r>
              <a:rPr lang="en-US" dirty="0" smtClean="0"/>
              <a:t> returns </a:t>
            </a:r>
            <a:r>
              <a:rPr lang="en-US" dirty="0"/>
              <a:t>one number, thereby moving from a fuzzy set to a crisp number.</a:t>
            </a:r>
          </a:p>
        </p:txBody>
      </p:sp>
    </p:spTree>
    <p:extLst>
      <p:ext uri="{BB962C8B-B14F-4D97-AF65-F5344CB8AC3E}">
        <p14:creationId xmlns:p14="http://schemas.microsoft.com/office/powerpoint/2010/main" val="21629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Example:</a:t>
            </a:r>
            <a:r>
              <a:rPr lang="en-US" dirty="0" smtClean="0"/>
              <a:t> we </a:t>
            </a:r>
            <a:r>
              <a:rPr lang="en-US" dirty="0"/>
              <a:t>consider a fuzzy </a:t>
            </a:r>
            <a:r>
              <a:rPr lang="en-US" dirty="0" smtClean="0"/>
              <a:t>inference system with two inputs (n=2) and one output (m=1) . Let the two inputs represent the number </a:t>
            </a:r>
            <a:r>
              <a:rPr lang="en-US" dirty="0"/>
              <a:t>of years of education and the number of years of experience, and let the output of </a:t>
            </a:r>
            <a:r>
              <a:rPr lang="en-US" dirty="0" smtClean="0"/>
              <a:t>the system </a:t>
            </a:r>
            <a:r>
              <a:rPr lang="en-US" dirty="0"/>
              <a:t>be </a:t>
            </a:r>
            <a:r>
              <a:rPr lang="en-US" i="1" dirty="0"/>
              <a:t>salary</a:t>
            </a:r>
            <a:r>
              <a:rPr lang="en-US" dirty="0"/>
              <a:t>. Let </a:t>
            </a:r>
            <a:r>
              <a:rPr lang="en-US" i="1" dirty="0"/>
              <a:t>x</a:t>
            </a:r>
            <a:r>
              <a:rPr lang="en-US" dirty="0"/>
              <a:t>1 indicate the number of years of education</a:t>
            </a:r>
            <a:r>
              <a:rPr lang="en-US" dirty="0" smtClean="0"/>
              <a:t>, T(X) </a:t>
            </a:r>
            <a:r>
              <a:rPr lang="en-US" dirty="0"/>
              <a:t>represent its term </a:t>
            </a:r>
            <a:r>
              <a:rPr lang="en-US" dirty="0" smtClean="0"/>
              <a:t>set {</a:t>
            </a:r>
            <a:r>
              <a:rPr lang="en-US" i="1" dirty="0" smtClean="0"/>
              <a:t>low</a:t>
            </a:r>
            <a:r>
              <a:rPr lang="en-US" i="1" dirty="0"/>
              <a:t>, medium, high</a:t>
            </a:r>
            <a:r>
              <a:rPr lang="en-US" dirty="0" smtClean="0"/>
              <a:t>}</a:t>
            </a:r>
            <a:r>
              <a:rPr lang="en-US" dirty="0"/>
              <a:t> and the universe of discourse </a:t>
            </a:r>
            <a:r>
              <a:rPr lang="en-US" dirty="0" smtClean="0"/>
              <a:t>be[0-15]. </a:t>
            </a:r>
            <a:r>
              <a:rPr lang="en-US" dirty="0"/>
              <a:t>Let </a:t>
            </a:r>
            <a:r>
              <a:rPr lang="en-US" i="1" dirty="0"/>
              <a:t>x</a:t>
            </a:r>
            <a:r>
              <a:rPr lang="en-US" dirty="0"/>
              <a:t>2 indicate the number </a:t>
            </a:r>
            <a:r>
              <a:rPr lang="en-US" dirty="0" smtClean="0"/>
              <a:t>of </a:t>
            </a:r>
            <a:r>
              <a:rPr lang="en-US" dirty="0"/>
              <a:t>years of experience, the universe of discourse </a:t>
            </a:r>
            <a:r>
              <a:rPr lang="en-US" dirty="0" smtClean="0"/>
              <a:t>be[0-30] </a:t>
            </a:r>
            <a:r>
              <a:rPr lang="en-US" dirty="0"/>
              <a:t>and the corresponding term set </a:t>
            </a:r>
            <a:r>
              <a:rPr lang="en-US" dirty="0" smtClean="0"/>
              <a:t>be {</a:t>
            </a:r>
            <a:r>
              <a:rPr lang="en-US" i="1" dirty="0" smtClean="0"/>
              <a:t>low</a:t>
            </a:r>
            <a:r>
              <a:rPr lang="en-US" i="1" dirty="0"/>
              <a:t>, medium, high</a:t>
            </a:r>
            <a:r>
              <a:rPr lang="en-US" dirty="0"/>
              <a:t>}.</a:t>
            </a:r>
          </a:p>
        </p:txBody>
      </p:sp>
    </p:spTree>
    <p:extLst>
      <p:ext uri="{BB962C8B-B14F-4D97-AF65-F5344CB8AC3E}">
        <p14:creationId xmlns:p14="http://schemas.microsoft.com/office/powerpoint/2010/main" val="25309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76" y="1772816"/>
            <a:ext cx="771633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6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95450"/>
            <a:ext cx="7704856" cy="490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5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763284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2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INTRODUCTION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 techniques have been used in image-understanding </a:t>
            </a:r>
            <a:r>
              <a:rPr lang="en-US" dirty="0" smtClean="0"/>
              <a:t>applications such </a:t>
            </a:r>
            <a:r>
              <a:rPr lang="en-US" dirty="0"/>
              <a:t>as detection of edges, feature extraction, classification, and clustering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Fuzzy logic </a:t>
            </a:r>
            <a:r>
              <a:rPr lang="en-US" dirty="0" smtClean="0"/>
              <a:t>poses the </a:t>
            </a:r>
            <a:r>
              <a:rPr lang="en-US" dirty="0"/>
              <a:t>ability to mimic the human mind to effectively employ modes of reasoning that are approximate</a:t>
            </a:r>
          </a:p>
          <a:p>
            <a:pPr marL="114300" indent="0">
              <a:buNone/>
            </a:pPr>
            <a:r>
              <a:rPr lang="en-US" dirty="0"/>
              <a:t>rather than exact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traditional hard computing, decisions or actions are based on </a:t>
            </a:r>
            <a:r>
              <a:rPr lang="en-US" dirty="0" smtClean="0"/>
              <a:t>precision, certainty</a:t>
            </a:r>
            <a:r>
              <a:rPr lang="en-US" dirty="0"/>
              <a:t>, and vigor. Precision and certainty carry a cost. In soft computing, tolerance </a:t>
            </a:r>
            <a:r>
              <a:rPr lang="en-US" dirty="0" smtClean="0"/>
              <a:t>and impression </a:t>
            </a:r>
            <a:r>
              <a:rPr lang="en-US" dirty="0"/>
              <a:t>are explored in decision making</a:t>
            </a:r>
            <a:r>
              <a:rPr lang="en-US" dirty="0" smtClean="0"/>
              <a:t>.</a:t>
            </a:r>
          </a:p>
          <a:p>
            <a:r>
              <a:rPr lang="en-US" dirty="0"/>
              <a:t>Soft computing includes fuzzy logic, neural networks, </a:t>
            </a:r>
            <a:r>
              <a:rPr lang="en-US" dirty="0" smtClean="0"/>
              <a:t>probabilistic </a:t>
            </a:r>
            <a:r>
              <a:rPr lang="en-US" dirty="0"/>
              <a:t>reasoning, and </a:t>
            </a:r>
            <a:r>
              <a:rPr lang="en-US" dirty="0" smtClean="0"/>
              <a:t>genetic algorithms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8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0163"/>
            <a:ext cx="7848872" cy="5462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9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200800" cy="809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467544" y="2627620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/>
              <a:t>For the given example, the rules are stated </a:t>
            </a:r>
            <a:r>
              <a:rPr lang="en-US" sz="2000" dirty="0" smtClean="0"/>
              <a:t>as</a:t>
            </a:r>
          </a:p>
          <a:p>
            <a:pPr algn="l" rtl="0"/>
            <a:endParaRPr lang="en-US" sz="2000" dirty="0"/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1: </a:t>
            </a:r>
            <a:r>
              <a:rPr lang="en-US" sz="2000" i="1" dirty="0"/>
              <a:t>if education is low and experience is low, then salary is very low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2: </a:t>
            </a:r>
            <a:r>
              <a:rPr lang="en-US" sz="2000" i="1" dirty="0"/>
              <a:t>if education is low and experience is medium, then salary is low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3: </a:t>
            </a:r>
            <a:r>
              <a:rPr lang="en-US" sz="2000" i="1" dirty="0"/>
              <a:t>if education is low and experience is high, then salary is medium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4: </a:t>
            </a:r>
            <a:r>
              <a:rPr lang="en-US" sz="2000" i="1" dirty="0"/>
              <a:t>if education is medium and experience is low, then salary is low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5: </a:t>
            </a:r>
            <a:r>
              <a:rPr lang="en-US" sz="2000" i="1" dirty="0"/>
              <a:t>if education is medium and experience is medium, then salary is medium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6: </a:t>
            </a:r>
            <a:r>
              <a:rPr lang="en-US" sz="2000" i="1" dirty="0"/>
              <a:t>if education is medium and experience is high, then salary is high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7: </a:t>
            </a:r>
            <a:r>
              <a:rPr lang="en-US" sz="2000" i="1" dirty="0"/>
              <a:t>if education is high and experience is low, then salary is medium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8: </a:t>
            </a:r>
            <a:r>
              <a:rPr lang="en-US" sz="2000" i="1" dirty="0"/>
              <a:t>if education is high and experience is medium, then salary is high</a:t>
            </a:r>
          </a:p>
          <a:p>
            <a:pPr algn="l" rtl="0"/>
            <a:r>
              <a:rPr lang="en-US" sz="2000" i="1" dirty="0"/>
              <a:t>R</a:t>
            </a:r>
            <a:r>
              <a:rPr lang="en-US" sz="2000" dirty="0"/>
              <a:t>9: </a:t>
            </a:r>
            <a:r>
              <a:rPr lang="en-US" sz="2000" i="1" dirty="0"/>
              <a:t>if education is high and experience is high, then salary is very high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70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FL, we can specify mapping rules in terms of words rather than </a:t>
            </a:r>
            <a:r>
              <a:rPr lang="en-US" dirty="0" smtClean="0"/>
              <a:t>numbers. Computing </a:t>
            </a:r>
            <a:r>
              <a:rPr lang="en-US" dirty="0"/>
              <a:t>with the words explores imprecision and tolerance.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basic concept </a:t>
            </a:r>
            <a:r>
              <a:rPr lang="en-US" dirty="0" smtClean="0"/>
              <a:t>in FL </a:t>
            </a:r>
            <a:r>
              <a:rPr lang="en-US" dirty="0"/>
              <a:t>is the fuzzy if–then rule. Although rule-based systems have a long history of use in </a:t>
            </a:r>
            <a:r>
              <a:rPr lang="en-US" dirty="0" smtClean="0"/>
              <a:t>artificial intelligence</a:t>
            </a:r>
            <a:r>
              <a:rPr lang="en-US" dirty="0"/>
              <a:t>, what is missing in such systems is machinery for dealing with fuzzy consequents </a:t>
            </a:r>
            <a:r>
              <a:rPr lang="en-US" dirty="0" smtClean="0"/>
              <a:t>or fuzzy </a:t>
            </a:r>
            <a:r>
              <a:rPr lang="en-US" dirty="0"/>
              <a:t>antecedents</a:t>
            </a:r>
            <a:r>
              <a:rPr lang="en-US" dirty="0" smtClean="0"/>
              <a:t>. </a:t>
            </a:r>
          </a:p>
          <a:p>
            <a:r>
              <a:rPr lang="en-US" dirty="0"/>
              <a:t>In most applications, an FL solution is a translation of a human solution.</a:t>
            </a:r>
          </a:p>
        </p:txBody>
      </p:sp>
    </p:spTree>
    <p:extLst>
      <p:ext uri="{BB962C8B-B14F-4D97-AF65-F5344CB8AC3E}">
        <p14:creationId xmlns:p14="http://schemas.microsoft.com/office/powerpoint/2010/main" val="17845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FUZZY SETS AND MEMBERSHIP FUNCTIONS</a:t>
            </a:r>
            <a:endParaRPr lang="en-US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Zadeh</a:t>
            </a:r>
            <a:r>
              <a:rPr lang="en-US" dirty="0"/>
              <a:t> introduced the term </a:t>
            </a:r>
            <a:r>
              <a:rPr lang="en-US" i="1" dirty="0"/>
              <a:t>fuzzy logic </a:t>
            </a:r>
            <a:r>
              <a:rPr lang="en-US" dirty="0"/>
              <a:t>in his seminal work “Fuzzy sets,” which </a:t>
            </a:r>
            <a:r>
              <a:rPr lang="en-US" dirty="0" smtClean="0"/>
              <a:t>described the </a:t>
            </a:r>
            <a:r>
              <a:rPr lang="en-US" dirty="0"/>
              <a:t>mathematics of fuzzy set theory (1965</a:t>
            </a:r>
            <a:r>
              <a:rPr lang="en-US" dirty="0" smtClean="0"/>
              <a:t>). It </a:t>
            </a:r>
            <a:r>
              <a:rPr lang="en-US" dirty="0"/>
              <a:t>was </a:t>
            </a:r>
            <a:r>
              <a:rPr lang="en-US" dirty="0" smtClean="0"/>
              <a:t>Lukasiewicz who </a:t>
            </a:r>
            <a:r>
              <a:rPr lang="en-US" dirty="0"/>
              <a:t>first proposed a systematic alternative to the </a:t>
            </a:r>
            <a:r>
              <a:rPr lang="en-US" dirty="0" err="1"/>
              <a:t>bivalued</a:t>
            </a:r>
            <a:r>
              <a:rPr lang="en-US" dirty="0"/>
              <a:t> logic of Aristotle.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third </a:t>
            </a:r>
            <a:r>
              <a:rPr lang="en-US" dirty="0" smtClean="0"/>
              <a:t>value Lukasiewicz </a:t>
            </a:r>
            <a:r>
              <a:rPr lang="en-US" dirty="0"/>
              <a:t>proposed can be best translated as “possible,” and he assigned it a numeric </a:t>
            </a:r>
            <a:r>
              <a:rPr lang="en-US" dirty="0" smtClean="0"/>
              <a:t>value between </a:t>
            </a:r>
            <a:r>
              <a:rPr lang="en-US" dirty="0"/>
              <a:t>True and False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Later he explored four-valued logic and five-valued logic, and then </a:t>
            </a:r>
            <a:r>
              <a:rPr lang="en-US" dirty="0" smtClean="0"/>
              <a:t>he declared </a:t>
            </a:r>
            <a:r>
              <a:rPr lang="en-US" dirty="0"/>
              <a:t>that, in principle, there was nothing to prevent the derivation of infinite-valued logic.</a:t>
            </a:r>
          </a:p>
        </p:txBody>
      </p:sp>
    </p:spTree>
    <p:extLst>
      <p:ext uri="{BB962C8B-B14F-4D97-AF65-F5344CB8AC3E}">
        <p14:creationId xmlns:p14="http://schemas.microsoft.com/office/powerpoint/2010/main" val="2242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700808"/>
            <a:ext cx="8316416" cy="46999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fuzzy set is an extension of a crisp set. Crisp sets allow only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280920" cy="2145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09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 example</a:t>
            </a:r>
            <a:r>
              <a:rPr lang="en-US" dirty="0"/>
              <a:t>, if </a:t>
            </a:r>
            <a:r>
              <a:rPr lang="en-US" i="1" dirty="0"/>
              <a:t>x </a:t>
            </a:r>
            <a:r>
              <a:rPr lang="en-US" dirty="0"/>
              <a:t>indicates height, </a:t>
            </a:r>
            <a:r>
              <a:rPr lang="en-US" dirty="0" smtClean="0"/>
              <a:t>then T(X) </a:t>
            </a:r>
            <a:r>
              <a:rPr lang="en-US" dirty="0"/>
              <a:t>may refer to sets such as </a:t>
            </a:r>
            <a:r>
              <a:rPr lang="en-US" i="1" dirty="0"/>
              <a:t>short, medium, </a:t>
            </a:r>
            <a:r>
              <a:rPr lang="en-US" dirty="0"/>
              <a:t>or </a:t>
            </a:r>
            <a:r>
              <a:rPr lang="en-US" i="1" dirty="0"/>
              <a:t>tall</a:t>
            </a:r>
            <a:r>
              <a:rPr lang="en-US" dirty="0"/>
              <a:t>.</a:t>
            </a:r>
          </a:p>
          <a:p>
            <a:r>
              <a:rPr lang="en-US" dirty="0"/>
              <a:t>A membership function is essentially a curve that defines how each point in the input space </a:t>
            </a:r>
            <a:r>
              <a:rPr lang="en-US" dirty="0" smtClean="0"/>
              <a:t>is mapped </a:t>
            </a:r>
            <a:r>
              <a:rPr lang="en-US" dirty="0"/>
              <a:t>to a membership value (or degree of membership) between 0 and 1. </a:t>
            </a:r>
            <a:endParaRPr lang="en-US" dirty="0" smtClean="0"/>
          </a:p>
          <a:p>
            <a:r>
              <a:rPr lang="en-US" b="1" dirty="0" smtClean="0"/>
              <a:t>As </a:t>
            </a:r>
            <a:r>
              <a:rPr lang="en-US" b="1" dirty="0"/>
              <a:t>an </a:t>
            </a:r>
            <a:r>
              <a:rPr lang="en-US" b="1" dirty="0" smtClean="0"/>
              <a:t>example</a:t>
            </a:r>
            <a:r>
              <a:rPr lang="en-US" dirty="0" smtClean="0"/>
              <a:t>, consider </a:t>
            </a:r>
            <a:r>
              <a:rPr lang="en-US" dirty="0"/>
              <a:t>a fuzzy set </a:t>
            </a:r>
            <a:r>
              <a:rPr lang="en-US" i="1" dirty="0"/>
              <a:t>tall</a:t>
            </a:r>
            <a:r>
              <a:rPr lang="en-US" dirty="0"/>
              <a:t>. Let the universe of discourse be heights from 40 inches to 90 inches.</a:t>
            </a:r>
          </a:p>
          <a:p>
            <a:r>
              <a:rPr lang="en-US" dirty="0"/>
              <a:t>With a crisp set, all people with height 72 or more inches are considered tall, and all people </a:t>
            </a:r>
            <a:r>
              <a:rPr lang="en-US" dirty="0" smtClean="0"/>
              <a:t>with height </a:t>
            </a:r>
            <a:r>
              <a:rPr lang="en-US" dirty="0"/>
              <a:t>of less than 72 inches are considered not tall.</a:t>
            </a:r>
          </a:p>
        </p:txBody>
      </p:sp>
    </p:spTree>
    <p:extLst>
      <p:ext uri="{BB962C8B-B14F-4D97-AF65-F5344CB8AC3E}">
        <p14:creationId xmlns:p14="http://schemas.microsoft.com/office/powerpoint/2010/main" val="162537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2084"/>
            <a:ext cx="5832648" cy="512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1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corresponding fuzzy set with a smooth membership function </a:t>
            </a:r>
            <a:r>
              <a:rPr lang="en-US" dirty="0" smtClean="0"/>
              <a:t>is shown </a:t>
            </a:r>
            <a:r>
              <a:rPr lang="en-US" dirty="0"/>
              <a:t>in Figure 3.2. The curve defines the transition from not tall and shows the degree of </a:t>
            </a:r>
            <a:r>
              <a:rPr lang="en-US" dirty="0" smtClean="0"/>
              <a:t>mem</a:t>
            </a:r>
            <a:r>
              <a:rPr lang="en-US" dirty="0"/>
              <a:t>bership for a given height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We can extend this concept to multiple sets. If we consider a </a:t>
            </a:r>
            <a:r>
              <a:rPr lang="en-US" dirty="0" smtClean="0"/>
              <a:t>universe of </a:t>
            </a:r>
            <a:r>
              <a:rPr lang="en-US" dirty="0"/>
              <a:t>discourse from 40 inches to 90 inches, then, to describe height, we can use three term </a:t>
            </a:r>
            <a:r>
              <a:rPr lang="en-US" dirty="0" smtClean="0"/>
              <a:t>values such </a:t>
            </a:r>
            <a:r>
              <a:rPr lang="en-US" dirty="0"/>
              <a:t>as </a:t>
            </a:r>
            <a:r>
              <a:rPr lang="en-US" i="1" dirty="0"/>
              <a:t>short, average, </a:t>
            </a:r>
            <a:r>
              <a:rPr lang="en-US" dirty="0"/>
              <a:t>and </a:t>
            </a:r>
            <a:r>
              <a:rPr lang="en-US" i="1" dirty="0"/>
              <a:t>tall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practice, the terms </a:t>
            </a:r>
            <a:r>
              <a:rPr lang="en-US" i="1" dirty="0"/>
              <a:t>short, medium, </a:t>
            </a:r>
            <a:r>
              <a:rPr lang="en-US" dirty="0"/>
              <a:t>and </a:t>
            </a:r>
            <a:r>
              <a:rPr lang="en-US" i="1" dirty="0"/>
              <a:t>tall </a:t>
            </a:r>
            <a:r>
              <a:rPr lang="en-US" dirty="0"/>
              <a:t>are not used in </a:t>
            </a:r>
            <a:r>
              <a:rPr lang="en-US" dirty="0" smtClean="0"/>
              <a:t>the strict </a:t>
            </a:r>
            <a:r>
              <a:rPr lang="en-US" dirty="0"/>
              <a:t>sense. Instead, they imply a smooth transition.</a:t>
            </a:r>
          </a:p>
        </p:txBody>
      </p:sp>
    </p:spTree>
    <p:extLst>
      <p:ext uri="{BB962C8B-B14F-4D97-AF65-F5344CB8AC3E}">
        <p14:creationId xmlns:p14="http://schemas.microsoft.com/office/powerpoint/2010/main" val="174702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5904656" cy="533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6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470</TotalTime>
  <Words>1219</Words>
  <Application>Microsoft Office PowerPoint</Application>
  <PresentationFormat>عرض على الشاشة (4:3)</PresentationFormat>
  <Paragraphs>48</Paragraphs>
  <Slides>21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</vt:lpstr>
      <vt:lpstr>Times New Roman</vt:lpstr>
      <vt:lpstr>تجاور</vt:lpstr>
      <vt:lpstr>FUZZY LOGIC</vt:lpstr>
      <vt:lpstr>INTRODUCTION</vt:lpstr>
      <vt:lpstr>عرض تقديمي في PowerPoint</vt:lpstr>
      <vt:lpstr>FUZZY SETS AND MEMBERSHIP FUNCTIONS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LOGICAL OPERATIONS AND IF–THEN RULES</vt:lpstr>
      <vt:lpstr>عرض تقديمي في PowerPoint</vt:lpstr>
      <vt:lpstr>عرض تقديمي في PowerPoint</vt:lpstr>
      <vt:lpstr>عرض تقديمي في PowerPoint</vt:lpstr>
      <vt:lpstr>FUZZY INFERENCE SYSTEM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البراء</dc:creator>
  <cp:lastModifiedBy>Maher Fattouh</cp:lastModifiedBy>
  <cp:revision>22</cp:revision>
  <dcterms:created xsi:type="dcterms:W3CDTF">2021-04-18T22:39:46Z</dcterms:created>
  <dcterms:modified xsi:type="dcterms:W3CDTF">2022-06-04T09:01:57Z</dcterms:modified>
</cp:coreProperties>
</file>