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72" r:id="rId4"/>
    <p:sldId id="273" r:id="rId5"/>
    <p:sldId id="258" r:id="rId6"/>
    <p:sldId id="274" r:id="rId7"/>
    <p:sldId id="259" r:id="rId8"/>
    <p:sldId id="275" r:id="rId9"/>
    <p:sldId id="260" r:id="rId10"/>
    <p:sldId id="261" r:id="rId11"/>
    <p:sldId id="276" r:id="rId12"/>
    <p:sldId id="262" r:id="rId13"/>
    <p:sldId id="263" r:id="rId14"/>
    <p:sldId id="264" r:id="rId15"/>
    <p:sldId id="265" r:id="rId16"/>
    <p:sldId id="266" r:id="rId17"/>
    <p:sldId id="277" r:id="rId18"/>
    <p:sldId id="278" r:id="rId19"/>
    <p:sldId id="267" r:id="rId20"/>
    <p:sldId id="268" r:id="rId21"/>
    <p:sldId id="269" r:id="rId22"/>
    <p:sldId id="279" r:id="rId23"/>
    <p:sldId id="281" r:id="rId24"/>
    <p:sldId id="280" r:id="rId25"/>
    <p:sldId id="270" r:id="rId26"/>
    <p:sldId id="271" r:id="rId2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5" d="100"/>
          <a:sy n="65" d="100"/>
        </p:scale>
        <p:origin x="-58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07/11/1442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07/11/1442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07/11/1442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Content Placeholder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07/11/1442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07/11/1442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1B8ABB09-4A1D-463E-8065-109CC2B7EFAA}" type="datetimeFigureOut">
              <a:rPr lang="ar-SA" smtClean="0"/>
              <a:t>07/11/1442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Date Placeholder 6"/>
          <p:cNvSpPr>
            <a:spLocks noGrp="1"/>
          </p:cNvSpPr>
          <p:nvPr>
            <p:ph type="dt" sz="half" idx="10"/>
          </p:nvPr>
        </p:nvSpPr>
        <p:spPr/>
        <p:txBody>
          <a:bodyPr/>
          <a:lstStyle/>
          <a:p>
            <a:fld id="{1B8ABB09-4A1D-463E-8065-109CC2B7EFAA}" type="datetimeFigureOut">
              <a:rPr lang="ar-SA" smtClean="0"/>
              <a:t>07/11/1442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07/11/1442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07/11/1442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07/11/1442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8" name="Date Placeholder 7"/>
          <p:cNvSpPr>
            <a:spLocks noGrp="1"/>
          </p:cNvSpPr>
          <p:nvPr>
            <p:ph type="dt" sz="half" idx="10"/>
          </p:nvPr>
        </p:nvSpPr>
        <p:spPr/>
        <p:txBody>
          <a:bodyPr/>
          <a:lstStyle/>
          <a:p>
            <a:fld id="{1B8ABB09-4A1D-463E-8065-109CC2B7EFAA}" type="datetimeFigureOut">
              <a:rPr lang="ar-SA" smtClean="0"/>
              <a:t>07/11/1442</a:t>
            </a:fld>
            <a:endParaRPr lang="ar-SA"/>
          </a:p>
        </p:txBody>
      </p:sp>
      <p:sp>
        <p:nvSpPr>
          <p:cNvPr id="9" name="Slide Number Placeholder 8"/>
          <p:cNvSpPr>
            <a:spLocks noGrp="1"/>
          </p:cNvSpPr>
          <p:nvPr>
            <p:ph type="sldNum" sz="quarter" idx="11"/>
          </p:nvPr>
        </p:nvSpPr>
        <p:spPr/>
        <p:txBody>
          <a:bodyPr/>
          <a:lstStyle/>
          <a:p>
            <a:fld id="{0B34F065-1154-456A-91E3-76DE8E75E17B}"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B34F065-1154-456A-91E3-76DE8E75E17B}"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B8ABB09-4A1D-463E-8065-109CC2B7EFAA}" type="datetimeFigureOut">
              <a:rPr lang="ar-SA" smtClean="0"/>
              <a:t>07/11/1442</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image" Target="../media/image3.gif"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image" Target="../media/image4.jpg"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2" Type="http://schemas.openxmlformats.org/officeDocument/2006/relationships/image" Target="../media/image5.jpg" /><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2" Type="http://schemas.openxmlformats.org/officeDocument/2006/relationships/image" Target="../media/image7.jpg" /><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2.emf"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a:t>Artificial Intelligence</a:t>
            </a:r>
            <a:br>
              <a:rPr lang="en-US" dirty="0"/>
            </a:br>
            <a:r>
              <a:rPr lang="en-US" dirty="0"/>
              <a:t>AI</a:t>
            </a:r>
          </a:p>
        </p:txBody>
      </p:sp>
      <p:sp>
        <p:nvSpPr>
          <p:cNvPr id="3" name="عنوان فرعي 2"/>
          <p:cNvSpPr>
            <a:spLocks noGrp="1"/>
          </p:cNvSpPr>
          <p:nvPr>
            <p:ph type="subTitle" idx="1"/>
          </p:nvPr>
        </p:nvSpPr>
        <p:spPr/>
        <p:txBody>
          <a:bodyPr>
            <a:normAutofit/>
          </a:bodyPr>
          <a:lstStyle/>
          <a:p>
            <a:r>
              <a:rPr lang="en-US" sz="3200" dirty="0"/>
              <a:t>Lecture 1</a:t>
            </a:r>
          </a:p>
        </p:txBody>
      </p:sp>
    </p:spTree>
    <p:extLst>
      <p:ext uri="{BB962C8B-B14F-4D97-AF65-F5344CB8AC3E}">
        <p14:creationId xmlns:p14="http://schemas.microsoft.com/office/powerpoint/2010/main" val="4110774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2800" b="1" dirty="0"/>
              <a:t>Thinking rationally: The laws of thought approach</a:t>
            </a:r>
            <a:endParaRPr lang="en-US" sz="2800" dirty="0"/>
          </a:p>
        </p:txBody>
      </p:sp>
      <p:sp>
        <p:nvSpPr>
          <p:cNvPr id="3" name="عنصر نائب للمحتوى 2"/>
          <p:cNvSpPr>
            <a:spLocks noGrp="1"/>
          </p:cNvSpPr>
          <p:nvPr>
            <p:ph idx="1"/>
          </p:nvPr>
        </p:nvSpPr>
        <p:spPr/>
        <p:txBody>
          <a:bodyPr/>
          <a:lstStyle/>
          <a:p>
            <a:r>
              <a:rPr lang="en-US" dirty="0"/>
              <a:t>The Greek philosopher Aristotle was one of the first to attempt to codify "right thinking," that is, irrefutable reasoning processes. </a:t>
            </a:r>
          </a:p>
          <a:p>
            <a:r>
              <a:rPr lang="en-US" dirty="0"/>
              <a:t>His famous </a:t>
            </a:r>
            <a:r>
              <a:rPr lang="en-US" b="1" dirty="0"/>
              <a:t>syllogisms </a:t>
            </a:r>
            <a:r>
              <a:rPr lang="en-US" dirty="0"/>
              <a:t>provided patterns for argument structures that always gave correct conclusions given correct premises. For example, "Socrates is a man; all men are mortal; therefore Socrates is mortal." </a:t>
            </a:r>
          </a:p>
          <a:p>
            <a:r>
              <a:rPr lang="en-US" dirty="0"/>
              <a:t>These laws of thought were supposed to govern the operation of the mind, and initiated the field of </a:t>
            </a:r>
            <a:r>
              <a:rPr lang="en-US" b="1" dirty="0"/>
              <a:t>logic.</a:t>
            </a:r>
            <a:endParaRPr lang="en-US" dirty="0"/>
          </a:p>
          <a:p>
            <a:pPr marL="339725" indent="-222250">
              <a:buFont typeface="Courier New" panose="02070309020205020404" pitchFamily="49" charset="0"/>
              <a:buChar char="o"/>
            </a:pPr>
            <a:endParaRPr lang="en-US" dirty="0"/>
          </a:p>
        </p:txBody>
      </p:sp>
    </p:spTree>
    <p:extLst>
      <p:ext uri="{BB962C8B-B14F-4D97-AF65-F5344CB8AC3E}">
        <p14:creationId xmlns:p14="http://schemas.microsoft.com/office/powerpoint/2010/main" val="3248375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2800" b="1" dirty="0">
                <a:solidFill>
                  <a:srgbClr val="675E47"/>
                </a:solidFill>
              </a:rPr>
              <a:t>Thinking rationally: The laws of thought approach</a:t>
            </a:r>
            <a:endParaRPr lang="en-US" dirty="0"/>
          </a:p>
        </p:txBody>
      </p:sp>
      <p:sp>
        <p:nvSpPr>
          <p:cNvPr id="3" name="عنصر نائب للمحتوى 2"/>
          <p:cNvSpPr>
            <a:spLocks noGrp="1"/>
          </p:cNvSpPr>
          <p:nvPr>
            <p:ph idx="1"/>
          </p:nvPr>
        </p:nvSpPr>
        <p:spPr>
          <a:xfrm>
            <a:off x="457200" y="1600200"/>
            <a:ext cx="7620000" cy="4800600"/>
          </a:xfrm>
        </p:spPr>
        <p:txBody>
          <a:bodyPr/>
          <a:lstStyle/>
          <a:p>
            <a:r>
              <a:rPr lang="en-US" dirty="0"/>
              <a:t>By 1965, programs existed that could, given enough time and memory, take a description of a problem in logical notation and find the solution to the problem, if one exists. (If there is no solution, the program might never stop looking for it.) The so-called </a:t>
            </a:r>
            <a:r>
              <a:rPr lang="en-US" b="1" dirty="0" err="1"/>
              <a:t>logicist</a:t>
            </a:r>
            <a:r>
              <a:rPr lang="en-US" b="1" dirty="0"/>
              <a:t> </a:t>
            </a:r>
            <a:r>
              <a:rPr lang="en-US" dirty="0"/>
              <a:t>tradition within artificial intelligence hopes to build on such programs to create intelligent systems.</a:t>
            </a:r>
          </a:p>
          <a:p>
            <a:r>
              <a:rPr lang="en-US" dirty="0"/>
              <a:t>There are two main obstacles to this approach. First, it is not easy to take informal</a:t>
            </a:r>
          </a:p>
          <a:p>
            <a:r>
              <a:rPr lang="en-US" dirty="0"/>
              <a:t>knowledge and state it in the formal terms required by logical notation, particularly when the knowledge is less than 100% certain. Second, there is a big difference between being able to solve a problem "in principle" and doing so in practice. </a:t>
            </a:r>
          </a:p>
        </p:txBody>
      </p:sp>
    </p:spTree>
    <p:extLst>
      <p:ext uri="{BB962C8B-B14F-4D97-AF65-F5344CB8AC3E}">
        <p14:creationId xmlns:p14="http://schemas.microsoft.com/office/powerpoint/2010/main" val="334254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2800" b="1" dirty="0"/>
              <a:t>Acting rationally: The rational agent approach</a:t>
            </a:r>
            <a:endParaRPr lang="en-US" sz="2800" dirty="0"/>
          </a:p>
        </p:txBody>
      </p:sp>
      <p:sp>
        <p:nvSpPr>
          <p:cNvPr id="3" name="عنصر نائب للمحتوى 2"/>
          <p:cNvSpPr>
            <a:spLocks noGrp="1"/>
          </p:cNvSpPr>
          <p:nvPr>
            <p:ph idx="1"/>
          </p:nvPr>
        </p:nvSpPr>
        <p:spPr>
          <a:xfrm>
            <a:off x="457200" y="1600200"/>
            <a:ext cx="7620000" cy="4800600"/>
          </a:xfrm>
        </p:spPr>
        <p:txBody>
          <a:bodyPr>
            <a:normAutofit lnSpcReduction="10000"/>
          </a:bodyPr>
          <a:lstStyle/>
          <a:p>
            <a:r>
              <a:rPr lang="en-US" dirty="0"/>
              <a:t>Acting rationally means acting so as to achieve one's goals, given one's beliefs. An </a:t>
            </a:r>
            <a:r>
              <a:rPr lang="en-US" b="1" dirty="0"/>
              <a:t>agent </a:t>
            </a:r>
            <a:r>
              <a:rPr lang="en-US" dirty="0"/>
              <a:t>is just something that perceives and acts. In this approach, AI is viewed as the study and construction of rational agents.</a:t>
            </a:r>
          </a:p>
          <a:p>
            <a:r>
              <a:rPr lang="en-US" dirty="0"/>
              <a:t>All the "cognitive skills" needed for the Turing Test are there to allow rational actions. Thus, we need the ability to represent knowledge and reason with it because this enables us to reach good decisions in a wide variety of situations. We need to be able to generate comprehensible sentences in natural language because saying those sentences helps us get by in a complex society.</a:t>
            </a:r>
          </a:p>
          <a:p>
            <a:r>
              <a:rPr lang="en-US" dirty="0"/>
              <a:t>One important point to keep in mind: we will see before too long that achieving perfect rationality—always doing the right thing—is not possible in complicated environments. The computational demands are just too high.</a:t>
            </a:r>
          </a:p>
        </p:txBody>
      </p:sp>
    </p:spTree>
    <p:extLst>
      <p:ext uri="{BB962C8B-B14F-4D97-AF65-F5344CB8AC3E}">
        <p14:creationId xmlns:p14="http://schemas.microsoft.com/office/powerpoint/2010/main" val="1642418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2800" dirty="0"/>
              <a:t>BRIEF HISTORY OF ARTFICIAL INTELLIGENCE</a:t>
            </a:r>
          </a:p>
        </p:txBody>
      </p:sp>
      <p:sp>
        <p:nvSpPr>
          <p:cNvPr id="3" name="عنصر نائب للمحتوى 2"/>
          <p:cNvSpPr>
            <a:spLocks noGrp="1"/>
          </p:cNvSpPr>
          <p:nvPr>
            <p:ph idx="1"/>
          </p:nvPr>
        </p:nvSpPr>
        <p:spPr/>
        <p:txBody>
          <a:bodyPr/>
          <a:lstStyle/>
          <a:p>
            <a:pPr marL="114300" indent="0">
              <a:buNone/>
            </a:pPr>
            <a:r>
              <a:rPr lang="en-US" b="1" dirty="0"/>
              <a:t>Can Machines Think?</a:t>
            </a:r>
          </a:p>
          <a:p>
            <a:r>
              <a:rPr lang="en-US" dirty="0"/>
              <a:t>In the first half of the 20th century, science fiction familiarized the world with the concept of artificially intelligent robots. </a:t>
            </a:r>
          </a:p>
          <a:p>
            <a:r>
              <a:rPr lang="en-US" dirty="0"/>
              <a:t>Alan Turing, a young British polymath who explored the mathematical possibility of artificial intelligence. </a:t>
            </a:r>
          </a:p>
          <a:p>
            <a:r>
              <a:rPr lang="en-US" dirty="0"/>
              <a:t>Turing suggested that humans use available information as well as reason in order to solve problems and make decisions, so why can’t machines do the same thing? This was the logical framework of his 1950 paper “</a:t>
            </a:r>
            <a:r>
              <a:rPr lang="en-US" b="1" dirty="0"/>
              <a:t>Computing Machinery and Intelligence</a:t>
            </a:r>
            <a:r>
              <a:rPr lang="en-US" dirty="0"/>
              <a:t>” .</a:t>
            </a:r>
          </a:p>
        </p:txBody>
      </p:sp>
    </p:spTree>
    <p:extLst>
      <p:ext uri="{BB962C8B-B14F-4D97-AF65-F5344CB8AC3E}">
        <p14:creationId xmlns:p14="http://schemas.microsoft.com/office/powerpoint/2010/main" val="2273881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2800" b="1" dirty="0"/>
              <a:t>Making the Pursuit Possible</a:t>
            </a:r>
            <a:endParaRPr lang="en-US" sz="2800" dirty="0"/>
          </a:p>
        </p:txBody>
      </p:sp>
      <p:sp>
        <p:nvSpPr>
          <p:cNvPr id="3" name="عنصر نائب للمحتوى 2"/>
          <p:cNvSpPr>
            <a:spLocks noGrp="1"/>
          </p:cNvSpPr>
          <p:nvPr>
            <p:ph idx="1"/>
          </p:nvPr>
        </p:nvSpPr>
        <p:spPr/>
        <p:txBody>
          <a:bodyPr/>
          <a:lstStyle/>
          <a:p>
            <a:pPr marL="114300" indent="0">
              <a:buNone/>
            </a:pPr>
            <a:r>
              <a:rPr lang="en-US" dirty="0"/>
              <a:t>Unfortunately, talk is cheap. </a:t>
            </a:r>
            <a:r>
              <a:rPr lang="en-US" b="1" dirty="0"/>
              <a:t>What stopped Turing from getting to work right then and there? </a:t>
            </a:r>
          </a:p>
          <a:p>
            <a:pPr marL="519113" indent="-120650"/>
            <a:r>
              <a:rPr lang="en-US" dirty="0"/>
              <a:t>First, computers needed to fundamentally change. Before 1949 computers lacked a key prerequisite for intelligence: they couldn’t store commands, only execute them. In other words, computers could be told what to do but couldn’t remember what they did. </a:t>
            </a:r>
          </a:p>
          <a:p>
            <a:pPr marL="519113" indent="-120650"/>
            <a:r>
              <a:rPr lang="en-US" dirty="0"/>
              <a:t>Second, computing was extremely expensive. In the early 1950s, the cost of leasing a computer ran up to $200,000 a month. Only prestigious universities and big technology companies could afford to dillydally in these uncharted waters. </a:t>
            </a:r>
            <a:endParaRPr lang="en-US" b="1" dirty="0"/>
          </a:p>
        </p:txBody>
      </p:sp>
    </p:spTree>
    <p:extLst>
      <p:ext uri="{BB962C8B-B14F-4D97-AF65-F5344CB8AC3E}">
        <p14:creationId xmlns:p14="http://schemas.microsoft.com/office/powerpoint/2010/main" val="68403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2800" b="1" dirty="0"/>
              <a:t>The Conference that Started it All</a:t>
            </a:r>
            <a:endParaRPr lang="en-US" sz="2800" dirty="0"/>
          </a:p>
        </p:txBody>
      </p:sp>
      <p:sp>
        <p:nvSpPr>
          <p:cNvPr id="3" name="عنصر نائب للمحتوى 2"/>
          <p:cNvSpPr>
            <a:spLocks noGrp="1"/>
          </p:cNvSpPr>
          <p:nvPr>
            <p:ph idx="1"/>
          </p:nvPr>
        </p:nvSpPr>
        <p:spPr/>
        <p:txBody>
          <a:bodyPr>
            <a:normAutofit lnSpcReduction="10000"/>
          </a:bodyPr>
          <a:lstStyle/>
          <a:p>
            <a:r>
              <a:rPr lang="en-US" dirty="0"/>
              <a:t>Five years later, the proof of concept was initialized through Allen Newell, Cliff Shaw, and Herbert Simon’s, Logic Theorist. </a:t>
            </a:r>
          </a:p>
          <a:p>
            <a:r>
              <a:rPr lang="en-US" dirty="0"/>
              <a:t>The Logic Theorist was a program designed to mimic the problem solving skills of a human .</a:t>
            </a:r>
          </a:p>
          <a:p>
            <a:r>
              <a:rPr lang="en-US" dirty="0"/>
              <a:t>It’s considered by many to be the first artificial intelligence program and was presented at the </a:t>
            </a:r>
            <a:r>
              <a:rPr lang="en-US" b="1" dirty="0"/>
              <a:t>Dartmouth Summer Research Project on Artificial Intelligence (DSRPAI)</a:t>
            </a:r>
            <a:r>
              <a:rPr lang="en-US" dirty="0"/>
              <a:t> hosted by John McCarthy and Marvin Minsky in 1956.</a:t>
            </a:r>
          </a:p>
          <a:p>
            <a:r>
              <a:rPr lang="en-US" dirty="0"/>
              <a:t>In this historic conference, McCarthy, imagining a great collaborative effort, brought together top researchers from various fields for an open ended discussion on artificial intelligence, the term which he coined at the very event.</a:t>
            </a:r>
          </a:p>
          <a:p>
            <a:r>
              <a:rPr lang="en-US" dirty="0"/>
              <a:t>The significance of this event cannot be undermined as it catalyzed the next twenty years of AI research.</a:t>
            </a:r>
          </a:p>
          <a:p>
            <a:endParaRPr lang="en-US" dirty="0"/>
          </a:p>
          <a:p>
            <a:endParaRPr lang="en-US" dirty="0"/>
          </a:p>
        </p:txBody>
      </p:sp>
    </p:spTree>
    <p:extLst>
      <p:ext uri="{BB962C8B-B14F-4D97-AF65-F5344CB8AC3E}">
        <p14:creationId xmlns:p14="http://schemas.microsoft.com/office/powerpoint/2010/main" val="1612263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2800" b="1" dirty="0"/>
              <a:t>Roller Coaster of Success and Setbacks</a:t>
            </a:r>
            <a:endParaRPr lang="en-US" sz="2800" dirty="0"/>
          </a:p>
        </p:txBody>
      </p:sp>
      <p:sp>
        <p:nvSpPr>
          <p:cNvPr id="3" name="عنصر نائب للمحتوى 2"/>
          <p:cNvSpPr>
            <a:spLocks noGrp="1"/>
          </p:cNvSpPr>
          <p:nvPr>
            <p:ph idx="1"/>
          </p:nvPr>
        </p:nvSpPr>
        <p:spPr/>
        <p:txBody>
          <a:bodyPr/>
          <a:lstStyle/>
          <a:p>
            <a:r>
              <a:rPr lang="en-US" dirty="0"/>
              <a:t>From 1957 to 1974, AI flourished. Computers could store more information and became faster, cheaper, and more accessible. </a:t>
            </a:r>
          </a:p>
          <a:p>
            <a:r>
              <a:rPr lang="en-US" dirty="0"/>
              <a:t>. Early demonstrations such as Newell and Simon’s General Problem Solver and Joseph </a:t>
            </a:r>
            <a:r>
              <a:rPr lang="en-US" dirty="0" err="1"/>
              <a:t>Weizenbaum’s</a:t>
            </a:r>
            <a:r>
              <a:rPr lang="en-US" dirty="0"/>
              <a:t> </a:t>
            </a:r>
            <a:r>
              <a:rPr lang="en-US" b="1" dirty="0"/>
              <a:t>ELIZA</a:t>
            </a:r>
            <a:r>
              <a:rPr lang="en-US" dirty="0"/>
              <a:t> showed promise toward the goals of problem solving and the interpretation of spoken language respectively. </a:t>
            </a:r>
          </a:p>
          <a:p>
            <a:r>
              <a:rPr lang="en-US" dirty="0"/>
              <a:t>. Optimism was high and expectations were even higher.</a:t>
            </a:r>
          </a:p>
          <a:p>
            <a:r>
              <a:rPr lang="en-US" dirty="0"/>
              <a:t>While the basic proof of principle was there, there was still a long way to go before the end goals of natural language processing, abstract thinking, and self-recognition could be achieved. </a:t>
            </a:r>
          </a:p>
        </p:txBody>
      </p:sp>
    </p:spTree>
    <p:extLst>
      <p:ext uri="{BB962C8B-B14F-4D97-AF65-F5344CB8AC3E}">
        <p14:creationId xmlns:p14="http://schemas.microsoft.com/office/powerpoint/2010/main" val="2498453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6250" y="1857375"/>
            <a:ext cx="7581900" cy="4286250"/>
          </a:xfrm>
        </p:spPr>
      </p:pic>
    </p:spTree>
    <p:extLst>
      <p:ext uri="{BB962C8B-B14F-4D97-AF65-F5344CB8AC3E}">
        <p14:creationId xmlns:p14="http://schemas.microsoft.com/office/powerpoint/2010/main" val="1200489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6800" y="1600200"/>
            <a:ext cx="6400800" cy="4800600"/>
          </a:xfrm>
        </p:spPr>
      </p:pic>
    </p:spTree>
    <p:extLst>
      <p:ext uri="{BB962C8B-B14F-4D97-AF65-F5344CB8AC3E}">
        <p14:creationId xmlns:p14="http://schemas.microsoft.com/office/powerpoint/2010/main" val="1860728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r>
              <a:rPr lang="en-US" dirty="0"/>
              <a:t>The biggest obstacle was the lack of computational power to do anything substantial.</a:t>
            </a:r>
          </a:p>
          <a:p>
            <a:r>
              <a:rPr lang="en-US" dirty="0"/>
              <a:t>. Hans </a:t>
            </a:r>
            <a:r>
              <a:rPr lang="en-US" dirty="0" err="1"/>
              <a:t>Moravec</a:t>
            </a:r>
            <a:r>
              <a:rPr lang="en-US" dirty="0"/>
              <a:t>, a doctoral student of McCarthy at the time, stated that “computers were still millions of times too weak to exhibit intelligence.”</a:t>
            </a:r>
          </a:p>
          <a:p>
            <a:r>
              <a:rPr lang="en-US" dirty="0"/>
              <a:t>In the 1980’s, AI was reignited by two sources: an expansion of the algorithmic toolkit, and a boost of funds. </a:t>
            </a:r>
          </a:p>
          <a:p>
            <a:r>
              <a:rPr lang="en-US" dirty="0"/>
              <a:t>John Hopfield and David </a:t>
            </a:r>
            <a:r>
              <a:rPr lang="en-US" dirty="0" err="1"/>
              <a:t>Rumelhart</a:t>
            </a:r>
            <a:r>
              <a:rPr lang="en-US" dirty="0"/>
              <a:t> popularized “deep learning” techniques which allowed computers to learn using experience. </a:t>
            </a:r>
          </a:p>
          <a:p>
            <a:r>
              <a:rPr lang="en-US" dirty="0"/>
              <a:t>On the other hand Edward </a:t>
            </a:r>
            <a:r>
              <a:rPr lang="en-US" dirty="0" err="1"/>
              <a:t>Feigenbaum</a:t>
            </a:r>
            <a:r>
              <a:rPr lang="en-US" dirty="0"/>
              <a:t> introduced expert systems which mimicked the decision making process of a human expert. </a:t>
            </a:r>
          </a:p>
        </p:txBody>
      </p:sp>
    </p:spTree>
    <p:extLst>
      <p:ext uri="{BB962C8B-B14F-4D97-AF65-F5344CB8AC3E}">
        <p14:creationId xmlns:p14="http://schemas.microsoft.com/office/powerpoint/2010/main" val="3272167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Introduction</a:t>
            </a:r>
          </a:p>
        </p:txBody>
      </p:sp>
      <p:sp>
        <p:nvSpPr>
          <p:cNvPr id="3" name="عنصر نائب للمحتوى 2"/>
          <p:cNvSpPr>
            <a:spLocks noGrp="1"/>
          </p:cNvSpPr>
          <p:nvPr>
            <p:ph idx="1"/>
          </p:nvPr>
        </p:nvSpPr>
        <p:spPr/>
        <p:txBody>
          <a:bodyPr>
            <a:normAutofit fontScale="92500" lnSpcReduction="10000"/>
          </a:bodyPr>
          <a:lstStyle/>
          <a:p>
            <a:r>
              <a:rPr lang="en-US" sz="2800" dirty="0"/>
              <a:t>The field of </a:t>
            </a:r>
            <a:r>
              <a:rPr lang="en-US" sz="2800" b="1" dirty="0"/>
              <a:t>artificial intelligence, </a:t>
            </a:r>
            <a:r>
              <a:rPr lang="en-US" sz="2800" dirty="0"/>
              <a:t>or AI, attempts to understand intelligent entities. Thus, one reason to study it is to learn more about ourselves. </a:t>
            </a:r>
          </a:p>
          <a:p>
            <a:r>
              <a:rPr lang="en-US" sz="2800" dirty="0"/>
              <a:t> Another reason to study AI is that these constructed intelligent entities are interesting and useful in their own right. </a:t>
            </a:r>
          </a:p>
          <a:p>
            <a:r>
              <a:rPr lang="en-US" sz="2800" dirty="0"/>
              <a:t>AI addresses one of the ultimate puzzles. How is it possible for a slow, tiny brain, whether biological or electronic, to perceive, understand, predict, and manipulate a world far larger and more complicated than itself? How do we go about making something with those properties?</a:t>
            </a:r>
          </a:p>
          <a:p>
            <a:endParaRPr lang="en-US" sz="2800" dirty="0"/>
          </a:p>
          <a:p>
            <a:pPr marL="114300" indent="0">
              <a:buNone/>
            </a:pPr>
            <a:endParaRPr lang="en-US" sz="2800" dirty="0"/>
          </a:p>
        </p:txBody>
      </p:sp>
    </p:spTree>
    <p:extLst>
      <p:ext uri="{BB962C8B-B14F-4D97-AF65-F5344CB8AC3E}">
        <p14:creationId xmlns:p14="http://schemas.microsoft.com/office/powerpoint/2010/main" val="28339488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r>
              <a:rPr lang="en-US" dirty="0"/>
              <a:t> The Japanese government heavily funded expert systems and other AI related endeavors as part of </a:t>
            </a:r>
            <a:r>
              <a:rPr lang="en-US" b="1" dirty="0"/>
              <a:t>their Fifth Generation Computer Project (FGCP)</a:t>
            </a:r>
            <a:r>
              <a:rPr lang="en-US" dirty="0"/>
              <a:t>. </a:t>
            </a:r>
          </a:p>
          <a:p>
            <a:r>
              <a:rPr lang="en-US" dirty="0"/>
              <a:t>Unfortunately, most of the ambitious goals were not met.</a:t>
            </a:r>
          </a:p>
          <a:p>
            <a:r>
              <a:rPr lang="en-US" dirty="0"/>
              <a:t>Ironically, in the absence of government funding and public hype, AI thrived. </a:t>
            </a:r>
          </a:p>
          <a:p>
            <a:r>
              <a:rPr lang="en-US" dirty="0"/>
              <a:t> In 1997, reigning world chess champion and grand master Gary Kasparov was defeated by IBM’s Deep Blue, a chess playing computer program.</a:t>
            </a:r>
          </a:p>
          <a:p>
            <a:r>
              <a:rPr lang="en-US" dirty="0"/>
              <a:t>In the same year, speech recognition software, developed by Dragon Systems, was implemented on Windows. </a:t>
            </a:r>
          </a:p>
          <a:p>
            <a:r>
              <a:rPr lang="en-US" b="1" dirty="0"/>
              <a:t>Kismet</a:t>
            </a:r>
            <a:r>
              <a:rPr lang="en-US" dirty="0"/>
              <a:t>, a robot developed by Cynthia Breazeal that could recognize and display emotions.</a:t>
            </a:r>
          </a:p>
          <a:p>
            <a:endParaRPr lang="en-US" dirty="0"/>
          </a:p>
        </p:txBody>
      </p:sp>
    </p:spTree>
    <p:extLst>
      <p:ext uri="{BB962C8B-B14F-4D97-AF65-F5344CB8AC3E}">
        <p14:creationId xmlns:p14="http://schemas.microsoft.com/office/powerpoint/2010/main" val="3006889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2800" b="1" dirty="0"/>
              <a:t>Time Heals all Wounds</a:t>
            </a:r>
            <a:endParaRPr lang="en-US" sz="2800" dirty="0"/>
          </a:p>
        </p:txBody>
      </p:sp>
      <p:sp>
        <p:nvSpPr>
          <p:cNvPr id="3" name="عنصر نائب للمحتوى 2"/>
          <p:cNvSpPr>
            <a:spLocks noGrp="1"/>
          </p:cNvSpPr>
          <p:nvPr>
            <p:ph idx="1"/>
          </p:nvPr>
        </p:nvSpPr>
        <p:spPr/>
        <p:txBody>
          <a:bodyPr/>
          <a:lstStyle/>
          <a:p>
            <a:r>
              <a:rPr lang="en-US" dirty="0"/>
              <a:t> The fundamental limit of computer storage that was holding us back 30 years ago was no longer a problem.</a:t>
            </a:r>
          </a:p>
          <a:p>
            <a:r>
              <a:rPr lang="en-US" dirty="0"/>
              <a:t>The memory and speed of computers doubles every year, </a:t>
            </a:r>
          </a:p>
          <a:p>
            <a:r>
              <a:rPr lang="en-US" dirty="0"/>
              <a:t>This is precisely how Deep Blue was able to defeat Gary Kasparov in 1997, and how Google’s Alpha Go was able to defeat Chinese Go champion, </a:t>
            </a:r>
            <a:r>
              <a:rPr lang="en-US" dirty="0" err="1"/>
              <a:t>Ke</a:t>
            </a:r>
            <a:r>
              <a:rPr lang="en-US" dirty="0"/>
              <a:t> </a:t>
            </a:r>
            <a:r>
              <a:rPr lang="en-US" dirty="0" err="1"/>
              <a:t>Jie</a:t>
            </a:r>
            <a:r>
              <a:rPr lang="en-US" dirty="0"/>
              <a:t>, in 2017. </a:t>
            </a:r>
          </a:p>
          <a:p>
            <a:r>
              <a:rPr lang="en-US" dirty="0"/>
              <a:t>we saturate the capabilities of AI to the level of our current computational power (computer storage and processing speed).</a:t>
            </a:r>
          </a:p>
          <a:p>
            <a:endParaRPr lang="en-US" dirty="0"/>
          </a:p>
        </p:txBody>
      </p:sp>
    </p:spTree>
    <p:extLst>
      <p:ext uri="{BB962C8B-B14F-4D97-AF65-F5344CB8AC3E}">
        <p14:creationId xmlns:p14="http://schemas.microsoft.com/office/powerpoint/2010/main" val="30923840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56591" y="1600200"/>
            <a:ext cx="7421217" cy="4800600"/>
          </a:xfrm>
        </p:spPr>
      </p:pic>
    </p:spTree>
    <p:extLst>
      <p:ext uri="{BB962C8B-B14F-4D97-AF65-F5344CB8AC3E}">
        <p14:creationId xmlns:p14="http://schemas.microsoft.com/office/powerpoint/2010/main" val="32341932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1680" y="1412776"/>
            <a:ext cx="4896544" cy="4988024"/>
          </a:xfrm>
        </p:spPr>
      </p:pic>
    </p:spTree>
    <p:extLst>
      <p:ext uri="{BB962C8B-B14F-4D97-AF65-F5344CB8AC3E}">
        <p14:creationId xmlns:p14="http://schemas.microsoft.com/office/powerpoint/2010/main" val="2108362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6750" y="1600200"/>
            <a:ext cx="7200900" cy="4800600"/>
          </a:xfrm>
        </p:spPr>
      </p:pic>
    </p:spTree>
    <p:extLst>
      <p:ext uri="{BB962C8B-B14F-4D97-AF65-F5344CB8AC3E}">
        <p14:creationId xmlns:p14="http://schemas.microsoft.com/office/powerpoint/2010/main" val="27786194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2800" b="1" dirty="0"/>
              <a:t>Artificial Intelligence is Everywhere</a:t>
            </a:r>
            <a:endParaRPr lang="en-US" sz="2800" dirty="0"/>
          </a:p>
        </p:txBody>
      </p:sp>
      <p:sp>
        <p:nvSpPr>
          <p:cNvPr id="3" name="عنصر نائب للمحتوى 2"/>
          <p:cNvSpPr>
            <a:spLocks noGrp="1"/>
          </p:cNvSpPr>
          <p:nvPr>
            <p:ph idx="1"/>
          </p:nvPr>
        </p:nvSpPr>
        <p:spPr/>
        <p:txBody>
          <a:bodyPr/>
          <a:lstStyle/>
          <a:p>
            <a:r>
              <a:rPr lang="en-US" dirty="0"/>
              <a:t>We now live in the age of “big data” an age in which we have the capacity to collect huge sums of information too cumbersome for a person to process. </a:t>
            </a:r>
          </a:p>
          <a:p>
            <a:r>
              <a:rPr lang="en-US" dirty="0"/>
              <a:t>Big data and massive computing simply allow artificial intelligence to learn through brute force. </a:t>
            </a:r>
          </a:p>
          <a:p>
            <a:r>
              <a:rPr lang="en-US" dirty="0"/>
              <a:t> </a:t>
            </a:r>
          </a:p>
        </p:txBody>
      </p:sp>
    </p:spTree>
    <p:extLst>
      <p:ext uri="{BB962C8B-B14F-4D97-AF65-F5344CB8AC3E}">
        <p14:creationId xmlns:p14="http://schemas.microsoft.com/office/powerpoint/2010/main" val="21246640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2800" b="1" dirty="0"/>
              <a:t>The Future</a:t>
            </a:r>
            <a:endParaRPr lang="en-US" sz="2800" dirty="0"/>
          </a:p>
        </p:txBody>
      </p:sp>
      <p:sp>
        <p:nvSpPr>
          <p:cNvPr id="3" name="عنصر نائب للمحتوى 2"/>
          <p:cNvSpPr>
            <a:spLocks noGrp="1"/>
          </p:cNvSpPr>
          <p:nvPr>
            <p:ph idx="1"/>
          </p:nvPr>
        </p:nvSpPr>
        <p:spPr/>
        <p:txBody>
          <a:bodyPr/>
          <a:lstStyle/>
          <a:p>
            <a:r>
              <a:rPr lang="en-US" dirty="0"/>
              <a:t>AI language is looking like the next big thing. In fact, it’s already underway.</a:t>
            </a:r>
          </a:p>
          <a:p>
            <a:r>
              <a:rPr lang="en-US" dirty="0"/>
              <a:t>We can also expect to see driverless cars on the road in the next twenty years </a:t>
            </a:r>
          </a:p>
          <a:p>
            <a:r>
              <a:rPr lang="en-US" dirty="0"/>
              <a:t>In the long term, the goal is general intelligence.</a:t>
            </a:r>
          </a:p>
          <a:p>
            <a:r>
              <a:rPr lang="en-US" dirty="0"/>
              <a:t>The ethical questions would serve as a strong barrier against fruition. </a:t>
            </a:r>
          </a:p>
        </p:txBody>
      </p:sp>
    </p:spTree>
    <p:extLst>
      <p:ext uri="{BB962C8B-B14F-4D97-AF65-F5344CB8AC3E}">
        <p14:creationId xmlns:p14="http://schemas.microsoft.com/office/powerpoint/2010/main" val="3197906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lnSpcReduction="10000"/>
          </a:bodyPr>
          <a:lstStyle/>
          <a:p>
            <a:r>
              <a:rPr lang="en-US" dirty="0"/>
              <a:t>These are hard questions, but the researcher in AI has solid evidence that the quest is possible. </a:t>
            </a:r>
          </a:p>
          <a:p>
            <a:r>
              <a:rPr lang="en-US" dirty="0"/>
              <a:t>AI is one of the newest disciplines. It was formally initiated in 1956, when the name was coined, although at that point work had been under way for about five years. </a:t>
            </a:r>
          </a:p>
          <a:p>
            <a:r>
              <a:rPr lang="en-US" dirty="0"/>
              <a:t>The study of intelligence is also one of the oldest disciplines. For over 2000 years, philosophers have tried to understand how seeing, learning, remembering, and reasoning could, or should, be done.</a:t>
            </a:r>
          </a:p>
          <a:p>
            <a:r>
              <a:rPr lang="en-US" dirty="0"/>
              <a:t> AI currently encompasses a huge variety of subfields, from general-purpose areas such as perception and logical reasoning, to specific tasks such as playing chess, proving mathematical theorems, writing poetry, and diagnosing diseases. </a:t>
            </a:r>
          </a:p>
        </p:txBody>
      </p:sp>
    </p:spTree>
    <p:extLst>
      <p:ext uri="{BB962C8B-B14F-4D97-AF65-F5344CB8AC3E}">
        <p14:creationId xmlns:p14="http://schemas.microsoft.com/office/powerpoint/2010/main" val="138773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WHAT is AI?</a:t>
            </a:r>
          </a:p>
        </p:txBody>
      </p:sp>
      <p:sp>
        <p:nvSpPr>
          <p:cNvPr id="3" name="عنصر نائب للمحتوى 2"/>
          <p:cNvSpPr>
            <a:spLocks noGrp="1"/>
          </p:cNvSpPr>
          <p:nvPr>
            <p:ph idx="1"/>
          </p:nvPr>
        </p:nvSpPr>
        <p:spPr/>
        <p:txBody>
          <a:bodyPr/>
          <a:lstStyle/>
          <a:p>
            <a:r>
              <a:rPr lang="en-US" dirty="0"/>
              <a:t>Definitions of artificial intelligence according to eight recent textbooks are shown in Figure 1.1. </a:t>
            </a:r>
          </a:p>
          <a:p>
            <a:r>
              <a:rPr lang="en-US" dirty="0"/>
              <a:t>These definitions vary along two main dimensions. The ones on top are concerned with </a:t>
            </a:r>
            <a:r>
              <a:rPr lang="en-US" i="1" dirty="0"/>
              <a:t>thought processes </a:t>
            </a:r>
            <a:r>
              <a:rPr lang="en-US" dirty="0"/>
              <a:t>and </a:t>
            </a:r>
            <a:r>
              <a:rPr lang="en-US" i="1" dirty="0"/>
              <a:t>reasoning, </a:t>
            </a:r>
            <a:r>
              <a:rPr lang="en-US" dirty="0"/>
              <a:t>whereas the ones on the bottom address </a:t>
            </a:r>
            <a:r>
              <a:rPr lang="en-US" i="1" dirty="0"/>
              <a:t>behavior. </a:t>
            </a:r>
          </a:p>
          <a:p>
            <a:r>
              <a:rPr lang="en-US" dirty="0"/>
              <a:t>Also, the definitions on the left measure success in terms of </a:t>
            </a:r>
            <a:r>
              <a:rPr lang="en-US" i="1" dirty="0"/>
              <a:t>human </a:t>
            </a:r>
            <a:r>
              <a:rPr lang="en-US" dirty="0"/>
              <a:t>performance, whereas the ones on the right measure against an </a:t>
            </a:r>
            <a:r>
              <a:rPr lang="en-US" i="1" dirty="0"/>
              <a:t>ideal </a:t>
            </a:r>
            <a:r>
              <a:rPr lang="en-US" dirty="0"/>
              <a:t>concept of intelligence, which we will call </a:t>
            </a:r>
            <a:r>
              <a:rPr lang="en-US" b="1" dirty="0"/>
              <a:t>rationality. AI </a:t>
            </a:r>
            <a:r>
              <a:rPr lang="en-US" dirty="0"/>
              <a:t>system is </a:t>
            </a:r>
            <a:r>
              <a:rPr lang="en-US" b="1" dirty="0"/>
              <a:t>rational</a:t>
            </a:r>
            <a:r>
              <a:rPr lang="en-US" dirty="0"/>
              <a:t> if it does the right thing. This gives us four possible goals to pursue in artificial intelligence, as seen in the caption of Figure 1.1.</a:t>
            </a:r>
          </a:p>
          <a:p>
            <a:endParaRPr lang="en-US" dirty="0"/>
          </a:p>
        </p:txBody>
      </p:sp>
    </p:spTree>
    <p:extLst>
      <p:ext uri="{BB962C8B-B14F-4D97-AF65-F5344CB8AC3E}">
        <p14:creationId xmlns:p14="http://schemas.microsoft.com/office/powerpoint/2010/main" val="1940936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WHAT is AI?</a:t>
            </a:r>
          </a:p>
        </p:txBody>
      </p:sp>
      <p:pic>
        <p:nvPicPr>
          <p:cNvPr id="4" name="عنصر نائب للمحتوى 3"/>
          <p:cNvPicPr>
            <a:picLocks noGrp="1"/>
          </p:cNvPicPr>
          <p:nvPr>
            <p:ph idx="1"/>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323528" y="1196752"/>
            <a:ext cx="8064896" cy="5472608"/>
          </a:xfrm>
          <a:prstGeom prst="rect">
            <a:avLst/>
          </a:prstGeom>
          <a:noFill/>
          <a:ln>
            <a:noFill/>
          </a:ln>
        </p:spPr>
      </p:pic>
    </p:spTree>
    <p:extLst>
      <p:ext uri="{BB962C8B-B14F-4D97-AF65-F5344CB8AC3E}">
        <p14:creationId xmlns:p14="http://schemas.microsoft.com/office/powerpoint/2010/main" val="3857071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2800" b="1" dirty="0">
                <a:solidFill>
                  <a:srgbClr val="675E47"/>
                </a:solidFill>
              </a:rPr>
              <a:t>Acting humanly: The Turing Test approach</a:t>
            </a:r>
            <a:endParaRPr lang="en-US" dirty="0"/>
          </a:p>
        </p:txBody>
      </p:sp>
      <p:sp>
        <p:nvSpPr>
          <p:cNvPr id="3" name="عنصر نائب للمحتوى 2"/>
          <p:cNvSpPr>
            <a:spLocks noGrp="1"/>
          </p:cNvSpPr>
          <p:nvPr>
            <p:ph idx="1"/>
          </p:nvPr>
        </p:nvSpPr>
        <p:spPr/>
        <p:txBody>
          <a:bodyPr/>
          <a:lstStyle/>
          <a:p>
            <a:r>
              <a:rPr lang="en-US" b="1" dirty="0"/>
              <a:t>The Turing Test, </a:t>
            </a:r>
            <a:r>
              <a:rPr lang="en-US" dirty="0"/>
              <a:t>proposed by Alan Turing (1950), was designed to provide a satisfactory operational definition of intelligence. Turing defined intelligent behavior as the ability to achieve human-level performance in all cognitive tasks, sufficient to fool an interrogator. Roughly speaking, the test he proposed is that the computer should be interrogated by a human via a teletype, and passes the test if the interrogator cannot tell if there is a computer or a human at the other end. </a:t>
            </a:r>
          </a:p>
          <a:p>
            <a:r>
              <a:rPr lang="en-US" dirty="0"/>
              <a:t>For now, programming a computer to pass the test provides plenty to work on. The computer would need to possess the following capabilities:</a:t>
            </a:r>
          </a:p>
          <a:p>
            <a:endParaRPr lang="en-US" dirty="0"/>
          </a:p>
        </p:txBody>
      </p:sp>
    </p:spTree>
    <p:extLst>
      <p:ext uri="{BB962C8B-B14F-4D97-AF65-F5344CB8AC3E}">
        <p14:creationId xmlns:p14="http://schemas.microsoft.com/office/powerpoint/2010/main" val="325737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2800" b="1" dirty="0"/>
              <a:t>Acting humanly: The Turing Test approach</a:t>
            </a:r>
            <a:endParaRPr lang="en-US" sz="2800" dirty="0"/>
          </a:p>
        </p:txBody>
      </p:sp>
      <p:sp>
        <p:nvSpPr>
          <p:cNvPr id="3" name="عنصر نائب للمحتوى 2"/>
          <p:cNvSpPr>
            <a:spLocks noGrp="1"/>
          </p:cNvSpPr>
          <p:nvPr>
            <p:ph idx="1"/>
          </p:nvPr>
        </p:nvSpPr>
        <p:spPr/>
        <p:txBody>
          <a:bodyPr/>
          <a:lstStyle/>
          <a:p>
            <a:pPr marL="636588" lvl="0" indent="-179388">
              <a:buFont typeface="Courier New" panose="02070309020205020404" pitchFamily="49" charset="0"/>
              <a:buChar char="o"/>
            </a:pPr>
            <a:r>
              <a:rPr lang="en-US" b="1" dirty="0"/>
              <a:t>natural language processing </a:t>
            </a:r>
            <a:r>
              <a:rPr lang="en-US" dirty="0"/>
              <a:t>to enable it to communicate successfully in English (or some other human language);</a:t>
            </a:r>
          </a:p>
          <a:p>
            <a:pPr marL="636588" lvl="0" indent="-179388">
              <a:buFont typeface="Courier New" panose="02070309020205020404" pitchFamily="49" charset="0"/>
              <a:buChar char="o"/>
            </a:pPr>
            <a:r>
              <a:rPr lang="en-US" b="1" dirty="0"/>
              <a:t>knowledge representation </a:t>
            </a:r>
            <a:r>
              <a:rPr lang="en-US" dirty="0"/>
              <a:t>to store information provided before or during the interrogation;</a:t>
            </a:r>
          </a:p>
          <a:p>
            <a:pPr marL="636588" lvl="0" indent="-179388">
              <a:buFont typeface="Courier New" panose="02070309020205020404" pitchFamily="49" charset="0"/>
              <a:buChar char="o"/>
            </a:pPr>
            <a:r>
              <a:rPr lang="en-US" b="1" dirty="0"/>
              <a:t>automated reasoning </a:t>
            </a:r>
            <a:r>
              <a:rPr lang="en-US" dirty="0"/>
              <a:t>to use the stored information to answer questions and to draw new conclusions;</a:t>
            </a:r>
          </a:p>
          <a:p>
            <a:pPr marL="636588" lvl="0" indent="-179388">
              <a:buFont typeface="Courier New" panose="02070309020205020404" pitchFamily="49" charset="0"/>
              <a:buChar char="o"/>
            </a:pPr>
            <a:r>
              <a:rPr lang="en-US" b="1" dirty="0"/>
              <a:t>machine learning </a:t>
            </a:r>
            <a:r>
              <a:rPr lang="en-US" dirty="0"/>
              <a:t>to adapt to new circumstances and to detect and extrapolate patterns.</a:t>
            </a:r>
          </a:p>
          <a:p>
            <a:endParaRPr lang="en-US" dirty="0"/>
          </a:p>
        </p:txBody>
      </p:sp>
    </p:spTree>
    <p:extLst>
      <p:ext uri="{BB962C8B-B14F-4D97-AF65-F5344CB8AC3E}">
        <p14:creationId xmlns:p14="http://schemas.microsoft.com/office/powerpoint/2010/main" val="3791494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r>
              <a:rPr lang="en-US" dirty="0"/>
              <a:t>Within AI, there has not been a big effort to try to pass the Turing test. The issue of acting like a human comes up primarily when AI programs have to interact with people, as when an expert system explains how it came to its diagnosis, or a natural language processing system has a dialogue with a user. </a:t>
            </a:r>
          </a:p>
          <a:p>
            <a:r>
              <a:rPr lang="en-US" dirty="0"/>
              <a:t>These programs must behave according to certain normal conventions of human interaction in order to make themselves understood. </a:t>
            </a:r>
          </a:p>
        </p:txBody>
      </p:sp>
    </p:spTree>
    <p:extLst>
      <p:ext uri="{BB962C8B-B14F-4D97-AF65-F5344CB8AC3E}">
        <p14:creationId xmlns:p14="http://schemas.microsoft.com/office/powerpoint/2010/main" val="939019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2800" b="1" dirty="0"/>
              <a:t>Thinking humanly: The cognitive modelling approach</a:t>
            </a:r>
            <a:endParaRPr lang="en-US" sz="2800" dirty="0"/>
          </a:p>
        </p:txBody>
      </p:sp>
      <p:sp>
        <p:nvSpPr>
          <p:cNvPr id="3" name="عنصر نائب للمحتوى 2"/>
          <p:cNvSpPr>
            <a:spLocks noGrp="1"/>
          </p:cNvSpPr>
          <p:nvPr>
            <p:ph idx="1"/>
          </p:nvPr>
        </p:nvSpPr>
        <p:spPr/>
        <p:txBody>
          <a:bodyPr/>
          <a:lstStyle/>
          <a:p>
            <a:r>
              <a:rPr lang="en-US" dirty="0"/>
              <a:t>If we are going to say that a given program thinks like a human, we must have some way of determining how humans think. We need to get inside the actual workings of human minds.</a:t>
            </a:r>
          </a:p>
          <a:p>
            <a:r>
              <a:rPr lang="en-US" dirty="0"/>
              <a:t>There are two ways to do this: through introspection—trying to catch our own thoughts as they go by—or through psychological experiments.</a:t>
            </a:r>
          </a:p>
          <a:p>
            <a:r>
              <a:rPr lang="en-US" dirty="0"/>
              <a:t> Once we have a sufficiently precise theory of the mind, it becomes possible to express the theory as a computer program. If the program's input/output and timing behavior matches human behavior, that is evidence that some of the program's mechanisms may also be operating in humans. </a:t>
            </a:r>
          </a:p>
        </p:txBody>
      </p:sp>
    </p:spTree>
    <p:extLst>
      <p:ext uri="{BB962C8B-B14F-4D97-AF65-F5344CB8AC3E}">
        <p14:creationId xmlns:p14="http://schemas.microsoft.com/office/powerpoint/2010/main" val="41010766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342</TotalTime>
  <Words>1998</Words>
  <Application>Microsoft Office PowerPoint</Application>
  <PresentationFormat>عرض على الشاشة (4:3)</PresentationFormat>
  <Paragraphs>86</Paragraphs>
  <Slides>26</Slides>
  <Notes>0</Notes>
  <HiddenSlides>0</HiddenSlides>
  <MMClips>0</MMClips>
  <ScaleCrop>false</ScaleCrop>
  <HeadingPairs>
    <vt:vector size="4" baseType="variant">
      <vt:variant>
        <vt:lpstr>نسق</vt:lpstr>
      </vt:variant>
      <vt:variant>
        <vt:i4>1</vt:i4>
      </vt:variant>
      <vt:variant>
        <vt:lpstr>عناوين الشرائح</vt:lpstr>
      </vt:variant>
      <vt:variant>
        <vt:i4>26</vt:i4>
      </vt:variant>
    </vt:vector>
  </HeadingPairs>
  <TitlesOfParts>
    <vt:vector size="27" baseType="lpstr">
      <vt:lpstr>تجاور</vt:lpstr>
      <vt:lpstr>Artificial Intelligence AI</vt:lpstr>
      <vt:lpstr>Introduction</vt:lpstr>
      <vt:lpstr>عرض تقديمي في PowerPoint</vt:lpstr>
      <vt:lpstr>WHAT is AI?</vt:lpstr>
      <vt:lpstr>WHAT is AI?</vt:lpstr>
      <vt:lpstr>Acting humanly: The Turing Test approach</vt:lpstr>
      <vt:lpstr>Acting humanly: The Turing Test approach</vt:lpstr>
      <vt:lpstr>عرض تقديمي في PowerPoint</vt:lpstr>
      <vt:lpstr>Thinking humanly: The cognitive modelling approach</vt:lpstr>
      <vt:lpstr>Thinking rationally: The laws of thought approach</vt:lpstr>
      <vt:lpstr>Thinking rationally: The laws of thought approach</vt:lpstr>
      <vt:lpstr>Acting rationally: The rational agent approach</vt:lpstr>
      <vt:lpstr>BRIEF HISTORY OF ARTFICIAL INTELLIGENCE</vt:lpstr>
      <vt:lpstr>Making the Pursuit Possible</vt:lpstr>
      <vt:lpstr>The Conference that Started it All</vt:lpstr>
      <vt:lpstr>Roller Coaster of Success and Setbacks</vt:lpstr>
      <vt:lpstr>عرض تقديمي في PowerPoint</vt:lpstr>
      <vt:lpstr>عرض تقديمي في PowerPoint</vt:lpstr>
      <vt:lpstr>عرض تقديمي في PowerPoint</vt:lpstr>
      <vt:lpstr>عرض تقديمي في PowerPoint</vt:lpstr>
      <vt:lpstr>Time Heals all Wounds</vt:lpstr>
      <vt:lpstr>عرض تقديمي في PowerPoint</vt:lpstr>
      <vt:lpstr>عرض تقديمي في PowerPoint</vt:lpstr>
      <vt:lpstr>عرض تقديمي في PowerPoint</vt:lpstr>
      <vt:lpstr>Artificial Intelligence is Everywhere</vt:lpstr>
      <vt:lpstr>The Future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ام البراء</dc:creator>
  <cp:lastModifiedBy>مستخدم غير معروف</cp:lastModifiedBy>
  <cp:revision>30</cp:revision>
  <dcterms:created xsi:type="dcterms:W3CDTF">2021-03-14T23:03:13Z</dcterms:created>
  <dcterms:modified xsi:type="dcterms:W3CDTF">2021-06-16T18:34:48Z</dcterms:modified>
</cp:coreProperties>
</file>