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8" r:id="rId12"/>
    <p:sldId id="269"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1404110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2889976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E6D09A-0107-4AF8-A1CD-C479309F703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4819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696B077-5667-4096-9935-903597304E91}" type="datetimeFigureOut">
              <a:rPr lang="en-US" smtClean="0"/>
              <a:t>2024-02-26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630816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696B077-5667-4096-9935-903597304E91}" type="datetimeFigureOut">
              <a:rPr lang="en-US" smtClean="0"/>
              <a:t>2024-02-26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E6D09A-0107-4AF8-A1CD-C479309F703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7897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696B077-5667-4096-9935-903597304E91}" type="datetimeFigureOut">
              <a:rPr lang="en-US" smtClean="0"/>
              <a:t>2024-02-26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3630970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3798169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2145866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354911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96B077-5667-4096-9935-903597304E91}" type="datetimeFigureOut">
              <a:rPr lang="en-US" smtClean="0"/>
              <a:t>2024-02-26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149715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96B077-5667-4096-9935-903597304E91}" type="datetimeFigureOut">
              <a:rPr lang="en-US" smtClean="0"/>
              <a:t>2024-02-26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2891417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96B077-5667-4096-9935-903597304E91}" type="datetimeFigureOut">
              <a:rPr lang="en-US" smtClean="0"/>
              <a:t>2024-02-26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67005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696B077-5667-4096-9935-903597304E91}" type="datetimeFigureOut">
              <a:rPr lang="en-US" smtClean="0"/>
              <a:t>2024-02-26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1852798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6B077-5667-4096-9935-903597304E91}" type="datetimeFigureOut">
              <a:rPr lang="en-US" smtClean="0"/>
              <a:t>2024-02-26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375298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96B077-5667-4096-9935-903597304E91}" type="datetimeFigureOut">
              <a:rPr lang="en-US" smtClean="0"/>
              <a:t>2024-02-26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3804066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96B077-5667-4096-9935-903597304E91}" type="datetimeFigureOut">
              <a:rPr lang="en-US" smtClean="0"/>
              <a:t>2024-02-26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E6D09A-0107-4AF8-A1CD-C479309F7038}" type="slidenum">
              <a:rPr lang="en-US" smtClean="0"/>
              <a:t>‹#›</a:t>
            </a:fld>
            <a:endParaRPr lang="en-US"/>
          </a:p>
        </p:txBody>
      </p:sp>
    </p:spTree>
    <p:extLst>
      <p:ext uri="{BB962C8B-B14F-4D97-AF65-F5344CB8AC3E}">
        <p14:creationId xmlns:p14="http://schemas.microsoft.com/office/powerpoint/2010/main" val="1754763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96B077-5667-4096-9935-903597304E91}" type="datetimeFigureOut">
              <a:rPr lang="en-US" smtClean="0"/>
              <a:t>2024-02-26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E6D09A-0107-4AF8-A1CD-C479309F7038}" type="slidenum">
              <a:rPr lang="en-US" smtClean="0"/>
              <a:t>‹#›</a:t>
            </a:fld>
            <a:endParaRPr lang="en-US"/>
          </a:p>
        </p:txBody>
      </p:sp>
    </p:spTree>
    <p:extLst>
      <p:ext uri="{BB962C8B-B14F-4D97-AF65-F5344CB8AC3E}">
        <p14:creationId xmlns:p14="http://schemas.microsoft.com/office/powerpoint/2010/main" val="290380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chtarget.com/whatis/definition/resolution" TargetMode="External"/><Relationship Id="rId2" Type="http://schemas.openxmlformats.org/officeDocument/2006/relationships/hyperlink" Target="https://www.techtarget.com/whatis/definition/lossless-and-lossy-compression" TargetMode="External"/><Relationship Id="rId1" Type="http://schemas.openxmlformats.org/officeDocument/2006/relationships/slideLayout" Target="../slideLayouts/slideLayout2.xml"/><Relationship Id="rId5" Type="http://schemas.openxmlformats.org/officeDocument/2006/relationships/hyperlink" Target="https://www.techtarget.com/whatis/definition/PNG-Portable-Network-Graphics" TargetMode="External"/><Relationship Id="rId4" Type="http://schemas.openxmlformats.org/officeDocument/2006/relationships/hyperlink" Target="https://www.techtarget.com/whatis/definition/JPEG-Joint-Photographic-Experts-Grou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Image Compression Standards</a:t>
            </a:r>
            <a:endParaRPr lang="en-US" dirty="0"/>
          </a:p>
        </p:txBody>
      </p:sp>
      <p:sp>
        <p:nvSpPr>
          <p:cNvPr id="3" name="Subtitle 2"/>
          <p:cNvSpPr>
            <a:spLocks noGrp="1"/>
          </p:cNvSpPr>
          <p:nvPr>
            <p:ph type="subTitle" idx="1"/>
          </p:nvPr>
        </p:nvSpPr>
        <p:spPr/>
        <p:txBody>
          <a:bodyPr/>
          <a:lstStyle/>
          <a:p>
            <a:r>
              <a:rPr lang="en-US" smtClean="0"/>
              <a:t>Lecture </a:t>
            </a:r>
            <a:r>
              <a:rPr lang="en-US" smtClean="0"/>
              <a:t>9</a:t>
            </a:r>
            <a:endParaRPr lang="en-US" dirty="0"/>
          </a:p>
        </p:txBody>
      </p:sp>
    </p:spTree>
    <p:extLst>
      <p:ext uri="{BB962C8B-B14F-4D97-AF65-F5344CB8AC3E}">
        <p14:creationId xmlns:p14="http://schemas.microsoft.com/office/powerpoint/2010/main" val="844926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89212" y="1518745"/>
            <a:ext cx="8915400" cy="3777622"/>
          </a:xfrm>
        </p:spPr>
        <p:txBody>
          <a:bodyPr>
            <a:noAutofit/>
          </a:bodyPr>
          <a:lstStyle/>
          <a:p>
            <a:r>
              <a:rPr lang="en-US" sz="2400" b="1" dirty="0"/>
              <a:t>Huffman </a:t>
            </a:r>
            <a:r>
              <a:rPr lang="en-US" sz="2400" b="1" dirty="0" smtClean="0"/>
              <a:t>Coding and Entropy coding:</a:t>
            </a:r>
            <a:r>
              <a:rPr lang="en-US" sz="2400" dirty="0" smtClean="0"/>
              <a:t> </a:t>
            </a:r>
            <a:r>
              <a:rPr lang="en-US" sz="2400" dirty="0"/>
              <a:t>After RLE, the coefficient data is encoded using Huffman coding. </a:t>
            </a:r>
            <a:endParaRPr lang="en-US" sz="2400" dirty="0" smtClean="0"/>
          </a:p>
          <a:p>
            <a:r>
              <a:rPr lang="en-US" sz="2400" dirty="0"/>
              <a:t>Huffman coding is a specific type of entropy encoding technique </a:t>
            </a:r>
            <a:endParaRPr lang="en-US" sz="2400" dirty="0" smtClean="0"/>
          </a:p>
          <a:p>
            <a:r>
              <a:rPr lang="en-US" sz="2400" dirty="0" smtClean="0"/>
              <a:t>It assigns </a:t>
            </a:r>
            <a:r>
              <a:rPr lang="en-US" sz="2400" dirty="0"/>
              <a:t>variable-length codes to different symbols (in this case, the quantized coefficient values) based on their probabilities of occurrence. Huffman codes for the quantized coefficients are derived from the frequency of occurrence of each value in the image data. Coefficients that occur more frequently are assigned shorter Huffman codes, resulting in more efficient compression.</a:t>
            </a:r>
          </a:p>
        </p:txBody>
      </p:sp>
    </p:spTree>
    <p:extLst>
      <p:ext uri="{BB962C8B-B14F-4D97-AF65-F5344CB8AC3E}">
        <p14:creationId xmlns:p14="http://schemas.microsoft.com/office/powerpoint/2010/main" val="125716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89212" y="1629104"/>
            <a:ext cx="8915400" cy="3777622"/>
          </a:xfrm>
        </p:spPr>
        <p:txBody>
          <a:bodyPr>
            <a:noAutofit/>
          </a:bodyPr>
          <a:lstStyle/>
          <a:p>
            <a:r>
              <a:rPr lang="en-US" sz="2400" dirty="0"/>
              <a:t>Finally, the Huffman-coded data is written to the output file or transmitted over a network. This compressed data can then be decompressed using the reverse process, starting with Huffman decoding, inverse zigzag scanning, </a:t>
            </a:r>
            <a:r>
              <a:rPr lang="en-US" sz="2400" dirty="0" err="1"/>
              <a:t>dequantization</a:t>
            </a:r>
            <a:r>
              <a:rPr lang="en-US" sz="2400" dirty="0"/>
              <a:t>, and inverse DCT to reconstruct the original image</a:t>
            </a:r>
            <a:r>
              <a:rPr lang="en-US" sz="2400" dirty="0" smtClean="0"/>
              <a:t>.</a:t>
            </a:r>
          </a:p>
          <a:p>
            <a:r>
              <a:rPr lang="en-US" sz="2400" dirty="0"/>
              <a:t>Entropy coding, particularly Huffman coding, is crucial for achieving high compression ratios in JPEG without significant loss of image quality. It exploits the statistical properties of the image data to represent it more efficiently, resulting in smaller file sizes while preserving visual fidelity to a certain extent.</a:t>
            </a:r>
          </a:p>
        </p:txBody>
      </p:sp>
    </p:spTree>
    <p:extLst>
      <p:ext uri="{BB962C8B-B14F-4D97-AF65-F5344CB8AC3E}">
        <p14:creationId xmlns:p14="http://schemas.microsoft.com/office/powerpoint/2010/main" val="419262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3413" y="157655"/>
            <a:ext cx="10515600" cy="6700345"/>
          </a:xfrm>
        </p:spPr>
        <p:txBody>
          <a:bodyPr>
            <a:normAutofit/>
          </a:bodyPr>
          <a:lstStyle/>
          <a:p>
            <a:pPr marL="0" indent="0">
              <a:buNone/>
            </a:pPr>
            <a:r>
              <a:rPr lang="en-US" sz="2400" b="1" dirty="0"/>
              <a:t>What are the two types of image compression?</a:t>
            </a:r>
          </a:p>
          <a:p>
            <a:pPr marL="0" indent="0">
              <a:buNone/>
            </a:pPr>
            <a:r>
              <a:rPr lang="en-US" sz="2400" dirty="0"/>
              <a:t>The methods used to compress image files typically fall into one of two categories: </a:t>
            </a:r>
            <a:r>
              <a:rPr lang="en-US" sz="2400" u="sng" dirty="0" err="1">
                <a:hlinkClick r:id="rId2"/>
              </a:rPr>
              <a:t>lossy</a:t>
            </a:r>
            <a:r>
              <a:rPr lang="en-US" sz="2400" u="sng" dirty="0">
                <a:hlinkClick r:id="rId2"/>
              </a:rPr>
              <a:t> and lossless</a:t>
            </a:r>
            <a:r>
              <a:rPr lang="en-US" sz="2400" dirty="0"/>
              <a:t>. </a:t>
            </a:r>
            <a:r>
              <a:rPr lang="en-US" sz="2400" dirty="0" err="1"/>
              <a:t>Lossy</a:t>
            </a:r>
            <a:r>
              <a:rPr lang="en-US" sz="2400" dirty="0"/>
              <a:t> compression reduces an image file size by permanently removing less critical information, particularly redundant data. </a:t>
            </a:r>
            <a:r>
              <a:rPr lang="en-US" sz="2400" dirty="0" err="1"/>
              <a:t>Lossy</a:t>
            </a:r>
            <a:r>
              <a:rPr lang="en-US" sz="2400" dirty="0"/>
              <a:t> compression can significantly reduce file size, but it can also reduce </a:t>
            </a:r>
            <a:r>
              <a:rPr lang="en-US" sz="2400" u="sng" dirty="0">
                <a:hlinkClick r:id="rId3"/>
              </a:rPr>
              <a:t>image quality</a:t>
            </a:r>
            <a:r>
              <a:rPr lang="en-US" sz="2400" dirty="0"/>
              <a:t> to the point of distortion, especially if the image is overly compressed. However, quality can be maintained when compression is carefully applied</a:t>
            </a:r>
            <a:r>
              <a:rPr lang="en-US" sz="2400" dirty="0" smtClean="0"/>
              <a:t>.</a:t>
            </a:r>
          </a:p>
          <a:p>
            <a:pPr marL="0" indent="0">
              <a:buNone/>
            </a:pPr>
            <a:r>
              <a:rPr lang="en-US" sz="2400" dirty="0"/>
              <a:t>The most common example of </a:t>
            </a:r>
            <a:r>
              <a:rPr lang="en-US" sz="2400" dirty="0" err="1"/>
              <a:t>lossy</a:t>
            </a:r>
            <a:r>
              <a:rPr lang="en-US" sz="2400" dirty="0"/>
              <a:t> compression is </a:t>
            </a:r>
            <a:r>
              <a:rPr lang="en-US" sz="2400" u="sng" dirty="0" smtClean="0">
                <a:hlinkClick r:id="rId4"/>
              </a:rPr>
              <a:t>JPEG</a:t>
            </a:r>
            <a:r>
              <a:rPr lang="en-US" sz="2400" dirty="0" smtClean="0"/>
              <a:t>.</a:t>
            </a:r>
          </a:p>
          <a:p>
            <a:pPr marL="0" indent="0">
              <a:buNone/>
            </a:pPr>
            <a:r>
              <a:rPr lang="en-US" sz="2400" dirty="0"/>
              <a:t>The other approach to image compression is referred to as lossless. This method applies compression without removing critical data or reducing image quality and results in a compressed image that can be restored to its original state with no degradation or distortion</a:t>
            </a:r>
            <a:r>
              <a:rPr lang="en-US" sz="2400" dirty="0" smtClean="0"/>
              <a:t>.</a:t>
            </a:r>
          </a:p>
          <a:p>
            <a:pPr marL="0" indent="0">
              <a:buNone/>
            </a:pPr>
            <a:r>
              <a:rPr lang="en-US" sz="2400" dirty="0"/>
              <a:t> Lossless compression is generally used in situations where image quality is more important than disk space or network performance</a:t>
            </a:r>
            <a:endParaRPr lang="en-US" sz="2400" dirty="0" smtClean="0"/>
          </a:p>
          <a:p>
            <a:pPr marL="0" indent="0">
              <a:buNone/>
            </a:pPr>
            <a:r>
              <a:rPr lang="en-US" sz="2400" dirty="0"/>
              <a:t>One of the most common lossless formats is </a:t>
            </a:r>
            <a:r>
              <a:rPr lang="en-US" sz="2400" u="sng" dirty="0">
                <a:hlinkClick r:id="rId5"/>
              </a:rPr>
              <a:t>PNG</a:t>
            </a:r>
            <a:endParaRPr lang="en-US" sz="2400" dirty="0"/>
          </a:p>
          <a:p>
            <a:endParaRPr lang="en-US" sz="2400" dirty="0"/>
          </a:p>
        </p:txBody>
      </p:sp>
    </p:spTree>
    <p:extLst>
      <p:ext uri="{BB962C8B-B14F-4D97-AF65-F5344CB8AC3E}">
        <p14:creationId xmlns:p14="http://schemas.microsoft.com/office/powerpoint/2010/main" val="208738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2139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Recent years have seen an explosion in the availability of digital images, because </a:t>
            </a:r>
            <a:r>
              <a:rPr lang="en-US" sz="2400" dirty="0" smtClean="0"/>
              <a:t>of the </a:t>
            </a:r>
            <a:r>
              <a:rPr lang="en-US" sz="2400" dirty="0"/>
              <a:t>increase in numbers of digital imaging devices such as smartphones, </a:t>
            </a:r>
            <a:r>
              <a:rPr lang="en-US" sz="2400" dirty="0" smtClean="0"/>
              <a:t>webcams, digital </a:t>
            </a:r>
            <a:r>
              <a:rPr lang="en-US" sz="2400" dirty="0"/>
              <a:t>cameras, and scanners. </a:t>
            </a:r>
            <a:endParaRPr lang="en-US" sz="2400" dirty="0" smtClean="0"/>
          </a:p>
          <a:p>
            <a:r>
              <a:rPr lang="en-US" sz="2400" dirty="0" smtClean="0"/>
              <a:t>The </a:t>
            </a:r>
            <a:r>
              <a:rPr lang="en-US" sz="2400" dirty="0"/>
              <a:t>need to efficiently process and store images </a:t>
            </a:r>
            <a:r>
              <a:rPr lang="en-US" sz="2400" dirty="0" smtClean="0"/>
              <a:t>in digital </a:t>
            </a:r>
            <a:r>
              <a:rPr lang="en-US" sz="2400" dirty="0"/>
              <a:t>form has motivated the development of many image compression </a:t>
            </a:r>
            <a:r>
              <a:rPr lang="en-US" sz="2400" i="1" dirty="0" smtClean="0"/>
              <a:t>standards </a:t>
            </a:r>
            <a:r>
              <a:rPr lang="en-US" sz="2400" dirty="0" smtClean="0"/>
              <a:t>for </a:t>
            </a:r>
            <a:r>
              <a:rPr lang="en-US" sz="2400" dirty="0"/>
              <a:t>various applications and needs.</a:t>
            </a:r>
          </a:p>
        </p:txBody>
      </p:sp>
    </p:spTree>
    <p:extLst>
      <p:ext uri="{BB962C8B-B14F-4D97-AF65-F5344CB8AC3E}">
        <p14:creationId xmlns:p14="http://schemas.microsoft.com/office/powerpoint/2010/main" val="808022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JPEG Standard</a:t>
            </a:r>
            <a:endParaRPr lang="en-US" dirty="0"/>
          </a:p>
        </p:txBody>
      </p:sp>
      <p:sp>
        <p:nvSpPr>
          <p:cNvPr id="3" name="Content Placeholder 2"/>
          <p:cNvSpPr>
            <a:spLocks noGrp="1"/>
          </p:cNvSpPr>
          <p:nvPr>
            <p:ph idx="1"/>
          </p:nvPr>
        </p:nvSpPr>
        <p:spPr>
          <a:xfrm>
            <a:off x="1765738" y="1418897"/>
            <a:ext cx="9738874" cy="4492325"/>
          </a:xfrm>
        </p:spPr>
        <p:txBody>
          <a:bodyPr>
            <a:normAutofit fontScale="92500" lnSpcReduction="10000"/>
          </a:bodyPr>
          <a:lstStyle/>
          <a:p>
            <a:r>
              <a:rPr lang="en-US" sz="2400" dirty="0"/>
              <a:t>JPEG is an image compression standard developed by the </a:t>
            </a:r>
            <a:r>
              <a:rPr lang="en-US" sz="2400" i="1" dirty="0" smtClean="0"/>
              <a:t>Joint Photographic Experts Group</a:t>
            </a:r>
            <a:r>
              <a:rPr lang="en-US" sz="2400" dirty="0" smtClean="0"/>
              <a:t>.</a:t>
            </a:r>
          </a:p>
          <a:p>
            <a:r>
              <a:rPr lang="en-US" sz="2400" dirty="0"/>
              <a:t>JPEG consists of a number of steps, each of which contributes to compression</a:t>
            </a:r>
            <a:r>
              <a:rPr lang="en-US" sz="2400" dirty="0" smtClean="0"/>
              <a:t>.</a:t>
            </a:r>
          </a:p>
          <a:p>
            <a:pPr marL="0" indent="0">
              <a:buNone/>
            </a:pPr>
            <a:endParaRPr lang="en-US" sz="2400" dirty="0" smtClean="0"/>
          </a:p>
          <a:p>
            <a:pPr marL="0" indent="0">
              <a:buNone/>
            </a:pPr>
            <a:r>
              <a:rPr lang="en-US" sz="2400" dirty="0"/>
              <a:t>The JPEG encoder consists of the following main steps:</a:t>
            </a:r>
          </a:p>
          <a:p>
            <a:r>
              <a:rPr lang="en-US" sz="2400" dirty="0"/>
              <a:t>Transform RGB to </a:t>
            </a:r>
            <a:r>
              <a:rPr lang="en-US" sz="2400" dirty="0" err="1"/>
              <a:t>YCbCr</a:t>
            </a:r>
            <a:r>
              <a:rPr lang="en-US" sz="2400" dirty="0"/>
              <a:t> and subsample color.</a:t>
            </a:r>
          </a:p>
          <a:p>
            <a:r>
              <a:rPr lang="en-US" sz="2400" dirty="0"/>
              <a:t> Perform DCT on image blocks</a:t>
            </a:r>
          </a:p>
          <a:p>
            <a:r>
              <a:rPr lang="en-US" sz="2400" dirty="0"/>
              <a:t> Apply Quantization</a:t>
            </a:r>
          </a:p>
          <a:p>
            <a:r>
              <a:rPr lang="en-US" sz="2400" dirty="0"/>
              <a:t> Perform Zigzag ordering and run-length encoding</a:t>
            </a:r>
          </a:p>
          <a:p>
            <a:r>
              <a:rPr lang="en-US" sz="2400" dirty="0"/>
              <a:t> Perform Entropy coding.</a:t>
            </a:r>
          </a:p>
          <a:p>
            <a:pPr marL="0" indent="0">
              <a:buNone/>
            </a:pPr>
            <a:endParaRPr lang="en-US" sz="2400" dirty="0"/>
          </a:p>
        </p:txBody>
      </p:sp>
    </p:spTree>
    <p:extLst>
      <p:ext uri="{BB962C8B-B14F-4D97-AF65-F5344CB8AC3E}">
        <p14:creationId xmlns:p14="http://schemas.microsoft.com/office/powerpoint/2010/main" val="3289448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dirty="0"/>
              <a:t>DCT on Image Blocks</a:t>
            </a:r>
          </a:p>
          <a:p>
            <a:r>
              <a:rPr lang="en-US" sz="2400" dirty="0"/>
              <a:t>Each image is divided into 8 × 8 blocks. The 2D DCT (Eq. 8.17) is applied to </a:t>
            </a:r>
            <a:r>
              <a:rPr lang="en-US" sz="2400" dirty="0" smtClean="0"/>
              <a:t>each block </a:t>
            </a:r>
            <a:r>
              <a:rPr lang="en-US" sz="2400" dirty="0"/>
              <a:t>image </a:t>
            </a:r>
            <a:r>
              <a:rPr lang="en-US" sz="2400" i="1" dirty="0"/>
              <a:t>f (</a:t>
            </a:r>
            <a:r>
              <a:rPr lang="en-US" sz="2400" i="1" dirty="0" err="1"/>
              <a:t>i</a:t>
            </a:r>
            <a:r>
              <a:rPr lang="en-US" sz="2400" i="1" dirty="0"/>
              <a:t> , j )</a:t>
            </a:r>
            <a:r>
              <a:rPr lang="en-US" sz="2400" dirty="0"/>
              <a:t>, with output being the DCT coefficients </a:t>
            </a:r>
            <a:r>
              <a:rPr lang="en-US" sz="2400" i="1" dirty="0"/>
              <a:t>F(u, v) </a:t>
            </a:r>
            <a:r>
              <a:rPr lang="en-US" sz="2400" dirty="0"/>
              <a:t>for each block.</a:t>
            </a:r>
          </a:p>
          <a:p>
            <a:r>
              <a:rPr lang="en-US" sz="2400" dirty="0"/>
              <a:t>The choice of small block size in JPEG is a compromise reached by the committee: </a:t>
            </a:r>
            <a:r>
              <a:rPr lang="en-US" sz="2400" dirty="0" smtClean="0"/>
              <a:t>a number </a:t>
            </a:r>
            <a:r>
              <a:rPr lang="en-US" sz="2400" dirty="0"/>
              <a:t>larger than 8 would have made accuracy at low frequencies better, but </a:t>
            </a:r>
            <a:r>
              <a:rPr lang="en-US" sz="2400" dirty="0" smtClean="0"/>
              <a:t>using 8 </a:t>
            </a:r>
            <a:r>
              <a:rPr lang="en-US" sz="2400" dirty="0"/>
              <a:t>makes the DCT (and IDCT) computation very fast.</a:t>
            </a:r>
          </a:p>
        </p:txBody>
      </p:sp>
    </p:spTree>
    <p:extLst>
      <p:ext uri="{BB962C8B-B14F-4D97-AF65-F5344CB8AC3E}">
        <p14:creationId xmlns:p14="http://schemas.microsoft.com/office/powerpoint/2010/main" val="211761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0515600" cy="2449813"/>
          </a:xfrm>
        </p:spPr>
        <p:txBody>
          <a:bodyPr>
            <a:normAutofit/>
          </a:bodyPr>
          <a:lstStyle/>
          <a:p>
            <a:pPr marL="0" indent="0">
              <a:buNone/>
            </a:pPr>
            <a:r>
              <a:rPr lang="en-US" sz="2400" b="1" dirty="0"/>
              <a:t>Quantization</a:t>
            </a:r>
          </a:p>
          <a:p>
            <a:r>
              <a:rPr lang="en-US" sz="2400" dirty="0"/>
              <a:t>The quantization step in JPEG is aimed at reducing the total number of bits </a:t>
            </a:r>
            <a:r>
              <a:rPr lang="en-US" sz="2400" dirty="0" smtClean="0"/>
              <a:t>needed for </a:t>
            </a:r>
            <a:r>
              <a:rPr lang="en-US" sz="2400" dirty="0"/>
              <a:t>a compressed image [3]. It consists of simply dividing each entry in the </a:t>
            </a:r>
            <a:r>
              <a:rPr lang="en-US" sz="2400" dirty="0" smtClean="0"/>
              <a:t>DCT coefficient </a:t>
            </a:r>
            <a:r>
              <a:rPr lang="en-US" sz="2400" dirty="0"/>
              <a:t>block by an integer, then rounding</a:t>
            </a:r>
          </a:p>
        </p:txBody>
      </p:sp>
      <p:pic>
        <p:nvPicPr>
          <p:cNvPr id="4" name="Content Placeholder 3"/>
          <p:cNvPicPr>
            <a:picLocks noChangeAspect="1"/>
          </p:cNvPicPr>
          <p:nvPr/>
        </p:nvPicPr>
        <p:blipFill rotWithShape="1">
          <a:blip r:embed="rId2"/>
          <a:srcRect l="29164" t="66785" r="52188" b="22424"/>
          <a:stretch/>
        </p:blipFill>
        <p:spPr>
          <a:xfrm>
            <a:off x="4019005" y="3734638"/>
            <a:ext cx="4153989" cy="1351474"/>
          </a:xfrm>
          <a:prstGeom prst="rect">
            <a:avLst/>
          </a:prstGeom>
        </p:spPr>
      </p:pic>
      <p:sp>
        <p:nvSpPr>
          <p:cNvPr id="5" name="Rectangle 4"/>
          <p:cNvSpPr/>
          <p:nvPr/>
        </p:nvSpPr>
        <p:spPr>
          <a:xfrm>
            <a:off x="1161535" y="5236554"/>
            <a:ext cx="10192265" cy="1200329"/>
          </a:xfrm>
          <a:prstGeom prst="rect">
            <a:avLst/>
          </a:prstGeom>
        </p:spPr>
        <p:txBody>
          <a:bodyPr wrap="square">
            <a:spAutoFit/>
          </a:bodyPr>
          <a:lstStyle/>
          <a:p>
            <a:r>
              <a:rPr lang="en-US" sz="2400" dirty="0">
                <a:solidFill>
                  <a:schemeClr val="tx1">
                    <a:lumMod val="75000"/>
                    <a:lumOff val="25000"/>
                  </a:schemeClr>
                </a:solidFill>
              </a:rPr>
              <a:t>Here, F(u, v) represents a DCT coefficient, Q(u, v) is a quantization matrix entry, and ˆF (u, v) represents the quantized DCT coefficient that JPEG will use in the succeeding entropy coding</a:t>
            </a:r>
            <a:r>
              <a:rPr lang="en-US" sz="2400" b="0" i="0" u="none" strike="noStrike" baseline="0" dirty="0" smtClean="0">
                <a:latin typeface="Times-Roman8"/>
              </a:rPr>
              <a:t>.</a:t>
            </a:r>
            <a:endParaRPr lang="en-US" sz="2400" dirty="0"/>
          </a:p>
        </p:txBody>
      </p:sp>
    </p:spTree>
    <p:extLst>
      <p:ext uri="{BB962C8B-B14F-4D97-AF65-F5344CB8AC3E}">
        <p14:creationId xmlns:p14="http://schemas.microsoft.com/office/powerpoint/2010/main" val="1466775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pPr marL="0" indent="0">
              <a:buNone/>
            </a:pPr>
            <a:r>
              <a:rPr lang="en-US" sz="2400" b="1" dirty="0"/>
              <a:t>Zigzag Ordering</a:t>
            </a:r>
            <a:r>
              <a:rPr lang="en-US" sz="2400" b="1" dirty="0" smtClean="0"/>
              <a:t>:</a:t>
            </a:r>
          </a:p>
          <a:p>
            <a:pPr marL="0" indent="0">
              <a:buNone/>
            </a:pPr>
            <a:r>
              <a:rPr lang="en-US" sz="2400" dirty="0" smtClean="0"/>
              <a:t> </a:t>
            </a:r>
            <a:r>
              <a:rPr lang="en-US" sz="2400" dirty="0"/>
              <a:t>Zigzag ordering is a technique used to convert a two-dimensional array of pixel values into a one-dimensional array. This rearrangement helps in efficiently encoding the data, especially for discrete cosine transform (DCT) compression.</a:t>
            </a:r>
          </a:p>
          <a:p>
            <a:r>
              <a:rPr lang="en-US" sz="2400" dirty="0"/>
              <a:t>Given a block of pixel values (typically an 8x8 block in JPEG):</a:t>
            </a:r>
          </a:p>
          <a:p>
            <a:endParaRPr lang="en-US" sz="2400" dirty="0"/>
          </a:p>
        </p:txBody>
      </p:sp>
    </p:spTree>
    <p:extLst>
      <p:ext uri="{BB962C8B-B14F-4D97-AF65-F5344CB8AC3E}">
        <p14:creationId xmlns:p14="http://schemas.microsoft.com/office/powerpoint/2010/main" val="290533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ctr">
              <a:buNone/>
            </a:pPr>
            <a:r>
              <a:rPr lang="en-US" sz="2400" dirty="0" smtClean="0"/>
              <a:t>1  2  6  7  15 16 28 29</a:t>
            </a:r>
          </a:p>
          <a:p>
            <a:pPr marL="0" indent="0" algn="ctr">
              <a:buNone/>
            </a:pPr>
            <a:r>
              <a:rPr lang="en-US" sz="2400" dirty="0" smtClean="0"/>
              <a:t>3  5  8  14 17 27 30 43</a:t>
            </a:r>
          </a:p>
          <a:p>
            <a:pPr marL="0" indent="0" algn="ctr">
              <a:buNone/>
            </a:pPr>
            <a:r>
              <a:rPr lang="en-US" sz="2400" dirty="0" smtClean="0"/>
              <a:t>4  9  13 18 26 31 42 44</a:t>
            </a:r>
          </a:p>
          <a:p>
            <a:pPr marL="0" indent="0" algn="ctr">
              <a:buNone/>
            </a:pPr>
            <a:r>
              <a:rPr lang="en-US" sz="2400" dirty="0" smtClean="0"/>
              <a:t>10 12 19 25 32 41 45 54</a:t>
            </a:r>
          </a:p>
          <a:p>
            <a:pPr marL="0" indent="0" algn="ctr">
              <a:buNone/>
            </a:pPr>
            <a:r>
              <a:rPr lang="en-US" sz="2400" dirty="0" smtClean="0"/>
              <a:t>11 20 24 33 40 46 53 55</a:t>
            </a:r>
          </a:p>
          <a:p>
            <a:pPr marL="0" indent="0" algn="ctr">
              <a:buNone/>
            </a:pPr>
            <a:r>
              <a:rPr lang="en-US" sz="2400" dirty="0" smtClean="0"/>
              <a:t>21 23 34 39 47 52 56 61</a:t>
            </a:r>
          </a:p>
          <a:p>
            <a:pPr marL="0" indent="0" algn="ctr">
              <a:buNone/>
            </a:pPr>
            <a:r>
              <a:rPr lang="en-US" sz="2400" dirty="0" smtClean="0"/>
              <a:t>22 35 38 48 51 57 60 62</a:t>
            </a:r>
          </a:p>
          <a:p>
            <a:pPr marL="0" indent="0" algn="ctr">
              <a:buNone/>
            </a:pPr>
            <a:r>
              <a:rPr lang="en-US" sz="2400" dirty="0" smtClean="0"/>
              <a:t>36 37 49 50 58 59 63 64</a:t>
            </a:r>
          </a:p>
          <a:p>
            <a:endParaRPr lang="en-US" sz="2400" dirty="0"/>
          </a:p>
        </p:txBody>
      </p:sp>
    </p:spTree>
    <p:extLst>
      <p:ext uri="{BB962C8B-B14F-4D97-AF65-F5344CB8AC3E}">
        <p14:creationId xmlns:p14="http://schemas.microsoft.com/office/powerpoint/2010/main" val="185642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ctr">
              <a:buNone/>
            </a:pPr>
            <a:r>
              <a:rPr lang="en-US" sz="2400" dirty="0" smtClean="0"/>
              <a:t>1  2  3  4  5  6  7  8</a:t>
            </a:r>
          </a:p>
          <a:p>
            <a:pPr marL="0" indent="0" algn="ctr">
              <a:buNone/>
            </a:pPr>
            <a:r>
              <a:rPr lang="en-US" sz="2400" dirty="0" smtClean="0"/>
              <a:t>9  10 11 12 13 14 15 16</a:t>
            </a:r>
          </a:p>
          <a:p>
            <a:pPr marL="0" indent="0" algn="ctr">
              <a:buNone/>
            </a:pPr>
            <a:r>
              <a:rPr lang="en-US" sz="2400" dirty="0" smtClean="0"/>
              <a:t>17 18 19 20 21 22 23 24</a:t>
            </a:r>
          </a:p>
          <a:p>
            <a:pPr marL="0" indent="0" algn="ctr">
              <a:buNone/>
            </a:pPr>
            <a:r>
              <a:rPr lang="en-US" sz="2400" dirty="0" smtClean="0"/>
              <a:t>25 26 27 28 29 30 31 32</a:t>
            </a:r>
          </a:p>
          <a:p>
            <a:pPr marL="0" indent="0" algn="ctr">
              <a:buNone/>
            </a:pPr>
            <a:r>
              <a:rPr lang="en-US" sz="2400" dirty="0" smtClean="0"/>
              <a:t>33 34 35 36 37 38 39 40</a:t>
            </a:r>
          </a:p>
          <a:p>
            <a:pPr marL="0" indent="0" algn="ctr">
              <a:buNone/>
            </a:pPr>
            <a:r>
              <a:rPr lang="en-US" sz="2400" dirty="0" smtClean="0"/>
              <a:t>41 42 43 44 45 46 47 48</a:t>
            </a:r>
          </a:p>
          <a:p>
            <a:pPr marL="0" indent="0" algn="ctr">
              <a:buNone/>
            </a:pPr>
            <a:r>
              <a:rPr lang="en-US" sz="2400" dirty="0" smtClean="0"/>
              <a:t>49 50 51 52 53 54 55 56</a:t>
            </a:r>
          </a:p>
          <a:p>
            <a:pPr marL="0" indent="0" algn="ctr">
              <a:buNone/>
            </a:pPr>
            <a:r>
              <a:rPr lang="en-US" sz="2400" dirty="0" smtClean="0"/>
              <a:t>57 58 59 60 61 62 63 64</a:t>
            </a:r>
          </a:p>
          <a:p>
            <a:pPr marL="0" indent="0" algn="ctr">
              <a:buNone/>
            </a:pPr>
            <a:endParaRPr lang="en-US" sz="2400" dirty="0"/>
          </a:p>
        </p:txBody>
      </p:sp>
    </p:spTree>
    <p:extLst>
      <p:ext uri="{BB962C8B-B14F-4D97-AF65-F5344CB8AC3E}">
        <p14:creationId xmlns:p14="http://schemas.microsoft.com/office/powerpoint/2010/main" val="271115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5310"/>
            <a:ext cx="10515600" cy="5861653"/>
          </a:xfrm>
        </p:spPr>
        <p:txBody>
          <a:bodyPr>
            <a:normAutofit fontScale="85000" lnSpcReduction="10000"/>
          </a:bodyPr>
          <a:lstStyle/>
          <a:p>
            <a:r>
              <a:rPr lang="en-US" sz="2600" b="1" dirty="0"/>
              <a:t>Run-Length Encoding (RLE):</a:t>
            </a:r>
            <a:r>
              <a:rPr lang="en-US" sz="2600" dirty="0"/>
              <a:t> Run-Length Encoding is a simple form of lossless data compression where sequences of the same data value are stored as a single data value and count. It is often used after zigzag ordering to compress the resulting array.</a:t>
            </a:r>
          </a:p>
          <a:p>
            <a:r>
              <a:rPr lang="en-US" sz="2600" dirty="0"/>
              <a:t>For example, in the zigzag ordered array above, we might have:</a:t>
            </a:r>
          </a:p>
          <a:p>
            <a:r>
              <a:rPr lang="en-US" sz="2600" dirty="0" smtClean="0"/>
              <a:t>1 2 9 17 10 3 4 11 18 25 33 26 19 12 5 6 13 20 27 34 41 49 42 35 28 21 14 7 8 15 22 29 36 43 50 57 58 51 44 37 30 23 16 24 31 38 45 52 59 60 53 46 39 32 40 47 54 61 62 55 48 56 63 64</a:t>
            </a:r>
          </a:p>
          <a:p>
            <a:r>
              <a:rPr lang="en-US" sz="2600" dirty="0"/>
              <a:t>And after applying RLE, it might become</a:t>
            </a:r>
            <a:r>
              <a:rPr lang="en-US" sz="2600" dirty="0" smtClean="0"/>
              <a:t>:</a:t>
            </a:r>
          </a:p>
          <a:p>
            <a:r>
              <a:rPr lang="en-US" sz="2600" dirty="0" smtClean="0"/>
              <a:t>(1,1) (2,1) (9,1) (17,1) (10,1) (3,1) (4,1) (11,1) (18,1) (25,1) (33,1) (26,1) (19,1) (12,1) (5,1) (6,1) (13,1) (20,1) (27,1) (34,1) (41,1) (49,1) (42,1) (35,1) (28,1) (21,1) (14,1) (7,1) (8,1) (15,1) (22,1) (29,1) (36,1) (43,1) (50,1) (57,1) (58,1) (51,1) (44,1) (37,1) (30,1) (23,1) (16,1) (24,1) (31,1) (38,1) (45,1) (52,1) (59,1) (60,1) (53,1) (46,1) (39,1) (32,1) (40,1) (47,1) (54,1) (61,1) (62,1) (55,1) (48,1) (56,1) (63,1) (64,1)</a:t>
            </a:r>
          </a:p>
          <a:p>
            <a:pPr lvl="0"/>
            <a:r>
              <a:rPr kumimoji="0" lang="en-US" sz="2600" b="0" i="0" u="none" strike="noStrike" cap="none" normalizeH="0" baseline="0" dirty="0" smtClean="0">
                <a:ln>
                  <a:noFill/>
                </a:ln>
                <a:solidFill>
                  <a:srgbClr val="0D0D0D"/>
                </a:solidFill>
                <a:effectLst/>
              </a:rPr>
              <a:t>Each tuple represents a value and its count. So </a:t>
            </a:r>
            <a:r>
              <a:rPr kumimoji="0" lang="en-US" sz="2600" b="1" i="0" u="none" strike="noStrike" cap="none" normalizeH="0" baseline="0" dirty="0" smtClean="0">
                <a:ln>
                  <a:noFill/>
                </a:ln>
                <a:solidFill>
                  <a:srgbClr val="0D0D0D"/>
                </a:solidFill>
                <a:effectLst/>
              </a:rPr>
              <a:t>(1,1)</a:t>
            </a:r>
            <a:r>
              <a:rPr kumimoji="0" lang="en-US" sz="2600" b="0" i="0" u="none" strike="noStrike" cap="none" normalizeH="0" baseline="0" dirty="0" smtClean="0">
                <a:ln>
                  <a:noFill/>
                </a:ln>
                <a:solidFill>
                  <a:srgbClr val="0D0D0D"/>
                </a:solidFill>
                <a:effectLst/>
              </a:rPr>
              <a:t> means the value </a:t>
            </a:r>
            <a:r>
              <a:rPr kumimoji="0" lang="en-US" sz="2600" b="1" i="0" u="none" strike="noStrike" cap="none" normalizeH="0" baseline="0" dirty="0" smtClean="0">
                <a:ln>
                  <a:noFill/>
                </a:ln>
                <a:solidFill>
                  <a:srgbClr val="0D0D0D"/>
                </a:solidFill>
                <a:effectLst/>
              </a:rPr>
              <a:t>1</a:t>
            </a:r>
            <a:r>
              <a:rPr kumimoji="0" lang="en-US" sz="2600" b="0" i="0" u="none" strike="noStrike" cap="none" normalizeH="0" baseline="0" dirty="0" smtClean="0">
                <a:ln>
                  <a:noFill/>
                </a:ln>
                <a:solidFill>
                  <a:srgbClr val="0D0D0D"/>
                </a:solidFill>
                <a:effectLst/>
              </a:rPr>
              <a:t> occurs once, </a:t>
            </a:r>
            <a:r>
              <a:rPr kumimoji="0" lang="en-US" sz="2600" b="1" i="0" u="none" strike="noStrike" cap="none" normalizeH="0" baseline="0" dirty="0" smtClean="0">
                <a:ln>
                  <a:noFill/>
                </a:ln>
                <a:solidFill>
                  <a:srgbClr val="0D0D0D"/>
                </a:solidFill>
                <a:effectLst/>
              </a:rPr>
              <a:t>(2,1)</a:t>
            </a:r>
            <a:r>
              <a:rPr kumimoji="0" lang="en-US" sz="2600" b="0" i="0" u="none" strike="noStrike" cap="none" normalizeH="0" baseline="0" dirty="0" smtClean="0">
                <a:ln>
                  <a:noFill/>
                </a:ln>
                <a:solidFill>
                  <a:srgbClr val="0D0D0D"/>
                </a:solidFill>
                <a:effectLst/>
              </a:rPr>
              <a:t> means the value </a:t>
            </a:r>
            <a:r>
              <a:rPr kumimoji="0" lang="en-US" sz="2600" b="1" i="0" u="none" strike="noStrike" cap="none" normalizeH="0" baseline="0" dirty="0" smtClean="0">
                <a:ln>
                  <a:noFill/>
                </a:ln>
                <a:solidFill>
                  <a:srgbClr val="0D0D0D"/>
                </a:solidFill>
                <a:effectLst/>
              </a:rPr>
              <a:t>2</a:t>
            </a:r>
            <a:r>
              <a:rPr kumimoji="0" lang="en-US" sz="2600" b="0" i="0" u="none" strike="noStrike" cap="none" normalizeH="0" baseline="0" dirty="0" smtClean="0">
                <a:ln>
                  <a:noFill/>
                </a:ln>
                <a:solidFill>
                  <a:srgbClr val="0D0D0D"/>
                </a:solidFill>
                <a:effectLst/>
              </a:rPr>
              <a:t> occurs once, and so on.</a:t>
            </a:r>
            <a:r>
              <a:rPr kumimoji="0" lang="en-US" sz="2600" b="0" i="0" u="none" strike="noStrike" cap="none" normalizeH="0" baseline="0" dirty="0" smtClean="0">
                <a:ln>
                  <a:noFill/>
                </a:ln>
                <a:solidFill>
                  <a:schemeClr val="tx1"/>
                </a:solidFill>
                <a:effectLst/>
              </a:rPr>
              <a:t> </a:t>
            </a:r>
          </a:p>
          <a:p>
            <a:endParaRPr lang="en-US" dirty="0"/>
          </a:p>
        </p:txBody>
      </p:sp>
    </p:spTree>
    <p:extLst>
      <p:ext uri="{BB962C8B-B14F-4D97-AF65-F5344CB8AC3E}">
        <p14:creationId xmlns:p14="http://schemas.microsoft.com/office/powerpoint/2010/main" val="19095238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TotalTime>
  <Words>1071</Words>
  <Application>Microsoft Office PowerPoint</Application>
  <PresentationFormat>Widescreen</PresentationFormat>
  <Paragraphs>56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Times-Roman8</vt:lpstr>
      <vt:lpstr>Wingdings 3</vt:lpstr>
      <vt:lpstr>Wisp</vt:lpstr>
      <vt:lpstr>Image Compression Standards</vt:lpstr>
      <vt:lpstr>PowerPoint Presentation</vt:lpstr>
      <vt:lpstr>The JPEG Standard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Fini.Mngr</dc:creator>
  <cp:lastModifiedBy>Fini.Mngr</cp:lastModifiedBy>
  <cp:revision>7</cp:revision>
  <dcterms:created xsi:type="dcterms:W3CDTF">2024-02-26T01:58:33Z</dcterms:created>
  <dcterms:modified xsi:type="dcterms:W3CDTF">2024-02-26T08:32:04Z</dcterms:modified>
</cp:coreProperties>
</file>