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6" r:id="rId6"/>
    <p:sldId id="267" r:id="rId7"/>
    <p:sldId id="260" r:id="rId8"/>
    <p:sldId id="261" r:id="rId9"/>
    <p:sldId id="263" r:id="rId10"/>
    <p:sldId id="269" r:id="rId11"/>
    <p:sldId id="264" r:id="rId12"/>
    <p:sldId id="265" r:id="rId13"/>
    <p:sldId id="270" r:id="rId14"/>
    <p:sldId id="271" r:id="rId15"/>
    <p:sldId id="272" r:id="rId16"/>
    <p:sldId id="273" r:id="rId17"/>
    <p:sldId id="274" r:id="rId18"/>
    <p:sldId id="275"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A2241A0-73AB-4172-828D-496C67EE4B7C}" type="datetimeFigureOut">
              <a:rPr lang="en-US" smtClean="0"/>
              <a:t>2024-02-24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384164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2241A0-73AB-4172-828D-496C67EE4B7C}" type="datetimeFigureOut">
              <a:rPr lang="en-US" smtClean="0"/>
              <a:t>2024-02-24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2881731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2241A0-73AB-4172-828D-496C67EE4B7C}" type="datetimeFigureOut">
              <a:rPr lang="en-US" smtClean="0"/>
              <a:t>2024-02-24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5451EC-083E-4BA1-9BFB-8E8396700FB1}"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4971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A2241A0-73AB-4172-828D-496C67EE4B7C}" type="datetimeFigureOut">
              <a:rPr lang="en-US" smtClean="0"/>
              <a:t>2024-02-24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3716690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A2241A0-73AB-4172-828D-496C67EE4B7C}" type="datetimeFigureOut">
              <a:rPr lang="en-US" smtClean="0"/>
              <a:t>2024-02-24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5451EC-083E-4BA1-9BFB-8E8396700FB1}"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530908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A2241A0-73AB-4172-828D-496C67EE4B7C}" type="datetimeFigureOut">
              <a:rPr lang="en-US" smtClean="0"/>
              <a:t>2024-02-24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2216854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241A0-73AB-4172-828D-496C67EE4B7C}" type="datetimeFigureOut">
              <a:rPr lang="en-US" smtClean="0"/>
              <a:t>2024-02-24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41064568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241A0-73AB-4172-828D-496C67EE4B7C}" type="datetimeFigureOut">
              <a:rPr lang="en-US" smtClean="0"/>
              <a:t>2024-02-24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418747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241A0-73AB-4172-828D-496C67EE4B7C}" type="datetimeFigureOut">
              <a:rPr lang="en-US" smtClean="0"/>
              <a:t>2024-02-24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2027850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2241A0-73AB-4172-828D-496C67EE4B7C}" type="datetimeFigureOut">
              <a:rPr lang="en-US" smtClean="0"/>
              <a:t>2024-02-24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1245027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2241A0-73AB-4172-828D-496C67EE4B7C}" type="datetimeFigureOut">
              <a:rPr lang="en-US" smtClean="0"/>
              <a:t>2024-02-24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354868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A2241A0-73AB-4172-828D-496C67EE4B7C}" type="datetimeFigureOut">
              <a:rPr lang="en-US" smtClean="0"/>
              <a:t>2024-02-24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1336210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A2241A0-73AB-4172-828D-496C67EE4B7C}" type="datetimeFigureOut">
              <a:rPr lang="en-US" smtClean="0"/>
              <a:t>2024-02-24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1006911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2241A0-73AB-4172-828D-496C67EE4B7C}" type="datetimeFigureOut">
              <a:rPr lang="en-US" smtClean="0"/>
              <a:t>2024-02-24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2645202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2241A0-73AB-4172-828D-496C67EE4B7C}" type="datetimeFigureOut">
              <a:rPr lang="en-US" smtClean="0"/>
              <a:t>2024-02-24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393810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2241A0-73AB-4172-828D-496C67EE4B7C}" type="datetimeFigureOut">
              <a:rPr lang="en-US" smtClean="0"/>
              <a:t>2024-02-24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75451EC-083E-4BA1-9BFB-8E8396700FB1}" type="slidenum">
              <a:rPr lang="en-US" smtClean="0"/>
              <a:t>‹#›</a:t>
            </a:fld>
            <a:endParaRPr lang="en-US"/>
          </a:p>
        </p:txBody>
      </p:sp>
    </p:spTree>
    <p:extLst>
      <p:ext uri="{BB962C8B-B14F-4D97-AF65-F5344CB8AC3E}">
        <p14:creationId xmlns:p14="http://schemas.microsoft.com/office/powerpoint/2010/main" val="2455677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A2241A0-73AB-4172-828D-496C67EE4B7C}" type="datetimeFigureOut">
              <a:rPr lang="en-US" smtClean="0"/>
              <a:t>2024-02-24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75451EC-083E-4BA1-9BFB-8E8396700FB1}" type="slidenum">
              <a:rPr lang="en-US" smtClean="0"/>
              <a:t>‹#›</a:t>
            </a:fld>
            <a:endParaRPr lang="en-US"/>
          </a:p>
        </p:txBody>
      </p:sp>
    </p:spTree>
    <p:extLst>
      <p:ext uri="{BB962C8B-B14F-4D97-AF65-F5344CB8AC3E}">
        <p14:creationId xmlns:p14="http://schemas.microsoft.com/office/powerpoint/2010/main" val="40936831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en.wikipedia.org/wiki/Transform_codin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fileformat.com/image/j2k/" TargetMode="External"/><Relationship Id="rId2" Type="http://schemas.openxmlformats.org/officeDocument/2006/relationships/hyperlink" Target="https://docs.fileformat.com/image/heif/" TargetMode="External"/><Relationship Id="rId1" Type="http://schemas.openxmlformats.org/officeDocument/2006/relationships/slideLayout" Target="../slideLayouts/slideLayout2.xml"/><Relationship Id="rId5" Type="http://schemas.openxmlformats.org/officeDocument/2006/relationships/hyperlink" Target="https://docs.fileformat.com/image/dng/" TargetMode="External"/><Relationship Id="rId4" Type="http://schemas.openxmlformats.org/officeDocument/2006/relationships/hyperlink" Target="https://docs.fileformat.com/image/exif/"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docs.fileformat.com/image/cpc/"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Multimedia Data Compression</a:t>
            </a:r>
            <a:endParaRPr lang="en-US" dirty="0"/>
          </a:p>
        </p:txBody>
      </p:sp>
      <p:sp>
        <p:nvSpPr>
          <p:cNvPr id="3" name="Subtitle 2"/>
          <p:cNvSpPr>
            <a:spLocks noGrp="1"/>
          </p:cNvSpPr>
          <p:nvPr>
            <p:ph type="subTitle" idx="1"/>
          </p:nvPr>
        </p:nvSpPr>
        <p:spPr/>
        <p:txBody>
          <a:bodyPr/>
          <a:lstStyle/>
          <a:p>
            <a:r>
              <a:rPr lang="en-US" dirty="0" smtClean="0"/>
              <a:t>Lecture 8</a:t>
            </a:r>
            <a:endParaRPr lang="en-US" dirty="0"/>
          </a:p>
        </p:txBody>
      </p:sp>
    </p:spTree>
    <p:extLst>
      <p:ext uri="{BB962C8B-B14F-4D97-AF65-F5344CB8AC3E}">
        <p14:creationId xmlns:p14="http://schemas.microsoft.com/office/powerpoint/2010/main" val="39773106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7492" y="1937983"/>
            <a:ext cx="10515600" cy="2893325"/>
          </a:xfrm>
        </p:spPr>
        <p:txBody>
          <a:bodyPr>
            <a:noAutofit/>
          </a:bodyPr>
          <a:lstStyle/>
          <a:p>
            <a:pPr marL="0" indent="0">
              <a:buNone/>
            </a:pPr>
            <a:r>
              <a:rPr lang="en-US" sz="2000" dirty="0" smtClean="0"/>
              <a:t>Example:</a:t>
            </a:r>
          </a:p>
          <a:p>
            <a:endParaRPr lang="en-US" sz="2000" dirty="0"/>
          </a:p>
          <a:p>
            <a:r>
              <a:rPr lang="en-US" sz="2000" dirty="0" smtClean="0"/>
              <a:t>In </a:t>
            </a:r>
            <a:r>
              <a:rPr lang="en-US" sz="2000" dirty="0"/>
              <a:t>the simplest case, the probability of each symbol occurring is equal. For example, consider a set of three symbols, A, B, and C, each equally likely to occur. Encoding the symbols one by one would require 2 bits per symbol, which is wasteful: one of the bit variations is never used. That is to say, symbols A, B and C might be encoded respectively as 00, 01 and 10, with 11 unused.</a:t>
            </a:r>
          </a:p>
          <a:p>
            <a:r>
              <a:rPr lang="en-US" sz="2000" dirty="0"/>
              <a:t>A more efficient solution is to represent a sequence of these three symbols as a rational number in base 3 where each digit represents a symbol. For example, the sequence "ABBCAB" could become </a:t>
            </a:r>
            <a:r>
              <a:rPr lang="en-US" sz="2000" dirty="0" smtClean="0"/>
              <a:t>0.011201</a:t>
            </a:r>
            <a:r>
              <a:rPr lang="en-US" sz="2000" baseline="-25000" dirty="0" smtClean="0"/>
              <a:t>3</a:t>
            </a:r>
            <a:endParaRPr lang="en-US" sz="2000" dirty="0"/>
          </a:p>
        </p:txBody>
      </p:sp>
    </p:spTree>
    <p:extLst>
      <p:ext uri="{BB962C8B-B14F-4D97-AF65-F5344CB8AC3E}">
        <p14:creationId xmlns:p14="http://schemas.microsoft.com/office/powerpoint/2010/main" val="1253113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b="1" dirty="0" smtClean="0"/>
              <a:t>Prediction and Delta Encoding:</a:t>
            </a:r>
            <a:endParaRPr lang="en-US" sz="2400" dirty="0" smtClean="0"/>
          </a:p>
          <a:p>
            <a:pPr lvl="1" algn="just"/>
            <a:r>
              <a:rPr lang="en-US" sz="2400" dirty="0" smtClean="0"/>
              <a:t>Prediction algorithms use the values of nearby symbols to predict the value of the current symbol and encode the prediction error instead of the original symbol.</a:t>
            </a:r>
          </a:p>
          <a:p>
            <a:pPr lvl="1" algn="just"/>
            <a:r>
              <a:rPr lang="en-US" sz="2400" dirty="0" smtClean="0"/>
              <a:t>Delta encoding encodes the difference between consecutive values in a data stream, which is particularly effective for data with small incremental changes, such as audio or video signals.</a:t>
            </a:r>
          </a:p>
          <a:p>
            <a:pPr algn="just"/>
            <a:endParaRPr lang="en-US" sz="2400" dirty="0"/>
          </a:p>
        </p:txBody>
      </p:sp>
    </p:spTree>
    <p:extLst>
      <p:ext uri="{BB962C8B-B14F-4D97-AF65-F5344CB8AC3E}">
        <p14:creationId xmlns:p14="http://schemas.microsoft.com/office/powerpoint/2010/main" val="1673847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dirty="0" smtClean="0"/>
              <a:t>These are some of the commonly used lossless compression algorithms, each with its own strengths and weaknesses depending on the characteristics of the data being compressed and the desired compression ratio. Many modern compression formats, such as ZIP, PNG, and FLAC, employ a combination of these techniques to achieve efficient</a:t>
            </a:r>
          </a:p>
          <a:p>
            <a:pPr algn="just"/>
            <a:endParaRPr lang="en-US" sz="2400" dirty="0"/>
          </a:p>
        </p:txBody>
      </p:sp>
    </p:spTree>
    <p:extLst>
      <p:ext uri="{BB962C8B-B14F-4D97-AF65-F5344CB8AC3E}">
        <p14:creationId xmlns:p14="http://schemas.microsoft.com/office/powerpoint/2010/main" val="404945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78701"/>
            <a:ext cx="8911687" cy="1280890"/>
          </a:xfrm>
        </p:spPr>
        <p:txBody>
          <a:bodyPr/>
          <a:lstStyle/>
          <a:p>
            <a:r>
              <a:rPr lang="en-US" b="1" dirty="0" err="1"/>
              <a:t>Lossy</a:t>
            </a:r>
            <a:r>
              <a:rPr lang="en-US" b="1" dirty="0"/>
              <a:t> </a:t>
            </a:r>
            <a:r>
              <a:rPr lang="en-US" b="1" dirty="0" smtClean="0"/>
              <a:t>compression</a:t>
            </a:r>
            <a:endParaRPr lang="en-US" b="1" dirty="0"/>
          </a:p>
        </p:txBody>
      </p:sp>
      <p:sp>
        <p:nvSpPr>
          <p:cNvPr id="3" name="Content Placeholder 2"/>
          <p:cNvSpPr>
            <a:spLocks noGrp="1"/>
          </p:cNvSpPr>
          <p:nvPr>
            <p:ph idx="1"/>
          </p:nvPr>
        </p:nvSpPr>
        <p:spPr/>
        <p:txBody>
          <a:bodyPr>
            <a:normAutofit/>
          </a:bodyPr>
          <a:lstStyle/>
          <a:p>
            <a:pPr marL="0" indent="0">
              <a:buNone/>
            </a:pPr>
            <a:r>
              <a:rPr lang="en-US" sz="2400" dirty="0" err="1" smtClean="0"/>
              <a:t>Lossy</a:t>
            </a:r>
            <a:r>
              <a:rPr lang="en-US" sz="2400" dirty="0" smtClean="0"/>
              <a:t> </a:t>
            </a:r>
            <a:r>
              <a:rPr lang="en-US" sz="2400" dirty="0"/>
              <a:t>compression algorithms are techniques used to reduce the file size of digital data, particularly images, audio, and video, by selectively discarding unnecessary or less perceptually important information. These algorithms aim to achieve high compression ratios while minimizing the loss of quality that is acceptable to human perception. </a:t>
            </a:r>
            <a:endParaRPr lang="en-US" sz="2400" dirty="0"/>
          </a:p>
        </p:txBody>
      </p:sp>
    </p:spTree>
    <p:extLst>
      <p:ext uri="{BB962C8B-B14F-4D97-AF65-F5344CB8AC3E}">
        <p14:creationId xmlns:p14="http://schemas.microsoft.com/office/powerpoint/2010/main" val="513769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Distortion Measures</a:t>
            </a:r>
            <a:endParaRPr lang="en-US" dirty="0"/>
          </a:p>
        </p:txBody>
      </p:sp>
      <p:sp>
        <p:nvSpPr>
          <p:cNvPr id="3" name="Content Placeholder 2"/>
          <p:cNvSpPr>
            <a:spLocks noGrp="1"/>
          </p:cNvSpPr>
          <p:nvPr>
            <p:ph idx="1"/>
          </p:nvPr>
        </p:nvSpPr>
        <p:spPr/>
        <p:txBody>
          <a:bodyPr>
            <a:normAutofit/>
          </a:bodyPr>
          <a:lstStyle/>
          <a:p>
            <a:r>
              <a:rPr lang="en-US" sz="2400" dirty="0" smtClean="0"/>
              <a:t>Distortion </a:t>
            </a:r>
            <a:r>
              <a:rPr lang="en-US" sz="2400" dirty="0"/>
              <a:t>measures, also known as distortion metrics or quality metrics, are used to quantify the difference between an original signal or image and a compressed or processed version of it. These measures are essential for evaluating the performance of compression algorithms and other signal processing techniques</a:t>
            </a:r>
            <a:r>
              <a:rPr lang="en-US" sz="2400" dirty="0" smtClean="0"/>
              <a:t>.</a:t>
            </a:r>
          </a:p>
          <a:p>
            <a:endParaRPr lang="en-US" sz="2400" dirty="0"/>
          </a:p>
          <a:p>
            <a:pPr marL="0" indent="0">
              <a:buNone/>
            </a:pPr>
            <a:endParaRPr lang="en-US" sz="2400" dirty="0"/>
          </a:p>
        </p:txBody>
      </p:sp>
    </p:spTree>
    <p:extLst>
      <p:ext uri="{BB962C8B-B14F-4D97-AF65-F5344CB8AC3E}">
        <p14:creationId xmlns:p14="http://schemas.microsoft.com/office/powerpoint/2010/main" val="158120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Rate-Distortion Theory</a:t>
            </a:r>
            <a:endParaRPr lang="en-US" dirty="0"/>
          </a:p>
        </p:txBody>
      </p:sp>
      <p:sp>
        <p:nvSpPr>
          <p:cNvPr id="3" name="Content Placeholder 2"/>
          <p:cNvSpPr>
            <a:spLocks noGrp="1"/>
          </p:cNvSpPr>
          <p:nvPr>
            <p:ph idx="1"/>
          </p:nvPr>
        </p:nvSpPr>
        <p:spPr>
          <a:xfrm>
            <a:off x="1569493" y="1546746"/>
            <a:ext cx="10140286" cy="4444621"/>
          </a:xfrm>
        </p:spPr>
        <p:txBody>
          <a:bodyPr>
            <a:noAutofit/>
          </a:bodyPr>
          <a:lstStyle/>
          <a:p>
            <a:pPr marL="0" indent="0">
              <a:buNone/>
            </a:pPr>
            <a:r>
              <a:rPr lang="en-US" sz="2400" dirty="0" err="1"/>
              <a:t>Lossy</a:t>
            </a:r>
            <a:r>
              <a:rPr lang="en-US" sz="2400" dirty="0"/>
              <a:t> compression always involves a trade-off between rate and distortion. Rate </a:t>
            </a:r>
            <a:r>
              <a:rPr lang="en-US" sz="2400" dirty="0" smtClean="0"/>
              <a:t>is the </a:t>
            </a:r>
            <a:r>
              <a:rPr lang="en-US" sz="2400" dirty="0"/>
              <a:t>average number of bits required to represent each source symbol. Within </a:t>
            </a:r>
            <a:r>
              <a:rPr lang="en-US" sz="2400" dirty="0" smtClean="0"/>
              <a:t>this framework</a:t>
            </a:r>
            <a:r>
              <a:rPr lang="en-US" sz="2400" dirty="0"/>
              <a:t>, the trade-off between rate and distortion is represented in the form of </a:t>
            </a:r>
            <a:r>
              <a:rPr lang="en-US" sz="2400" dirty="0" smtClean="0"/>
              <a:t>a rate-distortion </a:t>
            </a:r>
            <a:r>
              <a:rPr lang="en-US" sz="2400" dirty="0"/>
              <a:t>function </a:t>
            </a:r>
            <a:r>
              <a:rPr lang="en-US" sz="2400" i="1" dirty="0"/>
              <a:t>R(D)</a:t>
            </a:r>
            <a:r>
              <a:rPr lang="en-US" sz="2400" dirty="0"/>
              <a:t>.</a:t>
            </a:r>
          </a:p>
          <a:p>
            <a:pPr marL="0" indent="0">
              <a:buNone/>
            </a:pPr>
            <a:r>
              <a:rPr lang="en-US" sz="2400" dirty="0"/>
              <a:t>Intuitively, for a given source and a given distortion measure, if </a:t>
            </a:r>
            <a:r>
              <a:rPr lang="en-US" sz="2400" i="1" dirty="0"/>
              <a:t>D </a:t>
            </a:r>
            <a:r>
              <a:rPr lang="en-US" sz="2400" dirty="0"/>
              <a:t>is a </a:t>
            </a:r>
            <a:r>
              <a:rPr lang="en-US" sz="2400" dirty="0" smtClean="0"/>
              <a:t>tolerable amount </a:t>
            </a:r>
            <a:r>
              <a:rPr lang="en-US" sz="2400" dirty="0"/>
              <a:t>of distortion, </a:t>
            </a:r>
            <a:r>
              <a:rPr lang="en-US" sz="2400" i="1" dirty="0"/>
              <a:t>R(D) </a:t>
            </a:r>
            <a:r>
              <a:rPr lang="en-US" sz="2400" dirty="0"/>
              <a:t>specifies the lowest rate at which the source data can </a:t>
            </a:r>
            <a:r>
              <a:rPr lang="en-US" sz="2400" dirty="0" smtClean="0"/>
              <a:t>be encoded </a:t>
            </a:r>
            <a:r>
              <a:rPr lang="en-US" sz="2400" dirty="0"/>
              <a:t>while keeping the distortion bounded above by </a:t>
            </a:r>
            <a:r>
              <a:rPr lang="en-US" sz="2400" i="1" dirty="0"/>
              <a:t>D</a:t>
            </a:r>
            <a:r>
              <a:rPr lang="en-US" sz="2400" dirty="0"/>
              <a:t>. It is easy to see that </a:t>
            </a:r>
            <a:r>
              <a:rPr lang="en-US" sz="2400" dirty="0" smtClean="0"/>
              <a:t>when </a:t>
            </a:r>
            <a:r>
              <a:rPr lang="en-US" sz="2400" i="1" dirty="0" smtClean="0"/>
              <a:t>D </a:t>
            </a:r>
            <a:r>
              <a:rPr lang="en-US" sz="2400" dirty="0"/>
              <a:t>= 0, we have a lossless compression of the source. The rate-distortion </a:t>
            </a:r>
            <a:r>
              <a:rPr lang="en-US" sz="2400" dirty="0" smtClean="0"/>
              <a:t>function is </a:t>
            </a:r>
            <a:r>
              <a:rPr lang="en-US" sz="2400" dirty="0"/>
              <a:t>meant to describe a fundamental limit for the performance of a coding </a:t>
            </a:r>
            <a:r>
              <a:rPr lang="en-US" sz="2400" dirty="0" smtClean="0"/>
              <a:t>algorithm and </a:t>
            </a:r>
            <a:r>
              <a:rPr lang="en-US" sz="2400" dirty="0"/>
              <a:t>so can be used to evaluate the performance of different algorithms.</a:t>
            </a:r>
            <a:endParaRPr lang="en-US" sz="2400" dirty="0"/>
          </a:p>
        </p:txBody>
      </p:sp>
    </p:spTree>
    <p:extLst>
      <p:ext uri="{BB962C8B-B14F-4D97-AF65-F5344CB8AC3E}">
        <p14:creationId xmlns:p14="http://schemas.microsoft.com/office/powerpoint/2010/main" val="4138595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Lossy</a:t>
            </a:r>
            <a:r>
              <a:rPr lang="en-US" b="1" dirty="0"/>
              <a:t> Compression </a:t>
            </a:r>
            <a:r>
              <a:rPr lang="en-US" b="1" dirty="0" smtClean="0"/>
              <a:t>Algorithms</a:t>
            </a:r>
            <a:endParaRPr lang="en-US" dirty="0"/>
          </a:p>
        </p:txBody>
      </p:sp>
      <p:sp>
        <p:nvSpPr>
          <p:cNvPr id="3" name="Content Placeholder 2"/>
          <p:cNvSpPr>
            <a:spLocks noGrp="1"/>
          </p:cNvSpPr>
          <p:nvPr>
            <p:ph idx="1"/>
          </p:nvPr>
        </p:nvSpPr>
        <p:spPr/>
        <p:txBody>
          <a:bodyPr>
            <a:normAutofit fontScale="92500" lnSpcReduction="20000"/>
          </a:bodyPr>
          <a:lstStyle/>
          <a:p>
            <a:r>
              <a:rPr lang="en-US" sz="2400" dirty="0"/>
              <a:t>The </a:t>
            </a:r>
            <a:r>
              <a:rPr lang="en-US" sz="2400" dirty="0" err="1"/>
              <a:t>lossy</a:t>
            </a:r>
            <a:r>
              <a:rPr lang="en-US" sz="2400" dirty="0"/>
              <a:t> compression algorithms are a step ahead in order to reduce the storage size of files. Whereas, loss of some information is accepted as dropping non-essential detail. </a:t>
            </a:r>
            <a:r>
              <a:rPr lang="en-US" sz="2400" dirty="0" err="1"/>
              <a:t>Lossy</a:t>
            </a:r>
            <a:r>
              <a:rPr lang="en-US" sz="2400" dirty="0"/>
              <a:t> data compression algorithms are formed by research on how people understand the data</a:t>
            </a:r>
            <a:r>
              <a:rPr lang="en-US" sz="2400"/>
              <a:t>. </a:t>
            </a:r>
            <a:endParaRPr lang="en-US" sz="2400" smtClean="0"/>
          </a:p>
          <a:p>
            <a:r>
              <a:rPr lang="en-US" sz="2400" smtClean="0"/>
              <a:t>Most </a:t>
            </a:r>
            <a:r>
              <a:rPr lang="en-US" sz="2400" dirty="0" err="1"/>
              <a:t>lossy</a:t>
            </a:r>
            <a:r>
              <a:rPr lang="en-US" sz="2400" dirty="0"/>
              <a:t> compression algorithms are based on </a:t>
            </a:r>
            <a:r>
              <a:rPr lang="en-US" sz="2400" dirty="0">
                <a:hlinkClick r:id="rId2"/>
              </a:rPr>
              <a:t>transform </a:t>
            </a:r>
            <a:r>
              <a:rPr lang="en-US" sz="2400" dirty="0" smtClean="0">
                <a:hlinkClick r:id="rId2"/>
              </a:rPr>
              <a:t>coding</a:t>
            </a:r>
            <a:r>
              <a:rPr lang="en-US" sz="2400" dirty="0" smtClean="0"/>
              <a:t>, which </a:t>
            </a:r>
            <a:r>
              <a:rPr lang="en-US" sz="2400" dirty="0"/>
              <a:t>refers to a type of compression in which the image data is first transformed into another domain so that the data becomes uncorrelated in this new domain for further processing.</a:t>
            </a:r>
            <a:r>
              <a:rPr lang="en-US" sz="2400" dirty="0" smtClean="0"/>
              <a:t>.</a:t>
            </a:r>
            <a:endParaRPr lang="en-US" sz="2400" dirty="0"/>
          </a:p>
          <a:p>
            <a:r>
              <a:rPr lang="en-US" sz="2400" dirty="0"/>
              <a:t>Some of the famous </a:t>
            </a:r>
            <a:r>
              <a:rPr lang="en-US" sz="2400" dirty="0" err="1"/>
              <a:t>lossy</a:t>
            </a:r>
            <a:r>
              <a:rPr lang="en-US" sz="2400" dirty="0"/>
              <a:t> compression algorithms are briefly explained below:</a:t>
            </a:r>
          </a:p>
          <a:p>
            <a:pPr marL="0" indent="0">
              <a:buNone/>
            </a:pPr>
            <a:endParaRPr lang="en-US" sz="2400" dirty="0"/>
          </a:p>
        </p:txBody>
      </p:sp>
    </p:spTree>
    <p:extLst>
      <p:ext uri="{BB962C8B-B14F-4D97-AF65-F5344CB8AC3E}">
        <p14:creationId xmlns:p14="http://schemas.microsoft.com/office/powerpoint/2010/main" val="646432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69493" y="504967"/>
            <a:ext cx="9935119" cy="5406255"/>
          </a:xfrm>
        </p:spPr>
        <p:txBody>
          <a:bodyPr>
            <a:noAutofit/>
          </a:bodyPr>
          <a:lstStyle/>
          <a:p>
            <a:pPr marL="0" indent="0">
              <a:buNone/>
            </a:pPr>
            <a:r>
              <a:rPr lang="en-US" sz="2400" b="1" dirty="0"/>
              <a:t>Discrete cosine transform (DCT)</a:t>
            </a:r>
          </a:p>
          <a:p>
            <a:r>
              <a:rPr lang="en-US" sz="2400" dirty="0"/>
              <a:t>Discrete cosine transform (DCT) is a limited sequence of data points in terms of a sum of cosine functions fluctuating at different frequencies. It is used in most digital media, including digital images such as JPEG, </a:t>
            </a:r>
            <a:r>
              <a:rPr lang="en-US" sz="2400" dirty="0">
                <a:hlinkClick r:id="rId2"/>
              </a:rPr>
              <a:t>HEIF</a:t>
            </a:r>
            <a:r>
              <a:rPr lang="en-US" sz="2400" dirty="0"/>
              <a:t>, </a:t>
            </a:r>
            <a:r>
              <a:rPr lang="en-US" sz="2400" dirty="0">
                <a:hlinkClick r:id="rId3"/>
              </a:rPr>
              <a:t>J2K</a:t>
            </a:r>
            <a:r>
              <a:rPr lang="en-US" sz="2400" dirty="0"/>
              <a:t>, </a:t>
            </a:r>
            <a:r>
              <a:rPr lang="en-US" sz="2400" dirty="0">
                <a:hlinkClick r:id="rId4"/>
              </a:rPr>
              <a:t>EXIF</a:t>
            </a:r>
            <a:r>
              <a:rPr lang="en-US" sz="2400" dirty="0"/>
              <a:t> and </a:t>
            </a:r>
            <a:r>
              <a:rPr lang="en-US" sz="2400" dirty="0">
                <a:hlinkClick r:id="rId5"/>
              </a:rPr>
              <a:t>DNG</a:t>
            </a:r>
            <a:r>
              <a:rPr lang="en-US" sz="2400" dirty="0" smtClean="0"/>
              <a:t>.</a:t>
            </a:r>
          </a:p>
          <a:p>
            <a:pPr marL="0" indent="0">
              <a:buNone/>
            </a:pPr>
            <a:r>
              <a:rPr lang="en-US" sz="2400" b="1" dirty="0"/>
              <a:t>Wavelet compression</a:t>
            </a:r>
          </a:p>
          <a:p>
            <a:r>
              <a:rPr lang="en-US" sz="2400" dirty="0"/>
              <a:t>Wavelet compression is a </a:t>
            </a:r>
            <a:r>
              <a:rPr lang="en-US" sz="2400" dirty="0" err="1"/>
              <a:t>lossy</a:t>
            </a:r>
            <a:r>
              <a:rPr lang="en-US" sz="2400" dirty="0"/>
              <a:t> compression algorithm that is most commonly used in image compression. This algorithm uses a principle called transform coding in which a wavelet transform is applied initially. This creates as many coefficients as there are pixels in the image. Since the information is statistically concentrated in just a few coefficients, These coefficients can be compressed more easily. Notable implementations are JPEG 2000, </a:t>
            </a:r>
            <a:r>
              <a:rPr lang="en-US" sz="2400" dirty="0" err="1"/>
              <a:t>DjVu</a:t>
            </a:r>
            <a:r>
              <a:rPr lang="en-US" sz="2400" dirty="0"/>
              <a:t>, and ECW for still images.</a:t>
            </a:r>
          </a:p>
          <a:p>
            <a:endParaRPr lang="en-US" sz="2400" dirty="0"/>
          </a:p>
          <a:p>
            <a:endParaRPr lang="en-US" sz="2400" dirty="0"/>
          </a:p>
        </p:txBody>
      </p:sp>
    </p:spTree>
    <p:extLst>
      <p:ext uri="{BB962C8B-B14F-4D97-AF65-F5344CB8AC3E}">
        <p14:creationId xmlns:p14="http://schemas.microsoft.com/office/powerpoint/2010/main" val="22802672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b="1" dirty="0"/>
              <a:t>Cartesian perceptual compression (CPC)</a:t>
            </a:r>
          </a:p>
          <a:p>
            <a:r>
              <a:rPr lang="en-US" sz="2400" dirty="0"/>
              <a:t>This </a:t>
            </a:r>
            <a:r>
              <a:rPr lang="en-US" sz="2400" dirty="0" err="1"/>
              <a:t>lossy</a:t>
            </a:r>
            <a:r>
              <a:rPr lang="en-US" sz="2400" dirty="0"/>
              <a:t> compression is also known as </a:t>
            </a:r>
            <a:r>
              <a:rPr lang="en-US" sz="2400" dirty="0">
                <a:hlinkClick r:id="rId2"/>
              </a:rPr>
              <a:t>CPC</a:t>
            </a:r>
            <a:r>
              <a:rPr lang="en-US" sz="2400" dirty="0"/>
              <a:t> was created for high compression of black-and-white raster imaging from archival scans. The algorithm is commonly used in the web distribution of legal documents, geographical plot maps, and design plans.</a:t>
            </a:r>
          </a:p>
          <a:p>
            <a:endParaRPr lang="en-US" sz="2400" dirty="0"/>
          </a:p>
        </p:txBody>
      </p:sp>
    </p:spTree>
    <p:extLst>
      <p:ext uri="{BB962C8B-B14F-4D97-AF65-F5344CB8AC3E}">
        <p14:creationId xmlns:p14="http://schemas.microsoft.com/office/powerpoint/2010/main" val="1720813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2400" b="1" dirty="0"/>
              <a:t>Fractal compression</a:t>
            </a:r>
          </a:p>
          <a:p>
            <a:r>
              <a:rPr lang="en-US" sz="2400" dirty="0"/>
              <a:t>Fractal compression is a </a:t>
            </a:r>
            <a:r>
              <a:rPr lang="en-US" sz="2400" dirty="0" err="1"/>
              <a:t>lossy</a:t>
            </a:r>
            <a:r>
              <a:rPr lang="en-US" sz="2400" dirty="0"/>
              <a:t> compression algorithm for fractal-based digital images. The algorithm is suitable for natural images and textures, relying on parts of an image similar to the other parts of the same image. Fractal algorithms convert these parts into fractal codes which are used to recreate the encoded image.</a:t>
            </a:r>
          </a:p>
          <a:p>
            <a:endParaRPr lang="en-US" sz="2400" dirty="0"/>
          </a:p>
        </p:txBody>
      </p:sp>
    </p:spTree>
    <p:extLst>
      <p:ext uri="{BB962C8B-B14F-4D97-AF65-F5344CB8AC3E}">
        <p14:creationId xmlns:p14="http://schemas.microsoft.com/office/powerpoint/2010/main" val="400282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386840" y="2446019"/>
            <a:ext cx="10515600" cy="3685223"/>
          </a:xfrm>
        </p:spPr>
        <p:txBody>
          <a:bodyPr>
            <a:normAutofit/>
          </a:bodyPr>
          <a:lstStyle/>
          <a:p>
            <a:pPr marL="0" indent="0" algn="just">
              <a:buNone/>
            </a:pPr>
            <a:r>
              <a:rPr lang="en-US" sz="2400" dirty="0"/>
              <a:t>In this part, we examine the role played in multimedia by data compression, </a:t>
            </a:r>
            <a:r>
              <a:rPr lang="en-US" sz="2400" dirty="0" smtClean="0"/>
              <a:t>perhaps the </a:t>
            </a:r>
            <a:r>
              <a:rPr lang="en-US" sz="2400" dirty="0"/>
              <a:t>most important enabling technology that makes modern multimedia </a:t>
            </a:r>
            <a:r>
              <a:rPr lang="en-US" sz="2400" dirty="0" smtClean="0"/>
              <a:t>systems possible.</a:t>
            </a:r>
          </a:p>
          <a:p>
            <a:pPr marL="0" indent="0" algn="just">
              <a:buNone/>
            </a:pPr>
            <a:r>
              <a:rPr lang="en-US" sz="2400" dirty="0" smtClean="0"/>
              <a:t> </a:t>
            </a:r>
            <a:r>
              <a:rPr lang="en-US" sz="2400" dirty="0"/>
              <a:t>So much data exists, in archives, via streaming, and elsewhere, that it </a:t>
            </a:r>
            <a:r>
              <a:rPr lang="en-US" sz="2400" dirty="0" smtClean="0"/>
              <a:t>has become </a:t>
            </a:r>
            <a:r>
              <a:rPr lang="en-US" sz="2400" dirty="0"/>
              <a:t>critical to compress this information.</a:t>
            </a:r>
          </a:p>
        </p:txBody>
      </p:sp>
    </p:spTree>
    <p:extLst>
      <p:ext uri="{BB962C8B-B14F-4D97-AF65-F5344CB8AC3E}">
        <p14:creationId xmlns:p14="http://schemas.microsoft.com/office/powerpoint/2010/main" val="3555807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Lossless </a:t>
            </a:r>
            <a:r>
              <a:rPr lang="en-US" b="1" dirty="0" smtClean="0"/>
              <a:t>Compression Algorithms</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a:t/>
            </a:r>
            <a:br>
              <a:rPr lang="en-US" dirty="0"/>
            </a:br>
            <a:r>
              <a:rPr lang="en-US" sz="2400" dirty="0"/>
              <a:t>Lossless compression algorithms are used to reduce the size of data without losing any information, allowing the original data to be perfectly reconstructed from the compressed data. These algorithms are essential in applications where preserving all the information in the data is critical, such as in text files, executable programs, medical imaging, and archival storage. Here are some common lossless compression algorithms:</a:t>
            </a:r>
          </a:p>
          <a:p>
            <a:endParaRPr lang="en-US" dirty="0"/>
          </a:p>
        </p:txBody>
      </p:sp>
    </p:spTree>
    <p:extLst>
      <p:ext uri="{BB962C8B-B14F-4D97-AF65-F5344CB8AC3E}">
        <p14:creationId xmlns:p14="http://schemas.microsoft.com/office/powerpoint/2010/main" val="1838407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b="1" dirty="0" smtClean="0"/>
              <a:t>Run-Length Encoding (RLE):</a:t>
            </a:r>
            <a:endParaRPr lang="en-US" sz="2400" dirty="0" smtClean="0"/>
          </a:p>
          <a:p>
            <a:pPr lvl="1" algn="just"/>
            <a:r>
              <a:rPr lang="en-US" sz="2400" dirty="0" smtClean="0"/>
              <a:t>RLE is a simple compression technique that replaces sequences of identical symbols (e.g., consecutive pixels of the same color) with a single symbol followed by a count of the number of repetitions.</a:t>
            </a:r>
          </a:p>
          <a:p>
            <a:pPr lvl="1" algn="just"/>
            <a:r>
              <a:rPr lang="en-US" sz="2400" dirty="0" smtClean="0"/>
              <a:t>It is particularly effective for compressing data with long runs of identical symbols, such as in binary images or simple graphics.</a:t>
            </a:r>
          </a:p>
          <a:p>
            <a:pPr lvl="1" algn="just"/>
            <a:r>
              <a:rPr lang="en-US" sz="2400" dirty="0" smtClean="0"/>
              <a:t>compression while preserving data integrity.</a:t>
            </a:r>
          </a:p>
          <a:p>
            <a:endParaRPr lang="en-US" dirty="0"/>
          </a:p>
        </p:txBody>
      </p:sp>
    </p:spTree>
    <p:extLst>
      <p:ext uri="{BB962C8B-B14F-4D97-AF65-F5344CB8AC3E}">
        <p14:creationId xmlns:p14="http://schemas.microsoft.com/office/powerpoint/2010/main" val="3725587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7" name="Rectangle 6"/>
          <p:cNvSpPr/>
          <p:nvPr/>
        </p:nvSpPr>
        <p:spPr>
          <a:xfrm>
            <a:off x="1714500" y="1905000"/>
            <a:ext cx="9790112" cy="4708981"/>
          </a:xfrm>
          <a:prstGeom prst="rect">
            <a:avLst/>
          </a:prstGeom>
        </p:spPr>
        <p:txBody>
          <a:bodyPr wrap="square">
            <a:spAutoFit/>
          </a:bodyPr>
          <a:lstStyle/>
          <a:p>
            <a:pPr lvl="0" eaLnBrk="0" fontAlgn="base" hangingPunct="0">
              <a:lnSpc>
                <a:spcPct val="150000"/>
              </a:lnSpc>
              <a:spcBef>
                <a:spcPct val="0"/>
              </a:spcBef>
              <a:spcAft>
                <a:spcPct val="0"/>
              </a:spcAft>
            </a:pPr>
            <a:r>
              <a:rPr kumimoji="0" lang="en-US" sz="2000" b="0" i="0" u="none" strike="noStrike" cap="none" normalizeH="0" baseline="0" dirty="0" smtClean="0">
                <a:ln>
                  <a:noFill/>
                </a:ln>
                <a:solidFill>
                  <a:srgbClr val="0D0D0D"/>
                </a:solidFill>
                <a:effectLst/>
                <a:latin typeface="Söhne"/>
              </a:rPr>
              <a:t>Here's an example of how RLE works:</a:t>
            </a:r>
            <a:endParaRPr kumimoji="0" lang="en-US" sz="2000" b="0" i="0" u="none" strike="noStrike" cap="none" normalizeH="0" baseline="0" dirty="0" smtClean="0">
              <a:ln>
                <a:noFill/>
              </a:ln>
              <a:solidFill>
                <a:schemeClr val="tx1"/>
              </a:solidFill>
              <a:effectLst/>
            </a:endParaRPr>
          </a:p>
          <a:p>
            <a:pPr lvl="0" eaLnBrk="0" fontAlgn="base" hangingPunct="0">
              <a:lnSpc>
                <a:spcPct val="150000"/>
              </a:lnSpc>
              <a:spcBef>
                <a:spcPct val="0"/>
              </a:spcBef>
              <a:spcAft>
                <a:spcPct val="0"/>
              </a:spcAft>
            </a:pPr>
            <a:r>
              <a:rPr kumimoji="0" lang="en-US" sz="2000" b="0" i="0" u="none" strike="noStrike" cap="none" normalizeH="0" baseline="0" dirty="0" smtClean="0">
                <a:ln>
                  <a:noFill/>
                </a:ln>
                <a:solidFill>
                  <a:srgbClr val="0D0D0D"/>
                </a:solidFill>
                <a:effectLst/>
                <a:latin typeface="Söhne"/>
              </a:rPr>
              <a:t>Let's consider a string of characters: </a:t>
            </a:r>
            <a:r>
              <a:rPr kumimoji="0" lang="en-US" sz="2000" b="1" i="0" u="none" strike="noStrike" cap="none" normalizeH="0" baseline="0" dirty="0" smtClean="0">
                <a:ln>
                  <a:noFill/>
                </a:ln>
                <a:solidFill>
                  <a:srgbClr val="0D0D0D"/>
                </a:solidFill>
                <a:effectLst/>
                <a:latin typeface="Söhne Mono"/>
              </a:rPr>
              <a:t>"AAAABBBCCCCDDDEEEE"</a:t>
            </a:r>
            <a:endParaRPr kumimoji="0" lang="en-US" sz="2000" b="0" i="0" u="none" strike="noStrike" cap="none" normalizeH="0" baseline="0" dirty="0" smtClean="0">
              <a:ln>
                <a:noFill/>
              </a:ln>
              <a:solidFill>
                <a:schemeClr val="tx1"/>
              </a:solidFill>
              <a:effectLst/>
            </a:endParaRPr>
          </a:p>
          <a:p>
            <a:pPr lvl="0" eaLnBrk="0" fontAlgn="base" hangingPunct="0">
              <a:lnSpc>
                <a:spcPct val="150000"/>
              </a:lnSpc>
              <a:spcBef>
                <a:spcPct val="0"/>
              </a:spcBef>
              <a:spcAft>
                <a:spcPct val="0"/>
              </a:spcAft>
            </a:pPr>
            <a:r>
              <a:rPr kumimoji="0" lang="en-US" sz="2000" b="0" i="0" u="none" strike="noStrike" cap="none" normalizeH="0" baseline="0" dirty="0" smtClean="0">
                <a:ln>
                  <a:noFill/>
                </a:ln>
                <a:solidFill>
                  <a:srgbClr val="0D0D0D"/>
                </a:solidFill>
                <a:effectLst/>
                <a:latin typeface="Söhne"/>
              </a:rPr>
              <a:t>The RLE algorithm would compress this string by counting the consecutive runs of characters:</a:t>
            </a:r>
            <a:endParaRPr kumimoji="0" lang="en-US" sz="2000" b="0" i="0" u="none" strike="noStrike" cap="none" normalizeH="0" baseline="0" dirty="0" smtClean="0">
              <a:ln>
                <a:noFill/>
              </a:ln>
              <a:solidFill>
                <a:schemeClr val="tx1"/>
              </a:solidFill>
              <a:effectLst/>
            </a:endParaRPr>
          </a:p>
          <a:p>
            <a:pPr lvl="0" eaLnBrk="0" fontAlgn="base" hangingPunct="0">
              <a:lnSpc>
                <a:spcPct val="150000"/>
              </a:lnSpc>
              <a:spcBef>
                <a:spcPct val="0"/>
              </a:spcBef>
              <a:spcAft>
                <a:spcPct val="0"/>
              </a:spcAft>
              <a:buFontTx/>
              <a:buAutoNum type="arabicPeriod"/>
            </a:pPr>
            <a:r>
              <a:rPr kumimoji="0" lang="en-US" sz="2000" b="0" i="0" u="none" strike="noStrike" cap="none" normalizeH="0" baseline="0" dirty="0" smtClean="0">
                <a:ln>
                  <a:noFill/>
                </a:ln>
                <a:solidFill>
                  <a:srgbClr val="0D0D0D"/>
                </a:solidFill>
                <a:effectLst/>
                <a:latin typeface="Söhne"/>
              </a:rPr>
              <a:t>Start with the first character </a:t>
            </a:r>
            <a:r>
              <a:rPr kumimoji="0" lang="en-US" sz="2000" b="1" i="0" u="none" strike="noStrike" cap="none" normalizeH="0" baseline="0" dirty="0" smtClean="0">
                <a:ln>
                  <a:noFill/>
                </a:ln>
                <a:solidFill>
                  <a:srgbClr val="0D0D0D"/>
                </a:solidFill>
                <a:effectLst/>
                <a:latin typeface="Söhne Mono"/>
              </a:rPr>
              <a:t>'A'</a:t>
            </a:r>
            <a:r>
              <a:rPr kumimoji="0" lang="en-US" sz="2000" b="0" i="0" u="none" strike="noStrike" cap="none" normalizeH="0" baseline="0" dirty="0" smtClean="0">
                <a:ln>
                  <a:noFill/>
                </a:ln>
                <a:solidFill>
                  <a:srgbClr val="0D0D0D"/>
                </a:solidFill>
                <a:effectLst/>
                <a:latin typeface="Söhne"/>
              </a:rPr>
              <a:t>. Count the number of consecutive occurrences: 4.</a:t>
            </a:r>
          </a:p>
          <a:p>
            <a:pPr lvl="0" eaLnBrk="0" fontAlgn="base" hangingPunct="0">
              <a:lnSpc>
                <a:spcPct val="150000"/>
              </a:lnSpc>
              <a:spcBef>
                <a:spcPct val="0"/>
              </a:spcBef>
              <a:spcAft>
                <a:spcPct val="0"/>
              </a:spcAft>
              <a:buFontTx/>
              <a:buAutoNum type="arabicPeriod" startAt="2"/>
            </a:pPr>
            <a:r>
              <a:rPr kumimoji="0" lang="en-US" sz="2000" b="0" i="0" u="none" strike="noStrike" cap="none" normalizeH="0" baseline="0" dirty="0" smtClean="0">
                <a:ln>
                  <a:noFill/>
                </a:ln>
                <a:solidFill>
                  <a:srgbClr val="0D0D0D"/>
                </a:solidFill>
                <a:effectLst/>
                <a:latin typeface="Söhne"/>
              </a:rPr>
              <a:t>Replace the sequence </a:t>
            </a:r>
            <a:r>
              <a:rPr kumimoji="0" lang="en-US" sz="2000" b="1" i="0" u="none" strike="noStrike" cap="none" normalizeH="0" baseline="0" dirty="0" smtClean="0">
                <a:ln>
                  <a:noFill/>
                </a:ln>
                <a:solidFill>
                  <a:srgbClr val="0D0D0D"/>
                </a:solidFill>
                <a:effectLst/>
                <a:latin typeface="Söhne Mono"/>
              </a:rPr>
              <a:t>'AAAA'</a:t>
            </a:r>
            <a:r>
              <a:rPr kumimoji="0" lang="en-US" sz="2000" b="0" i="0" u="none" strike="noStrike" cap="none" normalizeH="0" baseline="0" dirty="0" smtClean="0">
                <a:ln>
                  <a:noFill/>
                </a:ln>
                <a:solidFill>
                  <a:srgbClr val="0D0D0D"/>
                </a:solidFill>
                <a:effectLst/>
                <a:latin typeface="Söhne"/>
              </a:rPr>
              <a:t> with </a:t>
            </a:r>
            <a:r>
              <a:rPr kumimoji="0" lang="en-US" sz="2000" b="1" i="0" u="none" strike="noStrike" cap="none" normalizeH="0" baseline="0" dirty="0" smtClean="0">
                <a:ln>
                  <a:noFill/>
                </a:ln>
                <a:solidFill>
                  <a:srgbClr val="0D0D0D"/>
                </a:solidFill>
                <a:effectLst/>
                <a:latin typeface="Söhne Mono"/>
              </a:rPr>
              <a:t>'4A'</a:t>
            </a:r>
            <a:r>
              <a:rPr kumimoji="0" lang="en-US" sz="2000" b="0" i="0" u="none" strike="noStrike" cap="none" normalizeH="0" baseline="0" dirty="0" smtClean="0">
                <a:ln>
                  <a:noFill/>
                </a:ln>
                <a:solidFill>
                  <a:srgbClr val="0D0D0D"/>
                </a:solidFill>
                <a:effectLst/>
                <a:latin typeface="Söhne"/>
              </a:rPr>
              <a:t>.</a:t>
            </a:r>
          </a:p>
          <a:p>
            <a:pPr lvl="0" eaLnBrk="0" fontAlgn="base" hangingPunct="0">
              <a:lnSpc>
                <a:spcPct val="150000"/>
              </a:lnSpc>
              <a:spcBef>
                <a:spcPct val="0"/>
              </a:spcBef>
              <a:spcAft>
                <a:spcPct val="0"/>
              </a:spcAft>
              <a:buFontTx/>
              <a:buAutoNum type="arabicPeriod" startAt="3"/>
            </a:pPr>
            <a:r>
              <a:rPr kumimoji="0" lang="en-US" sz="2000" b="0" i="0" u="none" strike="noStrike" cap="none" normalizeH="0" baseline="0" dirty="0" smtClean="0">
                <a:ln>
                  <a:noFill/>
                </a:ln>
                <a:solidFill>
                  <a:srgbClr val="0D0D0D"/>
                </a:solidFill>
                <a:effectLst/>
                <a:latin typeface="Söhne"/>
              </a:rPr>
              <a:t>Move to the next character </a:t>
            </a:r>
            <a:r>
              <a:rPr kumimoji="0" lang="en-US" sz="2000" b="1" i="0" u="none" strike="noStrike" cap="none" normalizeH="0" baseline="0" dirty="0" smtClean="0">
                <a:ln>
                  <a:noFill/>
                </a:ln>
                <a:solidFill>
                  <a:srgbClr val="0D0D0D"/>
                </a:solidFill>
                <a:effectLst/>
                <a:latin typeface="Söhne Mono"/>
              </a:rPr>
              <a:t>'B'</a:t>
            </a:r>
            <a:r>
              <a:rPr kumimoji="0" lang="en-US" sz="2000" b="0" i="0" u="none" strike="noStrike" cap="none" normalizeH="0" baseline="0" dirty="0" smtClean="0">
                <a:ln>
                  <a:noFill/>
                </a:ln>
                <a:solidFill>
                  <a:srgbClr val="0D0D0D"/>
                </a:solidFill>
                <a:effectLst/>
                <a:latin typeface="Söhne"/>
              </a:rPr>
              <a:t>. Count the number of consecutive occurrences: 3.</a:t>
            </a:r>
          </a:p>
          <a:p>
            <a:pPr lvl="0" eaLnBrk="0" fontAlgn="base" hangingPunct="0">
              <a:lnSpc>
                <a:spcPct val="150000"/>
              </a:lnSpc>
              <a:spcBef>
                <a:spcPct val="0"/>
              </a:spcBef>
              <a:spcAft>
                <a:spcPct val="0"/>
              </a:spcAft>
              <a:buFontTx/>
              <a:buAutoNum type="arabicPeriod" startAt="4"/>
            </a:pPr>
            <a:r>
              <a:rPr kumimoji="0" lang="en-US" sz="2000" b="0" i="0" u="none" strike="noStrike" cap="none" normalizeH="0" baseline="0" dirty="0" smtClean="0">
                <a:ln>
                  <a:noFill/>
                </a:ln>
                <a:solidFill>
                  <a:srgbClr val="0D0D0D"/>
                </a:solidFill>
                <a:effectLst/>
                <a:latin typeface="Söhne"/>
              </a:rPr>
              <a:t>Replace the sequence </a:t>
            </a:r>
            <a:r>
              <a:rPr kumimoji="0" lang="en-US" sz="2000" b="1" i="0" u="none" strike="noStrike" cap="none" normalizeH="0" baseline="0" dirty="0" smtClean="0">
                <a:ln>
                  <a:noFill/>
                </a:ln>
                <a:solidFill>
                  <a:srgbClr val="0D0D0D"/>
                </a:solidFill>
                <a:effectLst/>
                <a:latin typeface="Söhne Mono"/>
              </a:rPr>
              <a:t>'BBB'</a:t>
            </a:r>
            <a:r>
              <a:rPr kumimoji="0" lang="en-US" sz="2000" b="0" i="0" u="none" strike="noStrike" cap="none" normalizeH="0" baseline="0" dirty="0" smtClean="0">
                <a:ln>
                  <a:noFill/>
                </a:ln>
                <a:solidFill>
                  <a:srgbClr val="0D0D0D"/>
                </a:solidFill>
                <a:effectLst/>
                <a:latin typeface="Söhne"/>
              </a:rPr>
              <a:t> with </a:t>
            </a:r>
            <a:r>
              <a:rPr kumimoji="0" lang="en-US" sz="2000" b="1" i="0" u="none" strike="noStrike" cap="none" normalizeH="0" baseline="0" dirty="0" smtClean="0">
                <a:ln>
                  <a:noFill/>
                </a:ln>
                <a:solidFill>
                  <a:srgbClr val="0D0D0D"/>
                </a:solidFill>
                <a:effectLst/>
                <a:latin typeface="Söhne Mono"/>
              </a:rPr>
              <a:t>'3B'</a:t>
            </a:r>
            <a:r>
              <a:rPr kumimoji="0" lang="en-US" sz="2000" b="0" i="0" u="none" strike="noStrike" cap="none" normalizeH="0" baseline="0" dirty="0" smtClean="0">
                <a:ln>
                  <a:noFill/>
                </a:ln>
                <a:solidFill>
                  <a:srgbClr val="0D0D0D"/>
                </a:solidFill>
                <a:effectLst/>
                <a:latin typeface="Söhne"/>
              </a:rPr>
              <a:t>.</a:t>
            </a:r>
          </a:p>
          <a:p>
            <a:pPr lvl="0" eaLnBrk="0" fontAlgn="base" hangingPunct="0">
              <a:lnSpc>
                <a:spcPct val="150000"/>
              </a:lnSpc>
              <a:spcBef>
                <a:spcPct val="0"/>
              </a:spcBef>
              <a:spcAft>
                <a:spcPct val="0"/>
              </a:spcAft>
              <a:buFontTx/>
              <a:buAutoNum type="arabicPeriod" startAt="5"/>
            </a:pPr>
            <a:r>
              <a:rPr kumimoji="0" lang="en-US" sz="2000" b="0" i="0" u="none" strike="noStrike" cap="none" normalizeH="0" baseline="0" dirty="0" smtClean="0">
                <a:ln>
                  <a:noFill/>
                </a:ln>
                <a:solidFill>
                  <a:srgbClr val="0D0D0D"/>
                </a:solidFill>
                <a:effectLst/>
                <a:latin typeface="Söhne"/>
              </a:rPr>
              <a:t>Move to the next character </a:t>
            </a:r>
            <a:r>
              <a:rPr kumimoji="0" lang="en-US" sz="2000" b="1" i="0" u="none" strike="noStrike" cap="none" normalizeH="0" baseline="0" dirty="0" smtClean="0">
                <a:ln>
                  <a:noFill/>
                </a:ln>
                <a:solidFill>
                  <a:srgbClr val="0D0D0D"/>
                </a:solidFill>
                <a:effectLst/>
                <a:latin typeface="Söhne Mono"/>
              </a:rPr>
              <a:t>'C'</a:t>
            </a:r>
            <a:r>
              <a:rPr kumimoji="0" lang="en-US" sz="2000" b="0" i="0" u="none" strike="noStrike" cap="none" normalizeH="0" baseline="0" dirty="0" smtClean="0">
                <a:ln>
                  <a:noFill/>
                </a:ln>
                <a:solidFill>
                  <a:srgbClr val="0D0D0D"/>
                </a:solidFill>
                <a:effectLst/>
                <a:latin typeface="Söhne"/>
              </a:rPr>
              <a:t>. Count the number of consecutive occurrences: 4.</a:t>
            </a:r>
          </a:p>
          <a:p>
            <a:pPr lvl="0" eaLnBrk="0" fontAlgn="base" hangingPunct="0">
              <a:lnSpc>
                <a:spcPct val="150000"/>
              </a:lnSpc>
              <a:spcBef>
                <a:spcPct val="0"/>
              </a:spcBef>
              <a:spcAft>
                <a:spcPct val="0"/>
              </a:spcAft>
              <a:buFontTx/>
              <a:buAutoNum type="arabicPeriod" startAt="6"/>
            </a:pPr>
            <a:r>
              <a:rPr kumimoji="0" lang="en-US" sz="2000" b="0" i="0" u="none" strike="noStrike" cap="none" normalizeH="0" baseline="0" dirty="0" smtClean="0">
                <a:ln>
                  <a:noFill/>
                </a:ln>
                <a:solidFill>
                  <a:srgbClr val="0D0D0D"/>
                </a:solidFill>
                <a:effectLst/>
                <a:latin typeface="Söhne"/>
              </a:rPr>
              <a:t>Replace the sequence </a:t>
            </a:r>
            <a:r>
              <a:rPr kumimoji="0" lang="en-US" sz="2000" b="1" i="0" u="none" strike="noStrike" cap="none" normalizeH="0" baseline="0" dirty="0" smtClean="0">
                <a:ln>
                  <a:noFill/>
                </a:ln>
                <a:solidFill>
                  <a:srgbClr val="0D0D0D"/>
                </a:solidFill>
                <a:effectLst/>
                <a:latin typeface="Söhne Mono"/>
              </a:rPr>
              <a:t>'CCCC'</a:t>
            </a:r>
            <a:r>
              <a:rPr kumimoji="0" lang="en-US" sz="2000" b="0" i="0" u="none" strike="noStrike" cap="none" normalizeH="0" baseline="0" dirty="0" smtClean="0">
                <a:ln>
                  <a:noFill/>
                </a:ln>
                <a:solidFill>
                  <a:srgbClr val="0D0D0D"/>
                </a:solidFill>
                <a:effectLst/>
                <a:latin typeface="Söhne"/>
              </a:rPr>
              <a:t> with </a:t>
            </a:r>
            <a:r>
              <a:rPr kumimoji="0" lang="en-US" sz="2000" b="1" i="0" u="none" strike="noStrike" cap="none" normalizeH="0" baseline="0" dirty="0" smtClean="0">
                <a:ln>
                  <a:noFill/>
                </a:ln>
                <a:solidFill>
                  <a:srgbClr val="0D0D0D"/>
                </a:solidFill>
                <a:effectLst/>
                <a:latin typeface="Söhne Mono"/>
              </a:rPr>
              <a:t>'4C'</a:t>
            </a:r>
            <a:r>
              <a:rPr kumimoji="0" lang="en-US" sz="2000" b="0" i="0" u="none" strike="noStrike" cap="none" normalizeH="0" baseline="0" dirty="0" smtClean="0">
                <a:ln>
                  <a:noFill/>
                </a:ln>
                <a:solidFill>
                  <a:srgbClr val="0D0D0D"/>
                </a:solidFill>
                <a:effectLst/>
                <a:latin typeface="Söhne"/>
              </a:rPr>
              <a:t>.</a:t>
            </a:r>
          </a:p>
        </p:txBody>
      </p:sp>
    </p:spTree>
    <p:extLst>
      <p:ext uri="{BB962C8B-B14F-4D97-AF65-F5344CB8AC3E}">
        <p14:creationId xmlns:p14="http://schemas.microsoft.com/office/powerpoint/2010/main" val="247564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Rectangle 4"/>
          <p:cNvSpPr/>
          <p:nvPr/>
        </p:nvSpPr>
        <p:spPr>
          <a:xfrm>
            <a:off x="1303020" y="1905000"/>
            <a:ext cx="10201592" cy="3970318"/>
          </a:xfrm>
          <a:prstGeom prst="rect">
            <a:avLst/>
          </a:prstGeom>
        </p:spPr>
        <p:txBody>
          <a:bodyPr wrap="square">
            <a:spAutoFit/>
          </a:bodyPr>
          <a:lstStyle/>
          <a:p>
            <a:pPr marL="457200" lvl="0" indent="-457200" algn="just">
              <a:lnSpc>
                <a:spcPct val="150000"/>
              </a:lnSpc>
              <a:buFont typeface="+mj-lt"/>
              <a:buAutoNum type="arabicPeriod" startAt="7"/>
            </a:pPr>
            <a:r>
              <a:rPr kumimoji="0" lang="en-US" sz="2400" b="0" i="0" u="none" strike="noStrike" cap="none" normalizeH="0" baseline="0" dirty="0" smtClean="0">
                <a:ln>
                  <a:noFill/>
                </a:ln>
                <a:solidFill>
                  <a:srgbClr val="0D0D0D"/>
                </a:solidFill>
                <a:effectLst/>
                <a:latin typeface="Söhne"/>
              </a:rPr>
              <a:t>next character </a:t>
            </a:r>
            <a:r>
              <a:rPr kumimoji="0" lang="en-US" sz="2400" b="1" i="0" u="none" strike="noStrike" cap="none" normalizeH="0" baseline="0" dirty="0" smtClean="0">
                <a:ln>
                  <a:noFill/>
                </a:ln>
                <a:solidFill>
                  <a:srgbClr val="0D0D0D"/>
                </a:solidFill>
                <a:effectLst/>
                <a:latin typeface="Söhne Mono"/>
              </a:rPr>
              <a:t>'D'</a:t>
            </a:r>
            <a:r>
              <a:rPr kumimoji="0" lang="en-US" sz="2400" b="0" i="0" u="none" strike="noStrike" cap="none" normalizeH="0" baseline="0" dirty="0" smtClean="0">
                <a:ln>
                  <a:noFill/>
                </a:ln>
                <a:solidFill>
                  <a:srgbClr val="0D0D0D"/>
                </a:solidFill>
                <a:effectLst/>
                <a:latin typeface="Söhne"/>
              </a:rPr>
              <a:t>. Count the number of consecutive occurrences: 3.</a:t>
            </a:r>
          </a:p>
          <a:p>
            <a:pPr marL="457200" lvl="0" indent="-457200" algn="just">
              <a:lnSpc>
                <a:spcPct val="150000"/>
              </a:lnSpc>
              <a:buFont typeface="+mj-lt"/>
              <a:buAutoNum type="arabicPeriod" startAt="7"/>
            </a:pPr>
            <a:r>
              <a:rPr kumimoji="0" lang="en-US" sz="2400" b="0" i="0" u="none" strike="noStrike" cap="none" normalizeH="0" baseline="0" dirty="0" smtClean="0">
                <a:ln>
                  <a:noFill/>
                </a:ln>
                <a:solidFill>
                  <a:srgbClr val="0D0D0D"/>
                </a:solidFill>
                <a:effectLst/>
                <a:latin typeface="Söhne"/>
              </a:rPr>
              <a:t>Replace the sequence </a:t>
            </a:r>
            <a:r>
              <a:rPr kumimoji="0" lang="en-US" sz="2400" b="1" i="0" u="none" strike="noStrike" cap="none" normalizeH="0" baseline="0" dirty="0" smtClean="0">
                <a:ln>
                  <a:noFill/>
                </a:ln>
                <a:solidFill>
                  <a:srgbClr val="0D0D0D"/>
                </a:solidFill>
                <a:effectLst/>
                <a:latin typeface="Söhne Mono"/>
              </a:rPr>
              <a:t>'DDD'</a:t>
            </a:r>
            <a:r>
              <a:rPr kumimoji="0" lang="en-US" sz="2400" b="0" i="0" u="none" strike="noStrike" cap="none" normalizeH="0" baseline="0" dirty="0" smtClean="0">
                <a:ln>
                  <a:noFill/>
                </a:ln>
                <a:solidFill>
                  <a:srgbClr val="0D0D0D"/>
                </a:solidFill>
                <a:effectLst/>
                <a:latin typeface="Söhne"/>
              </a:rPr>
              <a:t> with </a:t>
            </a:r>
            <a:r>
              <a:rPr kumimoji="0" lang="en-US" sz="2400" b="1" i="0" u="none" strike="noStrike" cap="none" normalizeH="0" baseline="0" dirty="0" smtClean="0">
                <a:ln>
                  <a:noFill/>
                </a:ln>
                <a:solidFill>
                  <a:srgbClr val="0D0D0D"/>
                </a:solidFill>
                <a:effectLst/>
                <a:latin typeface="Söhne Mono"/>
              </a:rPr>
              <a:t>'3D'</a:t>
            </a:r>
            <a:r>
              <a:rPr kumimoji="0" lang="en-US" sz="2400" b="0" i="0" u="none" strike="noStrike" cap="none" normalizeH="0" baseline="0" dirty="0" smtClean="0">
                <a:ln>
                  <a:noFill/>
                </a:ln>
                <a:solidFill>
                  <a:srgbClr val="0D0D0D"/>
                </a:solidFill>
                <a:effectLst/>
                <a:latin typeface="Söhne"/>
              </a:rPr>
              <a:t>.</a:t>
            </a:r>
          </a:p>
          <a:p>
            <a:pPr marL="457200" lvl="0" indent="-457200" algn="just">
              <a:lnSpc>
                <a:spcPct val="150000"/>
              </a:lnSpc>
              <a:buFont typeface="+mj-lt"/>
              <a:buAutoNum type="arabicPeriod" startAt="7"/>
            </a:pPr>
            <a:r>
              <a:rPr kumimoji="0" lang="en-US" sz="2400" b="0" i="0" u="none" strike="noStrike" cap="none" normalizeH="0" baseline="0" dirty="0" smtClean="0">
                <a:ln>
                  <a:noFill/>
                </a:ln>
                <a:solidFill>
                  <a:srgbClr val="0D0D0D"/>
                </a:solidFill>
                <a:effectLst/>
                <a:latin typeface="Söhne"/>
              </a:rPr>
              <a:t>Move to the next character </a:t>
            </a:r>
            <a:r>
              <a:rPr kumimoji="0" lang="en-US" sz="2400" b="1" i="0" u="none" strike="noStrike" cap="none" normalizeH="0" baseline="0" dirty="0" smtClean="0">
                <a:ln>
                  <a:noFill/>
                </a:ln>
                <a:solidFill>
                  <a:srgbClr val="0D0D0D"/>
                </a:solidFill>
                <a:effectLst/>
                <a:latin typeface="Söhne Mono"/>
              </a:rPr>
              <a:t>'E'</a:t>
            </a:r>
            <a:r>
              <a:rPr kumimoji="0" lang="en-US" sz="2400" b="0" i="0" u="none" strike="noStrike" cap="none" normalizeH="0" baseline="0" dirty="0" smtClean="0">
                <a:ln>
                  <a:noFill/>
                </a:ln>
                <a:solidFill>
                  <a:srgbClr val="0D0D0D"/>
                </a:solidFill>
                <a:effectLst/>
                <a:latin typeface="Söhne"/>
              </a:rPr>
              <a:t>. Count the number of consecutive occurrences: 4.</a:t>
            </a:r>
          </a:p>
          <a:p>
            <a:pPr marL="457200" lvl="0" indent="-457200" algn="just">
              <a:lnSpc>
                <a:spcPct val="150000"/>
              </a:lnSpc>
              <a:buFont typeface="+mj-lt"/>
              <a:buAutoNum type="arabicPeriod" startAt="7"/>
            </a:pPr>
            <a:r>
              <a:rPr kumimoji="0" lang="en-US" sz="2400" b="0" i="0" u="none" strike="noStrike" cap="none" normalizeH="0" baseline="0" dirty="0" smtClean="0">
                <a:ln>
                  <a:noFill/>
                </a:ln>
                <a:solidFill>
                  <a:srgbClr val="0D0D0D"/>
                </a:solidFill>
                <a:effectLst/>
                <a:latin typeface="Söhne"/>
              </a:rPr>
              <a:t>Replace the sequence Move to the </a:t>
            </a:r>
            <a:r>
              <a:rPr kumimoji="0" lang="en-US" sz="2400" b="1" i="0" u="none" strike="noStrike" cap="none" normalizeH="0" baseline="0" dirty="0" smtClean="0">
                <a:ln>
                  <a:noFill/>
                </a:ln>
                <a:solidFill>
                  <a:srgbClr val="0D0D0D"/>
                </a:solidFill>
                <a:effectLst/>
                <a:latin typeface="Söhne Mono"/>
              </a:rPr>
              <a:t>'EEEE'</a:t>
            </a:r>
            <a:r>
              <a:rPr kumimoji="0" lang="en-US" sz="2400" b="0" i="0" u="none" strike="noStrike" cap="none" normalizeH="0" baseline="0" dirty="0" smtClean="0">
                <a:ln>
                  <a:noFill/>
                </a:ln>
                <a:solidFill>
                  <a:srgbClr val="0D0D0D"/>
                </a:solidFill>
                <a:effectLst/>
                <a:latin typeface="Söhne"/>
              </a:rPr>
              <a:t> with </a:t>
            </a:r>
            <a:r>
              <a:rPr kumimoji="0" lang="en-US" sz="2400" b="1" i="0" u="none" strike="noStrike" cap="none" normalizeH="0" baseline="0" dirty="0" smtClean="0">
                <a:ln>
                  <a:noFill/>
                </a:ln>
                <a:solidFill>
                  <a:srgbClr val="0D0D0D"/>
                </a:solidFill>
                <a:effectLst/>
                <a:latin typeface="Söhne Mono"/>
              </a:rPr>
              <a:t>'4E'</a:t>
            </a:r>
            <a:r>
              <a:rPr kumimoji="0" lang="en-US" sz="2400" b="0" i="0" u="none" strike="noStrike" cap="none" normalizeH="0" baseline="0" dirty="0" smtClean="0">
                <a:ln>
                  <a:noFill/>
                </a:ln>
                <a:solidFill>
                  <a:srgbClr val="0D0D0D"/>
                </a:solidFill>
                <a:effectLst/>
                <a:latin typeface="Söhne"/>
              </a:rPr>
              <a:t>.</a:t>
            </a:r>
          </a:p>
          <a:p>
            <a:pPr lvl="0" algn="just" eaLnBrk="0" fontAlgn="base" hangingPunct="0">
              <a:lnSpc>
                <a:spcPct val="150000"/>
              </a:lnSpc>
              <a:spcBef>
                <a:spcPct val="0"/>
              </a:spcBef>
              <a:spcAft>
                <a:spcPct val="0"/>
              </a:spcAft>
            </a:pPr>
            <a:r>
              <a:rPr kumimoji="0" lang="en-US" sz="2400" b="0" i="0" u="none" strike="noStrike" cap="none" normalizeH="0" baseline="0" dirty="0" smtClean="0">
                <a:ln>
                  <a:noFill/>
                </a:ln>
                <a:solidFill>
                  <a:srgbClr val="0D0D0D"/>
                </a:solidFill>
                <a:effectLst/>
                <a:latin typeface="Söhne"/>
              </a:rPr>
              <a:t>After applying RLE compression, the compressed string becomes </a:t>
            </a:r>
            <a:r>
              <a:rPr kumimoji="0" lang="en-US" sz="2400" b="1" i="0" u="none" strike="noStrike" cap="none" normalizeH="0" baseline="0" dirty="0" smtClean="0">
                <a:ln>
                  <a:noFill/>
                </a:ln>
                <a:solidFill>
                  <a:srgbClr val="0D0D0D"/>
                </a:solidFill>
                <a:effectLst/>
                <a:latin typeface="Söhne Mono"/>
              </a:rPr>
              <a:t>"4A3B4C3D4E"</a:t>
            </a:r>
            <a:r>
              <a:rPr kumimoji="0" lang="en-US" sz="2400" b="0" i="0" u="none" strike="noStrike" cap="none" normalizeH="0" baseline="0" dirty="0" smtClean="0">
                <a:ln>
                  <a:noFill/>
                </a:ln>
                <a:solidFill>
                  <a:srgbClr val="0D0D0D"/>
                </a:solidFill>
                <a:effectLst/>
                <a:latin typeface="Söhne"/>
              </a:rPr>
              <a:t>.</a:t>
            </a:r>
            <a:endParaRPr kumimoji="0" lang="en-US"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512846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b="1" dirty="0" smtClean="0"/>
              <a:t>Huffman Coding:</a:t>
            </a:r>
            <a:endParaRPr lang="en-US" sz="2400" dirty="0" smtClean="0"/>
          </a:p>
          <a:p>
            <a:pPr lvl="1" algn="just"/>
            <a:r>
              <a:rPr lang="en-US" sz="2400" dirty="0" smtClean="0"/>
              <a:t>Huffman coding is a variable-length prefix coding technique that assigns shorter codes to more frequently occurring symbols and longer codes to less frequent symbols.</a:t>
            </a:r>
          </a:p>
          <a:p>
            <a:pPr lvl="1" algn="just"/>
            <a:r>
              <a:rPr lang="en-US" sz="2400" dirty="0" smtClean="0"/>
              <a:t>It is widely used in file compression algorithms (e.g., DEFLATE) and can achieve significant compression ratios for text and other data with predictable symbol frequencies.</a:t>
            </a:r>
          </a:p>
        </p:txBody>
      </p:sp>
    </p:spTree>
    <p:extLst>
      <p:ext uri="{BB962C8B-B14F-4D97-AF65-F5344CB8AC3E}">
        <p14:creationId xmlns:p14="http://schemas.microsoft.com/office/powerpoint/2010/main" val="3806049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b="1" dirty="0" smtClean="0"/>
              <a:t>Lempel-Ziv-Welch (LZW) Compression:</a:t>
            </a:r>
            <a:endParaRPr lang="en-US" sz="2400" dirty="0" smtClean="0"/>
          </a:p>
          <a:p>
            <a:pPr lvl="1" algn="just"/>
            <a:r>
              <a:rPr lang="en-US" sz="2400" dirty="0" smtClean="0"/>
              <a:t>LZW is a dictionary-based compression algorithm that replaces repeated patterns of symbols with references to a dictionary containing previously encountered patterns.</a:t>
            </a:r>
          </a:p>
          <a:p>
            <a:pPr lvl="1" algn="just"/>
            <a:r>
              <a:rPr lang="en-US" sz="2400" dirty="0" smtClean="0"/>
              <a:t>It is used in popular file formats such as GIF and the Unix compress utility.</a:t>
            </a:r>
          </a:p>
          <a:p>
            <a:pPr algn="just"/>
            <a:endParaRPr lang="en-US" sz="2400" dirty="0"/>
          </a:p>
        </p:txBody>
      </p:sp>
    </p:spTree>
    <p:extLst>
      <p:ext uri="{BB962C8B-B14F-4D97-AF65-F5344CB8AC3E}">
        <p14:creationId xmlns:p14="http://schemas.microsoft.com/office/powerpoint/2010/main" val="2717271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2400" b="1" dirty="0" smtClean="0"/>
              <a:t>Arithmetic Coding:</a:t>
            </a:r>
            <a:endParaRPr lang="en-US" sz="2400" dirty="0" smtClean="0"/>
          </a:p>
          <a:p>
            <a:pPr lvl="1" algn="just"/>
            <a:r>
              <a:rPr lang="en-US" sz="2400" dirty="0" smtClean="0"/>
              <a:t>Arithmetic coding converts the entire input data stream into a single rational number within the unit interval [0,1], where each symbol in the input data corresponds to a subinterval of this interval.</a:t>
            </a:r>
          </a:p>
          <a:p>
            <a:pPr lvl="1" algn="just"/>
            <a:r>
              <a:rPr lang="en-US" sz="2400" dirty="0" smtClean="0"/>
              <a:t>It achieves very high compression ratios by encoding symbols with fractional bits, but it is computationally more complex than Huffman coding.</a:t>
            </a:r>
          </a:p>
          <a:p>
            <a:endParaRPr lang="en-US" dirty="0"/>
          </a:p>
        </p:txBody>
      </p:sp>
    </p:spTree>
    <p:extLst>
      <p:ext uri="{BB962C8B-B14F-4D97-AF65-F5344CB8AC3E}">
        <p14:creationId xmlns:p14="http://schemas.microsoft.com/office/powerpoint/2010/main" val="2573969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132</TotalTime>
  <Words>1100</Words>
  <Application>Microsoft Office PowerPoint</Application>
  <PresentationFormat>Widescreen</PresentationFormat>
  <Paragraphs>60</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Century Gothic</vt:lpstr>
      <vt:lpstr>Söhne</vt:lpstr>
      <vt:lpstr>Söhne Mono</vt:lpstr>
      <vt:lpstr>Wingdings 3</vt:lpstr>
      <vt:lpstr>Wisp</vt:lpstr>
      <vt:lpstr>Multimedia Data Compression</vt:lpstr>
      <vt:lpstr>PowerPoint Presentation</vt:lpstr>
      <vt:lpstr>Lossless Compression Algorithms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Lossy compression</vt:lpstr>
      <vt:lpstr>Distortion Measures</vt:lpstr>
      <vt:lpstr>The Rate-Distortion Theory</vt:lpstr>
      <vt:lpstr>Lossy Compression Algorithms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Multimedia Data Compression</dc:title>
  <dc:creator>Fini.Mngr</dc:creator>
  <cp:lastModifiedBy>Fini.Mngr</cp:lastModifiedBy>
  <cp:revision>9</cp:revision>
  <dcterms:created xsi:type="dcterms:W3CDTF">2024-02-19T00:27:38Z</dcterms:created>
  <dcterms:modified xsi:type="dcterms:W3CDTF">2024-02-23T23:45:39Z</dcterms:modified>
</cp:coreProperties>
</file>