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2026104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162581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9C5CE2-19BE-42C4-B437-B7A61FB17FD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8130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8461A60-639A-4DE7-9509-978F70ADA8EC}" type="datetimeFigureOut">
              <a:rPr lang="en-US" smtClean="0"/>
              <a:t>2024-02-19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624707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8461A60-639A-4DE7-9509-978F70ADA8EC}" type="datetimeFigureOut">
              <a:rPr lang="en-US" smtClean="0"/>
              <a:t>2024-02-19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9C5CE2-19BE-42C4-B437-B7A61FB17FD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0656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8461A60-639A-4DE7-9509-978F70ADA8EC}" type="datetimeFigureOut">
              <a:rPr lang="en-US" smtClean="0"/>
              <a:t>2024-02-19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1299006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3450082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4184651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229354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461A60-639A-4DE7-9509-978F70ADA8EC}" type="datetimeFigureOut">
              <a:rPr lang="en-US" smtClean="0"/>
              <a:t>2024-02-19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2869737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461A60-639A-4DE7-9509-978F70ADA8EC}" type="datetimeFigureOut">
              <a:rPr lang="en-US" smtClean="0"/>
              <a:t>2024-02-19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1958150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461A60-639A-4DE7-9509-978F70ADA8EC}" type="datetimeFigureOut">
              <a:rPr lang="en-US" smtClean="0"/>
              <a:t>2024-02-19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2209712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461A60-639A-4DE7-9509-978F70ADA8EC}" type="datetimeFigureOut">
              <a:rPr lang="en-US" smtClean="0"/>
              <a:t>2024-02-19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481738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61A60-639A-4DE7-9509-978F70ADA8EC}" type="datetimeFigureOut">
              <a:rPr lang="en-US" smtClean="0"/>
              <a:t>2024-02-19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235700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461A60-639A-4DE7-9509-978F70ADA8EC}" type="datetimeFigureOut">
              <a:rPr lang="en-US" smtClean="0"/>
              <a:t>2024-02-19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105344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461A60-639A-4DE7-9509-978F70ADA8EC}" type="datetimeFigureOut">
              <a:rPr lang="en-US" smtClean="0"/>
              <a:t>2024-02-19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9C5CE2-19BE-42C4-B437-B7A61FB17FD9}" type="slidenum">
              <a:rPr lang="en-US" smtClean="0"/>
              <a:t>‹#›</a:t>
            </a:fld>
            <a:endParaRPr lang="en-US"/>
          </a:p>
        </p:txBody>
      </p:sp>
    </p:spTree>
    <p:extLst>
      <p:ext uri="{BB962C8B-B14F-4D97-AF65-F5344CB8AC3E}">
        <p14:creationId xmlns:p14="http://schemas.microsoft.com/office/powerpoint/2010/main" val="295303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8461A60-639A-4DE7-9509-978F70ADA8EC}" type="datetimeFigureOut">
              <a:rPr lang="en-US" smtClean="0"/>
              <a:t>2024-02-19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E9C5CE2-19BE-42C4-B437-B7A61FB17FD9}" type="slidenum">
              <a:rPr lang="en-US" smtClean="0"/>
              <a:t>‹#›</a:t>
            </a:fld>
            <a:endParaRPr lang="en-US"/>
          </a:p>
        </p:txBody>
      </p:sp>
    </p:spTree>
    <p:extLst>
      <p:ext uri="{BB962C8B-B14F-4D97-AF65-F5344CB8AC3E}">
        <p14:creationId xmlns:p14="http://schemas.microsoft.com/office/powerpoint/2010/main" val="1556348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Digital Video</a:t>
            </a:r>
            <a:endParaRPr lang="en-US" dirty="0"/>
          </a:p>
        </p:txBody>
      </p:sp>
      <p:sp>
        <p:nvSpPr>
          <p:cNvPr id="3" name="Subtitle 2"/>
          <p:cNvSpPr>
            <a:spLocks noGrp="1"/>
          </p:cNvSpPr>
          <p:nvPr>
            <p:ph type="subTitle" idx="1"/>
          </p:nvPr>
        </p:nvSpPr>
        <p:spPr/>
        <p:txBody>
          <a:bodyPr/>
          <a:lstStyle/>
          <a:p>
            <a:r>
              <a:rPr lang="en-US" dirty="0"/>
              <a:t>Lecture 7</a:t>
            </a:r>
          </a:p>
        </p:txBody>
      </p:sp>
    </p:spTree>
    <p:extLst>
      <p:ext uri="{BB962C8B-B14F-4D97-AF65-F5344CB8AC3E}">
        <p14:creationId xmlns:p14="http://schemas.microsoft.com/office/powerpoint/2010/main" val="1333072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High Definition TV (HDTV)</a:t>
            </a:r>
            <a:endParaRPr lang="en-US" dirty="0"/>
          </a:p>
        </p:txBody>
      </p:sp>
      <p:sp>
        <p:nvSpPr>
          <p:cNvPr id="3" name="Content Placeholder 2"/>
          <p:cNvSpPr>
            <a:spLocks noGrp="1"/>
          </p:cNvSpPr>
          <p:nvPr>
            <p:ph idx="1"/>
          </p:nvPr>
        </p:nvSpPr>
        <p:spPr/>
        <p:txBody>
          <a:bodyPr>
            <a:normAutofit/>
          </a:bodyPr>
          <a:lstStyle/>
          <a:p>
            <a:pPr algn="just"/>
            <a:r>
              <a:rPr lang="en-US" sz="2400" dirty="0"/>
              <a:t>The main thrust of high-definition TV (HDTV) is not to increase </a:t>
            </a:r>
            <a:r>
              <a:rPr lang="en-US" sz="2400" dirty="0" smtClean="0"/>
              <a:t>the “definition</a:t>
            </a:r>
            <a:r>
              <a:rPr lang="en-US" sz="2400" dirty="0"/>
              <a:t>” in each unit area, but rather to increase the visual field, especially </a:t>
            </a:r>
            <a:r>
              <a:rPr lang="en-US" sz="2400" dirty="0" smtClean="0"/>
              <a:t>its width.</a:t>
            </a:r>
          </a:p>
          <a:p>
            <a:pPr marL="0" indent="0" algn="just">
              <a:buNone/>
            </a:pPr>
            <a:endParaRPr lang="en-US" sz="2400" dirty="0" smtClean="0"/>
          </a:p>
          <a:p>
            <a:pPr algn="just"/>
            <a:r>
              <a:rPr lang="en-US" sz="2400" dirty="0"/>
              <a:t>It has 1,125 scan lines, interlaced (60 fields per second</a:t>
            </a:r>
            <a:r>
              <a:rPr lang="en-US" sz="2400" dirty="0" smtClean="0"/>
              <a:t>), and </a:t>
            </a:r>
            <a:r>
              <a:rPr lang="en-US" sz="2400" dirty="0"/>
              <a:t>a 16:9 aspect ratio. It uses satellite to </a:t>
            </a:r>
            <a:r>
              <a:rPr lang="en-US" sz="2400" dirty="0" smtClean="0"/>
              <a:t>broadcast.</a:t>
            </a:r>
            <a:endParaRPr lang="en-US" sz="2400" dirty="0"/>
          </a:p>
        </p:txBody>
      </p:sp>
    </p:spTree>
    <p:extLst>
      <p:ext uri="{BB962C8B-B14F-4D97-AF65-F5344CB8AC3E}">
        <p14:creationId xmlns:p14="http://schemas.microsoft.com/office/powerpoint/2010/main" val="3710095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400" dirty="0"/>
              <a:t>In general, terrestrial broadcast, satellite broadcast, cable, and broadband </a:t>
            </a:r>
            <a:r>
              <a:rPr lang="en-US" sz="2400" dirty="0" smtClean="0"/>
              <a:t>networks are </a:t>
            </a:r>
            <a:r>
              <a:rPr lang="en-US" sz="2400" dirty="0"/>
              <a:t>all feasible means for </a:t>
            </a:r>
            <a:r>
              <a:rPr lang="en-US" sz="2400" dirty="0" smtClean="0"/>
              <a:t>transmitting </a:t>
            </a:r>
            <a:r>
              <a:rPr lang="en-US" sz="2400" dirty="0" err="1" smtClean="0"/>
              <a:t>HDTVas</a:t>
            </a:r>
            <a:r>
              <a:rPr lang="en-US" sz="2400" dirty="0" smtClean="0"/>
              <a:t> </a:t>
            </a:r>
            <a:r>
              <a:rPr lang="en-US" sz="2400" dirty="0"/>
              <a:t>well as </a:t>
            </a:r>
            <a:r>
              <a:rPr lang="en-US" sz="2400" dirty="0" smtClean="0"/>
              <a:t>conventional TV</a:t>
            </a:r>
            <a:r>
              <a:rPr lang="en-US" sz="2400" dirty="0"/>
              <a:t>. </a:t>
            </a:r>
            <a:endParaRPr lang="en-US" sz="2400" dirty="0" smtClean="0"/>
          </a:p>
          <a:p>
            <a:pPr algn="just"/>
            <a:r>
              <a:rPr lang="en-US" sz="2400" dirty="0" smtClean="0"/>
              <a:t>Since uncompressed </a:t>
            </a:r>
            <a:r>
              <a:rPr lang="en-US" sz="2400" dirty="0"/>
              <a:t>HDTV will easily demand more than 20 MHz bandwidth, which </a:t>
            </a:r>
            <a:r>
              <a:rPr lang="en-US" sz="2400" dirty="0" smtClean="0"/>
              <a:t>will not </a:t>
            </a:r>
            <a:r>
              <a:rPr lang="en-US" sz="2400" dirty="0"/>
              <a:t>fit in the current 6 or 8 MHz channels, various compression techniques are </a:t>
            </a:r>
            <a:r>
              <a:rPr lang="en-US" sz="2400" dirty="0" smtClean="0"/>
              <a:t>being investigated</a:t>
            </a:r>
            <a:r>
              <a:rPr lang="en-US" sz="2400" dirty="0"/>
              <a:t>. </a:t>
            </a:r>
            <a:endParaRPr lang="en-US" sz="2400" dirty="0" smtClean="0"/>
          </a:p>
          <a:p>
            <a:pPr algn="just"/>
            <a:r>
              <a:rPr lang="en-US" sz="2400" dirty="0" smtClean="0"/>
              <a:t>It </a:t>
            </a:r>
            <a:r>
              <a:rPr lang="en-US" sz="2400" dirty="0"/>
              <a:t>is also anticipated that high-quality HDTV signals will be </a:t>
            </a:r>
            <a:r>
              <a:rPr lang="en-US" sz="2400" dirty="0" smtClean="0"/>
              <a:t>transmitted using </a:t>
            </a:r>
            <a:r>
              <a:rPr lang="en-US" sz="2400" dirty="0"/>
              <a:t>more than one channel, even after compression.</a:t>
            </a:r>
          </a:p>
        </p:txBody>
      </p:sp>
    </p:spTree>
    <p:extLst>
      <p:ext uri="{BB962C8B-B14F-4D97-AF65-F5344CB8AC3E}">
        <p14:creationId xmlns:p14="http://schemas.microsoft.com/office/powerpoint/2010/main" val="3758288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Ultra-High-Definition TV (UHDTV)</a:t>
            </a:r>
            <a:endParaRPr lang="en-US" dirty="0"/>
          </a:p>
        </p:txBody>
      </p:sp>
      <p:sp>
        <p:nvSpPr>
          <p:cNvPr id="3" name="Content Placeholder 2"/>
          <p:cNvSpPr>
            <a:spLocks noGrp="1"/>
          </p:cNvSpPr>
          <p:nvPr>
            <p:ph idx="1"/>
          </p:nvPr>
        </p:nvSpPr>
        <p:spPr>
          <a:xfrm>
            <a:off x="2148840" y="2133600"/>
            <a:ext cx="9355772" cy="3777622"/>
          </a:xfrm>
        </p:spPr>
        <p:txBody>
          <a:bodyPr>
            <a:normAutofit/>
          </a:bodyPr>
          <a:lstStyle/>
          <a:p>
            <a:r>
              <a:rPr lang="en-US" sz="2400" dirty="0"/>
              <a:t>Ultra-High-Definition TV (UHDTV), also known as Ultra HD or UHD, is a </a:t>
            </a:r>
            <a:r>
              <a:rPr lang="en-US" sz="2400" dirty="0" smtClean="0"/>
              <a:t>new generation of HDTV</a:t>
            </a:r>
            <a:r>
              <a:rPr lang="en-US" sz="2400" dirty="0"/>
              <a:t>. Effort </a:t>
            </a:r>
            <a:r>
              <a:rPr lang="en-US" sz="2400" dirty="0" smtClean="0"/>
              <a:t>toward UHDTV standards was initialized </a:t>
            </a:r>
            <a:r>
              <a:rPr lang="en-US" sz="2400" dirty="0"/>
              <a:t>in 2012 and </a:t>
            </a:r>
            <a:r>
              <a:rPr lang="en-US" sz="2400" dirty="0" smtClean="0"/>
              <a:t>the ATSC (</a:t>
            </a:r>
            <a:r>
              <a:rPr lang="en-US" sz="2400" dirty="0"/>
              <a:t>Advanced </a:t>
            </a:r>
            <a:r>
              <a:rPr lang="en-US" sz="2400" dirty="0" smtClean="0"/>
              <a:t>Television Systems Committee) </a:t>
            </a:r>
            <a:r>
              <a:rPr lang="en-US" sz="2400" dirty="0"/>
              <a:t>called for proposals to support the 4K UHDTV (2160P) at 60 fps in 2013. </a:t>
            </a:r>
            <a:endParaRPr lang="en-US" sz="2400" dirty="0" smtClean="0"/>
          </a:p>
          <a:p>
            <a:r>
              <a:rPr lang="en-US" sz="2400" dirty="0" smtClean="0"/>
              <a:t>As of </a:t>
            </a:r>
            <a:r>
              <a:rPr lang="en-US" sz="2400" dirty="0"/>
              <a:t>today</a:t>
            </a:r>
            <a:r>
              <a:rPr lang="en-US" sz="2400" dirty="0" smtClean="0"/>
              <a:t>, UHDTV mainly </a:t>
            </a:r>
            <a:r>
              <a:rPr lang="en-US" sz="2400" dirty="0"/>
              <a:t>includes 4KUHDTV: 2160P (3</a:t>
            </a:r>
            <a:r>
              <a:rPr lang="en-US" sz="2400" i="1" dirty="0"/>
              <a:t>, </a:t>
            </a:r>
            <a:r>
              <a:rPr lang="en-US" sz="2400" dirty="0"/>
              <a:t>840 × 2</a:t>
            </a:r>
            <a:r>
              <a:rPr lang="en-US" sz="2400" i="1" dirty="0"/>
              <a:t>, </a:t>
            </a:r>
            <a:r>
              <a:rPr lang="en-US" sz="2400" dirty="0"/>
              <a:t>160, </a:t>
            </a:r>
            <a:r>
              <a:rPr lang="en-US" sz="2400" dirty="0" smtClean="0"/>
              <a:t>progressive scan</a:t>
            </a:r>
            <a:r>
              <a:rPr lang="en-US" sz="2400" dirty="0"/>
              <a:t>) and 8K UHDTV: 4320P (7</a:t>
            </a:r>
            <a:r>
              <a:rPr lang="en-US" sz="2400" i="1" dirty="0"/>
              <a:t>, </a:t>
            </a:r>
            <a:r>
              <a:rPr lang="en-US" sz="2400" dirty="0"/>
              <a:t>680 × 4</a:t>
            </a:r>
            <a:r>
              <a:rPr lang="en-US" sz="2400" i="1" dirty="0"/>
              <a:t>, </a:t>
            </a:r>
            <a:r>
              <a:rPr lang="en-US" sz="2400" dirty="0"/>
              <a:t>320, progressive scan). The aspect ratio</a:t>
            </a:r>
          </a:p>
        </p:txBody>
      </p:sp>
    </p:spTree>
    <p:extLst>
      <p:ext uri="{BB962C8B-B14F-4D97-AF65-F5344CB8AC3E}">
        <p14:creationId xmlns:p14="http://schemas.microsoft.com/office/powerpoint/2010/main" val="4103292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Digital Video</a:t>
            </a:r>
            <a:endParaRPr lang="en-US" dirty="0"/>
          </a:p>
        </p:txBody>
      </p:sp>
      <p:sp>
        <p:nvSpPr>
          <p:cNvPr id="3" name="Content Placeholder 2"/>
          <p:cNvSpPr>
            <a:spLocks noGrp="1"/>
          </p:cNvSpPr>
          <p:nvPr>
            <p:ph idx="1"/>
          </p:nvPr>
        </p:nvSpPr>
        <p:spPr/>
        <p:txBody>
          <a:bodyPr>
            <a:normAutofit/>
          </a:bodyPr>
          <a:lstStyle/>
          <a:p>
            <a:pPr algn="just"/>
            <a:r>
              <a:rPr lang="en-US" sz="2400" dirty="0"/>
              <a:t>Digital video </a:t>
            </a:r>
            <a:r>
              <a:rPr lang="en-US" sz="2400" dirty="0" smtClean="0"/>
              <a:t>is represented </a:t>
            </a:r>
            <a:r>
              <a:rPr lang="en-US" sz="2400" dirty="0"/>
              <a:t>as a sequence of digital images. </a:t>
            </a:r>
            <a:endParaRPr lang="en-US" sz="2400" dirty="0" smtClean="0"/>
          </a:p>
          <a:p>
            <a:pPr algn="just"/>
            <a:r>
              <a:rPr lang="en-US" sz="2400" dirty="0" smtClean="0"/>
              <a:t>Nowadays</a:t>
            </a:r>
            <a:r>
              <a:rPr lang="en-US" sz="2400" dirty="0"/>
              <a:t>, it is omnipresent in </a:t>
            </a:r>
            <a:r>
              <a:rPr lang="en-US" sz="2400" dirty="0" smtClean="0"/>
              <a:t>many types </a:t>
            </a:r>
            <a:r>
              <a:rPr lang="en-US" sz="2400" dirty="0"/>
              <a:t>of multimedia applications. </a:t>
            </a:r>
            <a:endParaRPr lang="en-US" sz="2400" dirty="0" smtClean="0"/>
          </a:p>
          <a:p>
            <a:pPr algn="just"/>
            <a:r>
              <a:rPr lang="en-US" sz="2400" dirty="0"/>
              <a:t>Modern digital video generally uses component video, although RGB </a:t>
            </a:r>
            <a:r>
              <a:rPr lang="en-US" sz="2400" dirty="0" smtClean="0"/>
              <a:t>signals are </a:t>
            </a:r>
            <a:r>
              <a:rPr lang="en-US" sz="2400" dirty="0"/>
              <a:t>first converted into a certain type of color opponent space. The usual color </a:t>
            </a:r>
            <a:r>
              <a:rPr lang="en-US" sz="2400" dirty="0" smtClean="0"/>
              <a:t>space is </a:t>
            </a:r>
            <a:r>
              <a:rPr lang="en-US" sz="2400" dirty="0" err="1" smtClean="0"/>
              <a:t>YCbCr</a:t>
            </a:r>
            <a:r>
              <a:rPr lang="en-US" sz="2400" dirty="0" smtClean="0"/>
              <a:t>.</a:t>
            </a:r>
            <a:endParaRPr lang="en-US" sz="2400" dirty="0"/>
          </a:p>
        </p:txBody>
      </p:sp>
    </p:spTree>
    <p:extLst>
      <p:ext uri="{BB962C8B-B14F-4D97-AF65-F5344CB8AC3E}">
        <p14:creationId xmlns:p14="http://schemas.microsoft.com/office/powerpoint/2010/main" val="348096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891540"/>
          </a:xfrm>
        </p:spPr>
        <p:txBody>
          <a:bodyPr/>
          <a:lstStyle/>
          <a:p>
            <a:r>
              <a:rPr lang="en-US" b="1" dirty="0"/>
              <a:t>Chroma Subsampling</a:t>
            </a:r>
            <a:endParaRPr lang="en-US" dirty="0"/>
          </a:p>
        </p:txBody>
      </p:sp>
      <p:sp>
        <p:nvSpPr>
          <p:cNvPr id="3" name="Content Placeholder 2"/>
          <p:cNvSpPr>
            <a:spLocks noGrp="1"/>
          </p:cNvSpPr>
          <p:nvPr>
            <p:ph idx="1"/>
          </p:nvPr>
        </p:nvSpPr>
        <p:spPr>
          <a:xfrm>
            <a:off x="640080" y="1440180"/>
            <a:ext cx="11384280" cy="4736783"/>
          </a:xfrm>
        </p:spPr>
        <p:txBody>
          <a:bodyPr>
            <a:noAutofit/>
          </a:bodyPr>
          <a:lstStyle/>
          <a:p>
            <a:pPr algn="just"/>
            <a:r>
              <a:rPr lang="en-US" sz="2000" dirty="0"/>
              <a:t>Chroma subsampling, also known as color subsampling or chrominance subsampling, is a technique used in digital image and video compression to reduce the amount of data required to represent color information accurately while preserving the overall image quality. It is particularly important in applications where storage or transmission bandwidth is limited, such as in digital photography, video streaming, and broadcasting</a:t>
            </a:r>
            <a:r>
              <a:rPr lang="en-US" sz="2000" dirty="0" smtClean="0"/>
              <a:t>.</a:t>
            </a:r>
          </a:p>
          <a:p>
            <a:pPr algn="just"/>
            <a:endParaRPr lang="en-US" sz="2000" dirty="0"/>
          </a:p>
          <a:p>
            <a:pPr algn="just"/>
            <a:r>
              <a:rPr lang="en-US" sz="2000" dirty="0"/>
              <a:t>In </a:t>
            </a:r>
            <a:r>
              <a:rPr lang="en-US" sz="2000" dirty="0" err="1"/>
              <a:t>chroma</a:t>
            </a:r>
            <a:r>
              <a:rPr lang="en-US" sz="2000" dirty="0"/>
              <a:t> subsampling, color information is sampled at a lower resolution than the luminance (brightness) information. This means that instead of storing full-color information for every pixel, color information is shared across multiple pixels, resulting in reduced data size. The human visual system is typically more sensitive to changes in brightness (luminance) than changes in color (chrominance), so this technique exploits this property to achieve compression without significant perceptible loss in image quality.</a:t>
            </a:r>
          </a:p>
        </p:txBody>
      </p:sp>
    </p:spTree>
    <p:extLst>
      <p:ext uri="{BB962C8B-B14F-4D97-AF65-F5344CB8AC3E}">
        <p14:creationId xmlns:p14="http://schemas.microsoft.com/office/powerpoint/2010/main" val="266184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a:t>The most common </a:t>
            </a:r>
            <a:r>
              <a:rPr lang="en-US" sz="2400" dirty="0" err="1"/>
              <a:t>chroma</a:t>
            </a:r>
            <a:r>
              <a:rPr lang="en-US" sz="2400" dirty="0"/>
              <a:t> subsampling formats are expressed in a notation like "</a:t>
            </a:r>
            <a:r>
              <a:rPr lang="en-US" sz="2400" dirty="0" smtClean="0"/>
              <a:t>4:2:0“. </a:t>
            </a:r>
          </a:p>
          <a:p>
            <a:pPr algn="just"/>
            <a:r>
              <a:rPr lang="en-US" sz="2400" dirty="0" smtClean="0"/>
              <a:t>This </a:t>
            </a:r>
            <a:r>
              <a:rPr lang="en-US" sz="2400" dirty="0"/>
              <a:t>ratio is typically based on four </a:t>
            </a:r>
            <a:r>
              <a:rPr lang="en-US" sz="2400" dirty="0" err="1"/>
              <a:t>luma</a:t>
            </a:r>
            <a:r>
              <a:rPr lang="en-US" sz="2400" dirty="0"/>
              <a:t> values, and takes the form 4:X:Y, where X and Y are the relative number of </a:t>
            </a:r>
            <a:r>
              <a:rPr lang="en-US" sz="2400" dirty="0" err="1"/>
              <a:t>chroma</a:t>
            </a:r>
            <a:r>
              <a:rPr lang="en-US" sz="2400" dirty="0"/>
              <a:t> values for in rows of a conceptual 4x2 pixel block</a:t>
            </a:r>
            <a:r>
              <a:rPr lang="en-US" sz="2400" dirty="0" smtClean="0"/>
              <a:t>.</a:t>
            </a:r>
          </a:p>
          <a:p>
            <a:pPr algn="just"/>
            <a:r>
              <a:rPr lang="en-US" sz="2400" dirty="0"/>
              <a:t>Scheme 4:2:0, along with others, is commonly used in JPEG and </a:t>
            </a:r>
            <a:r>
              <a:rPr lang="en-US" sz="2400" dirty="0" smtClean="0"/>
              <a:t>MPEG.</a:t>
            </a:r>
            <a:endParaRPr lang="en-US" sz="2400" dirty="0"/>
          </a:p>
        </p:txBody>
      </p:sp>
    </p:spTree>
    <p:extLst>
      <p:ext uri="{BB962C8B-B14F-4D97-AF65-F5344CB8AC3E}">
        <p14:creationId xmlns:p14="http://schemas.microsoft.com/office/powerpoint/2010/main" val="324031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65125"/>
            <a:ext cx="10058400" cy="5658222"/>
          </a:xfrm>
          <a:prstGeom prst="rect">
            <a:avLst/>
          </a:prstGeom>
        </p:spPr>
      </p:pic>
    </p:spTree>
    <p:extLst>
      <p:ext uri="{BB962C8B-B14F-4D97-AF65-F5344CB8AC3E}">
        <p14:creationId xmlns:p14="http://schemas.microsoft.com/office/powerpoint/2010/main" val="1679810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CCIR and ITU-R Standards for Digital Video</a:t>
            </a:r>
            <a:endParaRPr lang="en-US" dirty="0"/>
          </a:p>
        </p:txBody>
      </p:sp>
      <p:sp>
        <p:nvSpPr>
          <p:cNvPr id="3" name="Content Placeholder 2"/>
          <p:cNvSpPr>
            <a:spLocks noGrp="1"/>
          </p:cNvSpPr>
          <p:nvPr>
            <p:ph idx="1"/>
          </p:nvPr>
        </p:nvSpPr>
        <p:spPr/>
        <p:txBody>
          <a:bodyPr>
            <a:normAutofit/>
          </a:bodyPr>
          <a:lstStyle/>
          <a:p>
            <a:pPr algn="just"/>
            <a:r>
              <a:rPr lang="en-US" sz="2400" dirty="0"/>
              <a:t>The CCIR is the </a:t>
            </a:r>
            <a:r>
              <a:rPr lang="en-US" sz="2400" i="1" dirty="0"/>
              <a:t>Consultative Committee for International Radio</a:t>
            </a:r>
            <a:r>
              <a:rPr lang="en-US" sz="2400" dirty="0"/>
              <a:t>. One of </a:t>
            </a:r>
            <a:r>
              <a:rPr lang="en-US" sz="2400" dirty="0" smtClean="0"/>
              <a:t>the most </a:t>
            </a:r>
            <a:r>
              <a:rPr lang="en-US" sz="2400" dirty="0"/>
              <a:t>important standards it has produced is CCIR-601 for component digital video</a:t>
            </a:r>
            <a:r>
              <a:rPr lang="en-US" sz="2400" dirty="0" smtClean="0"/>
              <a:t>.</a:t>
            </a:r>
          </a:p>
          <a:p>
            <a:pPr algn="just"/>
            <a:endParaRPr lang="en-US" sz="2400" dirty="0"/>
          </a:p>
          <a:p>
            <a:pPr algn="just"/>
            <a:r>
              <a:rPr lang="en-US" sz="2400" dirty="0"/>
              <a:t>This standard has since become standard ITU-R Rec. 601, an </a:t>
            </a:r>
            <a:r>
              <a:rPr lang="en-US" sz="2400" dirty="0" smtClean="0"/>
              <a:t>international standard for </a:t>
            </a:r>
            <a:r>
              <a:rPr lang="en-US" sz="2400" dirty="0"/>
              <a:t>professional video applications. It is adopted by several digital video </a:t>
            </a:r>
            <a:r>
              <a:rPr lang="en-US" sz="2400" dirty="0" smtClean="0"/>
              <a:t>formats, including </a:t>
            </a:r>
            <a:r>
              <a:rPr lang="en-US" sz="2400" dirty="0"/>
              <a:t>the popular DV video</a:t>
            </a:r>
            <a:r>
              <a:rPr lang="en-US" sz="2400" dirty="0" smtClean="0"/>
              <a:t>.</a:t>
            </a:r>
            <a:endParaRPr lang="en-US" sz="2400" dirty="0"/>
          </a:p>
        </p:txBody>
      </p:sp>
    </p:spTree>
    <p:extLst>
      <p:ext uri="{BB962C8B-B14F-4D97-AF65-F5344CB8AC3E}">
        <p14:creationId xmlns:p14="http://schemas.microsoft.com/office/powerpoint/2010/main" val="1243532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0774680" cy="4351338"/>
          </a:xfrm>
        </p:spPr>
        <p:txBody>
          <a:bodyPr>
            <a:normAutofit/>
          </a:bodyPr>
          <a:lstStyle/>
          <a:p>
            <a:pPr algn="just"/>
            <a:r>
              <a:rPr lang="en-US" sz="2400" dirty="0" smtClean="0"/>
              <a:t>The NTSC-compatible version has 525 scan lines, each having 858 pixels (with 720 of them visible, not in the blanking period).</a:t>
            </a:r>
          </a:p>
          <a:p>
            <a:pPr algn="just"/>
            <a:r>
              <a:rPr lang="en-US" sz="2400" dirty="0" smtClean="0"/>
              <a:t> Because the NTSC version uses 4:2:2, each pixel can be represented with 2 bytes (8 bits for </a:t>
            </a:r>
            <a:r>
              <a:rPr lang="en-US" sz="2400" i="1" dirty="0" smtClean="0"/>
              <a:t>Y </a:t>
            </a:r>
            <a:r>
              <a:rPr lang="en-US" sz="2400" dirty="0" smtClean="0"/>
              <a:t>and 8 bits alternating between </a:t>
            </a:r>
            <a:r>
              <a:rPr lang="en-US" sz="2400" i="1" dirty="0" err="1" smtClean="0"/>
              <a:t>Cb</a:t>
            </a:r>
            <a:r>
              <a:rPr lang="en-US" sz="2400" i="1" dirty="0" smtClean="0"/>
              <a:t> </a:t>
            </a:r>
            <a:r>
              <a:rPr lang="en-US" sz="2400" dirty="0" smtClean="0"/>
              <a:t>and </a:t>
            </a:r>
            <a:r>
              <a:rPr lang="en-US" sz="2400" i="1" dirty="0" smtClean="0"/>
              <a:t>Cr</a:t>
            </a:r>
            <a:r>
              <a:rPr lang="en-US" sz="2400" dirty="0" smtClean="0"/>
              <a:t>).</a:t>
            </a:r>
          </a:p>
          <a:p>
            <a:pPr algn="just"/>
            <a:r>
              <a:rPr lang="en-US" sz="2400" dirty="0" smtClean="0"/>
              <a:t> The Rec. 601 (NTSC) data rate (including blanking and sync but excluding audio) is thus approximately 216 Mbps (megabits per second).</a:t>
            </a:r>
          </a:p>
          <a:p>
            <a:pPr algn="just"/>
            <a:r>
              <a:rPr lang="en-US" sz="2400" dirty="0"/>
              <a:t>During blanking, digital video systems may make use of the extra data </a:t>
            </a:r>
            <a:r>
              <a:rPr lang="en-US" sz="2400" dirty="0" smtClean="0"/>
              <a:t>capacity to </a:t>
            </a:r>
            <a:r>
              <a:rPr lang="en-US" sz="2400" dirty="0"/>
              <a:t>carry audio signals, translations into foreign languages, or </a:t>
            </a:r>
            <a:r>
              <a:rPr lang="en-US" sz="2400" dirty="0" smtClean="0"/>
              <a:t>error-correction information</a:t>
            </a:r>
            <a:r>
              <a:rPr lang="en-US" sz="2400" dirty="0"/>
              <a:t>.</a:t>
            </a:r>
            <a:endParaRPr lang="en-US" sz="2400" dirty="0" smtClean="0"/>
          </a:p>
          <a:p>
            <a:pPr algn="just"/>
            <a:endParaRPr lang="en-US" sz="2400" dirty="0"/>
          </a:p>
        </p:txBody>
      </p:sp>
    </p:spTree>
    <p:extLst>
      <p:ext uri="{BB962C8B-B14F-4D97-AF65-F5344CB8AC3E}">
        <p14:creationId xmlns:p14="http://schemas.microsoft.com/office/powerpoint/2010/main" val="246382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a:t>Table 5.3 shows some of the digital video specifications, all with an aspect </a:t>
            </a:r>
            <a:r>
              <a:rPr lang="en-US" sz="2400" dirty="0" smtClean="0"/>
              <a:t>ratio of </a:t>
            </a:r>
            <a:r>
              <a:rPr lang="en-US" sz="2400" dirty="0"/>
              <a:t>4:3. The Rec. 601 standard uses an interlaced scan, so each field has only half </a:t>
            </a:r>
            <a:r>
              <a:rPr lang="en-US" sz="2400" dirty="0" smtClean="0"/>
              <a:t>as much </a:t>
            </a:r>
            <a:r>
              <a:rPr lang="en-US" sz="2400" dirty="0"/>
              <a:t>vertical </a:t>
            </a:r>
            <a:r>
              <a:rPr lang="en-US" sz="2400" dirty="0" smtClean="0"/>
              <a:t>resolution.</a:t>
            </a:r>
          </a:p>
          <a:p>
            <a:pPr algn="just"/>
            <a:r>
              <a:rPr lang="en-US" sz="2400" dirty="0"/>
              <a:t>The idea </a:t>
            </a:r>
            <a:r>
              <a:rPr lang="en-US" sz="2400" dirty="0" smtClean="0"/>
              <a:t>of CIF, </a:t>
            </a:r>
            <a:r>
              <a:rPr lang="en-US" sz="2400" dirty="0"/>
              <a:t>is to specify a format for lower bitrate</a:t>
            </a:r>
            <a:r>
              <a:rPr lang="en-US" sz="2400" dirty="0" smtClean="0"/>
              <a:t>. </a:t>
            </a:r>
            <a:endParaRPr lang="en-US" sz="2400" dirty="0"/>
          </a:p>
          <a:p>
            <a:pPr algn="just"/>
            <a:r>
              <a:rPr lang="en-US" sz="2400" dirty="0"/>
              <a:t>CIF uses a progressive (</a:t>
            </a:r>
            <a:r>
              <a:rPr lang="en-US" sz="2400" dirty="0" err="1"/>
              <a:t>noninterlaced</a:t>
            </a:r>
            <a:r>
              <a:rPr lang="en-US" sz="2400" dirty="0"/>
              <a:t>) scan. QCIF stands for Quarter-CIF, and </a:t>
            </a:r>
            <a:r>
              <a:rPr lang="en-US" sz="2400" dirty="0" smtClean="0"/>
              <a:t>is for </a:t>
            </a:r>
            <a:r>
              <a:rPr lang="en-US" sz="2400" dirty="0"/>
              <a:t>even lower bitrate. All the CIF/QCIF resolutions are evenly divisible by </a:t>
            </a:r>
            <a:r>
              <a:rPr lang="en-US" sz="2400" dirty="0" smtClean="0"/>
              <a:t>8.</a:t>
            </a:r>
            <a:endParaRPr lang="en-US" sz="2400" dirty="0"/>
          </a:p>
        </p:txBody>
      </p:sp>
    </p:spTree>
    <p:extLst>
      <p:ext uri="{BB962C8B-B14F-4D97-AF65-F5344CB8AC3E}">
        <p14:creationId xmlns:p14="http://schemas.microsoft.com/office/powerpoint/2010/main" val="484593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srcRect l="18434" t="45313" r="41332" b="20000"/>
          <a:stretch/>
        </p:blipFill>
        <p:spPr>
          <a:xfrm>
            <a:off x="838200" y="1394460"/>
            <a:ext cx="10515600" cy="5006340"/>
          </a:xfrm>
          <a:prstGeom prst="rect">
            <a:avLst/>
          </a:prstGeom>
        </p:spPr>
      </p:pic>
    </p:spTree>
    <p:extLst>
      <p:ext uri="{BB962C8B-B14F-4D97-AF65-F5344CB8AC3E}">
        <p14:creationId xmlns:p14="http://schemas.microsoft.com/office/powerpoint/2010/main" val="13000464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788</Words>
  <Application>Microsoft Office PowerPoint</Application>
  <PresentationFormat>Widescreen</PresentationFormat>
  <Paragraphs>34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Digital Video</vt:lpstr>
      <vt:lpstr>Digital Video</vt:lpstr>
      <vt:lpstr>Chroma Subsampling</vt:lpstr>
      <vt:lpstr>PowerPoint Presentation</vt:lpstr>
      <vt:lpstr>PowerPoint Presentation</vt:lpstr>
      <vt:lpstr>CCIR and ITU-R Standards for Digital Video</vt:lpstr>
      <vt:lpstr>PowerPoint Presentation</vt:lpstr>
      <vt:lpstr>PowerPoint Presentation</vt:lpstr>
      <vt:lpstr>PowerPoint Presentation</vt:lpstr>
      <vt:lpstr>High Definition TV (HDTV)</vt:lpstr>
      <vt:lpstr>PowerPoint Presentation</vt:lpstr>
      <vt:lpstr>Ultra-High-Definition TV (UHDTV)</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Fini.Mngr</dc:creator>
  <cp:lastModifiedBy>Fini.Mngr</cp:lastModifiedBy>
  <cp:revision>8</cp:revision>
  <dcterms:created xsi:type="dcterms:W3CDTF">2024-02-18T23:15:01Z</dcterms:created>
  <dcterms:modified xsi:type="dcterms:W3CDTF">2024-02-19T00:27:05Z</dcterms:modified>
</cp:coreProperties>
</file>