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2" r:id="rId5"/>
    <p:sldId id="259" r:id="rId6"/>
    <p:sldId id="260" r:id="rId7"/>
    <p:sldId id="261" r:id="rId8"/>
    <p:sldId id="264" r:id="rId9"/>
    <p:sldId id="263" r:id="rId10"/>
    <p:sldId id="265" r:id="rId11"/>
    <p:sldId id="266" r:id="rId12"/>
    <p:sldId id="267" r:id="rId13"/>
    <p:sldId id="268" r:id="rId14"/>
    <p:sldId id="269" r:id="rId15"/>
    <p:sldId id="270"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6" d="100"/>
          <a:sy n="46" d="100"/>
        </p:scale>
        <p:origin x="762"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E19A79B-EBAE-42B4-9548-BC90EF073CB0}" type="datetimeFigureOut">
              <a:rPr lang="en-US" smtClean="0"/>
              <a:t>2024-02-10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1581140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19A79B-EBAE-42B4-9548-BC90EF073CB0}" type="datetimeFigureOut">
              <a:rPr lang="en-US" smtClean="0"/>
              <a:t>2024-02-10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808571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19A79B-EBAE-42B4-9548-BC90EF073CB0}" type="datetimeFigureOut">
              <a:rPr lang="en-US" smtClean="0"/>
              <a:t>2024-02-10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31AC2-85A2-4CC5-BDB2-CB2F70D424F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95905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19A79B-EBAE-42B4-9548-BC90EF073CB0}" type="datetimeFigureOut">
              <a:rPr lang="en-US" smtClean="0"/>
              <a:t>2024-02-10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242757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19A79B-EBAE-42B4-9548-BC90EF073CB0}" type="datetimeFigureOut">
              <a:rPr lang="en-US" smtClean="0"/>
              <a:t>2024-02-10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31AC2-85A2-4CC5-BDB2-CB2F70D424F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2010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19A79B-EBAE-42B4-9548-BC90EF073CB0}" type="datetimeFigureOut">
              <a:rPr lang="en-US" smtClean="0"/>
              <a:t>2024-02-10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1718810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19A79B-EBAE-42B4-9548-BC90EF073CB0}" type="datetimeFigureOut">
              <a:rPr lang="en-US" smtClean="0"/>
              <a:t>2024-02-10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1095538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19A79B-EBAE-42B4-9548-BC90EF073CB0}" type="datetimeFigureOut">
              <a:rPr lang="en-US" smtClean="0"/>
              <a:t>2024-02-10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3120840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19A79B-EBAE-42B4-9548-BC90EF073CB0}" type="datetimeFigureOut">
              <a:rPr lang="en-US" smtClean="0"/>
              <a:t>2024-02-10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293511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19A79B-EBAE-42B4-9548-BC90EF073CB0}" type="datetimeFigureOut">
              <a:rPr lang="en-US" smtClean="0"/>
              <a:t>2024-02-10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50875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19A79B-EBAE-42B4-9548-BC90EF073CB0}" type="datetimeFigureOut">
              <a:rPr lang="en-US" smtClean="0"/>
              <a:t>2024-02-10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1011974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19A79B-EBAE-42B4-9548-BC90EF073CB0}" type="datetimeFigureOut">
              <a:rPr lang="en-US" smtClean="0"/>
              <a:t>2024-02-10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2704562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19A79B-EBAE-42B4-9548-BC90EF073CB0}" type="datetimeFigureOut">
              <a:rPr lang="en-US" smtClean="0"/>
              <a:t>2024-02-10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2654573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9A79B-EBAE-42B4-9548-BC90EF073CB0}" type="datetimeFigureOut">
              <a:rPr lang="en-US" smtClean="0"/>
              <a:t>2024-02-10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2172671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19A79B-EBAE-42B4-9548-BC90EF073CB0}" type="datetimeFigureOut">
              <a:rPr lang="en-US" smtClean="0"/>
              <a:t>2024-02-10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3292661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19A79B-EBAE-42B4-9548-BC90EF073CB0}" type="datetimeFigureOut">
              <a:rPr lang="en-US" smtClean="0"/>
              <a:t>2024-02-10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C31AC2-85A2-4CC5-BDB2-CB2F70D424F1}" type="slidenum">
              <a:rPr lang="en-US" smtClean="0"/>
              <a:t>‹#›</a:t>
            </a:fld>
            <a:endParaRPr lang="en-US"/>
          </a:p>
        </p:txBody>
      </p:sp>
    </p:spTree>
    <p:extLst>
      <p:ext uri="{BB962C8B-B14F-4D97-AF65-F5344CB8AC3E}">
        <p14:creationId xmlns:p14="http://schemas.microsoft.com/office/powerpoint/2010/main" val="3820698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E19A79B-EBAE-42B4-9548-BC90EF073CB0}" type="datetimeFigureOut">
              <a:rPr lang="en-US" smtClean="0"/>
              <a:t>2024-02-10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DC31AC2-85A2-4CC5-BDB2-CB2F70D424F1}" type="slidenum">
              <a:rPr lang="en-US" smtClean="0"/>
              <a:t>‹#›</a:t>
            </a:fld>
            <a:endParaRPr lang="en-US"/>
          </a:p>
        </p:txBody>
      </p:sp>
    </p:spTree>
    <p:extLst>
      <p:ext uri="{BB962C8B-B14F-4D97-AF65-F5344CB8AC3E}">
        <p14:creationId xmlns:p14="http://schemas.microsoft.com/office/powerpoint/2010/main" val="20370168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Fundamental Concepts </a:t>
            </a:r>
            <a:r>
              <a:rPr lang="en-US" b="1" dirty="0" smtClean="0"/>
              <a:t>in Video</a:t>
            </a:r>
            <a:endParaRPr lang="en-US" dirty="0"/>
          </a:p>
        </p:txBody>
      </p:sp>
      <p:sp>
        <p:nvSpPr>
          <p:cNvPr id="3" name="Subtitle 2"/>
          <p:cNvSpPr>
            <a:spLocks noGrp="1"/>
          </p:cNvSpPr>
          <p:nvPr>
            <p:ph type="subTitle" idx="1"/>
          </p:nvPr>
        </p:nvSpPr>
        <p:spPr/>
        <p:txBody>
          <a:bodyPr>
            <a:normAutofit lnSpcReduction="10000"/>
          </a:bodyPr>
          <a:lstStyle/>
          <a:p>
            <a:endParaRPr lang="en-US" sz="3200" dirty="0" smtClean="0"/>
          </a:p>
          <a:p>
            <a:r>
              <a:rPr lang="en-US" sz="3200" dirty="0" smtClean="0"/>
              <a:t>Lecture 6</a:t>
            </a:r>
            <a:endParaRPr lang="en-US" sz="3200" dirty="0"/>
          </a:p>
        </p:txBody>
      </p:sp>
    </p:spTree>
    <p:extLst>
      <p:ext uri="{BB962C8B-B14F-4D97-AF65-F5344CB8AC3E}">
        <p14:creationId xmlns:p14="http://schemas.microsoft.com/office/powerpoint/2010/main" val="2154376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1.1 NTSC Video</a:t>
            </a:r>
            <a:endParaRPr lang="en-US" dirty="0"/>
          </a:p>
        </p:txBody>
      </p:sp>
      <p:sp>
        <p:nvSpPr>
          <p:cNvPr id="3" name="Content Placeholder 2"/>
          <p:cNvSpPr>
            <a:spLocks noGrp="1"/>
          </p:cNvSpPr>
          <p:nvPr>
            <p:ph idx="1"/>
          </p:nvPr>
        </p:nvSpPr>
        <p:spPr/>
        <p:txBody>
          <a:bodyPr>
            <a:normAutofit/>
          </a:bodyPr>
          <a:lstStyle/>
          <a:p>
            <a:r>
              <a:rPr lang="en-US" sz="2400" dirty="0" smtClean="0"/>
              <a:t>The </a:t>
            </a:r>
            <a:r>
              <a:rPr lang="en-US" sz="2400" dirty="0"/>
              <a:t>NTSC TV standard was mostly used in North America and Japan. It uses a</a:t>
            </a:r>
          </a:p>
          <a:p>
            <a:r>
              <a:rPr lang="en-US" sz="2400" dirty="0"/>
              <a:t>familiar 4:3 </a:t>
            </a:r>
            <a:r>
              <a:rPr lang="en-US" sz="2400" i="1" dirty="0"/>
              <a:t>aspect ratio </a:t>
            </a:r>
            <a:r>
              <a:rPr lang="en-US" sz="2400" dirty="0"/>
              <a:t>(i.e., the ratio of picture width to height) and 525 scan </a:t>
            </a:r>
            <a:r>
              <a:rPr lang="en-US" sz="2400" dirty="0" smtClean="0"/>
              <a:t>lines </a:t>
            </a:r>
            <a:r>
              <a:rPr lang="it-IT" sz="2400" dirty="0" smtClean="0"/>
              <a:t>per </a:t>
            </a:r>
            <a:r>
              <a:rPr lang="it-IT" sz="2400" dirty="0"/>
              <a:t>frame at 30 frames per second.</a:t>
            </a:r>
          </a:p>
          <a:p>
            <a:r>
              <a:rPr lang="en-US" sz="2400" dirty="0"/>
              <a:t>More exactly, for historical </a:t>
            </a:r>
            <a:r>
              <a:rPr lang="en-US" sz="2400" dirty="0" smtClean="0"/>
              <a:t>reasons NTSC </a:t>
            </a:r>
            <a:r>
              <a:rPr lang="en-US" sz="2400" dirty="0"/>
              <a:t>uses 29.97 fps—or, in other </a:t>
            </a:r>
            <a:r>
              <a:rPr lang="en-US" sz="2400" dirty="0" smtClean="0"/>
              <a:t>words, 33.37 </a:t>
            </a:r>
            <a:r>
              <a:rPr lang="en-US" sz="2400" dirty="0" err="1"/>
              <a:t>ms</a:t>
            </a:r>
            <a:r>
              <a:rPr lang="en-US" sz="2400" dirty="0"/>
              <a:t> per frame. NTSC follows the interlaced scanning system, and each frame </a:t>
            </a:r>
            <a:r>
              <a:rPr lang="en-US" sz="2400" dirty="0" smtClean="0"/>
              <a:t>is divided </a:t>
            </a:r>
            <a:r>
              <a:rPr lang="en-US" sz="2400" dirty="0"/>
              <a:t>into two fields, with 262.5 lines/field.</a:t>
            </a:r>
          </a:p>
        </p:txBody>
      </p:sp>
    </p:spTree>
    <p:extLst>
      <p:ext uri="{BB962C8B-B14F-4D97-AF65-F5344CB8AC3E}">
        <p14:creationId xmlns:p14="http://schemas.microsoft.com/office/powerpoint/2010/main" val="3763298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a:t>Figure 5.4 shows the effect of “vertical retrace and sync” and “horizontal </a:t>
            </a:r>
            <a:r>
              <a:rPr lang="en-US" sz="2400" dirty="0" smtClean="0"/>
              <a:t>retrace and </a:t>
            </a:r>
            <a:r>
              <a:rPr lang="en-US" sz="2400" dirty="0"/>
              <a:t>sync” on the NTSC video raster. </a:t>
            </a:r>
            <a:endParaRPr lang="en-US" sz="2400" dirty="0" smtClean="0"/>
          </a:p>
          <a:p>
            <a:r>
              <a:rPr lang="en-US" sz="2400" dirty="0" smtClean="0"/>
              <a:t>Blanking </a:t>
            </a:r>
            <a:r>
              <a:rPr lang="en-US" sz="2400" dirty="0"/>
              <a:t>information is placed into 20 </a:t>
            </a:r>
            <a:r>
              <a:rPr lang="en-US" sz="2400" dirty="0" smtClean="0"/>
              <a:t>lines reserved </a:t>
            </a:r>
            <a:r>
              <a:rPr lang="en-US" sz="2400" dirty="0"/>
              <a:t>for control information at the beginning of each field. Hence, the number </a:t>
            </a:r>
            <a:r>
              <a:rPr lang="en-US" sz="2400" dirty="0" smtClean="0"/>
              <a:t>of </a:t>
            </a:r>
            <a:r>
              <a:rPr lang="en-US" sz="2400" i="1" dirty="0" smtClean="0"/>
              <a:t>active </a:t>
            </a:r>
            <a:r>
              <a:rPr lang="en-US" sz="2400" i="1" dirty="0"/>
              <a:t>video lines </a:t>
            </a:r>
            <a:r>
              <a:rPr lang="en-US" sz="2400" dirty="0"/>
              <a:t>per frame is only 485. Similarly, almost 1/6 of the raster at the </a:t>
            </a:r>
            <a:r>
              <a:rPr lang="en-US" sz="2400" dirty="0" smtClean="0"/>
              <a:t>left side </a:t>
            </a:r>
            <a:r>
              <a:rPr lang="en-US" sz="2400" dirty="0"/>
              <a:t>is blanked for horizontal retrace and sync. The </a:t>
            </a:r>
            <a:r>
              <a:rPr lang="en-US" sz="2400" dirty="0" err="1"/>
              <a:t>nonblanking</a:t>
            </a:r>
            <a:r>
              <a:rPr lang="en-US" sz="2400" dirty="0"/>
              <a:t> pixels are </a:t>
            </a:r>
            <a:r>
              <a:rPr lang="en-US" sz="2400" dirty="0" smtClean="0"/>
              <a:t>called </a:t>
            </a:r>
            <a:r>
              <a:rPr lang="en-US" sz="2400" i="1" dirty="0" smtClean="0"/>
              <a:t>active </a:t>
            </a:r>
            <a:r>
              <a:rPr lang="en-US" sz="2400" i="1" dirty="0"/>
              <a:t>pixels</a:t>
            </a:r>
            <a:endParaRPr lang="en-US" sz="2400" dirty="0"/>
          </a:p>
        </p:txBody>
      </p:sp>
    </p:spTree>
    <p:extLst>
      <p:ext uri="{BB962C8B-B14F-4D97-AF65-F5344CB8AC3E}">
        <p14:creationId xmlns:p14="http://schemas.microsoft.com/office/powerpoint/2010/main" val="3629881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rotWithShape="1">
          <a:blip r:embed="rId2"/>
          <a:srcRect l="6662" t="33239" r="35519" b="23579"/>
          <a:stretch/>
        </p:blipFill>
        <p:spPr>
          <a:xfrm>
            <a:off x="457200" y="1891142"/>
            <a:ext cx="11086552" cy="4655128"/>
          </a:xfrm>
          <a:prstGeom prst="rect">
            <a:avLst/>
          </a:prstGeom>
        </p:spPr>
      </p:pic>
    </p:spTree>
    <p:extLst>
      <p:ext uri="{BB962C8B-B14F-4D97-AF65-F5344CB8AC3E}">
        <p14:creationId xmlns:p14="http://schemas.microsoft.com/office/powerpoint/2010/main" val="7477950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a:t>Pixels often fall between scan lines. Therefore, even with </a:t>
            </a:r>
            <a:r>
              <a:rPr lang="en-US" sz="2400" dirty="0" err="1"/>
              <a:t>noninterlaced</a:t>
            </a:r>
            <a:r>
              <a:rPr lang="en-US" sz="2400" dirty="0"/>
              <a:t> </a:t>
            </a:r>
            <a:r>
              <a:rPr lang="en-US" sz="2400" dirty="0" smtClean="0"/>
              <a:t>scan, NTSC </a:t>
            </a:r>
            <a:r>
              <a:rPr lang="en-US" sz="2400" dirty="0"/>
              <a:t>TV is capable of showing only about 340 (visually distinct) </a:t>
            </a:r>
            <a:r>
              <a:rPr lang="en-US" sz="2400" dirty="0" smtClean="0"/>
              <a:t>lines—about 70</a:t>
            </a:r>
            <a:r>
              <a:rPr lang="en-US" sz="2400" dirty="0"/>
              <a:t>% of the 485 specified active lines. With interlaced scan, it could be as low </a:t>
            </a:r>
            <a:r>
              <a:rPr lang="en-US" sz="2400" dirty="0" smtClean="0"/>
              <a:t>as 50</a:t>
            </a:r>
            <a:r>
              <a:rPr lang="en-US" sz="2400" dirty="0"/>
              <a:t>%.</a:t>
            </a:r>
          </a:p>
          <a:p>
            <a:r>
              <a:rPr lang="en-US" sz="2400" dirty="0"/>
              <a:t>Image data is not encoded in the blanking regions, but other information can </a:t>
            </a:r>
            <a:r>
              <a:rPr lang="en-US" sz="2400" dirty="0" smtClean="0"/>
              <a:t>be placed </a:t>
            </a:r>
            <a:r>
              <a:rPr lang="en-US" sz="2400" dirty="0"/>
              <a:t>there, such as </a:t>
            </a:r>
            <a:r>
              <a:rPr lang="en-US" sz="2400" dirty="0" smtClean="0"/>
              <a:t>stereo </a:t>
            </a:r>
            <a:r>
              <a:rPr lang="en-US" sz="2400" dirty="0"/>
              <a:t>audio channel data, and subtitles </a:t>
            </a:r>
            <a:r>
              <a:rPr lang="en-US" sz="2400" dirty="0" smtClean="0"/>
              <a:t>in many </a:t>
            </a:r>
            <a:r>
              <a:rPr lang="en-US" sz="2400" dirty="0"/>
              <a:t>languages.</a:t>
            </a:r>
          </a:p>
        </p:txBody>
      </p:sp>
    </p:spTree>
    <p:extLst>
      <p:ext uri="{BB962C8B-B14F-4D97-AF65-F5344CB8AC3E}">
        <p14:creationId xmlns:p14="http://schemas.microsoft.com/office/powerpoint/2010/main" val="340653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a:t>NTSC video is an analog signal with no fixed horizontal resolution. </a:t>
            </a:r>
            <a:r>
              <a:rPr lang="en-US" sz="2400" dirty="0" smtClean="0"/>
              <a:t>Therefore, we </a:t>
            </a:r>
            <a:r>
              <a:rPr lang="en-US" sz="2400" dirty="0"/>
              <a:t>must decide how many times to sample the signal for display. Each </a:t>
            </a:r>
            <a:r>
              <a:rPr lang="en-US" sz="2400" dirty="0" smtClean="0"/>
              <a:t>sample corresponds </a:t>
            </a:r>
            <a:r>
              <a:rPr lang="en-US" sz="2400" dirty="0"/>
              <a:t>to one pixel output. A </a:t>
            </a:r>
            <a:r>
              <a:rPr lang="en-US" sz="2400" i="1" dirty="0"/>
              <a:t>pixel clock </a:t>
            </a:r>
            <a:r>
              <a:rPr lang="en-US" sz="2400" dirty="0"/>
              <a:t>divides each horizontal line of </a:t>
            </a:r>
            <a:r>
              <a:rPr lang="en-US" sz="2400" dirty="0" smtClean="0"/>
              <a:t>video into </a:t>
            </a:r>
            <a:r>
              <a:rPr lang="en-US" sz="2400" dirty="0"/>
              <a:t>samples. The higher the frequency of the pixel clock, the more samples per line.</a:t>
            </a:r>
          </a:p>
        </p:txBody>
      </p:sp>
    </p:spTree>
    <p:extLst>
      <p:ext uri="{BB962C8B-B14F-4D97-AF65-F5344CB8AC3E}">
        <p14:creationId xmlns:p14="http://schemas.microsoft.com/office/powerpoint/2010/main" val="10546184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1.2 PAL Video</a:t>
            </a:r>
            <a:endParaRPr lang="en-US" dirty="0"/>
          </a:p>
        </p:txBody>
      </p:sp>
      <p:sp>
        <p:nvSpPr>
          <p:cNvPr id="3" name="Content Placeholder 2"/>
          <p:cNvSpPr>
            <a:spLocks noGrp="1"/>
          </p:cNvSpPr>
          <p:nvPr>
            <p:ph idx="1"/>
          </p:nvPr>
        </p:nvSpPr>
        <p:spPr/>
        <p:txBody>
          <a:bodyPr>
            <a:normAutofit/>
          </a:bodyPr>
          <a:lstStyle/>
          <a:p>
            <a:r>
              <a:rPr lang="en-US" sz="2400" i="1" dirty="0" smtClean="0"/>
              <a:t>PAL </a:t>
            </a:r>
            <a:r>
              <a:rPr lang="en-US" sz="2400" i="1" dirty="0"/>
              <a:t>(phase alternating line) </a:t>
            </a:r>
            <a:r>
              <a:rPr lang="en-US" sz="2400" dirty="0"/>
              <a:t>is a TV standard originally invented by German </a:t>
            </a:r>
            <a:r>
              <a:rPr lang="en-US" sz="2400" dirty="0" smtClean="0"/>
              <a:t>scientists. It </a:t>
            </a:r>
            <a:r>
              <a:rPr lang="en-US" sz="2400" dirty="0"/>
              <a:t>uses 625 scan lines per frame, at 25 frames per second (or 40 </a:t>
            </a:r>
            <a:r>
              <a:rPr lang="en-US" sz="2400" dirty="0" err="1"/>
              <a:t>ms</a:t>
            </a:r>
            <a:r>
              <a:rPr lang="en-US" sz="2400" dirty="0"/>
              <a:t>/frame</a:t>
            </a:r>
            <a:r>
              <a:rPr lang="en-US" sz="2400" dirty="0" smtClean="0"/>
              <a:t>), with </a:t>
            </a:r>
            <a:r>
              <a:rPr lang="en-US" sz="2400" dirty="0"/>
              <a:t>a 4:3 aspect ratio and interlaced fields. Its broadcast TV signals are also used </a:t>
            </a:r>
            <a:r>
              <a:rPr lang="en-US" sz="2400" dirty="0" smtClean="0"/>
              <a:t>in composite </a:t>
            </a:r>
            <a:r>
              <a:rPr lang="en-US" sz="2400" dirty="0"/>
              <a:t>video. This important standard is widely used </a:t>
            </a:r>
            <a:r>
              <a:rPr lang="en-US" sz="2400" dirty="0" err="1"/>
              <a:t>inWestern</a:t>
            </a:r>
            <a:r>
              <a:rPr lang="en-US" sz="2400" dirty="0"/>
              <a:t> Europe, </a:t>
            </a:r>
            <a:r>
              <a:rPr lang="en-US" sz="2400" dirty="0" smtClean="0"/>
              <a:t>China, India</a:t>
            </a:r>
            <a:r>
              <a:rPr lang="en-US" sz="2400" dirty="0"/>
              <a:t>, and many other parts of the world. Because it has higher resolution than </a:t>
            </a:r>
            <a:r>
              <a:rPr lang="en-US" sz="2400" dirty="0" smtClean="0"/>
              <a:t>NTSC (625 </a:t>
            </a:r>
            <a:r>
              <a:rPr lang="en-US" sz="2400" dirty="0"/>
              <a:t>versus 525 scan lines), the visual quality of its pictures is generally better.</a:t>
            </a:r>
          </a:p>
        </p:txBody>
      </p:sp>
    </p:spTree>
    <p:extLst>
      <p:ext uri="{BB962C8B-B14F-4D97-AF65-F5344CB8AC3E}">
        <p14:creationId xmlns:p14="http://schemas.microsoft.com/office/powerpoint/2010/main" val="42505612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1.3 SECAM Video</a:t>
            </a:r>
            <a:endParaRPr lang="en-US" dirty="0"/>
          </a:p>
        </p:txBody>
      </p:sp>
      <p:sp>
        <p:nvSpPr>
          <p:cNvPr id="3" name="Content Placeholder 2"/>
          <p:cNvSpPr>
            <a:spLocks noGrp="1"/>
          </p:cNvSpPr>
          <p:nvPr>
            <p:ph idx="1"/>
          </p:nvPr>
        </p:nvSpPr>
        <p:spPr/>
        <p:txBody>
          <a:bodyPr>
            <a:normAutofit/>
          </a:bodyPr>
          <a:lstStyle/>
          <a:p>
            <a:r>
              <a:rPr lang="en-US" sz="2400" dirty="0" smtClean="0"/>
              <a:t>SECAM</a:t>
            </a:r>
            <a:r>
              <a:rPr lang="en-US" sz="2400" dirty="0"/>
              <a:t>, </a:t>
            </a:r>
            <a:r>
              <a:rPr lang="en-US" sz="2400" dirty="0" smtClean="0"/>
              <a:t>which was </a:t>
            </a:r>
            <a:r>
              <a:rPr lang="en-US" sz="2400" dirty="0"/>
              <a:t>invented by the French, is the third </a:t>
            </a:r>
            <a:r>
              <a:rPr lang="en-US" sz="2400" dirty="0" smtClean="0"/>
              <a:t>major broadcast TV standard</a:t>
            </a:r>
            <a:r>
              <a:rPr lang="en-US" sz="2400" dirty="0"/>
              <a:t>.</a:t>
            </a:r>
          </a:p>
          <a:p>
            <a:r>
              <a:rPr lang="en-US" sz="2400" dirty="0"/>
              <a:t>SECAM stands for </a:t>
            </a:r>
            <a:r>
              <a:rPr lang="en-US" sz="2400" i="1" dirty="0" err="1"/>
              <a:t>Systeme</a:t>
            </a:r>
            <a:r>
              <a:rPr lang="en-US" sz="2400" i="1" dirty="0"/>
              <a:t> </a:t>
            </a:r>
            <a:r>
              <a:rPr lang="en-US" sz="2400" i="1" dirty="0" err="1"/>
              <a:t>Electronique</a:t>
            </a:r>
            <a:r>
              <a:rPr lang="en-US" sz="2400" i="1" dirty="0"/>
              <a:t> </a:t>
            </a:r>
            <a:r>
              <a:rPr lang="en-US" sz="2400" i="1" dirty="0" err="1"/>
              <a:t>Couleur</a:t>
            </a:r>
            <a:r>
              <a:rPr lang="en-US" sz="2400" i="1" dirty="0"/>
              <a:t> Avec Memoire</a:t>
            </a:r>
            <a:r>
              <a:rPr lang="en-US" sz="2400" dirty="0"/>
              <a:t>. SECAM also </a:t>
            </a:r>
            <a:r>
              <a:rPr lang="en-US" sz="2400" dirty="0" smtClean="0"/>
              <a:t>uses 625 </a:t>
            </a:r>
            <a:r>
              <a:rPr lang="en-US" sz="2400" dirty="0"/>
              <a:t>scan lines per frame, at 25 frames per second, with a 4:3 aspect ratio and </a:t>
            </a:r>
            <a:r>
              <a:rPr lang="en-US" sz="2400" dirty="0" smtClean="0"/>
              <a:t>interlaced fields</a:t>
            </a:r>
            <a:r>
              <a:rPr lang="en-US" sz="2400" dirty="0"/>
              <a:t>. The original design called for a higher number of scan lines (over 800), </a:t>
            </a:r>
            <a:r>
              <a:rPr lang="en-US" sz="2400" dirty="0" smtClean="0"/>
              <a:t>but the </a:t>
            </a:r>
            <a:r>
              <a:rPr lang="en-US" sz="2400" dirty="0"/>
              <a:t>final version settled for 625.</a:t>
            </a:r>
          </a:p>
          <a:p>
            <a:r>
              <a:rPr lang="en-US" sz="2400" dirty="0"/>
              <a:t>SECAM and PAL are similar, differing slightly in their color coding scheme.</a:t>
            </a:r>
          </a:p>
        </p:txBody>
      </p:sp>
    </p:spTree>
    <p:extLst>
      <p:ext uri="{BB962C8B-B14F-4D97-AF65-F5344CB8AC3E}">
        <p14:creationId xmlns:p14="http://schemas.microsoft.com/office/powerpoint/2010/main" val="2340174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a:t>Since video is created from a variety of sources, we begin with the signals themselves.</a:t>
            </a:r>
          </a:p>
          <a:p>
            <a:r>
              <a:rPr lang="en-US" sz="2400" dirty="0"/>
              <a:t>Analog video is represented as a continuous (time-varying) </a:t>
            </a:r>
            <a:r>
              <a:rPr lang="en-US" sz="2400" dirty="0" smtClean="0"/>
              <a:t>signal.</a:t>
            </a:r>
          </a:p>
          <a:p>
            <a:r>
              <a:rPr lang="en-US" sz="2400" dirty="0" smtClean="0"/>
              <a:t> </a:t>
            </a:r>
            <a:r>
              <a:rPr lang="en-US" sz="2400" dirty="0"/>
              <a:t>Digital video </a:t>
            </a:r>
            <a:r>
              <a:rPr lang="en-US" sz="2400" dirty="0" smtClean="0"/>
              <a:t>is represented </a:t>
            </a:r>
            <a:r>
              <a:rPr lang="en-US" sz="2400" dirty="0"/>
              <a:t>as a sequence of digital images. Nowadays, it is omnipresent in </a:t>
            </a:r>
            <a:r>
              <a:rPr lang="en-US" sz="2400" dirty="0" smtClean="0"/>
              <a:t>many types </a:t>
            </a:r>
            <a:r>
              <a:rPr lang="en-US" sz="2400" dirty="0"/>
              <a:t>of multimedia applications.</a:t>
            </a:r>
          </a:p>
        </p:txBody>
      </p:sp>
    </p:spTree>
    <p:extLst>
      <p:ext uri="{BB962C8B-B14F-4D97-AF65-F5344CB8AC3E}">
        <p14:creationId xmlns:p14="http://schemas.microsoft.com/office/powerpoint/2010/main" val="2664602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6702" y="152401"/>
            <a:ext cx="7499350" cy="868363"/>
          </a:xfrm>
        </p:spPr>
        <p:txBody>
          <a:bodyPr/>
          <a:lstStyle/>
          <a:p>
            <a:pPr marL="742950" indent="-742950">
              <a:buFont typeface="+mj-lt"/>
              <a:buAutoNum type="arabicPeriod"/>
              <a:defRPr/>
            </a:pPr>
            <a:r>
              <a:rPr lang="en-US" sz="3600" dirty="0" smtClean="0"/>
              <a:t> </a:t>
            </a:r>
            <a:r>
              <a:rPr lang="en-US" sz="3600" dirty="0"/>
              <a:t>Analog Video</a:t>
            </a:r>
            <a:endParaRPr lang="en-US" sz="3400" dirty="0">
              <a:solidFill>
                <a:schemeClr val="tx2">
                  <a:satMod val="130000"/>
                </a:schemeClr>
              </a:solidFill>
            </a:endParaRPr>
          </a:p>
        </p:txBody>
      </p:sp>
      <p:sp>
        <p:nvSpPr>
          <p:cNvPr id="116739" name="Content Placeholder 2"/>
          <p:cNvSpPr>
            <a:spLocks noGrp="1"/>
          </p:cNvSpPr>
          <p:nvPr>
            <p:ph idx="1"/>
          </p:nvPr>
        </p:nvSpPr>
        <p:spPr>
          <a:xfrm>
            <a:off x="1558752" y="1020764"/>
            <a:ext cx="7715250" cy="5562600"/>
          </a:xfrm>
        </p:spPr>
        <p:txBody>
          <a:bodyPr/>
          <a:lstStyle/>
          <a:p>
            <a:r>
              <a:rPr lang="en-US" altLang="en-US" sz="2400" dirty="0"/>
              <a:t>An analog signal </a:t>
            </a:r>
            <a:r>
              <a:rPr lang="en-US" altLang="en-US" sz="2400" i="1" dirty="0"/>
              <a:t>f (t) </a:t>
            </a:r>
            <a:r>
              <a:rPr lang="en-US" altLang="en-US" sz="2400" dirty="0"/>
              <a:t>samples a time-varying image. So-called </a:t>
            </a:r>
            <a:r>
              <a:rPr lang="en-US" altLang="en-US" sz="2400" i="1" dirty="0">
                <a:solidFill>
                  <a:srgbClr val="FF0000"/>
                </a:solidFill>
              </a:rPr>
              <a:t>progressive</a:t>
            </a:r>
            <a:r>
              <a:rPr lang="en-US" altLang="en-US" sz="2400" i="1" dirty="0"/>
              <a:t> </a:t>
            </a:r>
            <a:r>
              <a:rPr lang="en-US" altLang="en-US" sz="2400" dirty="0"/>
              <a:t>scanning traces through a complete picture (a frame) row-wise for each time interval. </a:t>
            </a:r>
          </a:p>
          <a:p>
            <a:endParaRPr lang="en-US" altLang="en-US" sz="2400" dirty="0"/>
          </a:p>
          <a:p>
            <a:r>
              <a:rPr lang="en-US" altLang="en-US" sz="2400" dirty="0"/>
              <a:t>In TV and in some monitors and multimedia standards, another system, </a:t>
            </a:r>
            <a:r>
              <a:rPr lang="en-US" altLang="en-US" sz="2400" i="1" dirty="0">
                <a:solidFill>
                  <a:srgbClr val="FF0000"/>
                </a:solidFill>
              </a:rPr>
              <a:t>interlaced</a:t>
            </a:r>
            <a:r>
              <a:rPr lang="en-US" altLang="en-US" sz="2400" i="1" dirty="0"/>
              <a:t> </a:t>
            </a:r>
            <a:r>
              <a:rPr lang="en-US" altLang="en-US" sz="2400" dirty="0"/>
              <a:t>scanning, is used. </a:t>
            </a:r>
          </a:p>
          <a:p>
            <a:r>
              <a:rPr lang="en-US" altLang="en-US" sz="2400" dirty="0"/>
              <a:t>Here, the odd-numbered lines are traced first, then the even-numbered lines. </a:t>
            </a:r>
          </a:p>
          <a:p>
            <a:r>
              <a:rPr lang="en-US" altLang="en-US" sz="2400" dirty="0"/>
              <a:t>This results in “odd” and “even” </a:t>
            </a:r>
            <a:r>
              <a:rPr lang="en-US" altLang="en-US" sz="2400" i="1" dirty="0"/>
              <a:t>fields</a:t>
            </a:r>
            <a:r>
              <a:rPr lang="en-US" altLang="en-US" sz="2400" dirty="0"/>
              <a:t>—two fields make up one frame.</a:t>
            </a:r>
            <a:endParaRPr lang="en-US" altLang="en-US" sz="2200" dirty="0"/>
          </a:p>
        </p:txBody>
      </p:sp>
      <p:sp>
        <p:nvSpPr>
          <p:cNvPr id="1167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5A0C26CB-7C62-43AE-A0A2-58EF084920CF}" type="slidenum">
              <a:rPr lang="en-US" sz="1200">
                <a:solidFill>
                  <a:srgbClr val="B5A788"/>
                </a:solidFill>
              </a:rPr>
              <a:pPr>
                <a:spcBef>
                  <a:spcPct val="0"/>
                </a:spcBef>
                <a:buClrTx/>
                <a:buSzTx/>
                <a:buFontTx/>
                <a:buNone/>
              </a:pPr>
              <a:t>3</a:t>
            </a:fld>
            <a:endParaRPr lang="en-US" sz="1200">
              <a:solidFill>
                <a:srgbClr val="B5A788"/>
              </a:solidFill>
            </a:endParaRPr>
          </a:p>
        </p:txBody>
      </p:sp>
    </p:spTree>
    <p:extLst>
      <p:ext uri="{BB962C8B-B14F-4D97-AF65-F5344CB8AC3E}">
        <p14:creationId xmlns:p14="http://schemas.microsoft.com/office/powerpoint/2010/main" val="947480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dirty="0" smtClean="0"/>
              <a:t/>
            </a:r>
            <a:br>
              <a:rPr lang="en-US" sz="2400" dirty="0" smtClean="0"/>
            </a:br>
            <a:r>
              <a:rPr lang="en-US" sz="2400" dirty="0"/>
              <a:t>Interlaced scanning is a method used in television displays to display images by alternating between odd and even lines of pixels in alternate frames. This means that in one frame, only the odd lines are displayed, and in the next frame, only the even lines are displayed. When these frames are displayed rapidly one after the other, the human eye perceives a complete image.</a:t>
            </a:r>
          </a:p>
        </p:txBody>
      </p:sp>
    </p:spTree>
    <p:extLst>
      <p:ext uri="{BB962C8B-B14F-4D97-AF65-F5344CB8AC3E}">
        <p14:creationId xmlns:p14="http://schemas.microsoft.com/office/powerpoint/2010/main" val="2064208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100" y="152401"/>
            <a:ext cx="7499350" cy="868363"/>
          </a:xfrm>
        </p:spPr>
        <p:txBody>
          <a:bodyPr/>
          <a:lstStyle/>
          <a:p>
            <a:pPr>
              <a:defRPr/>
            </a:pPr>
            <a:r>
              <a:rPr lang="en-US" sz="3600" dirty="0" smtClean="0"/>
              <a:t> </a:t>
            </a:r>
            <a:r>
              <a:rPr lang="en-US" sz="3600" dirty="0"/>
              <a:t>interlacing</a:t>
            </a:r>
          </a:p>
        </p:txBody>
      </p:sp>
      <p:sp>
        <p:nvSpPr>
          <p:cNvPr id="11776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659BD6C5-C86D-4FC1-8DC5-EA336E22C68A}" type="slidenum">
              <a:rPr lang="en-US" sz="1200">
                <a:solidFill>
                  <a:srgbClr val="B5A788"/>
                </a:solidFill>
              </a:rPr>
              <a:pPr>
                <a:spcBef>
                  <a:spcPct val="0"/>
                </a:spcBef>
                <a:buClrTx/>
                <a:buSzTx/>
                <a:buFontTx/>
                <a:buNone/>
              </a:pPr>
              <a:t>5</a:t>
            </a:fld>
            <a:endParaRPr lang="en-US" sz="1200">
              <a:solidFill>
                <a:srgbClr val="B5A788"/>
              </a:solidFill>
            </a:endParaRPr>
          </a:p>
        </p:txBody>
      </p:sp>
      <p:pic>
        <p:nvPicPr>
          <p:cNvPr id="3" name="Picture 2"/>
          <p:cNvPicPr>
            <a:picLocks noChangeAspect="1"/>
          </p:cNvPicPr>
          <p:nvPr/>
        </p:nvPicPr>
        <p:blipFill rotWithShape="1">
          <a:blip r:embed="rId2"/>
          <a:srcRect l="6661" t="28125" r="35711" b="26458"/>
          <a:stretch/>
        </p:blipFill>
        <p:spPr>
          <a:xfrm>
            <a:off x="400050" y="1020765"/>
            <a:ext cx="11430000" cy="5700710"/>
          </a:xfrm>
          <a:prstGeom prst="rect">
            <a:avLst/>
          </a:prstGeom>
        </p:spPr>
      </p:pic>
    </p:spTree>
    <p:extLst>
      <p:ext uri="{BB962C8B-B14F-4D97-AF65-F5344CB8AC3E}">
        <p14:creationId xmlns:p14="http://schemas.microsoft.com/office/powerpoint/2010/main" val="1879368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652" y="173961"/>
            <a:ext cx="7499350" cy="868363"/>
          </a:xfrm>
        </p:spPr>
        <p:txBody>
          <a:bodyPr/>
          <a:lstStyle/>
          <a:p>
            <a:pPr>
              <a:defRPr/>
            </a:pPr>
            <a:r>
              <a:rPr lang="en-US" sz="3600" dirty="0" smtClean="0"/>
              <a:t> </a:t>
            </a:r>
            <a:r>
              <a:rPr lang="en-US" sz="3600" dirty="0"/>
              <a:t>interlacing</a:t>
            </a:r>
            <a:endParaRPr lang="en-US" sz="3400" dirty="0">
              <a:solidFill>
                <a:schemeClr val="tx2">
                  <a:satMod val="130000"/>
                </a:schemeClr>
              </a:solidFill>
            </a:endParaRPr>
          </a:p>
        </p:txBody>
      </p:sp>
      <p:sp>
        <p:nvSpPr>
          <p:cNvPr id="118788" name="Content Placeholder 2"/>
          <p:cNvSpPr>
            <a:spLocks noGrp="1"/>
          </p:cNvSpPr>
          <p:nvPr>
            <p:ph idx="1"/>
          </p:nvPr>
        </p:nvSpPr>
        <p:spPr>
          <a:xfrm>
            <a:off x="1774652" y="1042324"/>
            <a:ext cx="7499350" cy="5181600"/>
          </a:xfrm>
        </p:spPr>
        <p:txBody>
          <a:bodyPr/>
          <a:lstStyle/>
          <a:p>
            <a:r>
              <a:rPr lang="en-US" altLang="en-US" sz="2400" dirty="0"/>
              <a:t>In fact, the odd lines (starting from 1) end up at the middle of a line at the end of the odd field, and the even scan starts at a half-way point. </a:t>
            </a:r>
          </a:p>
          <a:p>
            <a:r>
              <a:rPr lang="en-US" altLang="en-US" sz="2400" dirty="0">
                <a:solidFill>
                  <a:srgbClr val="FF0000"/>
                </a:solidFill>
              </a:rPr>
              <a:t>Figure 5.1 </a:t>
            </a:r>
            <a:r>
              <a:rPr lang="en-US" altLang="en-US" sz="2400" dirty="0"/>
              <a:t>(previous slide) shows the scheme used. </a:t>
            </a:r>
          </a:p>
          <a:p>
            <a:endParaRPr lang="en-US" altLang="en-US" sz="2400" dirty="0"/>
          </a:p>
          <a:p>
            <a:r>
              <a:rPr lang="en-US" altLang="en-US" sz="2400" dirty="0"/>
              <a:t>First the solid (odd) lines are traced—</a:t>
            </a:r>
            <a:r>
              <a:rPr lang="en-US" altLang="en-US" sz="2400" i="1" dirty="0"/>
              <a:t>P </a:t>
            </a:r>
            <a:r>
              <a:rPr lang="en-US" altLang="en-US" sz="2400" dirty="0"/>
              <a:t>to </a:t>
            </a:r>
            <a:r>
              <a:rPr lang="en-US" altLang="en-US" sz="2400" i="1" dirty="0"/>
              <a:t>Q</a:t>
            </a:r>
            <a:r>
              <a:rPr lang="en-US" altLang="en-US" sz="2400" dirty="0"/>
              <a:t>, then </a:t>
            </a:r>
            <a:r>
              <a:rPr lang="en-US" altLang="en-US" sz="2400" i="1" dirty="0"/>
              <a:t>R </a:t>
            </a:r>
            <a:r>
              <a:rPr lang="en-US" altLang="en-US" sz="2400" dirty="0"/>
              <a:t>to </a:t>
            </a:r>
            <a:r>
              <a:rPr lang="en-US" altLang="en-US" sz="2400" i="1" dirty="0"/>
              <a:t>S</a:t>
            </a:r>
            <a:r>
              <a:rPr lang="en-US" altLang="en-US" sz="2400" dirty="0"/>
              <a:t>, and so on, ending at </a:t>
            </a:r>
            <a:r>
              <a:rPr lang="en-US" altLang="en-US" sz="2400" i="1" dirty="0"/>
              <a:t>T </a:t>
            </a:r>
            <a:endParaRPr lang="en-US" altLang="en-US" sz="2400" dirty="0"/>
          </a:p>
          <a:p>
            <a:r>
              <a:rPr lang="en-US" altLang="en-US" sz="2400" dirty="0"/>
              <a:t>Then the even field starts at </a:t>
            </a:r>
            <a:r>
              <a:rPr lang="en-US" altLang="en-US" sz="2400" i="1" dirty="0"/>
              <a:t>U </a:t>
            </a:r>
            <a:r>
              <a:rPr lang="en-US" altLang="en-US" sz="2400" dirty="0"/>
              <a:t>and ends at </a:t>
            </a:r>
            <a:r>
              <a:rPr lang="en-US" altLang="en-US" sz="2400" i="1" dirty="0"/>
              <a:t>V</a:t>
            </a:r>
            <a:r>
              <a:rPr lang="en-US" altLang="en-US" sz="2400" dirty="0"/>
              <a:t>. </a:t>
            </a:r>
          </a:p>
          <a:p>
            <a:r>
              <a:rPr lang="en-US" altLang="en-US" sz="2400" dirty="0"/>
              <a:t>The scan lines are not horizontal because a small voltage is applied, moving the electron beam down over time.</a:t>
            </a:r>
          </a:p>
        </p:txBody>
      </p:sp>
      <p:sp>
        <p:nvSpPr>
          <p:cNvPr id="11878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01A41AC0-8A04-4189-BE76-B172EA53CD5E}" type="slidenum">
              <a:rPr lang="en-US" sz="1200">
                <a:solidFill>
                  <a:srgbClr val="B5A788"/>
                </a:solidFill>
              </a:rPr>
              <a:pPr>
                <a:spcBef>
                  <a:spcPct val="0"/>
                </a:spcBef>
                <a:buClrTx/>
                <a:buSzTx/>
                <a:buFontTx/>
                <a:buNone/>
              </a:pPr>
              <a:t>6</a:t>
            </a:fld>
            <a:endParaRPr lang="en-US" sz="1200">
              <a:solidFill>
                <a:srgbClr val="B5A788"/>
              </a:solidFill>
            </a:endParaRPr>
          </a:p>
        </p:txBody>
      </p:sp>
    </p:spTree>
    <p:extLst>
      <p:ext uri="{BB962C8B-B14F-4D97-AF65-F5344CB8AC3E}">
        <p14:creationId xmlns:p14="http://schemas.microsoft.com/office/powerpoint/2010/main" val="2020249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752" y="152401"/>
            <a:ext cx="7499350" cy="868363"/>
          </a:xfrm>
        </p:spPr>
        <p:txBody>
          <a:bodyPr/>
          <a:lstStyle/>
          <a:p>
            <a:pPr>
              <a:defRPr/>
            </a:pPr>
            <a:r>
              <a:rPr lang="en-US" sz="3600" dirty="0" smtClean="0"/>
              <a:t> </a:t>
            </a:r>
            <a:r>
              <a:rPr lang="en-US" sz="3600" dirty="0"/>
              <a:t>interlacing</a:t>
            </a:r>
            <a:endParaRPr lang="en-US" sz="3400" dirty="0">
              <a:solidFill>
                <a:schemeClr val="tx2">
                  <a:satMod val="130000"/>
                </a:schemeClr>
              </a:solidFill>
            </a:endParaRPr>
          </a:p>
        </p:txBody>
      </p:sp>
      <p:sp>
        <p:nvSpPr>
          <p:cNvPr id="14339" name="Content Placeholder 2"/>
          <p:cNvSpPr>
            <a:spLocks noGrp="1"/>
          </p:cNvSpPr>
          <p:nvPr>
            <p:ph idx="1"/>
          </p:nvPr>
        </p:nvSpPr>
        <p:spPr>
          <a:xfrm>
            <a:off x="1558752" y="1020764"/>
            <a:ext cx="7715250" cy="5562600"/>
          </a:xfrm>
        </p:spPr>
        <p:txBody>
          <a:bodyPr/>
          <a:lstStyle/>
          <a:p>
            <a:pPr marL="273050" indent="-273050">
              <a:buFont typeface="Wingdings 3" pitchFamily="18" charset="2"/>
              <a:buChar char=""/>
              <a:defRPr/>
            </a:pPr>
            <a:r>
              <a:rPr lang="en-US" altLang="en-US" sz="2200" dirty="0">
                <a:solidFill>
                  <a:srgbClr val="FF0000"/>
                </a:solidFill>
              </a:rPr>
              <a:t>Interlacing</a:t>
            </a:r>
            <a:r>
              <a:rPr lang="en-US" altLang="en-US" sz="2200" dirty="0"/>
              <a:t> was invented because, </a:t>
            </a:r>
          </a:p>
          <a:p>
            <a:pPr marL="274638" lvl="1" indent="0">
              <a:buNone/>
              <a:defRPr/>
            </a:pPr>
            <a:r>
              <a:rPr lang="en-US" altLang="en-US" sz="2200" dirty="0"/>
              <a:t>when standards were being defined, </a:t>
            </a:r>
          </a:p>
          <a:p>
            <a:pPr marL="274638" lvl="1" indent="0">
              <a:buNone/>
              <a:defRPr/>
            </a:pPr>
            <a:r>
              <a:rPr lang="en-US" altLang="en-US" sz="2200" dirty="0"/>
              <a:t>it was difficult to transmit the amount of information in a full frame quickly enough to avoid flicker, </a:t>
            </a:r>
          </a:p>
          <a:p>
            <a:pPr marL="274638" lvl="1" indent="0">
              <a:buNone/>
              <a:defRPr/>
            </a:pPr>
            <a:r>
              <a:rPr lang="en-US" altLang="en-US" sz="2200" dirty="0"/>
              <a:t>the double number of fields presented to the eye reduces the eye perceived flicker.</a:t>
            </a:r>
          </a:p>
          <a:p>
            <a:pPr>
              <a:defRPr/>
            </a:pPr>
            <a:r>
              <a:rPr lang="en-US" sz="2200" dirty="0"/>
              <a:t>The jump from </a:t>
            </a:r>
            <a:r>
              <a:rPr lang="en-US" sz="2200" i="1" dirty="0"/>
              <a:t>Q </a:t>
            </a:r>
            <a:r>
              <a:rPr lang="en-US" sz="2200" dirty="0"/>
              <a:t>to </a:t>
            </a:r>
            <a:r>
              <a:rPr lang="en-US" sz="2200" i="1" dirty="0"/>
              <a:t>R </a:t>
            </a:r>
            <a:r>
              <a:rPr lang="en-US" sz="2200" dirty="0"/>
              <a:t>and so on in Fig. 5.1 is called the </a:t>
            </a:r>
            <a:r>
              <a:rPr lang="en-US" sz="2200" i="1" dirty="0">
                <a:solidFill>
                  <a:srgbClr val="FF0000"/>
                </a:solidFill>
              </a:rPr>
              <a:t>horizontal retrace</a:t>
            </a:r>
            <a:r>
              <a:rPr lang="en-US" sz="2200" dirty="0"/>
              <a:t>, during which the electronic beam in the CRT is blanked. </a:t>
            </a:r>
          </a:p>
          <a:p>
            <a:pPr>
              <a:defRPr/>
            </a:pPr>
            <a:r>
              <a:rPr lang="en-US" sz="2200" dirty="0"/>
              <a:t>The jump from </a:t>
            </a:r>
            <a:r>
              <a:rPr lang="en-US" sz="2200" i="1" dirty="0"/>
              <a:t>T </a:t>
            </a:r>
            <a:r>
              <a:rPr lang="en-US" sz="2200" dirty="0"/>
              <a:t>to </a:t>
            </a:r>
            <a:r>
              <a:rPr lang="en-US" sz="2200" i="1" dirty="0"/>
              <a:t>U </a:t>
            </a:r>
            <a:r>
              <a:rPr lang="en-US" sz="2200" dirty="0"/>
              <a:t>or </a:t>
            </a:r>
            <a:r>
              <a:rPr lang="en-US" sz="2200" i="1" dirty="0"/>
              <a:t>V </a:t>
            </a:r>
            <a:r>
              <a:rPr lang="en-US" sz="2200" dirty="0"/>
              <a:t>to </a:t>
            </a:r>
            <a:r>
              <a:rPr lang="en-US" sz="2200" i="1" dirty="0"/>
              <a:t>P </a:t>
            </a:r>
            <a:r>
              <a:rPr lang="en-US" sz="2200" dirty="0"/>
              <a:t>is called the </a:t>
            </a:r>
            <a:r>
              <a:rPr lang="en-US" sz="2200" i="1" dirty="0">
                <a:solidFill>
                  <a:srgbClr val="FF0000"/>
                </a:solidFill>
              </a:rPr>
              <a:t>vertical retrace</a:t>
            </a:r>
            <a:r>
              <a:rPr lang="en-US" sz="2200" dirty="0"/>
              <a:t>.</a:t>
            </a:r>
            <a:endParaRPr lang="en-US" altLang="en-US" sz="2200" dirty="0"/>
          </a:p>
        </p:txBody>
      </p:sp>
      <p:sp>
        <p:nvSpPr>
          <p:cNvPr id="1198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B5318251-1138-4368-8B17-C7DCE02B279F}" type="slidenum">
              <a:rPr lang="en-US" sz="1200">
                <a:solidFill>
                  <a:srgbClr val="B5A788"/>
                </a:solidFill>
              </a:rPr>
              <a:pPr>
                <a:spcBef>
                  <a:spcPct val="0"/>
                </a:spcBef>
                <a:buClrTx/>
                <a:buSzTx/>
                <a:buFontTx/>
                <a:buNone/>
              </a:pPr>
              <a:t>7</a:t>
            </a:fld>
            <a:endParaRPr lang="en-US" sz="1200">
              <a:solidFill>
                <a:srgbClr val="B5A788"/>
              </a:solidFill>
            </a:endParaRPr>
          </a:p>
        </p:txBody>
      </p:sp>
    </p:spTree>
    <p:extLst>
      <p:ext uri="{BB962C8B-B14F-4D97-AF65-F5344CB8AC3E}">
        <p14:creationId xmlns:p14="http://schemas.microsoft.com/office/powerpoint/2010/main" val="2168353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interlacing</a:t>
            </a:r>
            <a:endParaRPr lang="en-US" dirty="0"/>
          </a:p>
        </p:txBody>
      </p:sp>
      <p:sp>
        <p:nvSpPr>
          <p:cNvPr id="3" name="Content Placeholder 2"/>
          <p:cNvSpPr>
            <a:spLocks noGrp="1"/>
          </p:cNvSpPr>
          <p:nvPr>
            <p:ph idx="1"/>
          </p:nvPr>
        </p:nvSpPr>
        <p:spPr>
          <a:xfrm>
            <a:off x="677334" y="1270000"/>
            <a:ext cx="8596668" cy="3880773"/>
          </a:xfrm>
        </p:spPr>
        <p:txBody>
          <a:bodyPr>
            <a:noAutofit/>
          </a:bodyPr>
          <a:lstStyle/>
          <a:p>
            <a:r>
              <a:rPr lang="en-US" sz="2000" dirty="0"/>
              <a:t>Since voltage is one dimensional—it is simply a signal that varies with </a:t>
            </a:r>
            <a:r>
              <a:rPr lang="en-US" sz="2000" dirty="0" smtClean="0"/>
              <a:t>time—how do </a:t>
            </a:r>
            <a:r>
              <a:rPr lang="en-US" sz="2000" dirty="0"/>
              <a:t>we know when a new video line begins? That is, what part of an electrical </a:t>
            </a:r>
            <a:r>
              <a:rPr lang="en-US" sz="2000" dirty="0" smtClean="0"/>
              <a:t>signal tells </a:t>
            </a:r>
            <a:r>
              <a:rPr lang="en-US" sz="2000" dirty="0"/>
              <a:t>us that we have to restart at the left side of the screen</a:t>
            </a:r>
            <a:r>
              <a:rPr lang="en-US" sz="2000" dirty="0" smtClean="0"/>
              <a:t>?</a:t>
            </a:r>
          </a:p>
          <a:p>
            <a:pPr marL="0" indent="0">
              <a:buNone/>
            </a:pPr>
            <a:endParaRPr lang="en-US" sz="2000" dirty="0"/>
          </a:p>
          <a:p>
            <a:r>
              <a:rPr lang="en-US" sz="2000" dirty="0"/>
              <a:t>The solution used in analog video is a small voltage offset from zero to </a:t>
            </a:r>
            <a:r>
              <a:rPr lang="en-US" sz="2000" dirty="0" smtClean="0"/>
              <a:t>indicate black </a:t>
            </a:r>
            <a:r>
              <a:rPr lang="en-US" sz="2000" dirty="0"/>
              <a:t>and another value, such as zero, to indicate the start of a line. Namely, we </a:t>
            </a:r>
            <a:r>
              <a:rPr lang="en-US" sz="2000" dirty="0" smtClean="0"/>
              <a:t>could use </a:t>
            </a:r>
            <a:r>
              <a:rPr lang="en-US" sz="2000" dirty="0"/>
              <a:t>a “blacker-than-black” zero signal to indicate the beginning of a line.</a:t>
            </a:r>
          </a:p>
          <a:p>
            <a:r>
              <a:rPr lang="en-US" sz="2000" dirty="0"/>
              <a:t>Figure 5.3 shows a typical electronic signal for one scan line of NTSC </a:t>
            </a:r>
            <a:r>
              <a:rPr lang="en-US" sz="2000" dirty="0" smtClean="0"/>
              <a:t>composite video</a:t>
            </a:r>
            <a:r>
              <a:rPr lang="en-US" sz="2000" dirty="0"/>
              <a:t>. “White” has a peak value of 0.714 V, “Black” is slightly above zero at </a:t>
            </a:r>
            <a:r>
              <a:rPr lang="en-US" sz="2000" dirty="0" smtClean="0"/>
              <a:t>0.055 V</a:t>
            </a:r>
            <a:r>
              <a:rPr lang="en-US" sz="2000" dirty="0"/>
              <a:t>, whereas Blank is at zero volts.</a:t>
            </a:r>
          </a:p>
        </p:txBody>
      </p:sp>
    </p:spTree>
    <p:extLst>
      <p:ext uri="{BB962C8B-B14F-4D97-AF65-F5344CB8AC3E}">
        <p14:creationId xmlns:p14="http://schemas.microsoft.com/office/powerpoint/2010/main" val="834768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rotWithShape="1">
          <a:blip r:embed="rId2"/>
          <a:srcRect l="6310" t="38437" r="40278" b="13437"/>
          <a:stretch/>
        </p:blipFill>
        <p:spPr>
          <a:xfrm>
            <a:off x="838200" y="365125"/>
            <a:ext cx="10317480" cy="5396389"/>
          </a:xfrm>
          <a:prstGeom prst="rect">
            <a:avLst/>
          </a:prstGeom>
        </p:spPr>
      </p:pic>
    </p:spTree>
    <p:extLst>
      <p:ext uri="{BB962C8B-B14F-4D97-AF65-F5344CB8AC3E}">
        <p14:creationId xmlns:p14="http://schemas.microsoft.com/office/powerpoint/2010/main" val="313005432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64</TotalTime>
  <Words>995</Words>
  <Application>Microsoft Office PowerPoint</Application>
  <PresentationFormat>Widescreen</PresentationFormat>
  <Paragraphs>52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Gill Sans MT</vt:lpstr>
      <vt:lpstr>Trebuchet MS</vt:lpstr>
      <vt:lpstr>Wingdings 3</vt:lpstr>
      <vt:lpstr>Facet</vt:lpstr>
      <vt:lpstr>Fundamental Concepts in Video</vt:lpstr>
      <vt:lpstr>PowerPoint Presentation</vt:lpstr>
      <vt:lpstr> Analog Video</vt:lpstr>
      <vt:lpstr>PowerPoint Presentation</vt:lpstr>
      <vt:lpstr> interlacing</vt:lpstr>
      <vt:lpstr> interlacing</vt:lpstr>
      <vt:lpstr> interlacing</vt:lpstr>
      <vt:lpstr>interlacing</vt:lpstr>
      <vt:lpstr>PowerPoint Presentation</vt:lpstr>
      <vt:lpstr>1.1 NTSC Video</vt:lpstr>
      <vt:lpstr>PowerPoint Presentation</vt:lpstr>
      <vt:lpstr>PowerPoint Presentation</vt:lpstr>
      <vt:lpstr>PowerPoint Presentation</vt:lpstr>
      <vt:lpstr>PowerPoint Presentation</vt:lpstr>
      <vt:lpstr>1.2 PAL Video</vt:lpstr>
      <vt:lpstr>1.3 SECAM Video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Fini.Mngr</dc:creator>
  <cp:lastModifiedBy>Fini.Mngr</cp:lastModifiedBy>
  <cp:revision>9</cp:revision>
  <dcterms:created xsi:type="dcterms:W3CDTF">2024-02-10T00:54:29Z</dcterms:created>
  <dcterms:modified xsi:type="dcterms:W3CDTF">2024-02-10T01:59:12Z</dcterms:modified>
</cp:coreProperties>
</file>