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notesMasterIdLst>
    <p:notesMasterId r:id="rId52"/>
  </p:notesMasterIdLst>
  <p:handoutMasterIdLst>
    <p:handoutMasterId r:id="rId53"/>
  </p:handoutMasterIdLst>
  <p:sldIdLst>
    <p:sldId id="399" r:id="rId2"/>
    <p:sldId id="1214" r:id="rId3"/>
    <p:sldId id="1216" r:id="rId4"/>
    <p:sldId id="1217" r:id="rId5"/>
    <p:sldId id="1218" r:id="rId6"/>
    <p:sldId id="1220" r:id="rId7"/>
    <p:sldId id="1219" r:id="rId8"/>
    <p:sldId id="640" r:id="rId9"/>
    <p:sldId id="1215" r:id="rId10"/>
    <p:sldId id="760" r:id="rId11"/>
    <p:sldId id="500" r:id="rId12"/>
    <p:sldId id="502" r:id="rId13"/>
    <p:sldId id="849" r:id="rId14"/>
    <p:sldId id="506" r:id="rId15"/>
    <p:sldId id="417" r:id="rId16"/>
    <p:sldId id="442" r:id="rId17"/>
    <p:sldId id="443" r:id="rId18"/>
    <p:sldId id="628" r:id="rId19"/>
    <p:sldId id="954" r:id="rId20"/>
    <p:sldId id="957" r:id="rId21"/>
    <p:sldId id="959" r:id="rId22"/>
    <p:sldId id="1184" r:id="rId23"/>
    <p:sldId id="1213" r:id="rId24"/>
    <p:sldId id="1185" r:id="rId25"/>
    <p:sldId id="1186" r:id="rId26"/>
    <p:sldId id="1187" r:id="rId27"/>
    <p:sldId id="1188" r:id="rId28"/>
    <p:sldId id="1189" r:id="rId29"/>
    <p:sldId id="1190" r:id="rId30"/>
    <p:sldId id="1192" r:id="rId31"/>
    <p:sldId id="1191" r:id="rId32"/>
    <p:sldId id="1193" r:id="rId33"/>
    <p:sldId id="998" r:id="rId34"/>
    <p:sldId id="972" r:id="rId35"/>
    <p:sldId id="1211" r:id="rId36"/>
    <p:sldId id="999" r:id="rId37"/>
    <p:sldId id="1200" r:id="rId38"/>
    <p:sldId id="902" r:id="rId39"/>
    <p:sldId id="978" r:id="rId40"/>
    <p:sldId id="979" r:id="rId41"/>
    <p:sldId id="977" r:id="rId42"/>
    <p:sldId id="981" r:id="rId43"/>
    <p:sldId id="985" r:id="rId44"/>
    <p:sldId id="995" r:id="rId45"/>
    <p:sldId id="786" r:id="rId46"/>
    <p:sldId id="787" r:id="rId47"/>
    <p:sldId id="541" r:id="rId48"/>
    <p:sldId id="542" r:id="rId49"/>
    <p:sldId id="614" r:id="rId50"/>
    <p:sldId id="75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7"/>
    <p:restoredTop sz="85900" autoAdjust="0"/>
  </p:normalViewPr>
  <p:slideViewPr>
    <p:cSldViewPr snapToGrid="0" snapToObjects="1">
      <p:cViewPr>
        <p:scale>
          <a:sx n="60" d="100"/>
          <a:sy n="60" d="100"/>
        </p:scale>
        <p:origin x="12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F88834-0914-6D41-B7B0-33D08DCC93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E3746D-14BF-7F45-82FA-48DE5E8D1D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AA7FD0-54F4-3D4E-BB9B-90B6377F2D5F}" type="datetimeFigureOut">
              <a:rPr lang="en-US" smtClean="0"/>
              <a:t>6/4/2023</a:t>
            </a:fld>
            <a:endParaRPr lang="en-US"/>
          </a:p>
        </p:txBody>
      </p:sp>
      <p:sp>
        <p:nvSpPr>
          <p:cNvPr id="4" name="Footer Placeholder 3">
            <a:extLst>
              <a:ext uri="{FF2B5EF4-FFF2-40B4-BE49-F238E27FC236}">
                <a16:creationId xmlns:a16="http://schemas.microsoft.com/office/drawing/2014/main" id="{0989F10E-ECA7-2747-8031-1842C82423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9374D4-EF9E-6D41-9D8A-144DE7C1B0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53C5F5-CD0E-7747-A18A-BB449D7317DD}" type="slidenum">
              <a:rPr lang="en-US" smtClean="0"/>
              <a:t>‹#›</a:t>
            </a:fld>
            <a:endParaRPr lang="en-US"/>
          </a:p>
        </p:txBody>
      </p:sp>
    </p:spTree>
    <p:extLst>
      <p:ext uri="{BB962C8B-B14F-4D97-AF65-F5344CB8AC3E}">
        <p14:creationId xmlns:p14="http://schemas.microsoft.com/office/powerpoint/2010/main" val="2322821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AB3A1-8186-D546-B724-6BC95316FCFB}"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A7124-4A9E-D54A-82C4-5BA5BE9CB8F3}" type="slidenum">
              <a:rPr lang="en-US" smtClean="0"/>
              <a:t>‹#›</a:t>
            </a:fld>
            <a:endParaRPr lang="en-US"/>
          </a:p>
        </p:txBody>
      </p:sp>
    </p:spTree>
    <p:extLst>
      <p:ext uri="{BB962C8B-B14F-4D97-AF65-F5344CB8AC3E}">
        <p14:creationId xmlns:p14="http://schemas.microsoft.com/office/powerpoint/2010/main" val="30592138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1C3F76E-0392-0849-8DCD-616ACA28BF6E}"/>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DF12CEE-6A5F-5741-BD80-161012CD4C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CBC94E21-ECB8-3641-89DD-16B37F691453}"/>
              </a:ext>
            </a:extLst>
          </p:cNvPr>
          <p:cNvSpPr>
            <a:spLocks noGrp="1"/>
          </p:cNvSpPr>
          <p:nvPr>
            <p:ph type="sldNum" sz="quarter" idx="5"/>
          </p:nvPr>
        </p:nvSpPr>
        <p:spPr/>
        <p:txBody>
          <a:bodyPr/>
          <a:lstStyle/>
          <a:p>
            <a:fld id="{195A7124-4A9E-D54A-82C4-5BA5BE9CB8F3}" type="slidenum">
              <a:rPr lang="en-US" smtClean="0"/>
              <a:t>1</a:t>
            </a:fld>
            <a:endParaRPr lang="en-US"/>
          </a:p>
        </p:txBody>
      </p:sp>
    </p:spTree>
    <p:extLst>
      <p:ext uri="{BB962C8B-B14F-4D97-AF65-F5344CB8AC3E}">
        <p14:creationId xmlns:p14="http://schemas.microsoft.com/office/powerpoint/2010/main" val="84534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0147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328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1953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5.2.2 – 1. Elect the Root Bridge</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712846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5.2.2 – 1. Elect the Root Bridge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02899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5.2.3 – Impact of Default BIDs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01843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5.2.4 – Determine the Root Path Cost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09425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5.2.5 – 2. Elect the Root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5736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5.2.6 – Elect Designated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87124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5.2.7 – Elect Alternate (Blocked)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50104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5B892724-ACED-754B-9A8C-AE374C332AC0}"/>
              </a:ext>
            </a:extLst>
          </p:cNvPr>
          <p:cNvSpPr>
            <a:spLocks noGrp="1" noRot="1" noChangeAspect="1"/>
          </p:cNvSpPr>
          <p:nvPr>
            <p:ph type="sldImg"/>
          </p:nvPr>
        </p:nvSpPr>
        <p:spPr>
          <a:ln/>
        </p:spPr>
      </p:sp>
      <p:sp>
        <p:nvSpPr>
          <p:cNvPr id="76802" name="Notes Placeholder 2">
            <a:extLst>
              <a:ext uri="{FF2B5EF4-FFF2-40B4-BE49-F238E27FC236}">
                <a16:creationId xmlns:a16="http://schemas.microsoft.com/office/drawing/2014/main" id="{D5C29B76-BCFB-424D-ACD5-0FBF2BDAC0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host on the left in VLAN 2 can communicate with the host on the right in VLAN 2 via the trunk link; over the same trunk link, the hosts on VLAN 1 can communicate simultaneously.</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76803" name="Slide Number Placeholder 3">
            <a:extLst>
              <a:ext uri="{FF2B5EF4-FFF2-40B4-BE49-F238E27FC236}">
                <a16:creationId xmlns:a16="http://schemas.microsoft.com/office/drawing/2014/main" id="{EC0B49D6-71EE-ED48-9457-4A6CBDAA6F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8EB38A-3C38-7045-854C-4AE9E5023ACD}" type="slidenum">
              <a:rPr lang="en-US" altLang="en-US" sz="1200"/>
              <a:pPr eaLnBrk="1" hangingPunct="1"/>
              <a:t>11</a:t>
            </a:fld>
            <a:endParaRPr lang="en-US" altLang="en-US" sz="1200"/>
          </a:p>
        </p:txBody>
      </p:sp>
    </p:spTree>
    <p:extLst>
      <p:ext uri="{BB962C8B-B14F-4D97-AF65-F5344CB8AC3E}">
        <p14:creationId xmlns:p14="http://schemas.microsoft.com/office/powerpoint/2010/main" val="372406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191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609679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17409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90944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051091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965677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50855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23281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00360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3246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D06293CB-62A7-534E-A0CC-E640480559D4}"/>
              </a:ext>
            </a:extLst>
          </p:cNvPr>
          <p:cNvSpPr>
            <a:spLocks noGrp="1" noRot="1" noChangeAspect="1"/>
          </p:cNvSpPr>
          <p:nvPr>
            <p:ph type="sldImg"/>
          </p:nvPr>
        </p:nvSpPr>
        <p:spPr>
          <a:ln/>
        </p:spPr>
      </p:sp>
      <p:sp>
        <p:nvSpPr>
          <p:cNvPr id="80898" name="Notes Placeholder 2">
            <a:extLst>
              <a:ext uri="{FF2B5EF4-FFF2-40B4-BE49-F238E27FC236}">
                <a16:creationId xmlns:a16="http://schemas.microsoft.com/office/drawing/2014/main" id="{0ED4D56C-E270-7E4E-A016-4D8A5C0986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2250" indent="-222250" eaLnBrk="1" hangingPunct="1"/>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Dest: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Destination MAC address (6 bytes) </a:t>
            </a:r>
          </a:p>
          <a:p>
            <a:pPr marL="222250" indent="-222250" eaLnBrk="1" hangingPunct="1"/>
            <a:r>
              <a:rPr lang="en-US" altLang="en-US" sz="1100" b="1" dirty="0" err="1">
                <a:latin typeface="Arial" panose="020B0604020202020204" pitchFamily="34" charset="0"/>
                <a:ea typeface="ＭＳ Ｐゴシック" panose="020B0600070205080204" pitchFamily="34" charset="-128"/>
                <a:cs typeface="Arial" panose="020B0604020202020204" pitchFamily="34" charset="0"/>
              </a:rPr>
              <a:t>Src</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Source MAC address (6 bytes) </a:t>
            </a:r>
          </a:p>
          <a:p>
            <a:pPr marL="222250" indent="-222250" eaLnBrk="1" hangingPunct="1"/>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Tag: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Inserted 802.1Q tag (4 bytes, detailed here): </a:t>
            </a:r>
          </a:p>
          <a:p>
            <a:pPr marL="447675" lvl="2" indent="-171450" eaLnBrk="1" hangingPunct="1"/>
            <a:r>
              <a:rPr lang="en-US" altLang="en-US" sz="1100" b="1" dirty="0" err="1">
                <a:latin typeface="Arial" panose="020B0604020202020204" pitchFamily="34" charset="0"/>
                <a:ea typeface="Arial" panose="020B0604020202020204" pitchFamily="34" charset="0"/>
                <a:cs typeface="Arial" panose="020B0604020202020204" pitchFamily="34" charset="0"/>
              </a:rPr>
              <a:t>EtherType</a:t>
            </a:r>
            <a:r>
              <a:rPr lang="en-US" altLang="en-US" sz="1100" b="1" dirty="0">
                <a:latin typeface="Arial" panose="020B0604020202020204" pitchFamily="34" charset="0"/>
                <a:ea typeface="Arial" panose="020B0604020202020204" pitchFamily="34" charset="0"/>
                <a:cs typeface="Arial" panose="020B0604020202020204" pitchFamily="34" charset="0"/>
              </a:rPr>
              <a:t>(TPID): </a:t>
            </a:r>
            <a:r>
              <a:rPr lang="en-US" altLang="en-US" sz="1100" dirty="0">
                <a:latin typeface="Arial" panose="020B0604020202020204" pitchFamily="34" charset="0"/>
                <a:ea typeface="Arial" panose="020B0604020202020204" pitchFamily="34" charset="0"/>
                <a:cs typeface="Arial" panose="020B0604020202020204" pitchFamily="34" charset="0"/>
              </a:rPr>
              <a:t>Set to 0x8100 to specify that the 802.1Q tag follows. </a:t>
            </a:r>
          </a:p>
          <a:p>
            <a:pPr marL="447675" lvl="2" indent="-171450" eaLnBrk="1" hangingPunct="1"/>
            <a:r>
              <a:rPr lang="en-US" altLang="en-US" sz="1100" b="1" dirty="0">
                <a:latin typeface="Arial" panose="020B0604020202020204" pitchFamily="34" charset="0"/>
                <a:ea typeface="Arial" panose="020B0604020202020204" pitchFamily="34" charset="0"/>
                <a:cs typeface="Arial" panose="020B0604020202020204" pitchFamily="34" charset="0"/>
              </a:rPr>
              <a:t>PRI: </a:t>
            </a:r>
            <a:r>
              <a:rPr lang="en-US" altLang="en-US" sz="1100" dirty="0">
                <a:latin typeface="Arial" panose="020B0604020202020204" pitchFamily="34" charset="0"/>
                <a:ea typeface="Arial" panose="020B0604020202020204" pitchFamily="34" charset="0"/>
                <a:cs typeface="Arial" panose="020B0604020202020204" pitchFamily="34" charset="0"/>
              </a:rPr>
              <a:t>3-bit 802.1p priority field. </a:t>
            </a:r>
          </a:p>
          <a:p>
            <a:pPr marL="447675" lvl="2" indent="-171450" eaLnBrk="1" hangingPunct="1"/>
            <a:r>
              <a:rPr lang="en-US" altLang="en-US" sz="1100" b="1" dirty="0">
                <a:latin typeface="Arial" panose="020B0604020202020204" pitchFamily="34" charset="0"/>
                <a:ea typeface="Arial" panose="020B0604020202020204" pitchFamily="34" charset="0"/>
                <a:cs typeface="Arial" panose="020B0604020202020204" pitchFamily="34" charset="0"/>
              </a:rPr>
              <a:t>CFI: </a:t>
            </a:r>
            <a:r>
              <a:rPr lang="en-US" altLang="en-US" sz="1100" dirty="0">
                <a:latin typeface="Arial" panose="020B0604020202020204" pitchFamily="34" charset="0"/>
                <a:ea typeface="Arial" panose="020B0604020202020204" pitchFamily="34" charset="0"/>
                <a:cs typeface="Arial" panose="020B0604020202020204" pitchFamily="34" charset="0"/>
              </a:rPr>
              <a:t>Canonical Format Identifier; is always set to 0 for Ethernet switches and to 1 for Token Ring-type networks. </a:t>
            </a:r>
          </a:p>
          <a:p>
            <a:pPr marL="447675" lvl="2" indent="-171450" eaLnBrk="1" hangingPunct="1"/>
            <a:r>
              <a:rPr lang="en-US" altLang="en-US" sz="1100" b="1" dirty="0">
                <a:latin typeface="Arial" panose="020B0604020202020204" pitchFamily="34" charset="0"/>
                <a:ea typeface="Arial" panose="020B0604020202020204" pitchFamily="34" charset="0"/>
                <a:cs typeface="Arial" panose="020B0604020202020204" pitchFamily="34" charset="0"/>
              </a:rPr>
              <a:t>VLAN ID: </a:t>
            </a:r>
            <a:r>
              <a:rPr lang="en-US" altLang="en-US" sz="1100" dirty="0">
                <a:latin typeface="Arial" panose="020B0604020202020204" pitchFamily="34" charset="0"/>
                <a:ea typeface="Arial" panose="020B0604020202020204" pitchFamily="34" charset="0"/>
                <a:cs typeface="Arial" panose="020B0604020202020204" pitchFamily="34" charset="0"/>
              </a:rPr>
              <a:t>12-bit VLAN field. Of the 4096 possible VLAN IDs, the maximum number of possible VLAN configurations is 4094. A VLAN ID of 0 indicates priority frames, and value 4095 (FFF) is reserved. CFI, PRI, and VLAN ID are represented as Tag Control information (TCI) fields. </a:t>
            </a:r>
          </a:p>
          <a:p>
            <a:pPr marL="222250" indent="-222250" eaLnBrk="1" hangingPunct="1"/>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Len/</a:t>
            </a:r>
            <a:r>
              <a:rPr lang="en-US" altLang="en-US" sz="1100" b="1" dirty="0" err="1">
                <a:latin typeface="Arial" panose="020B0604020202020204" pitchFamily="34" charset="0"/>
                <a:ea typeface="ＭＳ Ｐゴシック" panose="020B0600070205080204" pitchFamily="34" charset="-128"/>
                <a:cs typeface="Arial" panose="020B0604020202020204" pitchFamily="34" charset="0"/>
              </a:rPr>
              <a:t>Etype</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2-byte field specifying length (802.3) or type (Ethernet II). </a:t>
            </a:r>
          </a:p>
          <a:p>
            <a:pPr marL="222250" indent="-222250" eaLnBrk="1" hangingPunct="1"/>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Data: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Data itself. </a:t>
            </a:r>
          </a:p>
          <a:p>
            <a:pPr marL="222250" indent="-222250" eaLnBrk="1" hangingPunct="1"/>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FCS: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Frame check sequence (4 bytes).</a:t>
            </a:r>
          </a:p>
        </p:txBody>
      </p:sp>
      <p:sp>
        <p:nvSpPr>
          <p:cNvPr id="80899" name="Slide Number Placeholder 3">
            <a:extLst>
              <a:ext uri="{FF2B5EF4-FFF2-40B4-BE49-F238E27FC236}">
                <a16:creationId xmlns:a16="http://schemas.microsoft.com/office/drawing/2014/main" id="{F5EE80BF-43B2-3D47-A0F9-9BD87175EC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173838-F5AE-084D-99B9-E8D48AF8582C}" type="slidenum">
              <a:rPr lang="en-US" altLang="en-US" sz="1200"/>
              <a:pPr eaLnBrk="1" hangingPunct="1"/>
              <a:t>12</a:t>
            </a:fld>
            <a:endParaRPr lang="en-US" altLang="en-US" sz="1200"/>
          </a:p>
        </p:txBody>
      </p:sp>
    </p:spTree>
    <p:extLst>
      <p:ext uri="{BB962C8B-B14F-4D97-AF65-F5344CB8AC3E}">
        <p14:creationId xmlns:p14="http://schemas.microsoft.com/office/powerpoint/2010/main" val="3243614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08415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52357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1497304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948290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endParaRPr lang="en-US" dirty="0"/>
          </a:p>
        </p:txBody>
      </p:sp>
    </p:spTree>
    <p:extLst>
      <p:ext uri="{BB962C8B-B14F-4D97-AF65-F5344CB8AC3E}">
        <p14:creationId xmlns:p14="http://schemas.microsoft.com/office/powerpoint/2010/main" val="2260625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159FB819-D579-4F48-BAB6-A231E7FE73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40FFBDF-1D7C-F942-A73E-558BCC6399AA}" type="slidenum">
              <a:rPr lang="en-US" altLang="en-US" sz="1200"/>
              <a:pPr eaLnBrk="1" hangingPunct="1"/>
              <a:t>49</a:t>
            </a:fld>
            <a:endParaRPr lang="en-US" altLang="en-US" sz="1200"/>
          </a:p>
        </p:txBody>
      </p:sp>
      <p:sp>
        <p:nvSpPr>
          <p:cNvPr id="117762" name="Rectangle 2">
            <a:extLst>
              <a:ext uri="{FF2B5EF4-FFF2-40B4-BE49-F238E27FC236}">
                <a16:creationId xmlns:a16="http://schemas.microsoft.com/office/drawing/2014/main" id="{ECC3F327-4634-8945-A868-BDA388629B53}"/>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AF3E5B48-FDB6-DE43-B947-CDF2EB8637DD}"/>
              </a:ext>
            </a:extLst>
          </p:cNvPr>
          <p:cNvSpPr>
            <a:spLocks noGrp="1" noChangeArrowheads="1"/>
          </p:cNvSpPr>
          <p:nvPr>
            <p:ph type="body" idx="1"/>
          </p:nvPr>
        </p:nvSpPr>
        <p:spPr/>
        <p:txBody>
          <a:bodyPr/>
          <a:lstStyle/>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switch supports these types of </a:t>
            </a:r>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secure MAC addresses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Static</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Configured using </a:t>
            </a:r>
            <a:r>
              <a:rPr lang="en-US" altLang="en-US" sz="1000" b="1" dirty="0">
                <a:latin typeface="Courier New" panose="02070309020205020404" pitchFamily="49" charset="0"/>
                <a:ea typeface="Arial" panose="020B0604020202020204" pitchFamily="34" charset="0"/>
                <a:cs typeface="Arial" panose="020B0604020202020204" pitchFamily="34" charset="0"/>
              </a:rPr>
              <a:t>switchport port-security mac-address</a:t>
            </a:r>
            <a:r>
              <a:rPr lang="en-US" altLang="en-US" sz="1000" dirty="0">
                <a:latin typeface="Courier New" panose="02070309020205020404" pitchFamily="49" charset="0"/>
                <a:ea typeface="Arial" panose="020B0604020202020204" pitchFamily="34" charset="0"/>
                <a:cs typeface="Arial" panose="020B0604020202020204" pitchFamily="34" charset="0"/>
              </a:rPr>
              <a:t> </a:t>
            </a:r>
            <a:r>
              <a:rPr lang="en-US" altLang="en-US" sz="1000" i="1" dirty="0">
                <a:latin typeface="Courier New" panose="02070309020205020404" pitchFamily="49" charset="0"/>
                <a:ea typeface="Arial" panose="020B0604020202020204" pitchFamily="34" charset="0"/>
                <a:cs typeface="Arial" panose="020B0604020202020204" pitchFamily="34" charset="0"/>
              </a:rPr>
              <a:t>mac-address</a:t>
            </a:r>
            <a:r>
              <a:rPr lang="en-US" altLang="en-US" sz="1000" dirty="0">
                <a:latin typeface="Courier New" panose="02070309020205020404" pitchFamily="49" charset="0"/>
                <a:ea typeface="Arial" panose="020B0604020202020204" pitchFamily="34" charset="0"/>
                <a:cs typeface="Arial" panose="020B0604020202020204" pitchFamily="34" charset="0"/>
              </a:rPr>
              <a:t> </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Stored in the address table</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Added to running configuration.</a:t>
            </a: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Dynamic</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These are dynamically configured</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Stored </a:t>
            </a:r>
            <a:r>
              <a:rPr lang="en-US" altLang="en-US" sz="1000" b="1" dirty="0">
                <a:latin typeface="Arial" panose="020B0604020202020204" pitchFamily="34" charset="0"/>
                <a:ea typeface="Arial" panose="020B0604020202020204" pitchFamily="34" charset="0"/>
                <a:cs typeface="Arial" panose="020B0604020202020204" pitchFamily="34" charset="0"/>
              </a:rPr>
              <a:t>only</a:t>
            </a:r>
            <a:r>
              <a:rPr lang="en-US" altLang="en-US" sz="1000" dirty="0">
                <a:latin typeface="Arial" panose="020B0604020202020204" pitchFamily="34" charset="0"/>
                <a:ea typeface="Arial" panose="020B0604020202020204" pitchFamily="34" charset="0"/>
                <a:cs typeface="Arial" panose="020B0604020202020204" pitchFamily="34" charset="0"/>
              </a:rPr>
              <a:t> in the address table</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Removed when the switch restarts</a:t>
            </a:r>
          </a:p>
          <a:p>
            <a:pPr eaLnBrk="1" hangingPunct="1"/>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Sticky</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These are dynamically configured</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Stored in the address table</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Added to the running configuration. </a:t>
            </a:r>
          </a:p>
          <a:p>
            <a:pPr lvl="1" eaLnBrk="1" hangingPunct="1"/>
            <a:r>
              <a:rPr lang="en-US" altLang="en-US" sz="1000" dirty="0">
                <a:latin typeface="Arial" panose="020B0604020202020204" pitchFamily="34" charset="0"/>
                <a:ea typeface="Arial" panose="020B0604020202020204" pitchFamily="34" charset="0"/>
                <a:cs typeface="Arial" panose="020B0604020202020204" pitchFamily="34" charset="0"/>
              </a:rPr>
              <a:t>If running-config saved to startup-config, when the switch restarts, the interface does not need to dynamically reconfigure them.</a:t>
            </a:r>
          </a:p>
          <a:p>
            <a:pPr lvl="1" eaLnBrk="1" hangingPunct="1"/>
            <a:r>
              <a:rPr lang="en-US" altLang="en-US" sz="1000" b="1" dirty="0">
                <a:latin typeface="Arial" panose="020B0604020202020204" pitchFamily="34" charset="0"/>
                <a:ea typeface="Arial" panose="020B0604020202020204" pitchFamily="34" charset="0"/>
                <a:cs typeface="Arial" panose="020B0604020202020204" pitchFamily="34" charset="0"/>
              </a:rPr>
              <a:t>Note</a:t>
            </a:r>
            <a:r>
              <a:rPr lang="en-US" altLang="en-US" sz="1000" dirty="0">
                <a:latin typeface="Arial" panose="020B0604020202020204" pitchFamily="34" charset="0"/>
                <a:ea typeface="Arial" panose="020B0604020202020204" pitchFamily="34" charset="0"/>
                <a:cs typeface="Arial" panose="020B0604020202020204" pitchFamily="34" charset="0"/>
              </a:rPr>
              <a:t>: </a:t>
            </a:r>
            <a:r>
              <a:rPr lang="en-US" altLang="en-US" sz="1000" i="1" dirty="0">
                <a:latin typeface="Arial" panose="020B0604020202020204" pitchFamily="34" charset="0"/>
                <a:ea typeface="Arial" panose="020B0604020202020204" pitchFamily="34" charset="0"/>
                <a:cs typeface="Arial" panose="020B0604020202020204" pitchFamily="34" charset="0"/>
              </a:rPr>
              <a:t>When you enter this command, the interface converts all the dynamic secure MAC addresses, including those that were dynamically learned before sticky learning was enabled, to sticky secure MAC addresses. The interface adds all the sticky secure MAC addresses to the running configuration.</a:t>
            </a:r>
            <a:r>
              <a:rPr lang="en-US" altLang="en-US" sz="1000" dirty="0">
                <a:latin typeface="Arial" panose="020B0604020202020204" pitchFamily="34" charset="0"/>
                <a:ea typeface="Arial" panose="020B0604020202020204" pitchFamily="34" charset="0"/>
                <a:cs typeface="Arial" panose="020B0604020202020204" pitchFamily="34" charset="0"/>
              </a:rPr>
              <a:t> </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034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A7124-4A9E-D54A-82C4-5BA5BE9CB8F3}" type="slidenum">
              <a:rPr lang="en-US" smtClean="0"/>
              <a:t>50</a:t>
            </a:fld>
            <a:endParaRPr lang="en-US"/>
          </a:p>
        </p:txBody>
      </p:sp>
    </p:spTree>
    <p:extLst>
      <p:ext uri="{BB962C8B-B14F-4D97-AF65-F5344CB8AC3E}">
        <p14:creationId xmlns:p14="http://schemas.microsoft.com/office/powerpoint/2010/main" val="343780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73374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A95A1AEB-24CA-1A46-B460-FECA20C6AB22}"/>
              </a:ext>
            </a:extLst>
          </p:cNvPr>
          <p:cNvSpPr>
            <a:spLocks noGrp="1" noRot="1" noChangeAspect="1"/>
          </p:cNvSpPr>
          <p:nvPr>
            <p:ph type="sldImg"/>
          </p:nvPr>
        </p:nvSpPr>
        <p:spPr>
          <a:ln/>
        </p:spPr>
      </p:sp>
      <p:sp>
        <p:nvSpPr>
          <p:cNvPr id="99330" name="Notes Placeholder 2">
            <a:extLst>
              <a:ext uri="{FF2B5EF4-FFF2-40B4-BE49-F238E27FC236}">
                <a16:creationId xmlns:a16="http://schemas.microsoft.com/office/drawing/2014/main" id="{3D4A7DBA-AFDF-5A49-8CB0-E2567C6CAD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2250" indent="-222250" eaLnBrk="1" hangingPunct="1"/>
            <a:r>
              <a:rPr lang="en-US" altLang="en-US" sz="1100" dirty="0">
                <a:latin typeface="Arial" panose="020B0604020202020204" pitchFamily="34" charset="0"/>
                <a:ea typeface="ＭＳ Ｐゴシック" panose="020B0600070205080204" pitchFamily="34" charset="-128"/>
                <a:cs typeface="Arial" panose="020B0604020202020204" pitchFamily="34" charset="0"/>
              </a:rPr>
              <a:t>All recent Cisco Catalyst switches, except for the Catalyst 2900XL and 3500XL, use a Cisco proprietary point-to-point protocol called Dynamic Trunking Protocol (DTP) on trunk ports to negotiate the trunking state. DTP negotiates the operational mode of directly connected switch ports to a trunk port and selects an appropriate trunking protocol. Nego­tiating trunking is a recommended practice in multilayer switched networks because it avoids network issues resulting from trunking misconfigurations for initial configuration, but best practice is when the network is stable, change to trunk mode. </a:t>
            </a:r>
          </a:p>
          <a:p>
            <a:pPr marL="222250" indent="-222250" eaLnBrk="1" hangingPunct="1"/>
            <a:r>
              <a:rPr lang="en-US" altLang="en-US" sz="1100" dirty="0">
                <a:latin typeface="Arial" panose="020B0604020202020204" pitchFamily="34" charset="0"/>
                <a:ea typeface="ＭＳ Ｐゴシック" panose="020B0600070205080204" pitchFamily="34" charset="-128"/>
                <a:cs typeface="Arial" panose="020B0604020202020204" pitchFamily="34" charset="0"/>
              </a:rPr>
              <a:t>The default interface trunking mode is </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dynamic auto</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99331" name="Slide Number Placeholder 3">
            <a:extLst>
              <a:ext uri="{FF2B5EF4-FFF2-40B4-BE49-F238E27FC236}">
                <a16:creationId xmlns:a16="http://schemas.microsoft.com/office/drawing/2014/main" id="{06050249-0631-F94D-BB0F-8D84463AA4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9D69891-7568-E846-9FF9-1AE8FE0F51BF}" type="slidenum">
              <a:rPr lang="en-US" altLang="en-US" sz="1200"/>
              <a:pPr eaLnBrk="1" hangingPunct="1"/>
              <a:t>14</a:t>
            </a:fld>
            <a:endParaRPr lang="en-US" altLang="en-US" sz="1200"/>
          </a:p>
        </p:txBody>
      </p:sp>
    </p:spTree>
    <p:extLst>
      <p:ext uri="{BB962C8B-B14F-4D97-AF65-F5344CB8AC3E}">
        <p14:creationId xmlns:p14="http://schemas.microsoft.com/office/powerpoint/2010/main" val="211910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B957439E-4F28-4E4E-96AA-F7C72A3DEB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4A90FF6-DCC9-6F4B-A1CD-0192FD7CAC39}" type="slidenum">
              <a:rPr lang="en-US" altLang="en-US" sz="1200"/>
              <a:pPr eaLnBrk="1" hangingPunct="1"/>
              <a:t>15</a:t>
            </a:fld>
            <a:endParaRPr lang="en-US" altLang="en-US" sz="1200"/>
          </a:p>
        </p:txBody>
      </p:sp>
      <p:sp>
        <p:nvSpPr>
          <p:cNvPr id="121858" name="Rectangle 2">
            <a:extLst>
              <a:ext uri="{FF2B5EF4-FFF2-40B4-BE49-F238E27FC236}">
                <a16:creationId xmlns:a16="http://schemas.microsoft.com/office/drawing/2014/main" id="{C95A086A-E485-8B43-9482-0F10270252F4}"/>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120FC8FE-50D9-8746-ABD9-049D840635A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5037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18F09322-6F48-FE4C-AFE4-F1C45B2C7E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EAAFBEF-E77D-3847-AB49-5E57F1ECE086}" type="slidenum">
              <a:rPr lang="en-US" altLang="en-US" sz="1200"/>
              <a:pPr eaLnBrk="1" hangingPunct="1"/>
              <a:t>16</a:t>
            </a:fld>
            <a:endParaRPr lang="en-US" altLang="en-US" sz="1200"/>
          </a:p>
        </p:txBody>
      </p:sp>
      <p:sp>
        <p:nvSpPr>
          <p:cNvPr id="84994" name="Rectangle 2">
            <a:extLst>
              <a:ext uri="{FF2B5EF4-FFF2-40B4-BE49-F238E27FC236}">
                <a16:creationId xmlns:a16="http://schemas.microsoft.com/office/drawing/2014/main" id="{7A7FAAF7-25AF-E140-8BD7-922CB866827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93CD3641-4DC5-3B4B-B2E6-91132D9CF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0599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48F618D8-DF88-3B44-9FFB-DAE5F9D2B9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6D56C1F-0D5B-904A-A368-87908E27CD1E}" type="slidenum">
              <a:rPr lang="en-US" altLang="en-US" sz="1200"/>
              <a:pPr eaLnBrk="1" hangingPunct="1"/>
              <a:t>17</a:t>
            </a:fld>
            <a:endParaRPr lang="en-US" altLang="en-US" sz="1200"/>
          </a:p>
        </p:txBody>
      </p:sp>
      <p:sp>
        <p:nvSpPr>
          <p:cNvPr id="87042" name="Rectangle 2">
            <a:extLst>
              <a:ext uri="{FF2B5EF4-FFF2-40B4-BE49-F238E27FC236}">
                <a16:creationId xmlns:a16="http://schemas.microsoft.com/office/drawing/2014/main" id="{5B714FD3-C61C-CB4B-AE1E-5BD79F834075}"/>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B57E7BCE-96D9-F04F-9B9F-A37FDD3B90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419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4214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D96AE1-EAEE-7B41-9CE3-35AFD480C798}" type="datetime1">
              <a:rPr lang="en-GB" smtClean="0"/>
              <a:t>04/06/2023</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3255561"/>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2FD3B-5A75-9244-86F9-6DDD9A300A19}" type="datetime1">
              <a:rPr lang="en-GB" smtClean="0"/>
              <a:t>04/06/2023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5687729"/>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220BDF-AC46-594C-954A-C59BCB74B391}" type="datetime1">
              <a:rPr lang="en-GB" smtClean="0"/>
              <a:t>04/06/2023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9486265"/>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Rows Graphic Bottom">
    <p:spTree>
      <p:nvGrpSpPr>
        <p:cNvPr id="1" name=""/>
        <p:cNvGrpSpPr/>
        <p:nvPr/>
      </p:nvGrpSpPr>
      <p:grpSpPr>
        <a:xfrm>
          <a:off x="0" y="0"/>
          <a:ext cx="0" cy="0"/>
          <a:chOff x="0" y="0"/>
          <a:chExt cx="0" cy="0"/>
        </a:xfrm>
      </p:grpSpPr>
      <p:sp>
        <p:nvSpPr>
          <p:cNvPr id="2" name="Title 1"/>
          <p:cNvSpPr>
            <a:spLocks noGrp="1"/>
          </p:cNvSpPr>
          <p:nvPr>
            <p:ph type="title"/>
          </p:nvPr>
        </p:nvSpPr>
        <p:spPr>
          <a:xfrm>
            <a:off x="372533" y="365380"/>
            <a:ext cx="11362267" cy="549021"/>
          </a:xfrm>
          <a:prstGeom prst="rect">
            <a:avLst/>
          </a:prstGeom>
        </p:spPr>
        <p:txBody>
          <a:bodyPr>
            <a:normAutofit/>
          </a:bodyPr>
          <a:lstStyle>
            <a:lvl1pPr>
              <a:defRPr baseline="0"/>
            </a:lvl1pPr>
          </a:lstStyle>
          <a:p>
            <a:r>
              <a:rPr lang="en-US"/>
              <a:t>Click to edit Master title style</a:t>
            </a:r>
          </a:p>
        </p:txBody>
      </p:sp>
      <p:sp>
        <p:nvSpPr>
          <p:cNvPr id="4" name="Content Placeholder 2"/>
          <p:cNvSpPr>
            <a:spLocks noGrp="1"/>
          </p:cNvSpPr>
          <p:nvPr>
            <p:ph idx="10"/>
          </p:nvPr>
        </p:nvSpPr>
        <p:spPr>
          <a:xfrm>
            <a:off x="372533" y="990600"/>
            <a:ext cx="11360472" cy="2452688"/>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1"/>
          </p:nvPr>
        </p:nvSpPr>
        <p:spPr>
          <a:xfrm>
            <a:off x="372534" y="3619500"/>
            <a:ext cx="11360151" cy="2921000"/>
          </a:xfrm>
        </p:spPr>
        <p:txBody>
          <a:bodyPr>
            <a:normAutofit/>
          </a:bodyPr>
          <a:lstStyle>
            <a:lvl1pPr>
              <a:buNone/>
              <a:defRPr/>
            </a:lvl1pPr>
            <a:lvl2pPr>
              <a:buNone/>
              <a:defRPr/>
            </a:lvl2pPr>
            <a:lvl3pPr>
              <a:buNone/>
              <a:defRPr/>
            </a:lvl3pPr>
          </a:lstStyle>
          <a:p>
            <a:pPr lvl="0"/>
            <a:r>
              <a:rPr lang="en-US"/>
              <a:t>Click to edit Master text styles</a:t>
            </a:r>
          </a:p>
        </p:txBody>
      </p:sp>
    </p:spTree>
    <p:extLst>
      <p:ext uri="{BB962C8B-B14F-4D97-AF65-F5344CB8AC3E}">
        <p14:creationId xmlns:p14="http://schemas.microsoft.com/office/powerpoint/2010/main" val="132184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Rows Graphic Top">
    <p:spTree>
      <p:nvGrpSpPr>
        <p:cNvPr id="1" name=""/>
        <p:cNvGrpSpPr/>
        <p:nvPr/>
      </p:nvGrpSpPr>
      <p:grpSpPr>
        <a:xfrm>
          <a:off x="0" y="0"/>
          <a:ext cx="0" cy="0"/>
          <a:chOff x="0" y="0"/>
          <a:chExt cx="0" cy="0"/>
        </a:xfrm>
      </p:grpSpPr>
      <p:sp>
        <p:nvSpPr>
          <p:cNvPr id="2" name="Title 1"/>
          <p:cNvSpPr>
            <a:spLocks noGrp="1"/>
          </p:cNvSpPr>
          <p:nvPr>
            <p:ph type="title"/>
          </p:nvPr>
        </p:nvSpPr>
        <p:spPr>
          <a:xfrm>
            <a:off x="372533" y="365380"/>
            <a:ext cx="11362267" cy="549021"/>
          </a:xfrm>
          <a:prstGeom prst="rect">
            <a:avLst/>
          </a:prstGeom>
        </p:spPr>
        <p:txBody>
          <a:bodyPr>
            <a:normAutofit/>
          </a:bodyPr>
          <a:lstStyle>
            <a:lvl1pPr>
              <a:defRPr baseline="0"/>
            </a:lvl1pPr>
          </a:lstStyle>
          <a:p>
            <a:r>
              <a:rPr lang="en-US"/>
              <a:t>Click to edit Master title style</a:t>
            </a:r>
          </a:p>
        </p:txBody>
      </p:sp>
      <p:sp>
        <p:nvSpPr>
          <p:cNvPr id="5" name="Content Placeholder 2"/>
          <p:cNvSpPr>
            <a:spLocks noGrp="1"/>
          </p:cNvSpPr>
          <p:nvPr>
            <p:ph idx="11"/>
          </p:nvPr>
        </p:nvSpPr>
        <p:spPr>
          <a:xfrm>
            <a:off x="372533" y="3708401"/>
            <a:ext cx="11360472" cy="2715704"/>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2"/>
          </p:nvPr>
        </p:nvSpPr>
        <p:spPr>
          <a:xfrm>
            <a:off x="372534" y="990601"/>
            <a:ext cx="11374967" cy="2654300"/>
          </a:xfrm>
        </p:spPr>
        <p:txBody>
          <a:bodyPr>
            <a:normAutofit/>
          </a:bodyPr>
          <a:lstStyle>
            <a:lvl1pPr>
              <a:buNone/>
              <a:defRPr/>
            </a:lvl1pPr>
          </a:lstStyle>
          <a:p>
            <a:pPr lvl="0"/>
            <a:r>
              <a:rPr lang="en-US"/>
              <a:t>Click to edit Master text styles</a:t>
            </a:r>
          </a:p>
        </p:txBody>
      </p:sp>
    </p:spTree>
    <p:extLst>
      <p:ext uri="{BB962C8B-B14F-4D97-AF65-F5344CB8AC3E}">
        <p14:creationId xmlns:p14="http://schemas.microsoft.com/office/powerpoint/2010/main" val="2508710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2533" y="365380"/>
            <a:ext cx="11362267" cy="549021"/>
          </a:xfrm>
          <a:prstGeom prst="rect">
            <a:avLst/>
          </a:prstGeom>
        </p:spPr>
        <p:txBody>
          <a:bodyPr>
            <a:normAutofit/>
          </a:bodyPr>
          <a:lstStyle>
            <a:lvl1pPr>
              <a:defRPr baseline="0"/>
            </a:lvl1pPr>
          </a:lstStyle>
          <a:p>
            <a:r>
              <a:rPr lang="en-US"/>
              <a:t>Click to edit Master title style</a:t>
            </a:r>
          </a:p>
        </p:txBody>
      </p:sp>
      <p:sp>
        <p:nvSpPr>
          <p:cNvPr id="4" name="Content Placeholder 2"/>
          <p:cNvSpPr>
            <a:spLocks noGrp="1"/>
          </p:cNvSpPr>
          <p:nvPr>
            <p:ph idx="10"/>
          </p:nvPr>
        </p:nvSpPr>
        <p:spPr>
          <a:xfrm>
            <a:off x="372533" y="1003301"/>
            <a:ext cx="11360472" cy="272960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a:t>Click to edit Master text styles</a:t>
            </a:r>
          </a:p>
          <a:p>
            <a:pPr lvl="1"/>
            <a:r>
              <a:rPr lang="en-US"/>
              <a:t>Second level</a:t>
            </a:r>
          </a:p>
          <a:p>
            <a:pPr lvl="2"/>
            <a:r>
              <a:rPr lang="en-US"/>
              <a:t>Third level</a:t>
            </a:r>
          </a:p>
        </p:txBody>
      </p:sp>
      <p:sp>
        <p:nvSpPr>
          <p:cNvPr id="5" name="Content Placeholder 2"/>
          <p:cNvSpPr>
            <a:spLocks noGrp="1"/>
          </p:cNvSpPr>
          <p:nvPr>
            <p:ph idx="11"/>
          </p:nvPr>
        </p:nvSpPr>
        <p:spPr>
          <a:xfrm>
            <a:off x="372533" y="3797452"/>
            <a:ext cx="11360472" cy="271764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1824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792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479D-67D8-4B47-B03F-EF0BF299C20B}" type="datetime1">
              <a:rPr lang="en-GB" smtClean="0"/>
              <a:t>04/06/2023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335882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AEEC3C-ECD6-7F4B-9A1E-0302C2773FB7}" type="datetime1">
              <a:rPr lang="en-GB" smtClean="0"/>
              <a:t>04/06/2023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3032077"/>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A8E203-9E06-BA4E-9347-CCA1B418D46E}" type="datetime1">
              <a:rPr lang="en-GB" smtClean="0"/>
              <a:t>04/06/2023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4216268"/>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874AA4-E1FD-024D-AB29-A0CFB1EFE45D}" type="datetime1">
              <a:rPr lang="en-GB" smtClean="0"/>
              <a:t>04/06/2023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1748725"/>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B4D35A-C4D4-0344-BED5-63E1BCA11142}" type="datetime1">
              <a:rPr lang="en-GB" smtClean="0"/>
              <a:t>04/06/2023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752816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9425A-AA0D-344D-AD9B-2519919E4DAB}" type="datetime1">
              <a:rPr lang="en-GB" smtClean="0"/>
              <a:t>04/06/2023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0205949"/>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B7938F-4EAA-6942-AF4F-5CF9F19383C6}" type="datetime1">
              <a:rPr lang="en-GB" smtClean="0"/>
              <a:t>04/06/2023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972460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7C95326A-3B76-D74C-92D9-A15EC3C5F0B4}" type="datetime1">
              <a:rPr lang="en-GB" smtClean="0"/>
              <a:t>04/06/2023</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469162"/>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B7DA7B-F3E9-5F42-931F-9EB8EF91DE85}" type="datetime1">
              <a:rPr lang="en-GB" smtClean="0"/>
              <a:t>04/06/2023</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8429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ransition spd="slow">
    <p:wheel spokes="1"/>
  </p:transition>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hyperlink" Target="https://study-ccna.com/what-is-st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12.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udy-ccna.com/ar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tudy-ccna.com/collision-broadcast-domain/"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
            <a:extLst>
              <a:ext uri="{FF2B5EF4-FFF2-40B4-BE49-F238E27FC236}">
                <a16:creationId xmlns:a16="http://schemas.microsoft.com/office/drawing/2014/main" id="{50E2123E-49EA-194B-A492-0DFBFF9011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2147" y="2316622"/>
            <a:ext cx="5080000" cy="438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3FBD56-1C86-1042-B2AF-D1962C2A521D}"/>
              </a:ext>
            </a:extLst>
          </p:cNvPr>
          <p:cNvSpPr txBox="1"/>
          <p:nvPr/>
        </p:nvSpPr>
        <p:spPr>
          <a:xfrm>
            <a:off x="3769418" y="847893"/>
            <a:ext cx="4230645" cy="1323439"/>
          </a:xfrm>
          <a:prstGeom prst="rect">
            <a:avLst/>
          </a:prstGeom>
          <a:noFill/>
        </p:spPr>
        <p:txBody>
          <a:bodyPr wrap="none" rtlCol="0">
            <a:spAutoFit/>
          </a:bodyPr>
          <a:lstStyle/>
          <a:p>
            <a:pPr algn="ctr"/>
            <a:r>
              <a:rPr lang="en-US" sz="4000" b="1" dirty="0">
                <a:latin typeface="Bradley Hand" pitchFamily="2" charset="77"/>
              </a:rPr>
              <a:t>Chapter – 3</a:t>
            </a:r>
          </a:p>
          <a:p>
            <a:r>
              <a:rPr lang="en-US" sz="4000" b="1" dirty="0">
                <a:latin typeface="Bradley Hand" pitchFamily="2" charset="77"/>
              </a:rPr>
              <a:t>Layer -2 Protocols</a:t>
            </a:r>
          </a:p>
        </p:txBody>
      </p:sp>
    </p:spTree>
    <p:extLst>
      <p:ext uri="{BB962C8B-B14F-4D97-AF65-F5344CB8AC3E}">
        <p14:creationId xmlns:p14="http://schemas.microsoft.com/office/powerpoint/2010/main" val="3673480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2CBE944-1F72-5942-8121-AB2B6CD342F6}"/>
              </a:ext>
            </a:extLst>
          </p:cNvPr>
          <p:cNvSpPr txBox="1">
            <a:spLocks noChangeArrowheads="1"/>
          </p:cNvSpPr>
          <p:nvPr/>
        </p:nvSpPr>
        <p:spPr>
          <a:xfrm>
            <a:off x="1650274" y="875212"/>
            <a:ext cx="8229600" cy="5334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n-US" altLang="en-US" sz="2800" dirty="0">
                <a:ea typeface="ＭＳ Ｐゴシック" panose="020B0600070205080204" pitchFamily="34" charset="-128"/>
              </a:rPr>
              <a:t>Trunking, DTP, VTP, STP and </a:t>
            </a:r>
            <a:r>
              <a:rPr lang="en-US" sz="2800" dirty="0"/>
              <a:t>EtherChannel </a:t>
            </a:r>
            <a:endParaRPr lang="en-US" altLang="en-US" sz="2800" dirty="0">
              <a:ea typeface="ＭＳ Ｐゴシック" panose="020B0600070205080204" pitchFamily="34" charset="-128"/>
            </a:endParaRPr>
          </a:p>
        </p:txBody>
      </p:sp>
      <p:pic>
        <p:nvPicPr>
          <p:cNvPr id="5" name="Picture 9" descr="surfing-tavarua-resort">
            <a:extLst>
              <a:ext uri="{FF2B5EF4-FFF2-40B4-BE49-F238E27FC236}">
                <a16:creationId xmlns:a16="http://schemas.microsoft.com/office/drawing/2014/main" id="{EC76F245-1581-344A-8EBA-7E0D66AC0C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9544" y="1408612"/>
            <a:ext cx="6671060" cy="45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690723"/>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B48E12AF-2B19-3E46-9B78-93F63F182E7A}"/>
              </a:ext>
            </a:extLst>
          </p:cNvPr>
          <p:cNvSpPr>
            <a:spLocks noGrp="1"/>
          </p:cNvSpPr>
          <p:nvPr>
            <p:ph type="title"/>
          </p:nvPr>
        </p:nvSpPr>
        <p:spPr>
          <a:xfrm>
            <a:off x="182881" y="156550"/>
            <a:ext cx="8521700" cy="549275"/>
          </a:xfrm>
        </p:spPr>
        <p:txBody>
          <a:bodyPr/>
          <a:lstStyle/>
          <a:p>
            <a:pPr eaLnBrk="1" hangingPunct="1"/>
            <a:r>
              <a:rPr lang="en-US" altLang="en-US" sz="2900" dirty="0">
                <a:ea typeface="ＭＳ Ｐゴシック" panose="020B0600070205080204" pitchFamily="34" charset="-128"/>
              </a:rPr>
              <a:t>VLAN Trunking</a:t>
            </a:r>
          </a:p>
        </p:txBody>
      </p:sp>
      <p:sp>
        <p:nvSpPr>
          <p:cNvPr id="75778" name="Content Placeholder 2">
            <a:extLst>
              <a:ext uri="{FF2B5EF4-FFF2-40B4-BE49-F238E27FC236}">
                <a16:creationId xmlns:a16="http://schemas.microsoft.com/office/drawing/2014/main" id="{095E71B9-6338-2A4A-BBA1-F697779D9FAF}"/>
              </a:ext>
            </a:extLst>
          </p:cNvPr>
          <p:cNvSpPr>
            <a:spLocks noGrp="1"/>
          </p:cNvSpPr>
          <p:nvPr>
            <p:ph idx="10"/>
          </p:nvPr>
        </p:nvSpPr>
        <p:spPr>
          <a:xfrm>
            <a:off x="182881" y="865909"/>
            <a:ext cx="11756570" cy="2452688"/>
          </a:xfrm>
        </p:spPr>
        <p:txBody>
          <a:bodyPr>
            <a:noAutofit/>
          </a:bodyPr>
          <a:lstStyle/>
          <a:p>
            <a:pPr>
              <a:lnSpc>
                <a:spcPct val="110000"/>
              </a:lnSpc>
            </a:pPr>
            <a:r>
              <a:rPr lang="en-US" sz="2000" dirty="0"/>
              <a:t>A VLAN trunk is a point-to-point link that carries more than one VLAN.</a:t>
            </a:r>
            <a:endParaRPr lang="en-US" altLang="en-US" sz="2000" dirty="0">
              <a:ea typeface="ＭＳ Ｐゴシック" panose="020B0600070205080204" pitchFamily="34" charset="-128"/>
            </a:endParaRPr>
          </a:p>
          <a:p>
            <a:pPr eaLnBrk="1" hangingPunct="1">
              <a:lnSpc>
                <a:spcPct val="110000"/>
              </a:lnSpc>
            </a:pPr>
            <a:r>
              <a:rPr lang="en-US" altLang="en-US" sz="2000" dirty="0">
                <a:ea typeface="ＭＳ Ｐゴシック" panose="020B0600070205080204" pitchFamily="34" charset="-128"/>
              </a:rPr>
              <a:t>Trunks carry the traffic for multiple VLANs across a single physical link (multiplexing).</a:t>
            </a:r>
          </a:p>
          <a:p>
            <a:pPr eaLnBrk="1" hangingPunct="1">
              <a:lnSpc>
                <a:spcPct val="110000"/>
              </a:lnSpc>
            </a:pPr>
            <a:r>
              <a:rPr lang="en-US" sz="2000" dirty="0"/>
              <a:t>Usually established between switches to support intra VLAN communication.</a:t>
            </a:r>
          </a:p>
          <a:p>
            <a:pPr eaLnBrk="1" hangingPunct="1">
              <a:lnSpc>
                <a:spcPct val="110000"/>
              </a:lnSpc>
            </a:pPr>
            <a:r>
              <a:rPr lang="en-US" sz="2000" dirty="0"/>
              <a:t>A VLAN trunk or trunk ports are not associated to any VLANs.</a:t>
            </a:r>
          </a:p>
          <a:p>
            <a:r>
              <a:rPr lang="en-CA" altLang="en-US" sz="2000" b="1" dirty="0">
                <a:solidFill>
                  <a:srgbClr val="0070C0"/>
                </a:solidFill>
                <a:ea typeface="ＭＳ Ｐゴシック" panose="020B0600070205080204" pitchFamily="34" charset="-128"/>
              </a:rPr>
              <a:t>Switch Ethernet ports can be set to</a:t>
            </a:r>
            <a:r>
              <a:rPr lang="en-CA" altLang="en-US" sz="2000" dirty="0">
                <a:ea typeface="ＭＳ Ｐゴシック" panose="020B0600070205080204" pitchFamily="34" charset="-128"/>
              </a:rPr>
              <a:t>:</a:t>
            </a:r>
          </a:p>
          <a:p>
            <a:pPr lvl="1"/>
            <a:r>
              <a:rPr lang="en-CA" altLang="en-US" b="1" dirty="0"/>
              <a:t>Access port:</a:t>
            </a:r>
            <a:r>
              <a:rPr lang="en-CA" altLang="en-US" dirty="0"/>
              <a:t> Non-trunking port used to connect to end-devices.</a:t>
            </a:r>
          </a:p>
          <a:p>
            <a:pPr lvl="1"/>
            <a:r>
              <a:rPr lang="en-CA" altLang="en-US" b="1" dirty="0"/>
              <a:t>Trunking:</a:t>
            </a:r>
            <a:r>
              <a:rPr lang="en-CA" altLang="en-US" dirty="0"/>
              <a:t> Trunking port to carry VLAN information to another switch.</a:t>
            </a:r>
          </a:p>
          <a:p>
            <a:endParaRPr lang="en-US" sz="2000" dirty="0"/>
          </a:p>
          <a:p>
            <a:endParaRPr lang="en-US" sz="2000" dirty="0"/>
          </a:p>
          <a:p>
            <a:pPr eaLnBrk="1" hangingPunct="1">
              <a:lnSpc>
                <a:spcPct val="110000"/>
              </a:lnSpc>
            </a:pPr>
            <a:endParaRPr lang="en-US" altLang="en-US" sz="2000" dirty="0">
              <a:ea typeface="ＭＳ Ｐゴシック" panose="020B0600070205080204" pitchFamily="34" charset="-128"/>
            </a:endParaRPr>
          </a:p>
          <a:p>
            <a:pPr eaLnBrk="1" hangingPunct="1">
              <a:lnSpc>
                <a:spcPct val="110000"/>
              </a:lnSpc>
            </a:pPr>
            <a:endParaRPr lang="en-US" altLang="en-US" sz="2000" dirty="0">
              <a:ea typeface="ＭＳ Ｐゴシック" panose="020B0600070205080204" pitchFamily="34" charset="-128"/>
            </a:endParaRPr>
          </a:p>
        </p:txBody>
      </p:sp>
      <p:pic>
        <p:nvPicPr>
          <p:cNvPr id="75779" name="Picture 2" descr="010G_464">
            <a:extLst>
              <a:ext uri="{FF2B5EF4-FFF2-40B4-BE49-F238E27FC236}">
                <a16:creationId xmlns:a16="http://schemas.microsoft.com/office/drawing/2014/main" id="{BCCECC41-EA0F-7C40-B305-77156D569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4" y="4031674"/>
            <a:ext cx="10723417" cy="282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9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0920C1D1-5813-E146-834C-34BE3CD8EE04}"/>
              </a:ext>
            </a:extLst>
          </p:cNvPr>
          <p:cNvSpPr>
            <a:spLocks noGrp="1"/>
          </p:cNvSpPr>
          <p:nvPr>
            <p:ph type="title"/>
          </p:nvPr>
        </p:nvSpPr>
        <p:spPr>
          <a:xfrm>
            <a:off x="262082" y="126048"/>
            <a:ext cx="8521700" cy="549275"/>
          </a:xfrm>
        </p:spPr>
        <p:txBody>
          <a:bodyPr/>
          <a:lstStyle/>
          <a:p>
            <a:pPr eaLnBrk="1" hangingPunct="1"/>
            <a:r>
              <a:rPr lang="en-US" altLang="en-US" sz="2900" dirty="0">
                <a:ea typeface="ＭＳ Ｐゴシック" panose="020B0600070205080204" pitchFamily="34" charset="-128"/>
              </a:rPr>
              <a:t>VLAN Trunking with IEEE 802.1Q</a:t>
            </a:r>
          </a:p>
        </p:txBody>
      </p:sp>
      <p:sp>
        <p:nvSpPr>
          <p:cNvPr id="109571" name="Content Placeholder 2">
            <a:extLst>
              <a:ext uri="{FF2B5EF4-FFF2-40B4-BE49-F238E27FC236}">
                <a16:creationId xmlns:a16="http://schemas.microsoft.com/office/drawing/2014/main" id="{8184E96E-D5E5-0443-88A4-3B2EE1309E9A}"/>
              </a:ext>
            </a:extLst>
          </p:cNvPr>
          <p:cNvSpPr>
            <a:spLocks noGrp="1"/>
          </p:cNvSpPr>
          <p:nvPr>
            <p:ph idx="11"/>
          </p:nvPr>
        </p:nvSpPr>
        <p:spPr>
          <a:xfrm>
            <a:off x="0" y="1089116"/>
            <a:ext cx="6631477" cy="3076748"/>
          </a:xfrm>
        </p:spPr>
        <p:txBody>
          <a:bodyPr>
            <a:noAutofit/>
          </a:bodyPr>
          <a:lstStyle/>
          <a:p>
            <a:pPr eaLnBrk="1" hangingPunct="1"/>
            <a:r>
              <a:rPr lang="en-US" altLang="en-US" sz="2000" dirty="0">
                <a:ea typeface="ＭＳ Ｐゴシック" panose="020B0600070205080204" pitchFamily="34" charset="-128"/>
              </a:rPr>
              <a:t>802.1Q is a widely supported industry-standard protocol. </a:t>
            </a:r>
          </a:p>
          <a:p>
            <a:pPr eaLnBrk="1" hangingPunct="1"/>
            <a:r>
              <a:rPr lang="en-US" altLang="en-US" sz="2000" dirty="0">
                <a:ea typeface="ＭＳ Ｐゴシック" panose="020B0600070205080204" pitchFamily="34" charset="-128"/>
              </a:rPr>
              <a:t>Smaller frame overhead than ISL. </a:t>
            </a:r>
            <a:endParaRPr lang="ar-SA" altLang="en-US" sz="2000" dirty="0">
              <a:ea typeface="ＭＳ Ｐゴシック" panose="020B0600070205080204" pitchFamily="34" charset="-128"/>
            </a:endParaRPr>
          </a:p>
          <a:p>
            <a:r>
              <a:rPr lang="en-US" sz="2000" dirty="0"/>
              <a:t>The IEEE 802.1Q header is 4 Bytes</a:t>
            </a:r>
          </a:p>
          <a:p>
            <a:r>
              <a:rPr lang="en-US" altLang="ja-JP" sz="2000" dirty="0"/>
              <a:t>When the tag is created the FCS must be recalculated.</a:t>
            </a:r>
          </a:p>
          <a:p>
            <a:r>
              <a:rPr lang="en-US" altLang="ja-JP" sz="2000" dirty="0"/>
              <a:t>When sent to end devices, this tag must be removed and the FCS recalculated back to its original number.</a:t>
            </a:r>
          </a:p>
          <a:p>
            <a:pPr eaLnBrk="1" hangingPunct="1"/>
            <a:endParaRPr lang="en-US" altLang="en-US" sz="2000" dirty="0">
              <a:ea typeface="ＭＳ Ｐゴシック" panose="020B0600070205080204" pitchFamily="34" charset="-128"/>
            </a:endParaRPr>
          </a:p>
        </p:txBody>
      </p:sp>
      <p:pic>
        <p:nvPicPr>
          <p:cNvPr id="10" name="Picture 2">
            <a:extLst>
              <a:ext uri="{FF2B5EF4-FFF2-40B4-BE49-F238E27FC236}">
                <a16:creationId xmlns:a16="http://schemas.microsoft.com/office/drawing/2014/main" id="{A7B405D7-69BC-884C-B046-FF30FCBE9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805" y="675323"/>
            <a:ext cx="5401195" cy="351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603A858B-A501-6E40-8229-329D55C6A0E3}"/>
              </a:ext>
            </a:extLst>
          </p:cNvPr>
          <p:cNvSpPr txBox="1"/>
          <p:nvPr/>
        </p:nvSpPr>
        <p:spPr>
          <a:xfrm>
            <a:off x="831273" y="5049982"/>
            <a:ext cx="184731" cy="369332"/>
          </a:xfrm>
          <a:prstGeom prst="rect">
            <a:avLst/>
          </a:prstGeom>
          <a:noFill/>
        </p:spPr>
        <p:txBody>
          <a:bodyPr wrap="none" rtlCol="0">
            <a:spAutoFit/>
          </a:bodyPr>
          <a:lstStyle/>
          <a:p>
            <a:endParaRPr lang="en-US" dirty="0"/>
          </a:p>
        </p:txBody>
      </p:sp>
      <p:graphicFrame>
        <p:nvGraphicFramePr>
          <p:cNvPr id="11" name="Table 10">
            <a:extLst>
              <a:ext uri="{FF2B5EF4-FFF2-40B4-BE49-F238E27FC236}">
                <a16:creationId xmlns:a16="http://schemas.microsoft.com/office/drawing/2014/main" id="{9B5E48C3-2E18-D04C-9AB3-7AE3089E31DA}"/>
              </a:ext>
            </a:extLst>
          </p:cNvPr>
          <p:cNvGraphicFramePr>
            <a:graphicFrameLocks noGrp="1"/>
          </p:cNvGraphicFramePr>
          <p:nvPr>
            <p:extLst>
              <p:ext uri="{D42A27DB-BD31-4B8C-83A1-F6EECF244321}">
                <p14:modId xmlns:p14="http://schemas.microsoft.com/office/powerpoint/2010/main" val="1006191739"/>
              </p:ext>
            </p:extLst>
          </p:nvPr>
        </p:nvGraphicFramePr>
        <p:xfrm>
          <a:off x="0" y="4334262"/>
          <a:ext cx="12192000" cy="2523738"/>
        </p:xfrm>
        <a:graphic>
          <a:graphicData uri="http://schemas.openxmlformats.org/drawingml/2006/table">
            <a:tbl>
              <a:tblPr firstRow="1" bandRow="1">
                <a:tableStyleId>{5C22544A-7EE6-4342-B048-85BDC9FD1C3A}</a:tableStyleId>
              </a:tblPr>
              <a:tblGrid>
                <a:gridCol w="4581890">
                  <a:extLst>
                    <a:ext uri="{9D8B030D-6E8A-4147-A177-3AD203B41FA5}">
                      <a16:colId xmlns:a16="http://schemas.microsoft.com/office/drawing/2014/main" val="20000"/>
                    </a:ext>
                  </a:extLst>
                </a:gridCol>
                <a:gridCol w="7610110">
                  <a:extLst>
                    <a:ext uri="{9D8B030D-6E8A-4147-A177-3AD203B41FA5}">
                      <a16:colId xmlns:a16="http://schemas.microsoft.com/office/drawing/2014/main" val="20001"/>
                    </a:ext>
                  </a:extLst>
                </a:gridCol>
              </a:tblGrid>
              <a:tr h="424658">
                <a:tc>
                  <a:txBody>
                    <a:bodyPr/>
                    <a:lstStyle/>
                    <a:p>
                      <a:r>
                        <a:rPr lang="en-US" sz="1400" dirty="0"/>
                        <a:t>802.1Q VLAN Tag Field</a:t>
                      </a:r>
                    </a:p>
                  </a:txBody>
                  <a:tcPr/>
                </a:tc>
                <a:tc>
                  <a:txBody>
                    <a:bodyPr/>
                    <a:lstStyle/>
                    <a:p>
                      <a:r>
                        <a:rPr lang="en-US" sz="1400" dirty="0"/>
                        <a:t>Function</a:t>
                      </a:r>
                    </a:p>
                  </a:txBody>
                  <a:tcPr/>
                </a:tc>
                <a:extLst>
                  <a:ext uri="{0D108BD9-81ED-4DB2-BD59-A6C34878D82A}">
                    <a16:rowId xmlns:a16="http://schemas.microsoft.com/office/drawing/2014/main" val="10000"/>
                  </a:ext>
                </a:extLst>
              </a:tr>
              <a:tr h="721919">
                <a:tc>
                  <a:txBody>
                    <a:bodyPr/>
                    <a:lstStyle/>
                    <a:p>
                      <a:r>
                        <a:rPr lang="en-US" sz="1400" b="1" dirty="0"/>
                        <a:t>Type</a:t>
                      </a:r>
                      <a:endParaRPr lang="en-US" sz="1400" dirty="0"/>
                    </a:p>
                  </a:txBody>
                  <a:tcPr/>
                </a:tc>
                <a:tc>
                  <a:txBody>
                    <a:bodyPr/>
                    <a:lstStyle/>
                    <a:p>
                      <a:pPr marL="285750" indent="-285750">
                        <a:buFont typeface="Arial" panose="020B0604020202020204" pitchFamily="34" charset="0"/>
                        <a:buChar char="•"/>
                      </a:pPr>
                      <a:r>
                        <a:rPr lang="en-US" sz="1400" dirty="0"/>
                        <a:t>2-Byte field</a:t>
                      </a:r>
                      <a:r>
                        <a:rPr lang="en-US" sz="1400" baseline="0" dirty="0"/>
                        <a:t> with hexadecimal 0x8100</a:t>
                      </a:r>
                      <a:endParaRPr lang="en-US" sz="1400" dirty="0"/>
                    </a:p>
                    <a:p>
                      <a:pPr marL="285750" indent="-285750">
                        <a:buFont typeface="Arial" panose="020B0604020202020204" pitchFamily="34" charset="0"/>
                        <a:buChar char="•"/>
                      </a:pPr>
                      <a:r>
                        <a:rPr lang="en-US" sz="1400" dirty="0"/>
                        <a:t>This is referred to as Tag Protocol ID (TPID)</a:t>
                      </a:r>
                    </a:p>
                  </a:txBody>
                  <a:tcPr/>
                </a:tc>
                <a:extLst>
                  <a:ext uri="{0D108BD9-81ED-4DB2-BD59-A6C34878D82A}">
                    <a16:rowId xmlns:a16="http://schemas.microsoft.com/office/drawing/2014/main" val="10001"/>
                  </a:ext>
                </a:extLst>
              </a:tr>
              <a:tr h="465101">
                <a:tc>
                  <a:txBody>
                    <a:bodyPr/>
                    <a:lstStyle/>
                    <a:p>
                      <a:r>
                        <a:rPr lang="en-US" sz="1400" b="1" dirty="0"/>
                        <a:t>User</a:t>
                      </a:r>
                      <a:r>
                        <a:rPr lang="en-US" sz="1400" b="1" baseline="0" dirty="0"/>
                        <a:t> Priority</a:t>
                      </a:r>
                      <a:endParaRPr lang="en-US" sz="1400" dirty="0"/>
                    </a:p>
                  </a:txBody>
                  <a:tcPr/>
                </a:tc>
                <a:tc>
                  <a:txBody>
                    <a:bodyPr/>
                    <a:lstStyle/>
                    <a:p>
                      <a:pPr marL="285750" indent="-285750">
                        <a:buFont typeface="Arial" panose="020B0604020202020204" pitchFamily="34" charset="0"/>
                        <a:buChar char="•"/>
                      </a:pPr>
                      <a:r>
                        <a:rPr lang="en-US" sz="1400" dirty="0"/>
                        <a:t>3-bit value</a:t>
                      </a:r>
                      <a:r>
                        <a:rPr lang="en-US" sz="1400" baseline="0" dirty="0"/>
                        <a:t> that supports </a:t>
                      </a:r>
                      <a:endParaRPr lang="en-US" sz="1400" dirty="0"/>
                    </a:p>
                  </a:txBody>
                  <a:tcPr/>
                </a:tc>
                <a:extLst>
                  <a:ext uri="{0D108BD9-81ED-4DB2-BD59-A6C34878D82A}">
                    <a16:rowId xmlns:a16="http://schemas.microsoft.com/office/drawing/2014/main" val="10002"/>
                  </a:ext>
                </a:extLst>
              </a:tr>
              <a:tr h="467180">
                <a:tc>
                  <a:txBody>
                    <a:bodyPr/>
                    <a:lstStyle/>
                    <a:p>
                      <a:r>
                        <a:rPr lang="en-US" sz="1400" b="1" dirty="0"/>
                        <a:t>Canonical</a:t>
                      </a:r>
                      <a:r>
                        <a:rPr lang="en-US" sz="1400" b="1" baseline="0" dirty="0"/>
                        <a:t> Format Identifier (CFI)</a:t>
                      </a:r>
                      <a:endParaRPr lang="en-US" sz="1400" dirty="0"/>
                    </a:p>
                  </a:txBody>
                  <a:tcPr/>
                </a:tc>
                <a:tc>
                  <a:txBody>
                    <a:bodyPr/>
                    <a:lstStyle/>
                    <a:p>
                      <a:pPr marL="285750" indent="-285750">
                        <a:buFont typeface="Arial" panose="020B0604020202020204" pitchFamily="34" charset="0"/>
                        <a:buChar char="•"/>
                      </a:pPr>
                      <a:r>
                        <a:rPr lang="en-US" sz="1400" dirty="0"/>
                        <a:t>1-bit</a:t>
                      </a:r>
                      <a:r>
                        <a:rPr lang="en-US" sz="1400" baseline="0" dirty="0"/>
                        <a:t> value that can support token ring frames on Ethernet</a:t>
                      </a:r>
                      <a:endParaRPr lang="en-US" sz="1400" dirty="0"/>
                    </a:p>
                  </a:txBody>
                  <a:tcPr/>
                </a:tc>
                <a:extLst>
                  <a:ext uri="{0D108BD9-81ED-4DB2-BD59-A6C34878D82A}">
                    <a16:rowId xmlns:a16="http://schemas.microsoft.com/office/drawing/2014/main" val="10003"/>
                  </a:ext>
                </a:extLst>
              </a:tr>
              <a:tr h="444880">
                <a:tc>
                  <a:txBody>
                    <a:bodyPr/>
                    <a:lstStyle/>
                    <a:p>
                      <a:r>
                        <a:rPr lang="en-US" sz="1400" b="1" dirty="0"/>
                        <a:t>VLAN ID (VID)</a:t>
                      </a:r>
                      <a:endParaRPr lang="en-US" sz="1400" dirty="0"/>
                    </a:p>
                  </a:txBody>
                  <a:tcPr/>
                </a:tc>
                <a:tc>
                  <a:txBody>
                    <a:bodyPr/>
                    <a:lstStyle/>
                    <a:p>
                      <a:pPr marL="285750" indent="-285750">
                        <a:buFont typeface="Arial" panose="020B0604020202020204" pitchFamily="34" charset="0"/>
                        <a:buChar char="•"/>
                      </a:pPr>
                      <a:r>
                        <a:rPr lang="en-US" sz="1400" dirty="0"/>
                        <a:t>12-bit VLAN</a:t>
                      </a:r>
                      <a:r>
                        <a:rPr lang="en-US" sz="1400" baseline="0" dirty="0"/>
                        <a:t> identifier that can support up to 4096 VLANs</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716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Effect transition="in" filter="blinds(horizontal)">
                                      <p:cBhvr>
                                        <p:cTn id="7" dur="500"/>
                                        <p:tgtEl>
                                          <p:spTgt spid="1095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1">
                                            <p:txEl>
                                              <p:pRg st="2" end="2"/>
                                            </p:txEl>
                                          </p:spTgt>
                                        </p:tgtEl>
                                        <p:attrNameLst>
                                          <p:attrName>style.visibility</p:attrName>
                                        </p:attrNameLst>
                                      </p:cBhvr>
                                      <p:to>
                                        <p:strVal val="visible"/>
                                      </p:to>
                                    </p:set>
                                    <p:animEffect transition="in" filter="blinds(horizontal)">
                                      <p:cBhvr>
                                        <p:cTn id="12" dur="500"/>
                                        <p:tgtEl>
                                          <p:spTgt spid="1095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1">
                                            <p:txEl>
                                              <p:pRg st="3" end="3"/>
                                            </p:txEl>
                                          </p:spTgt>
                                        </p:tgtEl>
                                        <p:attrNameLst>
                                          <p:attrName>style.visibility</p:attrName>
                                        </p:attrNameLst>
                                      </p:cBhvr>
                                      <p:to>
                                        <p:strVal val="visible"/>
                                      </p:to>
                                    </p:set>
                                    <p:animEffect transition="in" filter="blinds(horizontal)">
                                      <p:cBhvr>
                                        <p:cTn id="17" dur="500"/>
                                        <p:tgtEl>
                                          <p:spTgt spid="1095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71">
                                            <p:txEl>
                                              <p:pRg st="4" end="4"/>
                                            </p:txEl>
                                          </p:spTgt>
                                        </p:tgtEl>
                                        <p:attrNameLst>
                                          <p:attrName>style.visibility</p:attrName>
                                        </p:attrNameLst>
                                      </p:cBhvr>
                                      <p:to>
                                        <p:strVal val="visible"/>
                                      </p:to>
                                    </p:set>
                                    <p:animEffect transition="in" filter="blinds(horizontal)">
                                      <p:cBhvr>
                                        <p:cTn id="22" dur="500"/>
                                        <p:tgtEl>
                                          <p:spTgt spid="109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08911" y="106466"/>
            <a:ext cx="9520158" cy="703431"/>
          </a:xfrm>
        </p:spPr>
        <p:txBody>
          <a:bodyPr>
            <a:normAutofit fontScale="90000"/>
          </a:bodyPr>
          <a:lstStyle/>
          <a:p>
            <a:pPr algn="ctr"/>
            <a:br>
              <a:rPr lang="en-US" altLang="en-US" dirty="0"/>
            </a:br>
            <a:r>
              <a:rPr lang="en-US" altLang="en-US" dirty="0"/>
              <a:t>Dynamic Trunking Protocol (DTP)</a:t>
            </a:r>
            <a:endParaRPr lang="en-CA" altLang="en-US" dirty="0"/>
          </a:p>
        </p:txBody>
      </p:sp>
      <p:sp>
        <p:nvSpPr>
          <p:cNvPr id="13315" name="Content Placeholder 2"/>
          <p:cNvSpPr>
            <a:spLocks noGrp="1"/>
          </p:cNvSpPr>
          <p:nvPr>
            <p:ph idx="1"/>
          </p:nvPr>
        </p:nvSpPr>
        <p:spPr>
          <a:xfrm>
            <a:off x="250827" y="4259403"/>
            <a:ext cx="11690348" cy="2158999"/>
          </a:xfrm>
        </p:spPr>
        <p:txBody>
          <a:bodyPr/>
          <a:lstStyle/>
          <a:p>
            <a:r>
              <a:rPr lang="en-US" altLang="en-US" dirty="0"/>
              <a:t>Trunk negotiation is managed by the Dynamic </a:t>
            </a:r>
            <a:r>
              <a:rPr lang="en-US" altLang="en-US" dirty="0" err="1"/>
              <a:t>Trunking</a:t>
            </a:r>
            <a:r>
              <a:rPr lang="en-US" altLang="en-US" dirty="0"/>
              <a:t> Protocol (DTP) </a:t>
            </a:r>
          </a:p>
          <a:p>
            <a:r>
              <a:rPr lang="en-US" altLang="en-US" dirty="0"/>
              <a:t>To enable trunking from a Cisco switch to a device that does not support DTP, use the </a:t>
            </a:r>
            <a:r>
              <a:rPr lang="en-US" altLang="en-US" b="1" dirty="0"/>
              <a:t>switchport mode trunk</a:t>
            </a:r>
            <a:r>
              <a:rPr lang="en-US" altLang="en-US" dirty="0"/>
              <a:t> and </a:t>
            </a:r>
            <a:r>
              <a:rPr lang="en-US" altLang="en-US" b="1" dirty="0"/>
              <a:t>switchport </a:t>
            </a:r>
            <a:r>
              <a:rPr lang="en-US" altLang="en-US" b="1" dirty="0" err="1"/>
              <a:t>nonegotiate</a:t>
            </a:r>
            <a:r>
              <a:rPr lang="en-US" altLang="en-US" b="1" dirty="0"/>
              <a:t> </a:t>
            </a:r>
            <a:endParaRPr lang="en-CA" altLang="en-US" b="1" i="1" dirty="0"/>
          </a:p>
          <a:p>
            <a:pPr lvl="1"/>
            <a:endParaRPr lang="en-CA" altLang="en-US" i="1" dirty="0"/>
          </a:p>
        </p:txBody>
      </p:sp>
      <p:pic>
        <p:nvPicPr>
          <p:cNvPr id="3" name="Picture 2" descr="Scaling Networks - Mozilla Firefox">
            <a:extLst>
              <a:ext uri="{FF2B5EF4-FFF2-40B4-BE49-F238E27FC236}">
                <a16:creationId xmlns:a16="http://schemas.microsoft.com/office/drawing/2014/main" id="{4AAEA488-4E77-4B63-90A5-09ACA677DA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303" y="1155701"/>
            <a:ext cx="5537200" cy="3113955"/>
          </a:xfrm>
          <a:prstGeom prst="rect">
            <a:avLst/>
          </a:prstGeom>
        </p:spPr>
      </p:pic>
      <p:pic>
        <p:nvPicPr>
          <p:cNvPr id="9" name="Picture 8" descr="Scaling Networks - Mozilla Firefox">
            <a:extLst>
              <a:ext uri="{FF2B5EF4-FFF2-40B4-BE49-F238E27FC236}">
                <a16:creationId xmlns:a16="http://schemas.microsoft.com/office/drawing/2014/main" id="{21BCF785-4ED6-4183-B04D-A7A53D9E59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68990" y="1215301"/>
            <a:ext cx="6115049" cy="3048000"/>
          </a:xfrm>
          <a:prstGeom prst="rect">
            <a:avLst/>
          </a:prstGeom>
        </p:spPr>
      </p:pic>
    </p:spTree>
    <p:extLst>
      <p:ext uri="{BB962C8B-B14F-4D97-AF65-F5344CB8AC3E}">
        <p14:creationId xmlns:p14="http://schemas.microsoft.com/office/powerpoint/2010/main" val="413268502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F436-033E-AA4B-B121-042BFAF40D2E}"/>
              </a:ext>
            </a:extLst>
          </p:cNvPr>
          <p:cNvSpPr>
            <a:spLocks noGrp="1"/>
          </p:cNvSpPr>
          <p:nvPr>
            <p:ph type="title"/>
          </p:nvPr>
        </p:nvSpPr>
        <p:spPr>
          <a:xfrm>
            <a:off x="0" y="365127"/>
            <a:ext cx="5460274" cy="1254668"/>
          </a:xfrm>
        </p:spPr>
        <p:txBody>
          <a:bodyPr>
            <a:normAutofit/>
          </a:bodyPr>
          <a:lstStyle/>
          <a:p>
            <a:pPr eaLnBrk="1" hangingPunct="1">
              <a:defRPr/>
            </a:pPr>
            <a:r>
              <a:rPr lang="en-US" sz="2400" dirty="0"/>
              <a:t>Dynamic Trunking Protocol (DTP)</a:t>
            </a:r>
          </a:p>
        </p:txBody>
      </p:sp>
      <p:pic>
        <p:nvPicPr>
          <p:cNvPr id="98306" name="Content Placeholder 4" descr="DTP.jpg">
            <a:extLst>
              <a:ext uri="{FF2B5EF4-FFF2-40B4-BE49-F238E27FC236}">
                <a16:creationId xmlns:a16="http://schemas.microsoft.com/office/drawing/2014/main" id="{16159FDB-205B-CA41-935E-CF7A27C251D4}"/>
              </a:ext>
            </a:extLst>
          </p:cNvPr>
          <p:cNvPicPr>
            <a:picLocks noGrp="1" noChangeAspect="1"/>
          </p:cNvPicPr>
          <p:nvPr>
            <p:ph idx="10"/>
          </p:nvPr>
        </p:nvPicPr>
        <p:blipFill>
          <a:blip r:embed="rId3">
            <a:extLst>
              <a:ext uri="{28A0092B-C50C-407E-A947-70E740481C1C}">
                <a14:useLocalDpi xmlns:a14="http://schemas.microsoft.com/office/drawing/2010/main" val="0"/>
              </a:ext>
            </a:extLst>
          </a:blip>
          <a:srcRect/>
          <a:stretch>
            <a:fillRect/>
          </a:stretch>
        </p:blipFill>
        <p:spPr>
          <a:xfrm>
            <a:off x="5578384" y="0"/>
            <a:ext cx="6613616" cy="2666498"/>
          </a:xfrm>
        </p:spPr>
      </p:pic>
      <p:sp>
        <p:nvSpPr>
          <p:cNvPr id="107524" name="Content Placeholder 3">
            <a:extLst>
              <a:ext uri="{FF2B5EF4-FFF2-40B4-BE49-F238E27FC236}">
                <a16:creationId xmlns:a16="http://schemas.microsoft.com/office/drawing/2014/main" id="{613334C6-CC2D-E044-9A8E-9BA2CCB5BD93}"/>
              </a:ext>
            </a:extLst>
          </p:cNvPr>
          <p:cNvSpPr>
            <a:spLocks noGrp="1"/>
          </p:cNvSpPr>
          <p:nvPr>
            <p:ph idx="11"/>
          </p:nvPr>
        </p:nvSpPr>
        <p:spPr>
          <a:xfrm>
            <a:off x="0" y="2762794"/>
            <a:ext cx="12022183" cy="3886200"/>
          </a:xfrm>
        </p:spPr>
        <p:txBody>
          <a:bodyPr>
            <a:normAutofit/>
          </a:bodyPr>
          <a:lstStyle/>
          <a:p>
            <a:pPr eaLnBrk="1" hangingPunct="1">
              <a:lnSpc>
                <a:spcPct val="120000"/>
              </a:lnSpc>
            </a:pPr>
            <a:r>
              <a:rPr lang="en-US" altLang="en-US" sz="1400" b="1" dirty="0">
                <a:solidFill>
                  <a:srgbClr val="FF0000"/>
                </a:solidFill>
                <a:ea typeface="ＭＳ Ｐゴシック" panose="020B0600070205080204" pitchFamily="34" charset="-128"/>
              </a:rPr>
              <a:t>Access</a:t>
            </a:r>
            <a:r>
              <a:rPr lang="en-US" altLang="en-US" sz="1400" dirty="0">
                <a:solidFill>
                  <a:srgbClr val="FF0000"/>
                </a:solidFill>
                <a:ea typeface="ＭＳ Ｐゴシック" panose="020B0600070205080204" pitchFamily="34" charset="-128"/>
              </a:rPr>
              <a:t> </a:t>
            </a:r>
            <a:r>
              <a:rPr lang="en-US" altLang="en-US" sz="1400" dirty="0">
                <a:ea typeface="ＭＳ Ｐゴシック" panose="020B0600070205080204" pitchFamily="34" charset="-128"/>
              </a:rPr>
              <a:t>- Puts the interface into </a:t>
            </a:r>
            <a:r>
              <a:rPr lang="en-US" altLang="en-US" sz="1400" b="1" dirty="0">
                <a:ea typeface="ＭＳ Ｐゴシック" panose="020B0600070205080204" pitchFamily="34" charset="-128"/>
              </a:rPr>
              <a:t>permanent non-trunking mode </a:t>
            </a:r>
            <a:r>
              <a:rPr lang="en-US" altLang="en-US" sz="1400" dirty="0">
                <a:ea typeface="ＭＳ Ｐゴシック" panose="020B0600070205080204" pitchFamily="34" charset="-128"/>
              </a:rPr>
              <a:t>and </a:t>
            </a:r>
            <a:r>
              <a:rPr lang="en-US" altLang="en-US" sz="1400" b="1" dirty="0">
                <a:ea typeface="ＭＳ Ｐゴシック" panose="020B0600070205080204" pitchFamily="34" charset="-128"/>
              </a:rPr>
              <a:t>negotiates to convert the link into a non-trunk link. </a:t>
            </a:r>
            <a:r>
              <a:rPr lang="en-US" altLang="en-US" sz="1400" dirty="0">
                <a:ea typeface="ＭＳ Ｐゴシック" panose="020B0600070205080204" pitchFamily="34" charset="-128"/>
              </a:rPr>
              <a:t>The interface becomes a non-trunk interface even if the neighboring interface does not agree to the change. </a:t>
            </a:r>
          </a:p>
          <a:p>
            <a:pPr eaLnBrk="1" hangingPunct="1">
              <a:lnSpc>
                <a:spcPct val="120000"/>
              </a:lnSpc>
            </a:pPr>
            <a:r>
              <a:rPr lang="en-US" altLang="en-US" sz="1400" b="1" dirty="0">
                <a:solidFill>
                  <a:srgbClr val="FF0000"/>
                </a:solidFill>
                <a:ea typeface="ＭＳ Ｐゴシック" panose="020B0600070205080204" pitchFamily="34" charset="-128"/>
              </a:rPr>
              <a:t>Trunk</a:t>
            </a:r>
            <a:r>
              <a:rPr lang="en-US" altLang="en-US" sz="1400" dirty="0">
                <a:solidFill>
                  <a:srgbClr val="FF0000"/>
                </a:solidFill>
                <a:ea typeface="ＭＳ Ｐゴシック" panose="020B0600070205080204" pitchFamily="34" charset="-128"/>
              </a:rPr>
              <a:t> </a:t>
            </a:r>
            <a:r>
              <a:rPr lang="en-US" altLang="en-US" sz="1400" dirty="0">
                <a:ea typeface="ＭＳ Ｐゴシック" panose="020B0600070205080204" pitchFamily="34" charset="-128"/>
              </a:rPr>
              <a:t>- Puts the interface into </a:t>
            </a:r>
            <a:r>
              <a:rPr lang="en-US" altLang="en-US" sz="1400" b="1" dirty="0">
                <a:ea typeface="ＭＳ Ｐゴシック" panose="020B0600070205080204" pitchFamily="34" charset="-128"/>
              </a:rPr>
              <a:t>permanent trunking mode </a:t>
            </a:r>
            <a:r>
              <a:rPr lang="en-US" altLang="en-US" sz="1400" dirty="0">
                <a:ea typeface="ＭＳ Ｐゴシック" panose="020B0600070205080204" pitchFamily="34" charset="-128"/>
              </a:rPr>
              <a:t>and </a:t>
            </a:r>
            <a:r>
              <a:rPr lang="en-US" altLang="en-US" sz="1400" b="1" dirty="0">
                <a:ea typeface="ＭＳ Ｐゴシック" panose="020B0600070205080204" pitchFamily="34" charset="-128"/>
              </a:rPr>
              <a:t>negotiates to convert the link into a trunk </a:t>
            </a:r>
            <a:r>
              <a:rPr lang="en-US" altLang="en-US" sz="1400" dirty="0">
                <a:ea typeface="ＭＳ Ｐゴシック" panose="020B0600070205080204" pitchFamily="34" charset="-128"/>
              </a:rPr>
              <a:t>link. The interface becomes a trunk interface even if the neighboring interface does not agree to the change.  </a:t>
            </a:r>
          </a:p>
          <a:p>
            <a:pPr eaLnBrk="1" hangingPunct="1">
              <a:lnSpc>
                <a:spcPct val="120000"/>
              </a:lnSpc>
            </a:pPr>
            <a:r>
              <a:rPr lang="en-US" altLang="en-US" sz="1400" b="1" dirty="0" err="1">
                <a:solidFill>
                  <a:srgbClr val="FF0000"/>
                </a:solidFill>
                <a:ea typeface="ＭＳ Ｐゴシック" panose="020B0600070205080204" pitchFamily="34" charset="-128"/>
              </a:rPr>
              <a:t>Nonegotiate</a:t>
            </a:r>
            <a:r>
              <a:rPr lang="en-US" altLang="en-US" sz="1400" dirty="0">
                <a:solidFill>
                  <a:srgbClr val="FF0000"/>
                </a:solidFill>
                <a:ea typeface="ＭＳ Ｐゴシック" panose="020B0600070205080204" pitchFamily="34" charset="-128"/>
              </a:rPr>
              <a:t> </a:t>
            </a:r>
            <a:r>
              <a:rPr lang="en-US" altLang="en-US" sz="1400" dirty="0">
                <a:ea typeface="ＭＳ Ｐゴシック" panose="020B0600070205080204" pitchFamily="34" charset="-128"/>
              </a:rPr>
              <a:t>- Puts the interface into </a:t>
            </a:r>
            <a:r>
              <a:rPr lang="en-US" altLang="en-US" sz="1400" b="1" dirty="0">
                <a:ea typeface="ＭＳ Ｐゴシック" panose="020B0600070205080204" pitchFamily="34" charset="-128"/>
              </a:rPr>
              <a:t>permanent trunking mode but prevents the interface from generating DTP frames</a:t>
            </a:r>
            <a:r>
              <a:rPr lang="en-US" altLang="en-US" sz="1400" dirty="0">
                <a:ea typeface="ＭＳ Ｐゴシック" panose="020B0600070205080204" pitchFamily="34" charset="-128"/>
              </a:rPr>
              <a:t>. You must configure the neighboring interface manually as a trunk interface to establish a trunk link. Use this mode when connecting to a device that does not support DTP. </a:t>
            </a:r>
          </a:p>
          <a:p>
            <a:pPr eaLnBrk="1" hangingPunct="1">
              <a:lnSpc>
                <a:spcPct val="120000"/>
              </a:lnSpc>
            </a:pPr>
            <a:r>
              <a:rPr lang="en-US" altLang="en-US" sz="1400" b="1" dirty="0">
                <a:solidFill>
                  <a:srgbClr val="FF0000"/>
                </a:solidFill>
                <a:ea typeface="ＭＳ Ｐゴシック" panose="020B0600070205080204" pitchFamily="34" charset="-128"/>
              </a:rPr>
              <a:t>Dynamic desirable </a:t>
            </a:r>
            <a:r>
              <a:rPr lang="en-US" altLang="en-US" sz="1400" dirty="0">
                <a:ea typeface="ＭＳ Ｐゴシック" panose="020B0600070205080204" pitchFamily="34" charset="-128"/>
              </a:rPr>
              <a:t>- Makes the interface </a:t>
            </a:r>
            <a:r>
              <a:rPr lang="en-US" altLang="en-US" sz="1400" b="1" dirty="0">
                <a:ea typeface="ＭＳ Ｐゴシック" panose="020B0600070205080204" pitchFamily="34" charset="-128"/>
              </a:rPr>
              <a:t>actively attempt to convert the link to a trunk link</a:t>
            </a:r>
            <a:r>
              <a:rPr lang="en-US" altLang="en-US" sz="1400" dirty="0">
                <a:ea typeface="ＭＳ Ｐゴシック" panose="020B0600070205080204" pitchFamily="34" charset="-128"/>
              </a:rPr>
              <a:t>. The interface becomes a </a:t>
            </a:r>
            <a:r>
              <a:rPr lang="en-US" altLang="en-US" sz="1400" b="1" dirty="0">
                <a:ea typeface="ＭＳ Ｐゴシック" panose="020B0600070205080204" pitchFamily="34" charset="-128"/>
              </a:rPr>
              <a:t>trunk</a:t>
            </a:r>
            <a:r>
              <a:rPr lang="en-US" altLang="en-US" sz="1400" dirty="0">
                <a:ea typeface="ＭＳ Ｐゴシック" panose="020B0600070205080204" pitchFamily="34" charset="-128"/>
              </a:rPr>
              <a:t> interface </a:t>
            </a:r>
            <a:r>
              <a:rPr lang="en-US" altLang="en-US" sz="1400" b="1" dirty="0">
                <a:ea typeface="ＭＳ Ｐゴシック" panose="020B0600070205080204" pitchFamily="34" charset="-128"/>
              </a:rPr>
              <a:t>if</a:t>
            </a:r>
            <a:r>
              <a:rPr lang="en-US" altLang="en-US" sz="1400" dirty="0">
                <a:ea typeface="ＭＳ Ｐゴシック" panose="020B0600070205080204" pitchFamily="34" charset="-128"/>
              </a:rPr>
              <a:t> the neighboring interface is set to </a:t>
            </a:r>
            <a:r>
              <a:rPr lang="en-US" altLang="en-US" sz="1400" b="1" dirty="0">
                <a:ea typeface="ＭＳ Ｐゴシック" panose="020B0600070205080204" pitchFamily="34" charset="-128"/>
              </a:rPr>
              <a:t>trunk, desirable, or auto mode</a:t>
            </a:r>
            <a:r>
              <a:rPr lang="en-US" altLang="en-US" sz="1400" dirty="0">
                <a:ea typeface="ＭＳ Ｐゴシック" panose="020B0600070205080204" pitchFamily="34" charset="-128"/>
              </a:rPr>
              <a:t>. </a:t>
            </a:r>
          </a:p>
          <a:p>
            <a:pPr eaLnBrk="1" hangingPunct="1">
              <a:lnSpc>
                <a:spcPct val="120000"/>
              </a:lnSpc>
            </a:pPr>
            <a:r>
              <a:rPr lang="en-US" altLang="en-US" sz="1400" b="1" dirty="0">
                <a:solidFill>
                  <a:srgbClr val="FF0000"/>
                </a:solidFill>
                <a:ea typeface="ＭＳ Ｐゴシック" panose="020B0600070205080204" pitchFamily="34" charset="-128"/>
              </a:rPr>
              <a:t>Dynamic auto </a:t>
            </a:r>
            <a:r>
              <a:rPr lang="en-US" altLang="en-US" sz="1400" dirty="0">
                <a:ea typeface="ＭＳ Ｐゴシック" panose="020B0600070205080204" pitchFamily="34" charset="-128"/>
              </a:rPr>
              <a:t>- Makes the interface </a:t>
            </a:r>
            <a:r>
              <a:rPr lang="en-US" altLang="en-US" sz="1400" b="1" dirty="0">
                <a:ea typeface="ＭＳ Ｐゴシック" panose="020B0600070205080204" pitchFamily="34" charset="-128"/>
              </a:rPr>
              <a:t>willing to convert the link to a trunk link</a:t>
            </a:r>
            <a:r>
              <a:rPr lang="en-US" altLang="en-US" sz="1400" dirty="0">
                <a:ea typeface="ＭＳ Ｐゴシック" panose="020B0600070205080204" pitchFamily="34" charset="-128"/>
              </a:rPr>
              <a:t>. The interface becomes a trunk interface </a:t>
            </a:r>
            <a:r>
              <a:rPr lang="en-US" altLang="en-US" sz="1400" b="1" dirty="0">
                <a:ea typeface="ＭＳ Ｐゴシック" panose="020B0600070205080204" pitchFamily="34" charset="-128"/>
              </a:rPr>
              <a:t>if</a:t>
            </a:r>
            <a:r>
              <a:rPr lang="en-US" altLang="en-US" sz="1400" dirty="0">
                <a:ea typeface="ＭＳ Ｐゴシック" panose="020B0600070205080204" pitchFamily="34" charset="-128"/>
              </a:rPr>
              <a:t> the neighboring interface is set to </a:t>
            </a:r>
            <a:r>
              <a:rPr lang="en-US" altLang="en-US" sz="1400" b="1" dirty="0">
                <a:ea typeface="ＭＳ Ｐゴシック" panose="020B0600070205080204" pitchFamily="34" charset="-128"/>
              </a:rPr>
              <a:t>trunk or desirable mode</a:t>
            </a:r>
            <a:r>
              <a:rPr lang="en-US" altLang="en-US" sz="1400" dirty="0">
                <a:ea typeface="ＭＳ Ｐゴシック" panose="020B0600070205080204" pitchFamily="34" charset="-128"/>
              </a:rPr>
              <a:t>. This is the </a:t>
            </a:r>
            <a:r>
              <a:rPr lang="en-US" altLang="en-US" sz="1400" b="1" dirty="0">
                <a:ea typeface="ＭＳ Ｐゴシック" panose="020B0600070205080204" pitchFamily="34" charset="-128"/>
              </a:rPr>
              <a:t>default mode for all Ethernet interfaces in Cisco IOS. </a:t>
            </a:r>
          </a:p>
        </p:txBody>
      </p:sp>
    </p:spTree>
    <p:extLst>
      <p:ext uri="{BB962C8B-B14F-4D97-AF65-F5344CB8AC3E}">
        <p14:creationId xmlns:p14="http://schemas.microsoft.com/office/powerpoint/2010/main" val="342345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Effect transition="in" filter="blinds(horizontal)">
                                      <p:cBhvr>
                                        <p:cTn id="7" dur="500"/>
                                        <p:tgtEl>
                                          <p:spTgt spid="1075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7524">
                                            <p:txEl>
                                              <p:pRg st="1" end="1"/>
                                            </p:txEl>
                                          </p:spTgt>
                                        </p:tgtEl>
                                        <p:attrNameLst>
                                          <p:attrName>style.visibility</p:attrName>
                                        </p:attrNameLst>
                                      </p:cBhvr>
                                      <p:to>
                                        <p:strVal val="visible"/>
                                      </p:to>
                                    </p:set>
                                    <p:animEffect transition="in" filter="blinds(horizontal)">
                                      <p:cBhvr>
                                        <p:cTn id="12" dur="500"/>
                                        <p:tgtEl>
                                          <p:spTgt spid="1075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7524">
                                            <p:txEl>
                                              <p:pRg st="2" end="2"/>
                                            </p:txEl>
                                          </p:spTgt>
                                        </p:tgtEl>
                                        <p:attrNameLst>
                                          <p:attrName>style.visibility</p:attrName>
                                        </p:attrNameLst>
                                      </p:cBhvr>
                                      <p:to>
                                        <p:strVal val="visible"/>
                                      </p:to>
                                    </p:set>
                                    <p:animEffect transition="in" filter="blinds(horizontal)">
                                      <p:cBhvr>
                                        <p:cTn id="17" dur="500"/>
                                        <p:tgtEl>
                                          <p:spTgt spid="1075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7524">
                                            <p:txEl>
                                              <p:pRg st="3" end="3"/>
                                            </p:txEl>
                                          </p:spTgt>
                                        </p:tgtEl>
                                        <p:attrNameLst>
                                          <p:attrName>style.visibility</p:attrName>
                                        </p:attrNameLst>
                                      </p:cBhvr>
                                      <p:to>
                                        <p:strVal val="visible"/>
                                      </p:to>
                                    </p:set>
                                    <p:animEffect transition="in" filter="blinds(horizontal)">
                                      <p:cBhvr>
                                        <p:cTn id="22" dur="500"/>
                                        <p:tgtEl>
                                          <p:spTgt spid="1075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animEffect transition="in" filter="blinds(horizontal)">
                                      <p:cBhvr>
                                        <p:cTn id="27" dur="500"/>
                                        <p:tgtEl>
                                          <p:spTgt spid="1075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a:extLst>
              <a:ext uri="{FF2B5EF4-FFF2-40B4-BE49-F238E27FC236}">
                <a16:creationId xmlns:a16="http://schemas.microsoft.com/office/drawing/2014/main" id="{1DF844CA-6247-6445-A027-13D3BE331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0"/>
            <a:ext cx="67246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120835" name="Rectangle 12">
            <a:extLst>
              <a:ext uri="{FF2B5EF4-FFF2-40B4-BE49-F238E27FC236}">
                <a16:creationId xmlns:a16="http://schemas.microsoft.com/office/drawing/2014/main" id="{5081DE93-502C-6044-B96A-85BBB1D1A0DC}"/>
              </a:ext>
            </a:extLst>
          </p:cNvPr>
          <p:cNvSpPr>
            <a:spLocks noGrp="1" noChangeArrowheads="1"/>
          </p:cNvSpPr>
          <p:nvPr>
            <p:ph type="body" idx="1"/>
          </p:nvPr>
        </p:nvSpPr>
        <p:spPr>
          <a:xfrm>
            <a:off x="2057400" y="4953000"/>
            <a:ext cx="8229600" cy="685800"/>
          </a:xfrm>
          <a:noFill/>
          <a:ln>
            <a:solidFill>
              <a:schemeClr val="tx1"/>
            </a:solidFill>
            <a:miter lim="800000"/>
            <a:headEnd/>
            <a:tailEnd/>
          </a:ln>
        </p:spPr>
        <p:txBody>
          <a:bodyPr>
            <a:normAutofit fontScale="92500" lnSpcReduction="20000"/>
          </a:bodyPr>
          <a:lstStyle/>
          <a:p>
            <a:pPr eaLnBrk="1" hangingPunct="1">
              <a:buFont typeface="Wingdings" pitchFamily="2" charset="2"/>
              <a:buNone/>
            </a:pPr>
            <a:r>
              <a:rPr lang="en-US" altLang="en-US" sz="1600">
                <a:latin typeface="Courier New" panose="02070309020205020404" pitchFamily="49" charset="0"/>
                <a:ea typeface="ＭＳ Ｐゴシック" panose="020B0600070205080204" pitchFamily="34" charset="-128"/>
              </a:rPr>
              <a:t>ALS1(config)#</a:t>
            </a:r>
            <a:r>
              <a:rPr lang="en-US" altLang="en-US" sz="1600" b="1">
                <a:latin typeface="Courier New" panose="02070309020205020404" pitchFamily="49" charset="0"/>
                <a:ea typeface="ＭＳ Ｐゴシック" panose="020B0600070205080204" pitchFamily="34" charset="-128"/>
              </a:rPr>
              <a:t> interface range fastethernet 0/11 - 12</a:t>
            </a:r>
          </a:p>
          <a:p>
            <a:pPr eaLnBrk="1" hangingPunct="1">
              <a:buFont typeface="Wingdings" pitchFamily="2" charset="2"/>
              <a:buNone/>
            </a:pPr>
            <a:r>
              <a:rPr lang="en-US" altLang="en-US" sz="1600">
                <a:latin typeface="Courier New" panose="02070309020205020404" pitchFamily="49" charset="0"/>
                <a:ea typeface="ＭＳ Ｐゴシック" panose="020B0600070205080204" pitchFamily="34" charset="-128"/>
              </a:rPr>
              <a:t>ALS1(config-if-range)#</a:t>
            </a:r>
            <a:r>
              <a:rPr lang="en-US" altLang="en-US" sz="1600" b="1">
                <a:latin typeface="Courier New" panose="02070309020205020404" pitchFamily="49" charset="0"/>
                <a:ea typeface="ＭＳ Ｐゴシック" panose="020B0600070205080204" pitchFamily="34" charset="-128"/>
              </a:rPr>
              <a:t> switchport mode trunk</a:t>
            </a:r>
          </a:p>
        </p:txBody>
      </p:sp>
      <p:pic>
        <p:nvPicPr>
          <p:cNvPr id="120839" name="Picture 20">
            <a:extLst>
              <a:ext uri="{FF2B5EF4-FFF2-40B4-BE49-F238E27FC236}">
                <a16:creationId xmlns:a16="http://schemas.microsoft.com/office/drawing/2014/main" id="{E427CC23-3351-5F4F-9FC8-A131C522E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7467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43099" name="Line 27">
            <a:extLst>
              <a:ext uri="{FF2B5EF4-FFF2-40B4-BE49-F238E27FC236}">
                <a16:creationId xmlns:a16="http://schemas.microsoft.com/office/drawing/2014/main" id="{3F909E05-E971-6340-B7AA-0622FB58C011}"/>
              </a:ext>
            </a:extLst>
          </p:cNvPr>
          <p:cNvSpPr>
            <a:spLocks noChangeShapeType="1"/>
          </p:cNvSpPr>
          <p:nvPr/>
        </p:nvSpPr>
        <p:spPr bwMode="auto">
          <a:xfrm flipH="1">
            <a:off x="3733800" y="1828800"/>
            <a:ext cx="381000" cy="1600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3100" name="Line 28">
            <a:extLst>
              <a:ext uri="{FF2B5EF4-FFF2-40B4-BE49-F238E27FC236}">
                <a16:creationId xmlns:a16="http://schemas.microsoft.com/office/drawing/2014/main" id="{C58A9B05-453C-C548-B679-35FEF5947309}"/>
              </a:ext>
            </a:extLst>
          </p:cNvPr>
          <p:cNvSpPr>
            <a:spLocks noChangeShapeType="1"/>
          </p:cNvSpPr>
          <p:nvPr/>
        </p:nvSpPr>
        <p:spPr bwMode="auto">
          <a:xfrm flipH="1">
            <a:off x="3886200" y="1828800"/>
            <a:ext cx="457200" cy="1981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3101" name="Line 29">
            <a:extLst>
              <a:ext uri="{FF2B5EF4-FFF2-40B4-BE49-F238E27FC236}">
                <a16:creationId xmlns:a16="http://schemas.microsoft.com/office/drawing/2014/main" id="{BA4E6945-E55D-294C-A2E5-4FA273E052A4}"/>
              </a:ext>
            </a:extLst>
          </p:cNvPr>
          <p:cNvSpPr>
            <a:spLocks noChangeShapeType="1"/>
          </p:cNvSpPr>
          <p:nvPr/>
        </p:nvSpPr>
        <p:spPr bwMode="auto">
          <a:xfrm>
            <a:off x="6019800" y="381000"/>
            <a:ext cx="1752600" cy="3048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3102" name="Line 30">
            <a:extLst>
              <a:ext uri="{FF2B5EF4-FFF2-40B4-BE49-F238E27FC236}">
                <a16:creationId xmlns:a16="http://schemas.microsoft.com/office/drawing/2014/main" id="{F2325602-37FA-2345-B5E1-A6B825CDB90D}"/>
              </a:ext>
            </a:extLst>
          </p:cNvPr>
          <p:cNvSpPr>
            <a:spLocks noChangeShapeType="1"/>
          </p:cNvSpPr>
          <p:nvPr/>
        </p:nvSpPr>
        <p:spPr bwMode="auto">
          <a:xfrm>
            <a:off x="5791200" y="381000"/>
            <a:ext cx="1828800" cy="3429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3103" name="Line 31">
            <a:extLst>
              <a:ext uri="{FF2B5EF4-FFF2-40B4-BE49-F238E27FC236}">
                <a16:creationId xmlns:a16="http://schemas.microsoft.com/office/drawing/2014/main" id="{80A73093-CF11-6F46-ADA4-33CDB98EEF1B}"/>
              </a:ext>
            </a:extLst>
          </p:cNvPr>
          <p:cNvSpPr>
            <a:spLocks noChangeShapeType="1"/>
          </p:cNvSpPr>
          <p:nvPr/>
        </p:nvSpPr>
        <p:spPr bwMode="auto">
          <a:xfrm>
            <a:off x="4114800" y="1828800"/>
            <a:ext cx="3810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104" name="Line 32">
            <a:extLst>
              <a:ext uri="{FF2B5EF4-FFF2-40B4-BE49-F238E27FC236}">
                <a16:creationId xmlns:a16="http://schemas.microsoft.com/office/drawing/2014/main" id="{B945BB28-DC53-CC46-816D-D8BD8E59FF29}"/>
              </a:ext>
            </a:extLst>
          </p:cNvPr>
          <p:cNvSpPr>
            <a:spLocks noChangeShapeType="1"/>
          </p:cNvSpPr>
          <p:nvPr/>
        </p:nvSpPr>
        <p:spPr bwMode="auto">
          <a:xfrm>
            <a:off x="5257800" y="381000"/>
            <a:ext cx="9906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105" name="Rectangle 33">
            <a:extLst>
              <a:ext uri="{FF2B5EF4-FFF2-40B4-BE49-F238E27FC236}">
                <a16:creationId xmlns:a16="http://schemas.microsoft.com/office/drawing/2014/main" id="{9BC6C502-95CE-314B-845C-E34A1E2B7D4F}"/>
              </a:ext>
            </a:extLst>
          </p:cNvPr>
          <p:cNvSpPr>
            <a:spLocks noChangeArrowheads="1"/>
          </p:cNvSpPr>
          <p:nvPr/>
        </p:nvSpPr>
        <p:spPr bwMode="auto">
          <a:xfrm>
            <a:off x="5181600" y="1447800"/>
            <a:ext cx="1219200" cy="533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0847" name="Text Box 34">
            <a:extLst>
              <a:ext uri="{FF2B5EF4-FFF2-40B4-BE49-F238E27FC236}">
                <a16:creationId xmlns:a16="http://schemas.microsoft.com/office/drawing/2014/main" id="{C775B0A7-CE74-D644-9097-6BA4CC7276C6}"/>
              </a:ext>
            </a:extLst>
          </p:cNvPr>
          <p:cNvSpPr txBox="1">
            <a:spLocks noChangeArrowheads="1"/>
          </p:cNvSpPr>
          <p:nvPr/>
        </p:nvSpPr>
        <p:spPr bwMode="auto">
          <a:xfrm>
            <a:off x="5410200" y="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b="1">
                <a:solidFill>
                  <a:srgbClr val="FF0000"/>
                </a:solidFill>
              </a:rPr>
              <a:t>Default</a:t>
            </a:r>
          </a:p>
        </p:txBody>
      </p:sp>
      <p:sp>
        <p:nvSpPr>
          <p:cNvPr id="120848" name="Oval 35">
            <a:extLst>
              <a:ext uri="{FF2B5EF4-FFF2-40B4-BE49-F238E27FC236}">
                <a16:creationId xmlns:a16="http://schemas.microsoft.com/office/drawing/2014/main" id="{57406E07-8861-3448-BCF4-CC41FAFD128A}"/>
              </a:ext>
            </a:extLst>
          </p:cNvPr>
          <p:cNvSpPr>
            <a:spLocks noChangeArrowheads="1"/>
          </p:cNvSpPr>
          <p:nvPr/>
        </p:nvSpPr>
        <p:spPr bwMode="auto">
          <a:xfrm>
            <a:off x="7848600" y="3429000"/>
            <a:ext cx="152400" cy="152400"/>
          </a:xfrm>
          <a:prstGeom prst="ellipse">
            <a:avLst/>
          </a:prstGeom>
          <a:solidFill>
            <a:srgbClr val="00FF0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0849" name="Oval 36">
            <a:extLst>
              <a:ext uri="{FF2B5EF4-FFF2-40B4-BE49-F238E27FC236}">
                <a16:creationId xmlns:a16="http://schemas.microsoft.com/office/drawing/2014/main" id="{43F259CB-B881-1F4D-A1F8-9F5655B00831}"/>
              </a:ext>
            </a:extLst>
          </p:cNvPr>
          <p:cNvSpPr>
            <a:spLocks noChangeArrowheads="1"/>
          </p:cNvSpPr>
          <p:nvPr/>
        </p:nvSpPr>
        <p:spPr bwMode="auto">
          <a:xfrm>
            <a:off x="7620000" y="3810000"/>
            <a:ext cx="152400" cy="152400"/>
          </a:xfrm>
          <a:prstGeom prst="ellipse">
            <a:avLst/>
          </a:prstGeom>
          <a:solidFill>
            <a:srgbClr val="FF660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0850" name="Oval 37">
            <a:extLst>
              <a:ext uri="{FF2B5EF4-FFF2-40B4-BE49-F238E27FC236}">
                <a16:creationId xmlns:a16="http://schemas.microsoft.com/office/drawing/2014/main" id="{7FD47861-53EA-2E40-8EB7-E395EC939F87}"/>
              </a:ext>
            </a:extLst>
          </p:cNvPr>
          <p:cNvSpPr>
            <a:spLocks noChangeArrowheads="1"/>
          </p:cNvSpPr>
          <p:nvPr/>
        </p:nvSpPr>
        <p:spPr bwMode="auto">
          <a:xfrm>
            <a:off x="3657600" y="3429000"/>
            <a:ext cx="152400" cy="152400"/>
          </a:xfrm>
          <a:prstGeom prst="ellipse">
            <a:avLst/>
          </a:prstGeom>
          <a:solidFill>
            <a:srgbClr val="00FF0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0851" name="Oval 38">
            <a:extLst>
              <a:ext uri="{FF2B5EF4-FFF2-40B4-BE49-F238E27FC236}">
                <a16:creationId xmlns:a16="http://schemas.microsoft.com/office/drawing/2014/main" id="{47CEEF36-EB5D-AC44-8DDD-F51E8C958485}"/>
              </a:ext>
            </a:extLst>
          </p:cNvPr>
          <p:cNvSpPr>
            <a:spLocks noChangeArrowheads="1"/>
          </p:cNvSpPr>
          <p:nvPr/>
        </p:nvSpPr>
        <p:spPr bwMode="auto">
          <a:xfrm>
            <a:off x="3505200" y="3810000"/>
            <a:ext cx="152400" cy="152400"/>
          </a:xfrm>
          <a:prstGeom prst="ellipse">
            <a:avLst/>
          </a:prstGeom>
          <a:solidFill>
            <a:srgbClr val="00FF0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extLst>
      <p:ext uri="{BB962C8B-B14F-4D97-AF65-F5344CB8AC3E}">
        <p14:creationId xmlns:p14="http://schemas.microsoft.com/office/powerpoint/2010/main" val="33493032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3099"/>
                                        </p:tgtEl>
                                        <p:attrNameLst>
                                          <p:attrName>style.visibility</p:attrName>
                                        </p:attrNameLst>
                                      </p:cBhvr>
                                      <p:to>
                                        <p:strVal val="visible"/>
                                      </p:to>
                                    </p:set>
                                    <p:animEffect transition="in" filter="blinds(horizontal)">
                                      <p:cBhvr>
                                        <p:cTn id="7" dur="500"/>
                                        <p:tgtEl>
                                          <p:spTgt spid="643099"/>
                                        </p:tgtEl>
                                      </p:cBhvr>
                                    </p:animEffect>
                                  </p:childTnLst>
                                </p:cTn>
                              </p:par>
                              <p:par>
                                <p:cTn id="8" presetID="3" presetClass="entr" presetSubtype="10" fill="hold" nodeType="withEffect">
                                  <p:stCondLst>
                                    <p:cond delay="0"/>
                                  </p:stCondLst>
                                  <p:childTnLst>
                                    <p:set>
                                      <p:cBhvr>
                                        <p:cTn id="9" dur="1" fill="hold">
                                          <p:stCondLst>
                                            <p:cond delay="0"/>
                                          </p:stCondLst>
                                        </p:cTn>
                                        <p:tgtEl>
                                          <p:spTgt spid="643100"/>
                                        </p:tgtEl>
                                        <p:attrNameLst>
                                          <p:attrName>style.visibility</p:attrName>
                                        </p:attrNameLst>
                                      </p:cBhvr>
                                      <p:to>
                                        <p:strVal val="visible"/>
                                      </p:to>
                                    </p:set>
                                    <p:animEffect transition="in" filter="blinds(horizontal)">
                                      <p:cBhvr>
                                        <p:cTn id="10" dur="500"/>
                                        <p:tgtEl>
                                          <p:spTgt spid="643100"/>
                                        </p:tgtEl>
                                      </p:cBhvr>
                                    </p:animEffect>
                                  </p:childTnLst>
                                </p:cTn>
                              </p:par>
                              <p:par>
                                <p:cTn id="11" presetID="3" presetClass="entr" presetSubtype="10" fill="hold" nodeType="withEffect">
                                  <p:stCondLst>
                                    <p:cond delay="0"/>
                                  </p:stCondLst>
                                  <p:childTnLst>
                                    <p:set>
                                      <p:cBhvr>
                                        <p:cTn id="12" dur="1" fill="hold">
                                          <p:stCondLst>
                                            <p:cond delay="0"/>
                                          </p:stCondLst>
                                        </p:cTn>
                                        <p:tgtEl>
                                          <p:spTgt spid="643103"/>
                                        </p:tgtEl>
                                        <p:attrNameLst>
                                          <p:attrName>style.visibility</p:attrName>
                                        </p:attrNameLst>
                                      </p:cBhvr>
                                      <p:to>
                                        <p:strVal val="visible"/>
                                      </p:to>
                                    </p:set>
                                    <p:animEffect transition="in" filter="blinds(horizontal)">
                                      <p:cBhvr>
                                        <p:cTn id="13" dur="500"/>
                                        <p:tgtEl>
                                          <p:spTgt spid="6431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43101"/>
                                        </p:tgtEl>
                                        <p:attrNameLst>
                                          <p:attrName>style.visibility</p:attrName>
                                        </p:attrNameLst>
                                      </p:cBhvr>
                                      <p:to>
                                        <p:strVal val="visible"/>
                                      </p:to>
                                    </p:set>
                                    <p:animEffect transition="in" filter="blinds(horizontal)">
                                      <p:cBhvr>
                                        <p:cTn id="18" dur="500"/>
                                        <p:tgtEl>
                                          <p:spTgt spid="643101"/>
                                        </p:tgtEl>
                                      </p:cBhvr>
                                    </p:animEffect>
                                  </p:childTnLst>
                                </p:cTn>
                              </p:par>
                              <p:par>
                                <p:cTn id="19" presetID="3" presetClass="entr" presetSubtype="10" fill="hold" nodeType="withEffect">
                                  <p:stCondLst>
                                    <p:cond delay="0"/>
                                  </p:stCondLst>
                                  <p:childTnLst>
                                    <p:set>
                                      <p:cBhvr>
                                        <p:cTn id="20" dur="1" fill="hold">
                                          <p:stCondLst>
                                            <p:cond delay="0"/>
                                          </p:stCondLst>
                                        </p:cTn>
                                        <p:tgtEl>
                                          <p:spTgt spid="643102"/>
                                        </p:tgtEl>
                                        <p:attrNameLst>
                                          <p:attrName>style.visibility</p:attrName>
                                        </p:attrNameLst>
                                      </p:cBhvr>
                                      <p:to>
                                        <p:strVal val="visible"/>
                                      </p:to>
                                    </p:set>
                                    <p:animEffect transition="in" filter="blinds(horizontal)">
                                      <p:cBhvr>
                                        <p:cTn id="21" dur="500"/>
                                        <p:tgtEl>
                                          <p:spTgt spid="643102"/>
                                        </p:tgtEl>
                                      </p:cBhvr>
                                    </p:animEffect>
                                  </p:childTnLst>
                                </p:cTn>
                              </p:par>
                              <p:par>
                                <p:cTn id="22" presetID="3" presetClass="entr" presetSubtype="10" fill="hold" nodeType="withEffect">
                                  <p:stCondLst>
                                    <p:cond delay="0"/>
                                  </p:stCondLst>
                                  <p:childTnLst>
                                    <p:set>
                                      <p:cBhvr>
                                        <p:cTn id="23" dur="1" fill="hold">
                                          <p:stCondLst>
                                            <p:cond delay="0"/>
                                          </p:stCondLst>
                                        </p:cTn>
                                        <p:tgtEl>
                                          <p:spTgt spid="643104"/>
                                        </p:tgtEl>
                                        <p:attrNameLst>
                                          <p:attrName>style.visibility</p:attrName>
                                        </p:attrNameLst>
                                      </p:cBhvr>
                                      <p:to>
                                        <p:strVal val="visible"/>
                                      </p:to>
                                    </p:set>
                                    <p:animEffect transition="in" filter="blinds(horizontal)">
                                      <p:cBhvr>
                                        <p:cTn id="24" dur="500"/>
                                        <p:tgtEl>
                                          <p:spTgt spid="6431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643105"/>
                                        </p:tgtEl>
                                        <p:attrNameLst>
                                          <p:attrName>style.visibility</p:attrName>
                                        </p:attrNameLst>
                                      </p:cBhvr>
                                      <p:to>
                                        <p:strVal val="visible"/>
                                      </p:to>
                                    </p:set>
                                    <p:animEffect transition="in" filter="fade">
                                      <p:cBhvr>
                                        <p:cTn id="29" dur="100"/>
                                        <p:tgtEl>
                                          <p:spTgt spid="643105"/>
                                        </p:tgtEl>
                                      </p:cBhvr>
                                    </p:animEffect>
                                    <p:anim calcmode="lin" valueType="num">
                                      <p:cBhvr>
                                        <p:cTn id="30" dur="400" fill="hold"/>
                                        <p:tgtEl>
                                          <p:spTgt spid="643105"/>
                                        </p:tgtEl>
                                        <p:attrNameLst>
                                          <p:attrName>ppt_x</p:attrName>
                                        </p:attrNameLst>
                                      </p:cBhvr>
                                      <p:tavLst>
                                        <p:tav tm="0">
                                          <p:val>
                                            <p:strVal val="#ppt_x"/>
                                          </p:val>
                                        </p:tav>
                                        <p:tav tm="100000">
                                          <p:val>
                                            <p:strVal val="#ppt_x"/>
                                          </p:val>
                                        </p:tav>
                                      </p:tavLst>
                                    </p:anim>
                                    <p:anim calcmode="lin" valueType="num">
                                      <p:cBhvr>
                                        <p:cTn id="31" dur="400" fill="hold"/>
                                        <p:tgtEl>
                                          <p:spTgt spid="643105"/>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64310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64310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1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E5B1C71-4D3B-BE47-8A8D-C85A58694C0C}"/>
              </a:ext>
            </a:extLst>
          </p:cNvPr>
          <p:cNvSpPr>
            <a:spLocks noGrp="1" noChangeArrowheads="1"/>
          </p:cNvSpPr>
          <p:nvPr>
            <p:ph type="title"/>
          </p:nvPr>
        </p:nvSpPr>
        <p:spPr>
          <a:xfrm>
            <a:off x="954921" y="9093"/>
            <a:ext cx="9520158" cy="655535"/>
          </a:xfrm>
        </p:spPr>
        <p:txBody>
          <a:bodyPr/>
          <a:lstStyle/>
          <a:p>
            <a:pPr eaLnBrk="1" hangingPunct="1"/>
            <a:r>
              <a:rPr lang="en-US" altLang="en-US" sz="2800" dirty="0">
                <a:ea typeface="ＭＳ Ｐゴシック" panose="020B0600070205080204" pitchFamily="34" charset="-128"/>
              </a:rPr>
              <a:t>VTP (VLAN Trunking Protocol)</a:t>
            </a:r>
          </a:p>
        </p:txBody>
      </p:sp>
      <p:sp>
        <p:nvSpPr>
          <p:cNvPr id="698371" name="Rectangle 3">
            <a:extLst>
              <a:ext uri="{FF2B5EF4-FFF2-40B4-BE49-F238E27FC236}">
                <a16:creationId xmlns:a16="http://schemas.microsoft.com/office/drawing/2014/main" id="{8D056767-3506-6C40-BAF7-D99863CAF535}"/>
              </a:ext>
            </a:extLst>
          </p:cNvPr>
          <p:cNvSpPr>
            <a:spLocks noGrp="1" noChangeArrowheads="1"/>
          </p:cNvSpPr>
          <p:nvPr>
            <p:ph idx="1"/>
          </p:nvPr>
        </p:nvSpPr>
        <p:spPr>
          <a:xfrm>
            <a:off x="153732" y="3915312"/>
            <a:ext cx="12038267" cy="3294576"/>
          </a:xfrm>
        </p:spPr>
        <p:txBody>
          <a:bodyPr>
            <a:normAutofit/>
          </a:bodyPr>
          <a:lstStyle/>
          <a:p>
            <a:pPr eaLnBrk="1" hangingPunct="1"/>
            <a:r>
              <a:rPr lang="en-US" altLang="en-US" b="1" dirty="0">
                <a:ea typeface="ＭＳ Ｐゴシック" panose="020B0600070205080204" pitchFamily="34" charset="-128"/>
              </a:rPr>
              <a:t>VLAN Trunk Protocol (VTP)</a:t>
            </a:r>
            <a:r>
              <a:rPr lang="en-US" altLang="en-US" dirty="0">
                <a:ea typeface="ＭＳ Ｐゴシック" panose="020B0600070205080204" pitchFamily="34" charset="-128"/>
              </a:rPr>
              <a:t> reduces administration in a switched network. </a:t>
            </a:r>
          </a:p>
          <a:p>
            <a:r>
              <a:rPr lang="en-US" altLang="ja-JP" dirty="0"/>
              <a:t>VLAN trunking protocol (VTP) allows a network administrator to manage VLANs on a switch configured as a VTP server</a:t>
            </a: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VLAN information can be configured on a VTP server, which is then distributed through all switches in the domain. </a:t>
            </a:r>
          </a:p>
          <a:p>
            <a:pPr lvl="1" eaLnBrk="1" hangingPunct="1"/>
            <a:r>
              <a:rPr lang="en-US" altLang="en-US" dirty="0"/>
              <a:t>Do not have to configure on each switch individually.</a:t>
            </a:r>
          </a:p>
          <a:p>
            <a:pPr eaLnBrk="1" hangingPunct="1"/>
            <a:endParaRPr lang="en-US" altLang="en-US" dirty="0">
              <a:ea typeface="ＭＳ Ｐゴシック" panose="020B0600070205080204" pitchFamily="34" charset="-128"/>
            </a:endParaRPr>
          </a:p>
        </p:txBody>
      </p:sp>
      <p:pic>
        <p:nvPicPr>
          <p:cNvPr id="83972" name="Picture 11">
            <a:extLst>
              <a:ext uri="{FF2B5EF4-FFF2-40B4-BE49-F238E27FC236}">
                <a16:creationId xmlns:a16="http://schemas.microsoft.com/office/drawing/2014/main" id="{4A1675B2-FDB6-2041-9F71-2652C226A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66800"/>
            <a:ext cx="5105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83973" name="Picture 12">
            <a:extLst>
              <a:ext uri="{FF2B5EF4-FFF2-40B4-BE49-F238E27FC236}">
                <a16:creationId xmlns:a16="http://schemas.microsoft.com/office/drawing/2014/main" id="{7C72DCF1-B74F-2543-AA1E-205B7906A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1066801"/>
            <a:ext cx="16859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698381" name="Line 13">
            <a:extLst>
              <a:ext uri="{FF2B5EF4-FFF2-40B4-BE49-F238E27FC236}">
                <a16:creationId xmlns:a16="http://schemas.microsoft.com/office/drawing/2014/main" id="{2DCFCFDF-282A-4945-BFE9-AC17FE19A7B2}"/>
              </a:ext>
            </a:extLst>
          </p:cNvPr>
          <p:cNvSpPr>
            <a:spLocks noChangeShapeType="1"/>
          </p:cNvSpPr>
          <p:nvPr/>
        </p:nvSpPr>
        <p:spPr bwMode="auto">
          <a:xfrm flipH="1">
            <a:off x="5481639" y="1900238"/>
            <a:ext cx="530225"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2" name="Line 14">
            <a:extLst>
              <a:ext uri="{FF2B5EF4-FFF2-40B4-BE49-F238E27FC236}">
                <a16:creationId xmlns:a16="http://schemas.microsoft.com/office/drawing/2014/main" id="{98119549-5D1B-8844-9DC8-7DA05FDABC72}"/>
              </a:ext>
            </a:extLst>
          </p:cNvPr>
          <p:cNvSpPr>
            <a:spLocks noChangeShapeType="1"/>
          </p:cNvSpPr>
          <p:nvPr/>
        </p:nvSpPr>
        <p:spPr bwMode="auto">
          <a:xfrm flipH="1">
            <a:off x="4419601" y="2743200"/>
            <a:ext cx="606425"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3" name="Line 15">
            <a:extLst>
              <a:ext uri="{FF2B5EF4-FFF2-40B4-BE49-F238E27FC236}">
                <a16:creationId xmlns:a16="http://schemas.microsoft.com/office/drawing/2014/main" id="{8987BBA2-AF5C-4440-84B7-577859E703C8}"/>
              </a:ext>
            </a:extLst>
          </p:cNvPr>
          <p:cNvSpPr>
            <a:spLocks noChangeShapeType="1"/>
          </p:cNvSpPr>
          <p:nvPr/>
        </p:nvSpPr>
        <p:spPr bwMode="auto">
          <a:xfrm>
            <a:off x="4800600" y="3429000"/>
            <a:ext cx="762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4" name="Line 16">
            <a:extLst>
              <a:ext uri="{FF2B5EF4-FFF2-40B4-BE49-F238E27FC236}">
                <a16:creationId xmlns:a16="http://schemas.microsoft.com/office/drawing/2014/main" id="{4D1FF995-0A20-6D44-BFCD-6C515A6963AE}"/>
              </a:ext>
            </a:extLst>
          </p:cNvPr>
          <p:cNvSpPr>
            <a:spLocks noChangeShapeType="1"/>
          </p:cNvSpPr>
          <p:nvPr/>
        </p:nvSpPr>
        <p:spPr bwMode="auto">
          <a:xfrm>
            <a:off x="6400800" y="3429000"/>
            <a:ext cx="762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85" name="Line 17">
            <a:extLst>
              <a:ext uri="{FF2B5EF4-FFF2-40B4-BE49-F238E27FC236}">
                <a16:creationId xmlns:a16="http://schemas.microsoft.com/office/drawing/2014/main" id="{F6D6FE85-913E-984B-9702-8704EA6D7ADF}"/>
              </a:ext>
            </a:extLst>
          </p:cNvPr>
          <p:cNvSpPr>
            <a:spLocks noChangeShapeType="1"/>
          </p:cNvSpPr>
          <p:nvPr/>
        </p:nvSpPr>
        <p:spPr bwMode="auto">
          <a:xfrm flipH="1" flipV="1">
            <a:off x="7086600" y="2667000"/>
            <a:ext cx="685800" cy="533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9" name="Text Box 18">
            <a:extLst>
              <a:ext uri="{FF2B5EF4-FFF2-40B4-BE49-F238E27FC236}">
                <a16:creationId xmlns:a16="http://schemas.microsoft.com/office/drawing/2014/main" id="{27FEF4E7-F7FD-AC44-8B6C-20562B6A5378}"/>
              </a:ext>
            </a:extLst>
          </p:cNvPr>
          <p:cNvSpPr txBox="1">
            <a:spLocks noChangeArrowheads="1"/>
          </p:cNvSpPr>
          <p:nvPr/>
        </p:nvSpPr>
        <p:spPr bwMode="auto">
          <a:xfrm>
            <a:off x="4495800" y="13716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dirty="0"/>
              <a:t>VTP Message</a:t>
            </a:r>
          </a:p>
        </p:txBody>
      </p:sp>
    </p:spTree>
    <p:extLst>
      <p:ext uri="{BB962C8B-B14F-4D97-AF65-F5344CB8AC3E}">
        <p14:creationId xmlns:p14="http://schemas.microsoft.com/office/powerpoint/2010/main" val="8501726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8381"/>
                                        </p:tgtEl>
                                        <p:attrNameLst>
                                          <p:attrName>style.visibility</p:attrName>
                                        </p:attrNameLst>
                                      </p:cBhvr>
                                      <p:to>
                                        <p:strVal val="visible"/>
                                      </p:to>
                                    </p:set>
                                    <p:animEffect transition="in" filter="blinds(horizontal)">
                                      <p:cBhvr>
                                        <p:cTn id="7" dur="500"/>
                                        <p:tgtEl>
                                          <p:spTgt spid="698381"/>
                                        </p:tgtEl>
                                      </p:cBhvr>
                                    </p:animEffect>
                                  </p:childTnLst>
                                </p:cTn>
                              </p:par>
                            </p:childTnLst>
                          </p:cTn>
                        </p:par>
                        <p:par>
                          <p:cTn id="8" fill="hold" nodeType="afterGroup">
                            <p:stCondLst>
                              <p:cond delay="500"/>
                            </p:stCondLst>
                            <p:childTnLst>
                              <p:par>
                                <p:cTn id="9" presetID="3" presetClass="entr" presetSubtype="10" fill="hold" nodeType="afterEffect">
                                  <p:stCondLst>
                                    <p:cond delay="500"/>
                                  </p:stCondLst>
                                  <p:childTnLst>
                                    <p:set>
                                      <p:cBhvr>
                                        <p:cTn id="10" dur="1" fill="hold">
                                          <p:stCondLst>
                                            <p:cond delay="0"/>
                                          </p:stCondLst>
                                        </p:cTn>
                                        <p:tgtEl>
                                          <p:spTgt spid="698382"/>
                                        </p:tgtEl>
                                        <p:attrNameLst>
                                          <p:attrName>style.visibility</p:attrName>
                                        </p:attrNameLst>
                                      </p:cBhvr>
                                      <p:to>
                                        <p:strVal val="visible"/>
                                      </p:to>
                                    </p:set>
                                    <p:animEffect transition="in" filter="blinds(horizontal)">
                                      <p:cBhvr>
                                        <p:cTn id="11" dur="500"/>
                                        <p:tgtEl>
                                          <p:spTgt spid="698382"/>
                                        </p:tgtEl>
                                      </p:cBhvr>
                                    </p:animEffect>
                                  </p:childTnLst>
                                </p:cTn>
                              </p:par>
                            </p:childTnLst>
                          </p:cTn>
                        </p:par>
                        <p:par>
                          <p:cTn id="12" fill="hold" nodeType="afterGroup">
                            <p:stCondLst>
                              <p:cond delay="1500"/>
                            </p:stCondLst>
                            <p:childTnLst>
                              <p:par>
                                <p:cTn id="13" presetID="3" presetClass="entr" presetSubtype="10" fill="hold" nodeType="afterEffect">
                                  <p:stCondLst>
                                    <p:cond delay="500"/>
                                  </p:stCondLst>
                                  <p:childTnLst>
                                    <p:set>
                                      <p:cBhvr>
                                        <p:cTn id="14" dur="1" fill="hold">
                                          <p:stCondLst>
                                            <p:cond delay="0"/>
                                          </p:stCondLst>
                                        </p:cTn>
                                        <p:tgtEl>
                                          <p:spTgt spid="698383"/>
                                        </p:tgtEl>
                                        <p:attrNameLst>
                                          <p:attrName>style.visibility</p:attrName>
                                        </p:attrNameLst>
                                      </p:cBhvr>
                                      <p:to>
                                        <p:strVal val="visible"/>
                                      </p:to>
                                    </p:set>
                                    <p:animEffect transition="in" filter="blinds(horizontal)">
                                      <p:cBhvr>
                                        <p:cTn id="15" dur="500"/>
                                        <p:tgtEl>
                                          <p:spTgt spid="698383"/>
                                        </p:tgtEl>
                                      </p:cBhvr>
                                    </p:animEffect>
                                  </p:childTnLst>
                                </p:cTn>
                              </p:par>
                            </p:childTnLst>
                          </p:cTn>
                        </p:par>
                        <p:par>
                          <p:cTn id="16" fill="hold" nodeType="afterGroup">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698384"/>
                                        </p:tgtEl>
                                        <p:attrNameLst>
                                          <p:attrName>style.visibility</p:attrName>
                                        </p:attrNameLst>
                                      </p:cBhvr>
                                      <p:to>
                                        <p:strVal val="visible"/>
                                      </p:to>
                                    </p:set>
                                    <p:animEffect transition="in" filter="blinds(horizontal)">
                                      <p:cBhvr>
                                        <p:cTn id="19" dur="500"/>
                                        <p:tgtEl>
                                          <p:spTgt spid="698384"/>
                                        </p:tgtEl>
                                      </p:cBhvr>
                                    </p:animEffect>
                                  </p:childTnLst>
                                </p:cTn>
                              </p:par>
                            </p:childTnLst>
                          </p:cTn>
                        </p:par>
                        <p:par>
                          <p:cTn id="20" fill="hold" nodeType="afterGroup">
                            <p:stCondLst>
                              <p:cond delay="3500"/>
                            </p:stCondLst>
                            <p:childTnLst>
                              <p:par>
                                <p:cTn id="21" presetID="3" presetClass="entr" presetSubtype="10" fill="hold" nodeType="afterEffect">
                                  <p:stCondLst>
                                    <p:cond delay="500"/>
                                  </p:stCondLst>
                                  <p:childTnLst>
                                    <p:set>
                                      <p:cBhvr>
                                        <p:cTn id="22" dur="1" fill="hold">
                                          <p:stCondLst>
                                            <p:cond delay="0"/>
                                          </p:stCondLst>
                                        </p:cTn>
                                        <p:tgtEl>
                                          <p:spTgt spid="698385"/>
                                        </p:tgtEl>
                                        <p:attrNameLst>
                                          <p:attrName>style.visibility</p:attrName>
                                        </p:attrNameLst>
                                      </p:cBhvr>
                                      <p:to>
                                        <p:strVal val="visible"/>
                                      </p:to>
                                    </p:set>
                                    <p:animEffect transition="in" filter="blinds(horizontal)">
                                      <p:cBhvr>
                                        <p:cTn id="23" dur="500"/>
                                        <p:tgtEl>
                                          <p:spTgt spid="6983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698371">
                                            <p:txEl>
                                              <p:pRg st="2" end="2"/>
                                            </p:txEl>
                                          </p:spTgt>
                                        </p:tgtEl>
                                        <p:attrNameLst>
                                          <p:attrName>style.visibility</p:attrName>
                                        </p:attrNameLst>
                                      </p:cBhvr>
                                      <p:to>
                                        <p:strVal val="visible"/>
                                      </p:to>
                                    </p:set>
                                    <p:animEffect transition="in" filter="blinds(horizontal)">
                                      <p:cBhvr>
                                        <p:cTn id="28" dur="500"/>
                                        <p:tgtEl>
                                          <p:spTgt spid="698371">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98371">
                                            <p:txEl>
                                              <p:pRg st="3" end="3"/>
                                            </p:txEl>
                                          </p:spTgt>
                                        </p:tgtEl>
                                        <p:attrNameLst>
                                          <p:attrName>style.visibility</p:attrName>
                                        </p:attrNameLst>
                                      </p:cBhvr>
                                      <p:to>
                                        <p:strVal val="visible"/>
                                      </p:to>
                                    </p:set>
                                    <p:animEffect transition="in" filter="blinds(horizontal)">
                                      <p:cBhvr>
                                        <p:cTn id="31" dur="500"/>
                                        <p:tgtEl>
                                          <p:spTgt spid="69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BEE2422-0AE1-D94C-A013-ABD01CF18CD0}"/>
              </a:ext>
            </a:extLst>
          </p:cNvPr>
          <p:cNvSpPr>
            <a:spLocks noGrp="1" noChangeArrowheads="1"/>
          </p:cNvSpPr>
          <p:nvPr>
            <p:ph type="title"/>
          </p:nvPr>
        </p:nvSpPr>
        <p:spPr>
          <a:xfrm>
            <a:off x="1147842" y="0"/>
            <a:ext cx="9520158" cy="770019"/>
          </a:xfrm>
        </p:spPr>
        <p:txBody>
          <a:bodyPr/>
          <a:lstStyle/>
          <a:p>
            <a:pPr eaLnBrk="1" hangingPunct="1"/>
            <a:r>
              <a:rPr lang="en-US" altLang="en-US" sz="2800" dirty="0">
                <a:ea typeface="ＭＳ Ｐゴシック" panose="020B0600070205080204" pitchFamily="34" charset="-128"/>
              </a:rPr>
              <a:t>VTP (VLAN Trunking Protocol) Modes</a:t>
            </a:r>
          </a:p>
        </p:txBody>
      </p:sp>
      <p:sp>
        <p:nvSpPr>
          <p:cNvPr id="700419" name="Rectangle 3">
            <a:extLst>
              <a:ext uri="{FF2B5EF4-FFF2-40B4-BE49-F238E27FC236}">
                <a16:creationId xmlns:a16="http://schemas.microsoft.com/office/drawing/2014/main" id="{0F3AC1E6-ABFD-9D4A-98DE-0F6F3D118E54}"/>
              </a:ext>
            </a:extLst>
          </p:cNvPr>
          <p:cNvSpPr>
            <a:spLocks noGrp="1" noChangeArrowheads="1"/>
          </p:cNvSpPr>
          <p:nvPr>
            <p:ph type="body" idx="1"/>
          </p:nvPr>
        </p:nvSpPr>
        <p:spPr>
          <a:xfrm>
            <a:off x="183355" y="1531620"/>
            <a:ext cx="8229600" cy="5715000"/>
          </a:xfrm>
        </p:spPr>
        <p:txBody>
          <a:bodyPr/>
          <a:lstStyle/>
          <a:p>
            <a:pPr eaLnBrk="1" hangingPunct="1">
              <a:lnSpc>
                <a:spcPct val="80000"/>
              </a:lnSpc>
            </a:pPr>
            <a:r>
              <a:rPr lang="en-US" altLang="en-US" sz="1800" b="1" dirty="0">
                <a:ea typeface="ＭＳ Ｐゴシック" panose="020B0600070205080204" pitchFamily="34" charset="-128"/>
              </a:rPr>
              <a:t>Server</a:t>
            </a:r>
          </a:p>
          <a:p>
            <a:pPr lvl="1" eaLnBrk="1" hangingPunct="1">
              <a:lnSpc>
                <a:spcPct val="80000"/>
              </a:lnSpc>
            </a:pPr>
            <a:r>
              <a:rPr lang="en-US" altLang="en-US" dirty="0"/>
              <a:t>Can create, modify, and delete VLANs </a:t>
            </a:r>
          </a:p>
          <a:p>
            <a:pPr lvl="1" eaLnBrk="1" hangingPunct="1">
              <a:lnSpc>
                <a:spcPct val="80000"/>
              </a:lnSpc>
            </a:pPr>
            <a:r>
              <a:rPr lang="en-US" altLang="en-US" dirty="0"/>
              <a:t>Configure VTP version and VTP pruning (next week). </a:t>
            </a:r>
          </a:p>
          <a:p>
            <a:pPr lvl="1" eaLnBrk="1" hangingPunct="1">
              <a:lnSpc>
                <a:spcPct val="80000"/>
              </a:lnSpc>
            </a:pPr>
            <a:r>
              <a:rPr lang="en-US" altLang="en-US" dirty="0"/>
              <a:t>Advertise their VLAN configuration to other switches in the same VTP domain </a:t>
            </a:r>
          </a:p>
          <a:p>
            <a:pPr lvl="1" eaLnBrk="1" hangingPunct="1">
              <a:lnSpc>
                <a:spcPct val="80000"/>
              </a:lnSpc>
            </a:pPr>
            <a:r>
              <a:rPr lang="en-US" altLang="en-US" dirty="0"/>
              <a:t>VTP advertisements sent/received over trunk links. </a:t>
            </a:r>
          </a:p>
          <a:p>
            <a:pPr lvl="1" eaLnBrk="1" hangingPunct="1">
              <a:lnSpc>
                <a:spcPct val="80000"/>
              </a:lnSpc>
            </a:pPr>
            <a:r>
              <a:rPr lang="en-US" altLang="en-US" dirty="0"/>
              <a:t>Default mode. </a:t>
            </a:r>
          </a:p>
          <a:p>
            <a:pPr eaLnBrk="1" hangingPunct="1">
              <a:lnSpc>
                <a:spcPct val="80000"/>
              </a:lnSpc>
            </a:pPr>
            <a:r>
              <a:rPr lang="en-US" altLang="en-US" sz="1800" b="1" dirty="0">
                <a:ea typeface="ＭＳ Ｐゴシック" panose="020B0600070205080204" pitchFamily="34" charset="-128"/>
              </a:rPr>
              <a:t>Client</a:t>
            </a:r>
          </a:p>
          <a:p>
            <a:pPr lvl="1" eaLnBrk="1" hangingPunct="1">
              <a:lnSpc>
                <a:spcPct val="80000"/>
              </a:lnSpc>
            </a:pPr>
            <a:r>
              <a:rPr lang="en-US" altLang="en-US" dirty="0"/>
              <a:t>Behave the same way as VTP servers, but you cannot create, change, or delete VLANs on a VTP client.</a:t>
            </a:r>
          </a:p>
          <a:p>
            <a:pPr eaLnBrk="1" hangingPunct="1">
              <a:lnSpc>
                <a:spcPct val="80000"/>
              </a:lnSpc>
            </a:pPr>
            <a:r>
              <a:rPr lang="en-US" altLang="en-US" sz="1800" b="1" dirty="0">
                <a:ea typeface="ＭＳ Ｐゴシック" panose="020B0600070205080204" pitchFamily="34" charset="-128"/>
              </a:rPr>
              <a:t>Transparent</a:t>
            </a:r>
          </a:p>
          <a:p>
            <a:pPr lvl="1" eaLnBrk="1" hangingPunct="1">
              <a:lnSpc>
                <a:spcPct val="80000"/>
              </a:lnSpc>
            </a:pPr>
            <a:r>
              <a:rPr lang="en-US" altLang="en-US" dirty="0"/>
              <a:t>Does </a:t>
            </a:r>
            <a:r>
              <a:rPr lang="en-US" altLang="en-US" b="1" dirty="0"/>
              <a:t>not</a:t>
            </a:r>
            <a:r>
              <a:rPr lang="en-US" altLang="en-US" dirty="0"/>
              <a:t> participate in VTP. </a:t>
            </a:r>
          </a:p>
          <a:p>
            <a:pPr lvl="1" eaLnBrk="1" hangingPunct="1">
              <a:lnSpc>
                <a:spcPct val="80000"/>
              </a:lnSpc>
            </a:pPr>
            <a:r>
              <a:rPr lang="en-US" altLang="en-US" dirty="0"/>
              <a:t>Does </a:t>
            </a:r>
            <a:r>
              <a:rPr lang="en-US" altLang="en-US" b="1" dirty="0"/>
              <a:t>not</a:t>
            </a:r>
            <a:r>
              <a:rPr lang="en-US" altLang="en-US" dirty="0"/>
              <a:t> advertise its VLAN configuration. </a:t>
            </a:r>
          </a:p>
          <a:p>
            <a:pPr lvl="1" eaLnBrk="1" hangingPunct="1">
              <a:lnSpc>
                <a:spcPct val="80000"/>
              </a:lnSpc>
            </a:pPr>
            <a:r>
              <a:rPr lang="en-US" altLang="en-US" dirty="0"/>
              <a:t>Does </a:t>
            </a:r>
            <a:r>
              <a:rPr lang="en-US" altLang="en-US" b="1" dirty="0"/>
              <a:t>not</a:t>
            </a:r>
            <a:r>
              <a:rPr lang="en-US" altLang="en-US" dirty="0"/>
              <a:t> synchronize its VLAN configuration based on received advertisements </a:t>
            </a:r>
          </a:p>
          <a:p>
            <a:pPr lvl="1" eaLnBrk="1" hangingPunct="1">
              <a:lnSpc>
                <a:spcPct val="80000"/>
              </a:lnSpc>
            </a:pPr>
            <a:r>
              <a:rPr lang="en-US" altLang="en-US" dirty="0"/>
              <a:t>Does forward VTP advertisements that they receive out their trunk ports in VTP Version 2.</a:t>
            </a:r>
          </a:p>
        </p:txBody>
      </p:sp>
      <p:sp>
        <p:nvSpPr>
          <p:cNvPr id="700421" name="Rectangle 5">
            <a:extLst>
              <a:ext uri="{FF2B5EF4-FFF2-40B4-BE49-F238E27FC236}">
                <a16:creationId xmlns:a16="http://schemas.microsoft.com/office/drawing/2014/main" id="{BCE1BB4C-02D9-6E4C-BFD1-628C3F638B5A}"/>
              </a:ext>
            </a:extLst>
          </p:cNvPr>
          <p:cNvSpPr>
            <a:spLocks noChangeArrowheads="1"/>
          </p:cNvSpPr>
          <p:nvPr/>
        </p:nvSpPr>
        <p:spPr bwMode="auto">
          <a:xfrm>
            <a:off x="3327459" y="3737699"/>
            <a:ext cx="7551420" cy="2255520"/>
          </a:xfrm>
          <a:prstGeom prst="rect">
            <a:avLst/>
          </a:prstGeom>
          <a:solidFill>
            <a:schemeClr val="bg1"/>
          </a:solidFill>
          <a:ln w="9525">
            <a:solidFill>
              <a:schemeClr val="tx1"/>
            </a:solid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bg2"/>
              </a:buClr>
              <a:buFont typeface="Wingdings" pitchFamily="2" charset="2"/>
              <a:buNone/>
            </a:pPr>
            <a:r>
              <a:rPr lang="en-US" altLang="en-US" sz="1800" dirty="0">
                <a:latin typeface="Courier New" panose="02070309020205020404" pitchFamily="49" charset="0"/>
              </a:rPr>
              <a:t>DLS1(config)# </a:t>
            </a:r>
            <a:r>
              <a:rPr lang="en-US" altLang="en-US" sz="1800" b="1" dirty="0" err="1">
                <a:latin typeface="Courier New" panose="02070309020205020404" pitchFamily="49" charset="0"/>
              </a:rPr>
              <a:t>vtp</a:t>
            </a:r>
            <a:r>
              <a:rPr lang="en-US" altLang="en-US" sz="1800" b="1" dirty="0">
                <a:latin typeface="Courier New" panose="02070309020205020404" pitchFamily="49" charset="0"/>
              </a:rPr>
              <a:t> mode ?</a:t>
            </a:r>
          </a:p>
          <a:p>
            <a:pPr eaLnBrk="1" hangingPunct="1">
              <a:spcBef>
                <a:spcPct val="20000"/>
              </a:spcBef>
              <a:buClr>
                <a:schemeClr val="bg2"/>
              </a:buClr>
              <a:buFont typeface="Wingdings" pitchFamily="2" charset="2"/>
              <a:buNone/>
            </a:pPr>
            <a:r>
              <a:rPr lang="en-US" altLang="en-US" sz="1800" dirty="0">
                <a:latin typeface="Courier New" panose="02070309020205020404" pitchFamily="49" charset="0"/>
              </a:rPr>
              <a:t>  client       Set the device to client mode.</a:t>
            </a:r>
          </a:p>
          <a:p>
            <a:pPr eaLnBrk="1" hangingPunct="1">
              <a:spcBef>
                <a:spcPct val="20000"/>
              </a:spcBef>
              <a:buClr>
                <a:schemeClr val="bg2"/>
              </a:buClr>
              <a:buFont typeface="Wingdings" pitchFamily="2" charset="2"/>
              <a:buNone/>
            </a:pPr>
            <a:r>
              <a:rPr lang="en-US" altLang="en-US" sz="1800" dirty="0">
                <a:latin typeface="Courier New" panose="02070309020205020404" pitchFamily="49" charset="0"/>
              </a:rPr>
              <a:t>  server       Set the device to server mode.</a:t>
            </a:r>
          </a:p>
          <a:p>
            <a:pPr eaLnBrk="1" hangingPunct="1">
              <a:spcBef>
                <a:spcPct val="20000"/>
              </a:spcBef>
              <a:buClr>
                <a:schemeClr val="bg2"/>
              </a:buClr>
              <a:buFont typeface="Wingdings" pitchFamily="2" charset="2"/>
              <a:buNone/>
            </a:pPr>
            <a:r>
              <a:rPr lang="en-US" altLang="en-US" sz="1800" dirty="0">
                <a:latin typeface="Courier New" panose="02070309020205020404" pitchFamily="49" charset="0"/>
              </a:rPr>
              <a:t>  transparent  Set the device to transparent mode.</a:t>
            </a:r>
          </a:p>
          <a:p>
            <a:pPr eaLnBrk="1" hangingPunct="1">
              <a:spcBef>
                <a:spcPct val="20000"/>
              </a:spcBef>
              <a:buClr>
                <a:schemeClr val="bg2"/>
              </a:buClr>
              <a:buFont typeface="Wingdings" pitchFamily="2" charset="2"/>
              <a:buNone/>
            </a:pPr>
            <a:r>
              <a:rPr lang="en-US" altLang="en-US" sz="1800" dirty="0">
                <a:latin typeface="Courier New" panose="02070309020205020404" pitchFamily="49" charset="0"/>
              </a:rPr>
              <a:t>DLS1(config)#</a:t>
            </a:r>
          </a:p>
        </p:txBody>
      </p:sp>
    </p:spTree>
    <p:extLst>
      <p:ext uri="{BB962C8B-B14F-4D97-AF65-F5344CB8AC3E}">
        <p14:creationId xmlns:p14="http://schemas.microsoft.com/office/powerpoint/2010/main" val="9573275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0419">
                                            <p:txEl>
                                              <p:pRg st="1" end="1"/>
                                            </p:txEl>
                                          </p:spTgt>
                                        </p:tgtEl>
                                        <p:attrNameLst>
                                          <p:attrName>style.visibility</p:attrName>
                                        </p:attrNameLst>
                                      </p:cBhvr>
                                      <p:to>
                                        <p:strVal val="visible"/>
                                      </p:to>
                                    </p:set>
                                    <p:animEffect transition="in" filter="blinds(horizontal)">
                                      <p:cBhvr>
                                        <p:cTn id="7" dur="500"/>
                                        <p:tgtEl>
                                          <p:spTgt spid="70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00419">
                                            <p:txEl>
                                              <p:pRg st="2" end="2"/>
                                            </p:txEl>
                                          </p:spTgt>
                                        </p:tgtEl>
                                        <p:attrNameLst>
                                          <p:attrName>style.visibility</p:attrName>
                                        </p:attrNameLst>
                                      </p:cBhvr>
                                      <p:to>
                                        <p:strVal val="visible"/>
                                      </p:to>
                                    </p:set>
                                    <p:animEffect transition="in" filter="blinds(horizontal)">
                                      <p:cBhvr>
                                        <p:cTn id="12" dur="500"/>
                                        <p:tgtEl>
                                          <p:spTgt spid="70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00419">
                                            <p:txEl>
                                              <p:pRg st="3" end="3"/>
                                            </p:txEl>
                                          </p:spTgt>
                                        </p:tgtEl>
                                        <p:attrNameLst>
                                          <p:attrName>style.visibility</p:attrName>
                                        </p:attrNameLst>
                                      </p:cBhvr>
                                      <p:to>
                                        <p:strVal val="visible"/>
                                      </p:to>
                                    </p:set>
                                    <p:animEffect transition="in" filter="blinds(horizontal)">
                                      <p:cBhvr>
                                        <p:cTn id="17" dur="500"/>
                                        <p:tgtEl>
                                          <p:spTgt spid="7004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00419">
                                            <p:txEl>
                                              <p:pRg st="4" end="4"/>
                                            </p:txEl>
                                          </p:spTgt>
                                        </p:tgtEl>
                                        <p:attrNameLst>
                                          <p:attrName>style.visibility</p:attrName>
                                        </p:attrNameLst>
                                      </p:cBhvr>
                                      <p:to>
                                        <p:strVal val="visible"/>
                                      </p:to>
                                    </p:set>
                                    <p:animEffect transition="in" filter="blinds(horizontal)">
                                      <p:cBhvr>
                                        <p:cTn id="22" dur="500"/>
                                        <p:tgtEl>
                                          <p:spTgt spid="7004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00419">
                                            <p:txEl>
                                              <p:pRg st="5" end="5"/>
                                            </p:txEl>
                                          </p:spTgt>
                                        </p:tgtEl>
                                        <p:attrNameLst>
                                          <p:attrName>style.visibility</p:attrName>
                                        </p:attrNameLst>
                                      </p:cBhvr>
                                      <p:to>
                                        <p:strVal val="visible"/>
                                      </p:to>
                                    </p:set>
                                    <p:animEffect transition="in" filter="blinds(horizontal)">
                                      <p:cBhvr>
                                        <p:cTn id="27" dur="500"/>
                                        <p:tgtEl>
                                          <p:spTgt spid="7004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00419">
                                            <p:txEl>
                                              <p:pRg st="6" end="6"/>
                                            </p:txEl>
                                          </p:spTgt>
                                        </p:tgtEl>
                                        <p:attrNameLst>
                                          <p:attrName>style.visibility</p:attrName>
                                        </p:attrNameLst>
                                      </p:cBhvr>
                                      <p:to>
                                        <p:strVal val="visible"/>
                                      </p:to>
                                    </p:set>
                                    <p:animEffect transition="in" filter="blinds(horizontal)">
                                      <p:cBhvr>
                                        <p:cTn id="32" dur="500"/>
                                        <p:tgtEl>
                                          <p:spTgt spid="70041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00419">
                                            <p:txEl>
                                              <p:pRg st="7" end="7"/>
                                            </p:txEl>
                                          </p:spTgt>
                                        </p:tgtEl>
                                        <p:attrNameLst>
                                          <p:attrName>style.visibility</p:attrName>
                                        </p:attrNameLst>
                                      </p:cBhvr>
                                      <p:to>
                                        <p:strVal val="visible"/>
                                      </p:to>
                                    </p:set>
                                    <p:animEffect transition="in" filter="blinds(horizontal)">
                                      <p:cBhvr>
                                        <p:cTn id="37" dur="500"/>
                                        <p:tgtEl>
                                          <p:spTgt spid="70041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00419">
                                            <p:txEl>
                                              <p:pRg st="8" end="8"/>
                                            </p:txEl>
                                          </p:spTgt>
                                        </p:tgtEl>
                                        <p:attrNameLst>
                                          <p:attrName>style.visibility</p:attrName>
                                        </p:attrNameLst>
                                      </p:cBhvr>
                                      <p:to>
                                        <p:strVal val="visible"/>
                                      </p:to>
                                    </p:set>
                                    <p:animEffect transition="in" filter="blinds(horizontal)">
                                      <p:cBhvr>
                                        <p:cTn id="42" dur="500"/>
                                        <p:tgtEl>
                                          <p:spTgt spid="70041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00419">
                                            <p:txEl>
                                              <p:pRg st="9" end="9"/>
                                            </p:txEl>
                                          </p:spTgt>
                                        </p:tgtEl>
                                        <p:attrNameLst>
                                          <p:attrName>style.visibility</p:attrName>
                                        </p:attrNameLst>
                                      </p:cBhvr>
                                      <p:to>
                                        <p:strVal val="visible"/>
                                      </p:to>
                                    </p:set>
                                    <p:animEffect transition="in" filter="blinds(horizontal)">
                                      <p:cBhvr>
                                        <p:cTn id="47" dur="500"/>
                                        <p:tgtEl>
                                          <p:spTgt spid="700419">
                                            <p:txEl>
                                              <p:pRg st="9" end="9"/>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700419">
                                            <p:txEl>
                                              <p:pRg st="10" end="10"/>
                                            </p:txEl>
                                          </p:spTgt>
                                        </p:tgtEl>
                                        <p:attrNameLst>
                                          <p:attrName>style.visibility</p:attrName>
                                        </p:attrNameLst>
                                      </p:cBhvr>
                                      <p:to>
                                        <p:strVal val="visible"/>
                                      </p:to>
                                    </p:set>
                                    <p:animEffect transition="in" filter="blinds(horizontal)">
                                      <p:cBhvr>
                                        <p:cTn id="50" dur="500"/>
                                        <p:tgtEl>
                                          <p:spTgt spid="700419">
                                            <p:txEl>
                                              <p:pRg st="10" end="10"/>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700419">
                                            <p:txEl>
                                              <p:pRg st="11" end="11"/>
                                            </p:txEl>
                                          </p:spTgt>
                                        </p:tgtEl>
                                        <p:attrNameLst>
                                          <p:attrName>style.visibility</p:attrName>
                                        </p:attrNameLst>
                                      </p:cBhvr>
                                      <p:to>
                                        <p:strVal val="visible"/>
                                      </p:to>
                                    </p:set>
                                    <p:animEffect transition="in" filter="blinds(horizontal)">
                                      <p:cBhvr>
                                        <p:cTn id="53" dur="500"/>
                                        <p:tgtEl>
                                          <p:spTgt spid="700419">
                                            <p:txEl>
                                              <p:pRg st="11" end="11"/>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700419">
                                            <p:txEl>
                                              <p:pRg st="12" end="12"/>
                                            </p:txEl>
                                          </p:spTgt>
                                        </p:tgtEl>
                                        <p:attrNameLst>
                                          <p:attrName>style.visibility</p:attrName>
                                        </p:attrNameLst>
                                      </p:cBhvr>
                                      <p:to>
                                        <p:strVal val="visible"/>
                                      </p:to>
                                    </p:set>
                                    <p:animEffect transition="in" filter="blinds(horizontal)">
                                      <p:cBhvr>
                                        <p:cTn id="56" dur="500"/>
                                        <p:tgtEl>
                                          <p:spTgt spid="700419">
                                            <p:txEl>
                                              <p:pRg st="12" end="1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00421"/>
                                        </p:tgtEl>
                                        <p:attrNameLst>
                                          <p:attrName>style.visibility</p:attrName>
                                        </p:attrNameLst>
                                      </p:cBhvr>
                                      <p:to>
                                        <p:strVal val="visible"/>
                                      </p:to>
                                    </p:set>
                                    <p:animEffect transition="in" filter="blinds(horizontal)">
                                      <p:cBhvr>
                                        <p:cTn id="61" dur="500"/>
                                        <p:tgtEl>
                                          <p:spTgt spid="70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81755" y="1096256"/>
            <a:ext cx="11804381" cy="5540425"/>
          </a:xfrm>
        </p:spPr>
        <p:txBody>
          <a:bodyPr/>
          <a:lstStyle/>
          <a:p>
            <a:r>
              <a:rPr lang="en-US" altLang="ja-JP" dirty="0"/>
              <a:t>Switched networks commonly have redundant paths and </a:t>
            </a:r>
            <a:br>
              <a:rPr lang="en-US" altLang="ja-JP" dirty="0"/>
            </a:br>
            <a:r>
              <a:rPr lang="en-US" altLang="ja-JP" dirty="0"/>
              <a:t>even redundant links between the same two devices.</a:t>
            </a:r>
          </a:p>
          <a:p>
            <a:pPr lvl="1"/>
            <a:r>
              <a:rPr lang="en-US" altLang="ja-JP" dirty="0"/>
              <a:t>Redundant paths eliminate a single point of failure in order </a:t>
            </a:r>
            <a:br>
              <a:rPr lang="en-US" altLang="ja-JP" dirty="0"/>
            </a:br>
            <a:r>
              <a:rPr lang="en-US" altLang="ja-JP" dirty="0"/>
              <a:t>to improve reliability and availability.</a:t>
            </a:r>
          </a:p>
          <a:p>
            <a:pPr lvl="1"/>
            <a:r>
              <a:rPr lang="en-US" altLang="ja-JP" dirty="0"/>
              <a:t>Redundant paths can cause physical and logical Layer 2 </a:t>
            </a:r>
            <a:br>
              <a:rPr lang="en-US" altLang="ja-JP" dirty="0"/>
            </a:br>
            <a:r>
              <a:rPr lang="en-US" altLang="ja-JP" dirty="0"/>
              <a:t>loops.</a:t>
            </a:r>
          </a:p>
          <a:p>
            <a:r>
              <a:rPr lang="en-US" altLang="ja-JP" dirty="0"/>
              <a:t>Spanning Tree Protocol (STP) is a Layer 2 protocol that </a:t>
            </a:r>
            <a:br>
              <a:rPr lang="en-US" altLang="ja-JP" dirty="0"/>
            </a:br>
            <a:r>
              <a:rPr lang="en-US" altLang="ja-JP" dirty="0"/>
              <a:t>helps especially when there are redundant links.</a:t>
            </a:r>
          </a:p>
          <a:p>
            <a:r>
              <a:rPr lang="en-US" altLang="ja-JP" dirty="0"/>
              <a:t>Layer 2 loop issues</a:t>
            </a:r>
          </a:p>
          <a:p>
            <a:pPr lvl="1"/>
            <a:r>
              <a:rPr lang="en-US" altLang="ja-JP" dirty="0"/>
              <a:t>Mac database instability – copies of the same frame being received on different ports.</a:t>
            </a:r>
          </a:p>
          <a:p>
            <a:pPr lvl="1"/>
            <a:r>
              <a:rPr lang="en-US" altLang="ja-JP" dirty="0"/>
              <a:t>Broadcast storms – broadcasts are flooded endlessly causing network disruption.</a:t>
            </a:r>
          </a:p>
          <a:p>
            <a:pPr lvl="1"/>
            <a:r>
              <a:rPr lang="en-US" altLang="ja-JP" dirty="0"/>
              <a:t>Multiple frame transmission – multiple copies of unicast frames delivered to the same destination.</a:t>
            </a:r>
          </a:p>
          <a:p>
            <a:pPr lvl="1"/>
            <a:endParaRPr lang="en-US" altLang="ja-JP" dirty="0"/>
          </a:p>
          <a:p>
            <a:pPr marL="349241" lvl="2" indent="0">
              <a:buNone/>
            </a:pPr>
            <a:endParaRPr lang="en-US" altLang="ja-JP" dirty="0"/>
          </a:p>
        </p:txBody>
      </p:sp>
      <p:sp>
        <p:nvSpPr>
          <p:cNvPr id="8194" name="Rectangle 2"/>
          <p:cNvSpPr>
            <a:spLocks noGrp="1" noChangeArrowheads="1"/>
          </p:cNvSpPr>
          <p:nvPr>
            <p:ph type="title"/>
          </p:nvPr>
        </p:nvSpPr>
        <p:spPr>
          <a:xfrm>
            <a:off x="666016" y="-241463"/>
            <a:ext cx="9520158" cy="1049235"/>
          </a:xfrm>
        </p:spPr>
        <p:txBody>
          <a:bodyPr/>
          <a:lstStyle/>
          <a:p>
            <a:pPr algn="ctr"/>
            <a:r>
              <a:rPr lang="en-US" altLang="en-US" sz="2800" dirty="0"/>
              <a:t>Spanning Tree Protocol</a:t>
            </a:r>
            <a:br>
              <a:rPr lang="en-US" altLang="en-US" sz="2133" dirty="0"/>
            </a:br>
            <a:r>
              <a:rPr lang="en-US" altLang="en-US" sz="2400" dirty="0"/>
              <a:t>Redundancy at OSI Layers 1 and 2</a:t>
            </a:r>
          </a:p>
        </p:txBody>
      </p:sp>
      <p:pic>
        <p:nvPicPr>
          <p:cNvPr id="4" name="Picture 3"/>
          <p:cNvPicPr>
            <a:picLocks noChangeAspect="1"/>
          </p:cNvPicPr>
          <p:nvPr/>
        </p:nvPicPr>
        <p:blipFill>
          <a:blip r:embed="rId3"/>
          <a:stretch>
            <a:fillRect/>
          </a:stretch>
        </p:blipFill>
        <p:spPr>
          <a:xfrm>
            <a:off x="7100712" y="924238"/>
            <a:ext cx="5091288" cy="3458407"/>
          </a:xfrm>
          <a:prstGeom prst="rect">
            <a:avLst/>
          </a:prstGeom>
        </p:spPr>
      </p:pic>
    </p:spTree>
    <p:extLst>
      <p:ext uri="{BB962C8B-B14F-4D97-AF65-F5344CB8AC3E}">
        <p14:creationId xmlns:p14="http://schemas.microsoft.com/office/powerpoint/2010/main" val="3819433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 y="1096256"/>
            <a:ext cx="12192000" cy="5540425"/>
          </a:xfrm>
        </p:spPr>
        <p:txBody>
          <a:bodyPr/>
          <a:lstStyle/>
          <a:p>
            <a:r>
              <a:rPr lang="en-US" altLang="ja-JP" dirty="0"/>
              <a:t>Ethernet frames do not have a time to live (TTL) field like the </a:t>
            </a:r>
            <a:br>
              <a:rPr lang="en-US" altLang="ja-JP" dirty="0"/>
            </a:br>
            <a:r>
              <a:rPr lang="en-US" altLang="ja-JP" dirty="0"/>
              <a:t>Layer 3 IP header has. This means that Ethernet has no </a:t>
            </a:r>
            <a:br>
              <a:rPr lang="en-US" altLang="ja-JP" dirty="0"/>
            </a:br>
            <a:r>
              <a:rPr lang="en-US" altLang="ja-JP" dirty="0"/>
              <a:t>mechanism to drop frames that propagate endlessly. This can</a:t>
            </a:r>
          </a:p>
          <a:p>
            <a:pPr marL="0" indent="0">
              <a:buNone/>
            </a:pPr>
            <a:r>
              <a:rPr lang="en-US" altLang="ja-JP" dirty="0"/>
              <a:t> result in MAC database instability.</a:t>
            </a:r>
          </a:p>
          <a:p>
            <a:pPr marL="745048" lvl="2" indent="-457189">
              <a:buFont typeface="+mj-lt"/>
              <a:buAutoNum type="arabicPeriod"/>
            </a:pPr>
            <a:r>
              <a:rPr lang="en-US" altLang="ja-JP" dirty="0"/>
              <a:t>PC1 sends a broadcast frame to S2.</a:t>
            </a:r>
          </a:p>
          <a:p>
            <a:pPr marL="745048" lvl="2" indent="-457189">
              <a:buFont typeface="+mj-lt"/>
              <a:buAutoNum type="arabicPeriod"/>
            </a:pPr>
            <a:r>
              <a:rPr lang="en-US" altLang="ja-JP" dirty="0"/>
              <a:t>S2 updates the MAC address table for PC1’s MAC address on port 11.</a:t>
            </a:r>
          </a:p>
          <a:p>
            <a:pPr marL="745048" lvl="2" indent="-457189">
              <a:buFont typeface="+mj-lt"/>
              <a:buAutoNum type="arabicPeriod"/>
            </a:pPr>
            <a:r>
              <a:rPr lang="en-US" altLang="ja-JP" dirty="0"/>
              <a:t>S2 forwards the frame out all ports except the port the frame came in </a:t>
            </a:r>
            <a:br>
              <a:rPr lang="en-US" altLang="ja-JP" dirty="0"/>
            </a:br>
            <a:r>
              <a:rPr lang="en-US" altLang="ja-JP" dirty="0"/>
              <a:t>on. S1 and S3 receive the frame on a trunk and update their own MAC </a:t>
            </a:r>
            <a:br>
              <a:rPr lang="en-US" altLang="ja-JP" dirty="0"/>
            </a:br>
            <a:r>
              <a:rPr lang="en-US" altLang="ja-JP" dirty="0"/>
              <a:t>address tables that PC1 is reachable through the trunk port.</a:t>
            </a:r>
          </a:p>
          <a:p>
            <a:pPr marL="745048" lvl="2" indent="-457189">
              <a:buFont typeface="+mj-lt"/>
              <a:buAutoNum type="arabicPeriod"/>
            </a:pPr>
            <a:r>
              <a:rPr lang="en-US" altLang="ja-JP" dirty="0"/>
              <a:t>S1 and S3 send the frame out all ports except the port it came in on.</a:t>
            </a:r>
          </a:p>
          <a:p>
            <a:pPr marL="745048" lvl="2" indent="-457189">
              <a:buFont typeface="+mj-lt"/>
              <a:buAutoNum type="arabicPeriod"/>
            </a:pPr>
            <a:r>
              <a:rPr lang="en-US" altLang="ja-JP" dirty="0"/>
              <a:t>When S1 sends the frame out port 2 (Trunk 3), S3 updates the MAC </a:t>
            </a:r>
            <a:br>
              <a:rPr lang="en-US" altLang="ja-JP" dirty="0"/>
            </a:br>
            <a:r>
              <a:rPr lang="en-US" altLang="ja-JP" dirty="0"/>
              <a:t>address table to reflect that PC1 is now reachable through port 1.</a:t>
            </a:r>
          </a:p>
          <a:p>
            <a:pPr marL="483519" lvl="1" indent="-231642"/>
            <a:r>
              <a:rPr lang="en-US" altLang="ja-JP" dirty="0"/>
              <a:t>A host caught in a network loop is not accessible to other hosts.</a:t>
            </a:r>
          </a:p>
          <a:p>
            <a:pPr marL="483519" lvl="1" indent="-231642"/>
            <a:r>
              <a:rPr lang="en-US" altLang="ja-JP" dirty="0"/>
              <a:t>Due to constant changes in the MAC address table, Switches S3 </a:t>
            </a:r>
            <a:br>
              <a:rPr lang="en-US" altLang="ja-JP" dirty="0"/>
            </a:br>
            <a:r>
              <a:rPr lang="en-US" altLang="ja-JP" dirty="0"/>
              <a:t>and S1 do not know which port to forward frames.</a:t>
            </a:r>
          </a:p>
          <a:p>
            <a:pPr marL="349241" lvl="2" indent="0">
              <a:buNone/>
            </a:pPr>
            <a:endParaRPr lang="en-US" altLang="ja-JP" dirty="0"/>
          </a:p>
        </p:txBody>
      </p:sp>
      <p:sp>
        <p:nvSpPr>
          <p:cNvPr id="8194" name="Rectangle 2"/>
          <p:cNvSpPr>
            <a:spLocks noGrp="1" noChangeArrowheads="1"/>
          </p:cNvSpPr>
          <p:nvPr>
            <p:ph type="title"/>
          </p:nvPr>
        </p:nvSpPr>
        <p:spPr>
          <a:xfrm>
            <a:off x="457200" y="47021"/>
            <a:ext cx="10117594" cy="584939"/>
          </a:xfrm>
        </p:spPr>
        <p:txBody>
          <a:bodyPr>
            <a:normAutofit fontScale="90000"/>
          </a:bodyPr>
          <a:lstStyle/>
          <a:p>
            <a:br>
              <a:rPr lang="en-US" altLang="en-US" sz="2133" dirty="0"/>
            </a:br>
            <a:r>
              <a:rPr lang="en-US" altLang="en-US" dirty="0"/>
              <a:t>Issues with Layer 1 Redundancy: MAC Database Instability</a:t>
            </a:r>
          </a:p>
        </p:txBody>
      </p:sp>
      <p:pic>
        <p:nvPicPr>
          <p:cNvPr id="3" name="Picture 2"/>
          <p:cNvPicPr>
            <a:picLocks noChangeAspect="1"/>
          </p:cNvPicPr>
          <p:nvPr/>
        </p:nvPicPr>
        <p:blipFill>
          <a:blip r:embed="rId3"/>
          <a:stretch>
            <a:fillRect/>
          </a:stretch>
        </p:blipFill>
        <p:spPr>
          <a:xfrm>
            <a:off x="7879646" y="1018138"/>
            <a:ext cx="4312354" cy="2590780"/>
          </a:xfrm>
          <a:prstGeom prst="rect">
            <a:avLst/>
          </a:prstGeom>
        </p:spPr>
      </p:pic>
      <p:pic>
        <p:nvPicPr>
          <p:cNvPr id="5" name="Picture 4"/>
          <p:cNvPicPr>
            <a:picLocks noChangeAspect="1"/>
          </p:cNvPicPr>
          <p:nvPr/>
        </p:nvPicPr>
        <p:blipFill>
          <a:blip r:embed="rId4"/>
          <a:stretch>
            <a:fillRect/>
          </a:stretch>
        </p:blipFill>
        <p:spPr>
          <a:xfrm>
            <a:off x="7902224" y="3690504"/>
            <a:ext cx="4289776" cy="2481881"/>
          </a:xfrm>
          <a:prstGeom prst="rect">
            <a:avLst/>
          </a:prstGeom>
        </p:spPr>
      </p:pic>
    </p:spTree>
    <p:extLst>
      <p:ext uri="{BB962C8B-B14F-4D97-AF65-F5344CB8AC3E}">
        <p14:creationId xmlns:p14="http://schemas.microsoft.com/office/powerpoint/2010/main" val="10444784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567F-60C8-63A1-E884-56A04B99382B}"/>
              </a:ext>
            </a:extLst>
          </p:cNvPr>
          <p:cNvSpPr>
            <a:spLocks noGrp="1"/>
          </p:cNvSpPr>
          <p:nvPr>
            <p:ph type="title"/>
          </p:nvPr>
        </p:nvSpPr>
        <p:spPr/>
        <p:txBody>
          <a:bodyPr/>
          <a:lstStyle/>
          <a:p>
            <a:r>
              <a:rPr lang="en-US" dirty="0"/>
              <a:t>L2 Switch</a:t>
            </a:r>
          </a:p>
        </p:txBody>
      </p:sp>
      <p:sp>
        <p:nvSpPr>
          <p:cNvPr id="3" name="TextBox 2">
            <a:extLst>
              <a:ext uri="{FF2B5EF4-FFF2-40B4-BE49-F238E27FC236}">
                <a16:creationId xmlns:a16="http://schemas.microsoft.com/office/drawing/2014/main" id="{1A182E67-2477-9FB8-31F6-CFB4CFD6EE5A}"/>
              </a:ext>
            </a:extLst>
          </p:cNvPr>
          <p:cNvSpPr txBox="1"/>
          <p:nvPr/>
        </p:nvSpPr>
        <p:spPr>
          <a:xfrm>
            <a:off x="801183" y="2117557"/>
            <a:ext cx="10589633" cy="2585323"/>
          </a:xfrm>
          <a:prstGeom prst="rect">
            <a:avLst/>
          </a:prstGeom>
          <a:noFill/>
        </p:spPr>
        <p:txBody>
          <a:bodyPr wrap="square" rtlCol="0">
            <a:spAutoFit/>
          </a:bodyPr>
          <a:lstStyle/>
          <a:p>
            <a:pPr algn="l"/>
            <a:r>
              <a:rPr lang="en-US" b="0" i="0" dirty="0">
                <a:solidFill>
                  <a:srgbClr val="000000"/>
                </a:solidFill>
                <a:effectLst/>
                <a:latin typeface="Arial" panose="020B0604020202020204" pitchFamily="34" charset="0"/>
              </a:rPr>
              <a:t>Switches usually perform these three functions in a LAN:</a:t>
            </a:r>
          </a:p>
          <a:p>
            <a:pPr algn="l"/>
            <a:endParaRPr lang="en-US" b="0" i="0" dirty="0">
              <a:solidFill>
                <a:srgbClr val="000000"/>
              </a:solidFill>
              <a:effectLst/>
              <a:latin typeface="Arial" panose="020B0604020202020204" pitchFamily="34" charset="0"/>
            </a:endParaRPr>
          </a:p>
          <a:p>
            <a:pPr algn="l">
              <a:buFont typeface="Arial" panose="020B0604020202020204" pitchFamily="34" charset="0"/>
              <a:buChar char="•"/>
            </a:pPr>
            <a:r>
              <a:rPr lang="en-US" b="1" i="0" dirty="0">
                <a:solidFill>
                  <a:srgbClr val="000000"/>
                </a:solidFill>
                <a:effectLst/>
                <a:latin typeface="Arial" panose="020B0604020202020204" pitchFamily="34" charset="0"/>
              </a:rPr>
              <a:t>address learning</a:t>
            </a:r>
            <a:r>
              <a:rPr lang="en-US" b="0" i="0" dirty="0">
                <a:solidFill>
                  <a:srgbClr val="000000"/>
                </a:solidFill>
                <a:effectLst/>
                <a:latin typeface="Arial" panose="020B0604020202020204" pitchFamily="34" charset="0"/>
              </a:rPr>
              <a:t> – switches learn MAC addresses by examining the source MAC address of each received frame.</a:t>
            </a:r>
          </a:p>
          <a:p>
            <a:pPr algn="l">
              <a:buFont typeface="Arial" panose="020B0604020202020204" pitchFamily="34" charset="0"/>
              <a:buChar char="•"/>
            </a:pPr>
            <a:r>
              <a:rPr lang="en-US" b="1" i="0" dirty="0">
                <a:solidFill>
                  <a:srgbClr val="000000"/>
                </a:solidFill>
                <a:effectLst/>
                <a:latin typeface="Arial" panose="020B0604020202020204" pitchFamily="34" charset="0"/>
              </a:rPr>
              <a:t>forward/filter decisions</a:t>
            </a:r>
            <a:r>
              <a:rPr lang="en-US" b="0" i="0" dirty="0">
                <a:solidFill>
                  <a:srgbClr val="000000"/>
                </a:solidFill>
                <a:effectLst/>
                <a:latin typeface="Arial" panose="020B0604020202020204" pitchFamily="34" charset="0"/>
              </a:rPr>
              <a:t> – switches decide whether to forward or filter a frame, based on the destination MAC address.</a:t>
            </a:r>
          </a:p>
          <a:p>
            <a:pPr algn="l">
              <a:buFont typeface="Arial" panose="020B0604020202020204" pitchFamily="34" charset="0"/>
              <a:buChar char="•"/>
            </a:pPr>
            <a:r>
              <a:rPr lang="en-US" b="1" i="0" dirty="0">
                <a:solidFill>
                  <a:srgbClr val="000000"/>
                </a:solidFill>
                <a:effectLst/>
                <a:latin typeface="Arial" panose="020B0604020202020204" pitchFamily="34" charset="0"/>
              </a:rPr>
              <a:t>loop avoidance</a:t>
            </a:r>
            <a:r>
              <a:rPr lang="en-US" b="0" i="0" dirty="0">
                <a:solidFill>
                  <a:srgbClr val="000000"/>
                </a:solidFill>
                <a:effectLst/>
                <a:latin typeface="Arial" panose="020B0604020202020204" pitchFamily="34" charset="0"/>
              </a:rPr>
              <a:t> – switches use </a:t>
            </a:r>
            <a:r>
              <a:rPr lang="en-US" b="0" i="0" u="sng" dirty="0">
                <a:solidFill>
                  <a:srgbClr val="294A70"/>
                </a:solidFill>
                <a:effectLst/>
                <a:latin typeface="Arial" panose="020B0604020202020204" pitchFamily="34" charset="0"/>
                <a:hlinkClick r:id="rId2"/>
              </a:rPr>
              <a:t>Spanning Tree Protocol (STP)</a:t>
            </a:r>
            <a:r>
              <a:rPr lang="en-US" b="0" i="0" dirty="0">
                <a:solidFill>
                  <a:srgbClr val="000000"/>
                </a:solidFill>
                <a:effectLst/>
                <a:latin typeface="Arial" panose="020B0604020202020204" pitchFamily="34" charset="0"/>
              </a:rPr>
              <a:t> to prevent network loops while still permitting redundancy.</a:t>
            </a:r>
          </a:p>
          <a:p>
            <a:endParaRPr lang="en-US" dirty="0"/>
          </a:p>
        </p:txBody>
      </p:sp>
    </p:spTree>
    <p:extLst>
      <p:ext uri="{BB962C8B-B14F-4D97-AF65-F5344CB8AC3E}">
        <p14:creationId xmlns:p14="http://schemas.microsoft.com/office/powerpoint/2010/main" val="4110648453"/>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81755" y="1096256"/>
            <a:ext cx="11804381" cy="5540425"/>
          </a:xfrm>
        </p:spPr>
        <p:txBody>
          <a:bodyPr/>
          <a:lstStyle/>
          <a:p>
            <a:r>
              <a:rPr lang="en-US" altLang="ja-JP" dirty="0"/>
              <a:t>Broadcast storm – so many broadcast frames in a Layer 2 loop that use all available bandwidth and make the network unreachable for legitimate network traffic. </a:t>
            </a:r>
          </a:p>
          <a:p>
            <a:pPr lvl="1"/>
            <a:r>
              <a:rPr lang="en-US" altLang="ja-JP" dirty="0"/>
              <a:t>Causes a denial of service (</a:t>
            </a:r>
            <a:r>
              <a:rPr lang="en-US" altLang="ja-JP" dirty="0" err="1"/>
              <a:t>DoS</a:t>
            </a:r>
            <a:r>
              <a:rPr lang="en-US" altLang="ja-JP" dirty="0"/>
              <a:t>)</a:t>
            </a:r>
          </a:p>
          <a:p>
            <a:pPr lvl="1"/>
            <a:r>
              <a:rPr lang="en-US" altLang="ja-JP" dirty="0"/>
              <a:t>Can develop in seconds and bring the network down</a:t>
            </a:r>
          </a:p>
          <a:p>
            <a:pPr marL="349241" lvl="2" indent="0">
              <a:buNone/>
            </a:pPr>
            <a:endParaRPr lang="en-US" altLang="ja-JP" dirty="0"/>
          </a:p>
        </p:txBody>
      </p:sp>
      <p:sp>
        <p:nvSpPr>
          <p:cNvPr id="8194" name="Rectangle 2"/>
          <p:cNvSpPr>
            <a:spLocks noGrp="1" noChangeArrowheads="1"/>
          </p:cNvSpPr>
          <p:nvPr>
            <p:ph type="title"/>
          </p:nvPr>
        </p:nvSpPr>
        <p:spPr>
          <a:xfrm>
            <a:off x="711736" y="22860"/>
            <a:ext cx="9520158" cy="800100"/>
          </a:xfrm>
        </p:spPr>
        <p:txBody>
          <a:bodyPr/>
          <a:lstStyle/>
          <a:p>
            <a:r>
              <a:rPr lang="en-US" altLang="en-US" dirty="0"/>
              <a:t>Issues with Layer 1 Redundancy: Broadcast Storms</a:t>
            </a:r>
          </a:p>
        </p:txBody>
      </p:sp>
      <p:pic>
        <p:nvPicPr>
          <p:cNvPr id="4" name="Picture 3"/>
          <p:cNvPicPr>
            <a:picLocks noChangeAspect="1"/>
          </p:cNvPicPr>
          <p:nvPr/>
        </p:nvPicPr>
        <p:blipFill>
          <a:blip r:embed="rId3"/>
          <a:stretch>
            <a:fillRect/>
          </a:stretch>
        </p:blipFill>
        <p:spPr>
          <a:xfrm>
            <a:off x="2280356" y="2747911"/>
            <a:ext cx="5806016" cy="3326923"/>
          </a:xfrm>
          <a:prstGeom prst="rect">
            <a:avLst/>
          </a:prstGeom>
        </p:spPr>
      </p:pic>
    </p:spTree>
    <p:extLst>
      <p:ext uri="{BB962C8B-B14F-4D97-AF65-F5344CB8AC3E}">
        <p14:creationId xmlns:p14="http://schemas.microsoft.com/office/powerpoint/2010/main" val="21556564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29183" y="1679832"/>
            <a:ext cx="12191999" cy="5540425"/>
          </a:xfrm>
        </p:spPr>
        <p:txBody>
          <a:bodyPr>
            <a:normAutofit/>
          </a:bodyPr>
          <a:lstStyle/>
          <a:p>
            <a:pPr marL="142875" lvl="1" indent="0">
              <a:buNone/>
            </a:pPr>
            <a:r>
              <a:rPr lang="en-US" sz="2000" b="1" u="sng" dirty="0">
                <a:solidFill>
                  <a:srgbClr val="FF0000"/>
                </a:solidFill>
              </a:rPr>
              <a:t>Four main steps of STP Process</a:t>
            </a:r>
          </a:p>
          <a:p>
            <a:pPr marL="485775" lvl="1" indent="-342900">
              <a:buFont typeface="+mj-lt"/>
              <a:buAutoNum type="arabicPeriod"/>
            </a:pPr>
            <a:r>
              <a:rPr lang="en-US" sz="2000" dirty="0"/>
              <a:t>Elect a root bridge. </a:t>
            </a:r>
          </a:p>
          <a:p>
            <a:pPr marL="485775" lvl="1" indent="-342900">
              <a:buFont typeface="+mj-lt"/>
              <a:buAutoNum type="arabicPeriod"/>
            </a:pPr>
            <a:r>
              <a:rPr lang="en-US" sz="2000" dirty="0"/>
              <a:t>Determine the root port (RP) on each non-root bridge switch.</a:t>
            </a:r>
          </a:p>
          <a:p>
            <a:pPr marL="485775" lvl="1" indent="-342900">
              <a:buFont typeface="+mj-lt"/>
              <a:buAutoNum type="arabicPeriod"/>
            </a:pPr>
            <a:r>
              <a:rPr lang="en-US" sz="2000" dirty="0"/>
              <a:t>Determine the designated port (DP) for each link between switches.</a:t>
            </a:r>
          </a:p>
          <a:p>
            <a:pPr marL="485775" lvl="1" indent="-342900">
              <a:buFont typeface="+mj-lt"/>
              <a:buAutoNum type="arabicPeriod"/>
            </a:pPr>
            <a:r>
              <a:rPr lang="en-US" dirty="0">
                <a:solidFill>
                  <a:srgbClr val="000000"/>
                </a:solidFill>
              </a:rPr>
              <a:t>Elect alternate (blocked) ports.</a:t>
            </a:r>
            <a:endParaRPr lang="en-US" altLang="ja-JP" dirty="0"/>
          </a:p>
          <a:p>
            <a:pPr marL="0" indent="0">
              <a:buNone/>
            </a:pPr>
            <a:r>
              <a:rPr lang="en-US" altLang="ja-JP" dirty="0"/>
              <a:t>The Spanning Tree Protocol (STP) creates one logical path through the switch network (all destinations on the network).</a:t>
            </a:r>
          </a:p>
          <a:p>
            <a:pPr lvl="1"/>
            <a:r>
              <a:rPr lang="en-US" altLang="ja-JP" dirty="0"/>
              <a:t>Blocks redundant paths that could cause a loop.</a:t>
            </a:r>
          </a:p>
          <a:p>
            <a:pPr lvl="1"/>
            <a:r>
              <a:rPr lang="en-US" altLang="ja-JP" dirty="0"/>
              <a:t>STP sends bridge protocol data units (BPDUs) between Layer 2 devices in order to create the one logical path.</a:t>
            </a:r>
          </a:p>
          <a:p>
            <a:r>
              <a:rPr lang="en-US" altLang="ja-JP" sz="1800" dirty="0"/>
              <a:t>A port on S2 is blocked so traffic can only flow one way between any two devices.</a:t>
            </a:r>
          </a:p>
          <a:p>
            <a:r>
              <a:rPr lang="en-US" altLang="ja-JP" sz="1800" dirty="0"/>
              <a:t>When Trunk1 fails, the blocked port on S2 is unblocked and traffic can flow between S2 and S3.</a:t>
            </a:r>
          </a:p>
        </p:txBody>
      </p:sp>
      <p:sp>
        <p:nvSpPr>
          <p:cNvPr id="8194" name="Rectangle 2"/>
          <p:cNvSpPr>
            <a:spLocks noGrp="1" noChangeArrowheads="1"/>
          </p:cNvSpPr>
          <p:nvPr>
            <p:ph type="title"/>
          </p:nvPr>
        </p:nvSpPr>
        <p:spPr>
          <a:xfrm>
            <a:off x="29183" y="149963"/>
            <a:ext cx="9520158" cy="661639"/>
          </a:xfrm>
        </p:spPr>
        <p:txBody>
          <a:bodyPr/>
          <a:lstStyle/>
          <a:p>
            <a:r>
              <a:rPr lang="en-US" altLang="en-US" dirty="0"/>
              <a:t>Spanning Tree Algorithm: Introduction</a:t>
            </a:r>
          </a:p>
        </p:txBody>
      </p:sp>
      <p:pic>
        <p:nvPicPr>
          <p:cNvPr id="4" name="Picture 3"/>
          <p:cNvPicPr>
            <a:picLocks noChangeAspect="1"/>
          </p:cNvPicPr>
          <p:nvPr/>
        </p:nvPicPr>
        <p:blipFill>
          <a:blip r:embed="rId3"/>
          <a:stretch>
            <a:fillRect/>
          </a:stretch>
        </p:blipFill>
        <p:spPr>
          <a:xfrm>
            <a:off x="7653130" y="0"/>
            <a:ext cx="4538869" cy="2585535"/>
          </a:xfrm>
          <a:prstGeom prst="rect">
            <a:avLst/>
          </a:prstGeom>
        </p:spPr>
      </p:pic>
      <p:sp>
        <p:nvSpPr>
          <p:cNvPr id="2" name="TextBox 1">
            <a:extLst>
              <a:ext uri="{FF2B5EF4-FFF2-40B4-BE49-F238E27FC236}">
                <a16:creationId xmlns:a16="http://schemas.microsoft.com/office/drawing/2014/main" id="{09FF9A97-05B9-A243-9DF8-AD441BE78B38}"/>
              </a:ext>
            </a:extLst>
          </p:cNvPr>
          <p:cNvSpPr txBox="1"/>
          <p:nvPr/>
        </p:nvSpPr>
        <p:spPr>
          <a:xfrm>
            <a:off x="10433347" y="52326"/>
            <a:ext cx="874645" cy="369332"/>
          </a:xfrm>
          <a:prstGeom prst="rect">
            <a:avLst/>
          </a:prstGeom>
          <a:noFill/>
        </p:spPr>
        <p:txBody>
          <a:bodyPr wrap="square" rtlCol="0">
            <a:spAutoFit/>
          </a:bodyPr>
          <a:lstStyle/>
          <a:p>
            <a:r>
              <a:rPr lang="en-US" altLang="ja-JP" sz="800" dirty="0">
                <a:solidFill>
                  <a:srgbClr val="FF0000"/>
                </a:solidFill>
              </a:rPr>
              <a:t>Root bridge</a:t>
            </a:r>
          </a:p>
          <a:p>
            <a:endParaRPr lang="en-US" sz="1000" dirty="0">
              <a:solidFill>
                <a:srgbClr val="FF0000"/>
              </a:solidFill>
            </a:endParaRPr>
          </a:p>
        </p:txBody>
      </p:sp>
      <p:sp>
        <p:nvSpPr>
          <p:cNvPr id="5" name="TextBox 4">
            <a:extLst>
              <a:ext uri="{FF2B5EF4-FFF2-40B4-BE49-F238E27FC236}">
                <a16:creationId xmlns:a16="http://schemas.microsoft.com/office/drawing/2014/main" id="{03EF4541-1745-FD44-B814-C3CBFB79DE3A}"/>
              </a:ext>
            </a:extLst>
          </p:cNvPr>
          <p:cNvSpPr txBox="1"/>
          <p:nvPr/>
        </p:nvSpPr>
        <p:spPr>
          <a:xfrm>
            <a:off x="9466167" y="885568"/>
            <a:ext cx="316112" cy="215444"/>
          </a:xfrm>
          <a:prstGeom prst="rect">
            <a:avLst/>
          </a:prstGeom>
          <a:noFill/>
        </p:spPr>
        <p:txBody>
          <a:bodyPr wrap="none" rtlCol="0">
            <a:spAutoFit/>
          </a:bodyPr>
          <a:lstStyle/>
          <a:p>
            <a:r>
              <a:rPr lang="en-US" sz="800" dirty="0">
                <a:solidFill>
                  <a:srgbClr val="FF0000"/>
                </a:solidFill>
              </a:rPr>
              <a:t>RP</a:t>
            </a:r>
          </a:p>
        </p:txBody>
      </p:sp>
      <p:sp>
        <p:nvSpPr>
          <p:cNvPr id="8" name="TextBox 7">
            <a:extLst>
              <a:ext uri="{FF2B5EF4-FFF2-40B4-BE49-F238E27FC236}">
                <a16:creationId xmlns:a16="http://schemas.microsoft.com/office/drawing/2014/main" id="{47C4BDE1-6A31-1D46-9073-792AD34560E9}"/>
              </a:ext>
            </a:extLst>
          </p:cNvPr>
          <p:cNvSpPr txBox="1"/>
          <p:nvPr/>
        </p:nvSpPr>
        <p:spPr>
          <a:xfrm>
            <a:off x="8415645" y="197901"/>
            <a:ext cx="316112" cy="215444"/>
          </a:xfrm>
          <a:prstGeom prst="rect">
            <a:avLst/>
          </a:prstGeom>
          <a:noFill/>
        </p:spPr>
        <p:txBody>
          <a:bodyPr wrap="none" rtlCol="0">
            <a:spAutoFit/>
          </a:bodyPr>
          <a:lstStyle/>
          <a:p>
            <a:r>
              <a:rPr lang="en-US" sz="800" dirty="0">
                <a:solidFill>
                  <a:srgbClr val="FF0000"/>
                </a:solidFill>
              </a:rPr>
              <a:t>RP</a:t>
            </a:r>
          </a:p>
        </p:txBody>
      </p:sp>
      <p:sp>
        <p:nvSpPr>
          <p:cNvPr id="9" name="TextBox 8">
            <a:extLst>
              <a:ext uri="{FF2B5EF4-FFF2-40B4-BE49-F238E27FC236}">
                <a16:creationId xmlns:a16="http://schemas.microsoft.com/office/drawing/2014/main" id="{B19E44F5-F6DD-BE48-93B8-0CCE6DE604CF}"/>
              </a:ext>
            </a:extLst>
          </p:cNvPr>
          <p:cNvSpPr txBox="1"/>
          <p:nvPr/>
        </p:nvSpPr>
        <p:spPr>
          <a:xfrm>
            <a:off x="8959088" y="993290"/>
            <a:ext cx="558522" cy="215444"/>
          </a:xfrm>
          <a:prstGeom prst="rect">
            <a:avLst/>
          </a:prstGeom>
          <a:noFill/>
        </p:spPr>
        <p:txBody>
          <a:bodyPr wrap="square" rtlCol="0">
            <a:spAutoFit/>
          </a:bodyPr>
          <a:lstStyle/>
          <a:p>
            <a:r>
              <a:rPr lang="en-US" sz="800" dirty="0">
                <a:solidFill>
                  <a:srgbClr val="FF0000"/>
                </a:solidFill>
              </a:rPr>
              <a:t>Blocked</a:t>
            </a:r>
          </a:p>
        </p:txBody>
      </p:sp>
      <p:sp>
        <p:nvSpPr>
          <p:cNvPr id="10" name="TextBox 9">
            <a:extLst>
              <a:ext uri="{FF2B5EF4-FFF2-40B4-BE49-F238E27FC236}">
                <a16:creationId xmlns:a16="http://schemas.microsoft.com/office/drawing/2014/main" id="{2E0CB744-3AE5-CF42-AB67-4597DC83CB45}"/>
              </a:ext>
            </a:extLst>
          </p:cNvPr>
          <p:cNvSpPr txBox="1"/>
          <p:nvPr/>
        </p:nvSpPr>
        <p:spPr>
          <a:xfrm>
            <a:off x="10223666" y="559803"/>
            <a:ext cx="327334" cy="215444"/>
          </a:xfrm>
          <a:prstGeom prst="rect">
            <a:avLst/>
          </a:prstGeom>
          <a:noFill/>
        </p:spPr>
        <p:txBody>
          <a:bodyPr wrap="none" rtlCol="0">
            <a:spAutoFit/>
          </a:bodyPr>
          <a:lstStyle/>
          <a:p>
            <a:r>
              <a:rPr lang="en-US" sz="800" dirty="0">
                <a:solidFill>
                  <a:srgbClr val="FF0000"/>
                </a:solidFill>
              </a:rPr>
              <a:t>DP</a:t>
            </a:r>
          </a:p>
        </p:txBody>
      </p:sp>
      <p:sp>
        <p:nvSpPr>
          <p:cNvPr id="11" name="TextBox 10">
            <a:extLst>
              <a:ext uri="{FF2B5EF4-FFF2-40B4-BE49-F238E27FC236}">
                <a16:creationId xmlns:a16="http://schemas.microsoft.com/office/drawing/2014/main" id="{F0497973-ACF3-A144-8D27-A229CB031D90}"/>
              </a:ext>
            </a:extLst>
          </p:cNvPr>
          <p:cNvSpPr txBox="1"/>
          <p:nvPr/>
        </p:nvSpPr>
        <p:spPr>
          <a:xfrm>
            <a:off x="10223666" y="190471"/>
            <a:ext cx="327334" cy="215444"/>
          </a:xfrm>
          <a:prstGeom prst="rect">
            <a:avLst/>
          </a:prstGeom>
          <a:noFill/>
        </p:spPr>
        <p:txBody>
          <a:bodyPr wrap="none" rtlCol="0">
            <a:spAutoFit/>
          </a:bodyPr>
          <a:lstStyle/>
          <a:p>
            <a:r>
              <a:rPr lang="en-US" sz="800" dirty="0">
                <a:solidFill>
                  <a:srgbClr val="FF0000"/>
                </a:solidFill>
              </a:rPr>
              <a:t>DP</a:t>
            </a:r>
          </a:p>
        </p:txBody>
      </p:sp>
      <p:sp>
        <p:nvSpPr>
          <p:cNvPr id="12" name="TextBox 11">
            <a:extLst>
              <a:ext uri="{FF2B5EF4-FFF2-40B4-BE49-F238E27FC236}">
                <a16:creationId xmlns:a16="http://schemas.microsoft.com/office/drawing/2014/main" id="{80B37800-CBA4-5E42-8F9C-E42E5C38315E}"/>
              </a:ext>
            </a:extLst>
          </p:cNvPr>
          <p:cNvSpPr txBox="1"/>
          <p:nvPr/>
        </p:nvSpPr>
        <p:spPr>
          <a:xfrm>
            <a:off x="8162388" y="536238"/>
            <a:ext cx="327334" cy="215444"/>
          </a:xfrm>
          <a:prstGeom prst="rect">
            <a:avLst/>
          </a:prstGeom>
          <a:noFill/>
        </p:spPr>
        <p:txBody>
          <a:bodyPr wrap="none" rtlCol="0">
            <a:spAutoFit/>
          </a:bodyPr>
          <a:lstStyle/>
          <a:p>
            <a:r>
              <a:rPr lang="en-US" sz="800" dirty="0">
                <a:solidFill>
                  <a:srgbClr val="FF0000"/>
                </a:solidFill>
              </a:rPr>
              <a:t>DP</a:t>
            </a:r>
          </a:p>
        </p:txBody>
      </p:sp>
    </p:spTree>
    <p:extLst>
      <p:ext uri="{BB962C8B-B14F-4D97-AF65-F5344CB8AC3E}">
        <p14:creationId xmlns:p14="http://schemas.microsoft.com/office/powerpoint/2010/main" val="7102250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1. Elect the Root Bridge</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632884" y="975783"/>
            <a:ext cx="4966931" cy="4919863"/>
          </a:xfrm>
        </p:spPr>
        <p:txBody>
          <a:bodyPr/>
          <a:lstStyle/>
          <a:p>
            <a:pPr lvl="1"/>
            <a:r>
              <a:rPr lang="en-US" altLang="ja-JP" dirty="0"/>
              <a:t>Lowest bridge ID (BID) becomes Root bridge</a:t>
            </a:r>
          </a:p>
          <a:p>
            <a:pPr lvl="1"/>
            <a:r>
              <a:rPr lang="en-US" dirty="0"/>
              <a:t>Originally BID had two fields: bridge priority and MAC address</a:t>
            </a:r>
          </a:p>
          <a:p>
            <a:pPr lvl="1"/>
            <a:r>
              <a:rPr lang="en-US" dirty="0"/>
              <a:t>Bridge priority default is 32,768 (can change)</a:t>
            </a:r>
          </a:p>
          <a:p>
            <a:pPr lvl="1"/>
            <a:r>
              <a:rPr lang="en-US" dirty="0"/>
              <a:t>Lowest MAC address (if bridge priority is not changed) becomes determinant for root bridge.</a:t>
            </a:r>
          </a:p>
          <a:p>
            <a:pPr marL="457189" indent="-457189"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5563658" y="3549018"/>
            <a:ext cx="5701743" cy="3032538"/>
          </a:xfrm>
          <a:prstGeom prst="rect">
            <a:avLst/>
          </a:prstGeom>
        </p:spPr>
      </p:pic>
      <p:pic>
        <p:nvPicPr>
          <p:cNvPr id="9" name="Picture 8">
            <a:extLst>
              <a:ext uri="{FF2B5EF4-FFF2-40B4-BE49-F238E27FC236}">
                <a16:creationId xmlns:a16="http://schemas.microsoft.com/office/drawing/2014/main" id="{3AD7764A-37AC-8C76-DC2C-EC123F385F27}"/>
              </a:ext>
            </a:extLst>
          </p:cNvPr>
          <p:cNvPicPr>
            <a:picLocks noChangeAspect="1"/>
          </p:cNvPicPr>
          <p:nvPr/>
        </p:nvPicPr>
        <p:blipFill rotWithShape="1">
          <a:blip r:embed="rId5"/>
          <a:srcRect l="25042"/>
          <a:stretch/>
        </p:blipFill>
        <p:spPr>
          <a:xfrm>
            <a:off x="7118289" y="1661694"/>
            <a:ext cx="5073711" cy="1530105"/>
          </a:xfrm>
          <a:prstGeom prst="rect">
            <a:avLst/>
          </a:prstGeom>
        </p:spPr>
      </p:pic>
      <p:sp>
        <p:nvSpPr>
          <p:cNvPr id="10" name="Cloud Callout 5">
            <a:extLst>
              <a:ext uri="{FF2B5EF4-FFF2-40B4-BE49-F238E27FC236}">
                <a16:creationId xmlns:a16="http://schemas.microsoft.com/office/drawing/2014/main" id="{57CE47A5-34FB-8157-87F1-60803C8A7A7F}"/>
              </a:ext>
            </a:extLst>
          </p:cNvPr>
          <p:cNvSpPr/>
          <p:nvPr/>
        </p:nvSpPr>
        <p:spPr>
          <a:xfrm>
            <a:off x="9216709" y="1"/>
            <a:ext cx="2975291" cy="1314677"/>
          </a:xfrm>
          <a:prstGeom prst="cloudCallout">
            <a:avLst>
              <a:gd name="adj1" fmla="val -35331"/>
              <a:gd name="adj2" fmla="val 11302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Supports per-VLAN STP operations</a:t>
            </a:r>
          </a:p>
        </p:txBody>
      </p:sp>
    </p:spTree>
    <p:custDataLst>
      <p:tags r:id="rId1"/>
    </p:custDataLst>
    <p:extLst>
      <p:ext uri="{BB962C8B-B14F-4D97-AF65-F5344CB8AC3E}">
        <p14:creationId xmlns:p14="http://schemas.microsoft.com/office/powerpoint/2010/main" val="8463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1. Elect the Root Bridge</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632884" y="975783"/>
            <a:ext cx="4966931" cy="4919863"/>
          </a:xfrm>
        </p:spPr>
        <p:txBody>
          <a:bodyPr/>
          <a:lstStyle/>
          <a:p>
            <a:pPr marL="457189" indent="-457189" algn="l">
              <a:buFont typeface="Arial" panose="020B0604020202020204" pitchFamily="34" charset="0"/>
              <a:buChar char="•"/>
            </a:pPr>
            <a:r>
              <a:rPr lang="en-US" sz="1600" dirty="0">
                <a:solidFill>
                  <a:srgbClr val="000000"/>
                </a:solidFill>
              </a:rPr>
              <a:t>The STP designates a single switch as the root bridge and uses it as the reference point for all path calculations. Switches exchange BPDUs to build the loop-free topology beginning with selecting the root bridge.</a:t>
            </a:r>
          </a:p>
          <a:p>
            <a:pPr marL="457189" indent="-457189" algn="l">
              <a:buFont typeface="Arial" panose="020B0604020202020204" pitchFamily="34" charset="0"/>
              <a:buChar char="•"/>
            </a:pPr>
            <a:r>
              <a:rPr lang="en-US" sz="1600" dirty="0">
                <a:solidFill>
                  <a:srgbClr val="000000"/>
                </a:solidFill>
              </a:rPr>
              <a:t>All switches in the broadcast domain participate in the election process. After a switch boots, it begins to send out BPDU frames every two seconds. These BPDU frames contain the BID of the sending switch and the BID of the root bridge, known as the Root ID.</a:t>
            </a:r>
          </a:p>
          <a:p>
            <a:pPr marL="457189" indent="-457189" algn="l">
              <a:buFont typeface="Arial" panose="020B0604020202020204" pitchFamily="34" charset="0"/>
              <a:buChar char="•"/>
            </a:pPr>
            <a:r>
              <a:rPr lang="en-US" sz="1600" dirty="0">
                <a:solidFill>
                  <a:srgbClr val="000000"/>
                </a:solidFill>
              </a:rPr>
              <a:t>The switch with the lowest BID will become the root bridge. At first, all switches declare themselves as the root bridge with their own BID set as the Root ID. Eventually, the switches learn through the exchange of BPDUs which switch has the lowest BID and will agree on one root bridge.</a:t>
            </a:r>
          </a:p>
          <a:p>
            <a:pPr marL="457189" indent="-457189"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5857374" y="1501651"/>
            <a:ext cx="5701743" cy="3854699"/>
          </a:xfrm>
          <a:prstGeom prst="rect">
            <a:avLst/>
          </a:prstGeom>
        </p:spPr>
      </p:pic>
    </p:spTree>
    <p:custDataLst>
      <p:tags r:id="rId1"/>
    </p:custDataLst>
    <p:extLst>
      <p:ext uri="{BB962C8B-B14F-4D97-AF65-F5344CB8AC3E}">
        <p14:creationId xmlns:p14="http://schemas.microsoft.com/office/powerpoint/2010/main" val="215675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Impact of Default BIDs</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632884" y="975783"/>
            <a:ext cx="5224489" cy="4919863"/>
          </a:xfrm>
        </p:spPr>
        <p:txBody>
          <a:bodyPr/>
          <a:lstStyle/>
          <a:p>
            <a:pPr marL="457189" indent="-457189" algn="l">
              <a:buFont typeface="Arial" panose="020B0604020202020204" pitchFamily="34" charset="0"/>
              <a:buChar char="•"/>
            </a:pPr>
            <a:r>
              <a:rPr lang="en-US" sz="1600" dirty="0">
                <a:solidFill>
                  <a:srgbClr val="000000"/>
                </a:solidFill>
              </a:rPr>
              <a:t>Because the default BID is 32768, it is possible for two or more switches to have the same priority. In this scenario, where the priorities are the same, the switch with the lowest MAC address will become the root bridge. The administrator should configure the desired root bridge switch with a lower priority.</a:t>
            </a:r>
          </a:p>
          <a:p>
            <a:pPr marL="457189" indent="-457189" algn="l">
              <a:buFont typeface="Arial" panose="020B0604020202020204" pitchFamily="34" charset="0"/>
              <a:buChar char="•"/>
            </a:pPr>
            <a:r>
              <a:rPr lang="en-US" sz="1600" dirty="0">
                <a:solidFill>
                  <a:srgbClr val="000000"/>
                </a:solidFill>
              </a:rPr>
              <a:t>In the figure, all switches are configured with the same priority of 32769. Here the MAC address becomes the deciding factor as to which switch becomes the root bridge. The switch with the lowest hexadecimal MAC address value is the preferred root bridge. In this example, S2 has the lowest value for its MAC address and is elected as the root bridge for that spanning tree instance.</a:t>
            </a:r>
          </a:p>
          <a:p>
            <a:pPr marL="457189" indent="-457189" algn="l">
              <a:buFont typeface="Arial" panose="020B0604020202020204" pitchFamily="34" charset="0"/>
              <a:buChar char="•"/>
            </a:pPr>
            <a:r>
              <a:rPr lang="en-US" sz="1600" b="1" dirty="0">
                <a:solidFill>
                  <a:srgbClr val="000000"/>
                </a:solidFill>
              </a:rPr>
              <a:t>Note</a:t>
            </a:r>
            <a:r>
              <a:rPr lang="en-US" sz="1600" dirty="0">
                <a:solidFill>
                  <a:srgbClr val="000000"/>
                </a:solidFill>
              </a:rPr>
              <a:t>: The priority of all the switches is 32769. The value is based on the 32768 default bridge priority and the extended system ID (VLAN 1 assignment) associated with each switch (32768+1).</a:t>
            </a:r>
          </a:p>
          <a:p>
            <a:pPr marL="457189" indent="-457189"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5857374" y="1501651"/>
            <a:ext cx="5701743" cy="3854699"/>
          </a:xfrm>
          <a:prstGeom prst="rect">
            <a:avLst/>
          </a:prstGeom>
        </p:spPr>
      </p:pic>
    </p:spTree>
    <p:custDataLst>
      <p:tags r:id="rId1"/>
    </p:custDataLst>
    <p:extLst>
      <p:ext uri="{BB962C8B-B14F-4D97-AF65-F5344CB8AC3E}">
        <p14:creationId xmlns:p14="http://schemas.microsoft.com/office/powerpoint/2010/main" val="430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2. Elect the Root Ports - Determine the Root Path Cost</a:t>
            </a:r>
          </a:p>
        </p:txBody>
      </p:sp>
      <p:sp>
        <p:nvSpPr>
          <p:cNvPr id="5" name="Content Placeholder 4">
            <a:extLst>
              <a:ext uri="{FF2B5EF4-FFF2-40B4-BE49-F238E27FC236}">
                <a16:creationId xmlns:a16="http://schemas.microsoft.com/office/drawing/2014/main" id="{F875D17B-BB6E-6944-93D9-F3846D37F955}"/>
              </a:ext>
            </a:extLst>
          </p:cNvPr>
          <p:cNvSpPr>
            <a:spLocks noGrp="1"/>
          </p:cNvSpPr>
          <p:nvPr>
            <p:ph idx="1"/>
          </p:nvPr>
        </p:nvSpPr>
        <p:spPr>
          <a:xfrm>
            <a:off x="283536" y="975784"/>
            <a:ext cx="11389424" cy="2730585"/>
          </a:xfrm>
        </p:spPr>
        <p:txBody>
          <a:bodyPr/>
          <a:lstStyle/>
          <a:p>
            <a:pPr marL="685800" marR="0" lvl="1" indent="-228600" algn="l" defTabSz="914400" rtl="0" eaLnBrk="1" fontAlgn="auto" latinLnBrk="0" hangingPunct="1">
              <a:lnSpc>
                <a:spcPct val="120000"/>
              </a:lnSpc>
              <a:spcBef>
                <a:spcPts val="500"/>
              </a:spcBef>
              <a:spcAft>
                <a:spcPts val="0"/>
              </a:spcAft>
              <a:buClr>
                <a:srgbClr val="5FA534"/>
              </a:buClr>
              <a:buSzPct val="100000"/>
              <a:buFont typeface="Arial" panose="020B0604020202020204" pitchFamily="34" charset="0"/>
              <a:buChar char="•"/>
              <a:tabLst/>
              <a:defRPr/>
            </a:pPr>
            <a:r>
              <a:rPr kumimoji="0" lang="en-US" altLang="ja-JP" sz="1800" b="0" i="0" u="none" strike="noStrike" kern="1200" cap="none" spc="0" normalizeH="0" baseline="0" noProof="0" dirty="0">
                <a:ln>
                  <a:noFill/>
                </a:ln>
                <a:solidFill>
                  <a:prstClr val="black"/>
                </a:solidFill>
                <a:effectLst/>
                <a:uLnTx/>
                <a:uFillTx/>
                <a:latin typeface="Palatino Linotype" panose="02040502050505030304"/>
                <a:ea typeface="游ゴシック" panose="020B0400000000000000" pitchFamily="34" charset="-128"/>
                <a:cs typeface="+mn-cs"/>
              </a:rPr>
              <a:t>Root path cost is used to determine the role of the port and whether or not traffic is blocked.</a:t>
            </a:r>
          </a:p>
          <a:p>
            <a:pPr marL="685800" marR="0" lvl="1" indent="-228600" algn="l" defTabSz="914400" rtl="0" eaLnBrk="1" fontAlgn="auto" latinLnBrk="0" hangingPunct="1">
              <a:lnSpc>
                <a:spcPct val="120000"/>
              </a:lnSpc>
              <a:spcBef>
                <a:spcPts val="500"/>
              </a:spcBef>
              <a:spcAft>
                <a:spcPts val="0"/>
              </a:spcAft>
              <a:buClr>
                <a:srgbClr val="5FA534"/>
              </a:buClr>
              <a:buSzPct val="100000"/>
              <a:buFont typeface="Arial" panose="020B0604020202020204" pitchFamily="34" charset="0"/>
              <a:buChar char="•"/>
              <a:tabLst/>
              <a:defRPr/>
            </a:pPr>
            <a:r>
              <a:rPr kumimoji="0" lang="en-US" altLang="ja-JP" sz="1800" b="0" i="0" u="none" strike="noStrike" kern="1200" cap="none" spc="0" normalizeH="0" baseline="0" noProof="0" dirty="0">
                <a:ln>
                  <a:noFill/>
                </a:ln>
                <a:solidFill>
                  <a:prstClr val="black"/>
                </a:solidFill>
                <a:effectLst/>
                <a:uLnTx/>
                <a:uFillTx/>
                <a:latin typeface="Palatino Linotype" panose="02040502050505030304"/>
                <a:ea typeface="游ゴシック" panose="020B0400000000000000" pitchFamily="34" charset="-128"/>
                <a:cs typeface="+mn-cs"/>
              </a:rPr>
              <a:t>Can be modified with the </a:t>
            </a:r>
            <a:r>
              <a:rPr kumimoji="0" lang="en-US" altLang="ja-JP" sz="1800" b="1" i="0" u="none" strike="noStrike" kern="1200" cap="none" spc="0" normalizeH="0" baseline="0" noProof="0" dirty="0">
                <a:ln>
                  <a:noFill/>
                </a:ln>
                <a:solidFill>
                  <a:prstClr val="black"/>
                </a:solidFill>
                <a:effectLst/>
                <a:uLnTx/>
                <a:uFillTx/>
                <a:latin typeface="Palatino Linotype" panose="02040502050505030304"/>
                <a:ea typeface="游ゴシック" panose="020B0400000000000000" pitchFamily="34" charset="-128"/>
                <a:cs typeface="+mn-cs"/>
              </a:rPr>
              <a:t>spanning-tree cost </a:t>
            </a:r>
            <a:r>
              <a:rPr kumimoji="0" lang="en-US" altLang="ja-JP" sz="1800" b="0" i="0" u="none" strike="noStrike" kern="1200" cap="none" spc="0" normalizeH="0" baseline="0" noProof="0" dirty="0">
                <a:ln>
                  <a:noFill/>
                </a:ln>
                <a:solidFill>
                  <a:prstClr val="black"/>
                </a:solidFill>
                <a:effectLst/>
                <a:uLnTx/>
                <a:uFillTx/>
                <a:latin typeface="Palatino Linotype" panose="02040502050505030304"/>
                <a:ea typeface="游ゴシック" panose="020B0400000000000000" pitchFamily="34" charset="-128"/>
                <a:cs typeface="+mn-cs"/>
              </a:rPr>
              <a:t>interface command.</a:t>
            </a:r>
          </a:p>
          <a:p>
            <a:pPr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2A470348-A6F1-8D4F-85FA-1B26A810916D}"/>
              </a:ext>
            </a:extLst>
          </p:cNvPr>
          <p:cNvGraphicFramePr>
            <a:graphicFrameLocks noGrp="1"/>
          </p:cNvGraphicFramePr>
          <p:nvPr>
            <p:extLst>
              <p:ext uri="{D42A27DB-BD31-4B8C-83A1-F6EECF244321}">
                <p14:modId xmlns:p14="http://schemas.microsoft.com/office/powerpoint/2010/main" val="3272903207"/>
              </p:ext>
            </p:extLst>
          </p:nvPr>
        </p:nvGraphicFramePr>
        <p:xfrm>
          <a:off x="2919663" y="2807368"/>
          <a:ext cx="5061132" cy="2941019"/>
        </p:xfrm>
        <a:graphic>
          <a:graphicData uri="http://schemas.openxmlformats.org/drawingml/2006/table">
            <a:tbl>
              <a:tblPr firstRow="1" bandRow="1">
                <a:tableStyleId>{5C22544A-7EE6-4342-B048-85BDC9FD1C3A}</a:tableStyleId>
              </a:tblPr>
              <a:tblGrid>
                <a:gridCol w="1687044">
                  <a:extLst>
                    <a:ext uri="{9D8B030D-6E8A-4147-A177-3AD203B41FA5}">
                      <a16:colId xmlns:a16="http://schemas.microsoft.com/office/drawing/2014/main" val="3048130775"/>
                    </a:ext>
                  </a:extLst>
                </a:gridCol>
                <a:gridCol w="1687044">
                  <a:extLst>
                    <a:ext uri="{9D8B030D-6E8A-4147-A177-3AD203B41FA5}">
                      <a16:colId xmlns:a16="http://schemas.microsoft.com/office/drawing/2014/main" val="587828259"/>
                    </a:ext>
                  </a:extLst>
                </a:gridCol>
                <a:gridCol w="1687044">
                  <a:extLst>
                    <a:ext uri="{9D8B030D-6E8A-4147-A177-3AD203B41FA5}">
                      <a16:colId xmlns:a16="http://schemas.microsoft.com/office/drawing/2014/main" val="3027954707"/>
                    </a:ext>
                  </a:extLst>
                </a:gridCol>
              </a:tblGrid>
              <a:tr h="846047">
                <a:tc>
                  <a:txBody>
                    <a:bodyPr/>
                    <a:lstStyle/>
                    <a:p>
                      <a:pPr algn="l" fontAlgn="ctr"/>
                      <a:r>
                        <a:rPr lang="en-US" sz="1300" dirty="0">
                          <a:effectLst/>
                        </a:rPr>
                        <a:t>Link Speed</a:t>
                      </a:r>
                    </a:p>
                  </a:txBody>
                  <a:tcPr marL="63500" marR="63500" marT="63500" marB="63500" anchor="ctr"/>
                </a:tc>
                <a:tc>
                  <a:txBody>
                    <a:bodyPr/>
                    <a:lstStyle/>
                    <a:p>
                      <a:pPr algn="l" fontAlgn="ctr"/>
                      <a:r>
                        <a:rPr lang="en-US" sz="1300" dirty="0">
                          <a:effectLst/>
                        </a:rPr>
                        <a:t>STP Cost: IEEE 802.1D-1998</a:t>
                      </a:r>
                    </a:p>
                  </a:txBody>
                  <a:tcPr marL="63500" marR="63500" marT="63500" marB="63500" anchor="ctr"/>
                </a:tc>
                <a:tc>
                  <a:txBody>
                    <a:bodyPr/>
                    <a:lstStyle/>
                    <a:p>
                      <a:pPr algn="l" fontAlgn="ctr"/>
                      <a:r>
                        <a:rPr lang="en-US" sz="1300" dirty="0">
                          <a:effectLst/>
                        </a:rPr>
                        <a:t>RSTP Cost: IEEE 802.1w-2004</a:t>
                      </a:r>
                    </a:p>
                  </a:txBody>
                  <a:tcPr marL="63500" marR="63500" marT="63500" marB="63500" anchor="ctr"/>
                </a:tc>
                <a:extLst>
                  <a:ext uri="{0D108BD9-81ED-4DB2-BD59-A6C34878D82A}">
                    <a16:rowId xmlns:a16="http://schemas.microsoft.com/office/drawing/2014/main" val="1248994337"/>
                  </a:ext>
                </a:extLst>
              </a:tr>
              <a:tr h="523743">
                <a:tc>
                  <a:txBody>
                    <a:bodyPr/>
                    <a:lstStyle/>
                    <a:p>
                      <a:pPr fontAlgn="ctr"/>
                      <a:r>
                        <a:rPr lang="en-US" sz="1300" b="0" dirty="0">
                          <a:effectLst/>
                        </a:rPr>
                        <a:t>10 Gbps</a:t>
                      </a:r>
                    </a:p>
                  </a:txBody>
                  <a:tcPr marL="63500" marR="63500" marT="63500" marB="63500" anchor="ctr"/>
                </a:tc>
                <a:tc>
                  <a:txBody>
                    <a:bodyPr/>
                    <a:lstStyle/>
                    <a:p>
                      <a:pPr fontAlgn="ctr"/>
                      <a:r>
                        <a:rPr lang="en-US" sz="1300" b="0" dirty="0">
                          <a:effectLst/>
                        </a:rPr>
                        <a:t>2</a:t>
                      </a:r>
                    </a:p>
                  </a:txBody>
                  <a:tcPr marL="63500" marR="63500" marT="63500" marB="63500" anchor="ctr"/>
                </a:tc>
                <a:tc>
                  <a:txBody>
                    <a:bodyPr/>
                    <a:lstStyle/>
                    <a:p>
                      <a:pPr fontAlgn="ctr"/>
                      <a:r>
                        <a:rPr lang="en-US" sz="1300" b="0" dirty="0">
                          <a:effectLst/>
                        </a:rPr>
                        <a:t>2,000</a:t>
                      </a:r>
                    </a:p>
                  </a:txBody>
                  <a:tcPr marL="63500" marR="63500" marT="63500" marB="63500" anchor="ctr"/>
                </a:tc>
                <a:extLst>
                  <a:ext uri="{0D108BD9-81ED-4DB2-BD59-A6C34878D82A}">
                    <a16:rowId xmlns:a16="http://schemas.microsoft.com/office/drawing/2014/main" val="3046069016"/>
                  </a:ext>
                </a:extLst>
              </a:tr>
              <a:tr h="523743">
                <a:tc>
                  <a:txBody>
                    <a:bodyPr/>
                    <a:lstStyle/>
                    <a:p>
                      <a:pPr fontAlgn="ctr"/>
                      <a:r>
                        <a:rPr lang="en-US" sz="1300" b="0" dirty="0">
                          <a:effectLst/>
                        </a:rPr>
                        <a:t>1 Gbps</a:t>
                      </a:r>
                    </a:p>
                  </a:txBody>
                  <a:tcPr marL="63500" marR="63500" marT="63500" marB="63500" anchor="ctr"/>
                </a:tc>
                <a:tc>
                  <a:txBody>
                    <a:bodyPr/>
                    <a:lstStyle/>
                    <a:p>
                      <a:pPr fontAlgn="ctr"/>
                      <a:r>
                        <a:rPr lang="en-US" sz="1300" b="0" dirty="0">
                          <a:effectLst/>
                        </a:rPr>
                        <a:t>4</a:t>
                      </a:r>
                    </a:p>
                  </a:txBody>
                  <a:tcPr marL="63500" marR="63500" marT="63500" marB="63500" anchor="ctr"/>
                </a:tc>
                <a:tc>
                  <a:txBody>
                    <a:bodyPr/>
                    <a:lstStyle/>
                    <a:p>
                      <a:pPr fontAlgn="ctr"/>
                      <a:r>
                        <a:rPr lang="en-US" sz="1300" b="0" dirty="0">
                          <a:effectLst/>
                        </a:rPr>
                        <a:t>20,000</a:t>
                      </a:r>
                    </a:p>
                  </a:txBody>
                  <a:tcPr marL="63500" marR="63500" marT="63500" marB="63500" anchor="ctr"/>
                </a:tc>
                <a:extLst>
                  <a:ext uri="{0D108BD9-81ED-4DB2-BD59-A6C34878D82A}">
                    <a16:rowId xmlns:a16="http://schemas.microsoft.com/office/drawing/2014/main" val="1958443028"/>
                  </a:ext>
                </a:extLst>
              </a:tr>
              <a:tr h="523743">
                <a:tc>
                  <a:txBody>
                    <a:bodyPr/>
                    <a:lstStyle/>
                    <a:p>
                      <a:pPr fontAlgn="ctr"/>
                      <a:r>
                        <a:rPr lang="en-US" sz="1300" b="0" dirty="0">
                          <a:effectLst/>
                        </a:rPr>
                        <a:t>100 Mbps</a:t>
                      </a:r>
                    </a:p>
                  </a:txBody>
                  <a:tcPr marL="63500" marR="63500" marT="63500" marB="63500" anchor="ctr"/>
                </a:tc>
                <a:tc>
                  <a:txBody>
                    <a:bodyPr/>
                    <a:lstStyle/>
                    <a:p>
                      <a:pPr fontAlgn="ctr"/>
                      <a:r>
                        <a:rPr lang="en-US" sz="1300" b="0" dirty="0">
                          <a:effectLst/>
                        </a:rPr>
                        <a:t>19</a:t>
                      </a:r>
                    </a:p>
                  </a:txBody>
                  <a:tcPr marL="63500" marR="63500" marT="63500" marB="63500" anchor="ctr"/>
                </a:tc>
                <a:tc>
                  <a:txBody>
                    <a:bodyPr/>
                    <a:lstStyle/>
                    <a:p>
                      <a:pPr fontAlgn="ctr"/>
                      <a:r>
                        <a:rPr lang="en-US" sz="1300" b="0" dirty="0">
                          <a:effectLst/>
                        </a:rPr>
                        <a:t>200,000</a:t>
                      </a:r>
                    </a:p>
                  </a:txBody>
                  <a:tcPr marL="63500" marR="63500" marT="63500" marB="63500" anchor="ctr"/>
                </a:tc>
                <a:extLst>
                  <a:ext uri="{0D108BD9-81ED-4DB2-BD59-A6C34878D82A}">
                    <a16:rowId xmlns:a16="http://schemas.microsoft.com/office/drawing/2014/main" val="2368176495"/>
                  </a:ext>
                </a:extLst>
              </a:tr>
              <a:tr h="523743">
                <a:tc>
                  <a:txBody>
                    <a:bodyPr/>
                    <a:lstStyle/>
                    <a:p>
                      <a:pPr fontAlgn="ctr"/>
                      <a:r>
                        <a:rPr lang="en-US" sz="1300" b="0" dirty="0">
                          <a:effectLst/>
                        </a:rPr>
                        <a:t>10 Mbps</a:t>
                      </a:r>
                    </a:p>
                  </a:txBody>
                  <a:tcPr marL="63500" marR="63500" marT="63500" marB="63500" anchor="ctr"/>
                </a:tc>
                <a:tc>
                  <a:txBody>
                    <a:bodyPr/>
                    <a:lstStyle/>
                    <a:p>
                      <a:pPr fontAlgn="ctr"/>
                      <a:r>
                        <a:rPr lang="en-US" sz="1300" b="0" dirty="0">
                          <a:effectLst/>
                        </a:rPr>
                        <a:t>100</a:t>
                      </a:r>
                    </a:p>
                  </a:txBody>
                  <a:tcPr marL="63500" marR="63500" marT="63500" marB="63500" anchor="ctr"/>
                </a:tc>
                <a:tc>
                  <a:txBody>
                    <a:bodyPr/>
                    <a:lstStyle/>
                    <a:p>
                      <a:pPr fontAlgn="ctr"/>
                      <a:r>
                        <a:rPr lang="en-US" sz="1300" b="0" dirty="0">
                          <a:effectLst/>
                        </a:rPr>
                        <a:t>2,000,000</a:t>
                      </a:r>
                    </a:p>
                  </a:txBody>
                  <a:tcPr marL="63500" marR="63500" marT="63500" marB="63500" anchor="ctr"/>
                </a:tc>
                <a:extLst>
                  <a:ext uri="{0D108BD9-81ED-4DB2-BD59-A6C34878D82A}">
                    <a16:rowId xmlns:a16="http://schemas.microsoft.com/office/drawing/2014/main" val="2858341229"/>
                  </a:ext>
                </a:extLst>
              </a:tr>
            </a:tbl>
          </a:graphicData>
        </a:graphic>
      </p:graphicFrame>
    </p:spTree>
    <p:custDataLst>
      <p:tags r:id="rId1"/>
    </p:custDataLst>
    <p:extLst>
      <p:ext uri="{BB962C8B-B14F-4D97-AF65-F5344CB8AC3E}">
        <p14:creationId xmlns:p14="http://schemas.microsoft.com/office/powerpoint/2010/main" val="33076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2. Elect the Root Ports</a:t>
            </a:r>
          </a:p>
        </p:txBody>
      </p:sp>
      <p:sp>
        <p:nvSpPr>
          <p:cNvPr id="4" name="Content Placeholder 3">
            <a:extLst>
              <a:ext uri="{FF2B5EF4-FFF2-40B4-BE49-F238E27FC236}">
                <a16:creationId xmlns:a16="http://schemas.microsoft.com/office/drawing/2014/main" id="{98A1C0B4-C159-D149-B283-74D270C44CC4}"/>
              </a:ext>
            </a:extLst>
          </p:cNvPr>
          <p:cNvSpPr>
            <a:spLocks noGrp="1"/>
          </p:cNvSpPr>
          <p:nvPr>
            <p:ph idx="1"/>
          </p:nvPr>
        </p:nvSpPr>
        <p:spPr>
          <a:xfrm>
            <a:off x="632883" y="975783"/>
            <a:ext cx="5122876" cy="4919863"/>
          </a:xfrm>
        </p:spPr>
        <p:txBody>
          <a:bodyPr/>
          <a:lstStyle/>
          <a:p>
            <a:pPr marL="457189" indent="-457189" algn="l">
              <a:buFont typeface="Arial" panose="020B0604020202020204" pitchFamily="34" charset="0"/>
              <a:buChar char="•"/>
            </a:pPr>
            <a:r>
              <a:rPr lang="en-US" sz="1600" dirty="0">
                <a:solidFill>
                  <a:srgbClr val="000000"/>
                </a:solidFill>
              </a:rPr>
              <a:t>After the root bridge has been determined, the STP algorithm is used to select the root port. Every non-root switch will select one root port. The root port is the port closest to the root bridge in terms of overall cost to the root bridge. This overall cost is known as the internal root path cost.</a:t>
            </a:r>
          </a:p>
          <a:p>
            <a:pPr marL="457189" indent="-457189" algn="l">
              <a:buFont typeface="Arial" panose="020B0604020202020204" pitchFamily="34" charset="0"/>
              <a:buChar char="•"/>
            </a:pPr>
            <a:r>
              <a:rPr lang="en-US" sz="1600" dirty="0">
                <a:solidFill>
                  <a:srgbClr val="000000"/>
                </a:solidFill>
              </a:rPr>
              <a:t>The internal root path cost is equal to the sum of all the port costs along the path to the root bridge, as shown in the figure. Paths with the lowest cost become preferred, and all other redundant paths are blocked. In the example, the internal root path cost from S2 to the root bridge S1 over path 1 is 19 while the internal root path cost over path 2 is 38. Because path 1 has a lower overall path cost to the root bridge, it is the preferred path and F0/1 becomes the root port on S2.</a:t>
            </a:r>
          </a:p>
          <a:p>
            <a:pPr marL="457189" indent="-457189"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951AB67B-3CD3-EA49-A4BF-C381D41B827B}"/>
              </a:ext>
            </a:extLst>
          </p:cNvPr>
          <p:cNvPicPr>
            <a:picLocks noChangeAspect="1"/>
          </p:cNvPicPr>
          <p:nvPr/>
        </p:nvPicPr>
        <p:blipFill>
          <a:blip r:embed="rId4"/>
          <a:stretch>
            <a:fillRect/>
          </a:stretch>
        </p:blipFill>
        <p:spPr>
          <a:xfrm>
            <a:off x="5782829" y="1468593"/>
            <a:ext cx="5776289" cy="3934244"/>
          </a:xfrm>
          <a:prstGeom prst="rect">
            <a:avLst/>
          </a:prstGeom>
        </p:spPr>
      </p:pic>
    </p:spTree>
    <p:custDataLst>
      <p:tags r:id="rId1"/>
    </p:custDataLst>
    <p:extLst>
      <p:ext uri="{BB962C8B-B14F-4D97-AF65-F5344CB8AC3E}">
        <p14:creationId xmlns:p14="http://schemas.microsoft.com/office/powerpoint/2010/main" val="181185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3. Elect Designated Ports</a:t>
            </a:r>
          </a:p>
        </p:txBody>
      </p:sp>
      <p:sp>
        <p:nvSpPr>
          <p:cNvPr id="5" name="Content Placeholder 4">
            <a:extLst>
              <a:ext uri="{FF2B5EF4-FFF2-40B4-BE49-F238E27FC236}">
                <a16:creationId xmlns:a16="http://schemas.microsoft.com/office/drawing/2014/main" id="{BAFF1755-12EC-3741-B5E6-C9DE8EA1853F}"/>
              </a:ext>
            </a:extLst>
          </p:cNvPr>
          <p:cNvSpPr>
            <a:spLocks noGrp="1"/>
          </p:cNvSpPr>
          <p:nvPr>
            <p:ph idx="1"/>
          </p:nvPr>
        </p:nvSpPr>
        <p:spPr>
          <a:xfrm>
            <a:off x="632885" y="975782"/>
            <a:ext cx="5463116" cy="5882217"/>
          </a:xfrm>
        </p:spPr>
        <p:txBody>
          <a:bodyPr/>
          <a:lstStyle/>
          <a:p>
            <a:pPr marL="457189" indent="-457189" algn="l">
              <a:buFont typeface="Arial" panose="020B0604020202020204" pitchFamily="34" charset="0"/>
              <a:buChar char="•"/>
            </a:pPr>
            <a:r>
              <a:rPr lang="en-US" sz="1600" b="1" dirty="0">
                <a:solidFill>
                  <a:srgbClr val="000000"/>
                </a:solidFill>
              </a:rPr>
              <a:t>Every segment between two switches will have only one designated port</a:t>
            </a:r>
            <a:r>
              <a:rPr lang="en-US" sz="1600" dirty="0">
                <a:solidFill>
                  <a:srgbClr val="000000"/>
                </a:solidFill>
              </a:rPr>
              <a:t>. The designated port is a port on the segment that has the internal root path cost to the root bridge. In other words, the designated port has the best path to receive traffic leading to the root bridge.</a:t>
            </a:r>
          </a:p>
          <a:p>
            <a:pPr marL="457189" indent="-457189" algn="l">
              <a:buFont typeface="Arial" panose="020B0604020202020204" pitchFamily="34" charset="0"/>
              <a:buChar char="•"/>
            </a:pPr>
            <a:r>
              <a:rPr lang="en-US" sz="1600" dirty="0">
                <a:solidFill>
                  <a:srgbClr val="000000"/>
                </a:solidFill>
              </a:rPr>
              <a:t>What is not a root port or a designated port becomes an alternate or blocked port. </a:t>
            </a:r>
          </a:p>
          <a:p>
            <a:pPr marL="457189" indent="-457189" algn="l">
              <a:buFont typeface="Arial" panose="020B0604020202020204" pitchFamily="34" charset="0"/>
              <a:buChar char="•"/>
            </a:pPr>
            <a:r>
              <a:rPr lang="en-US" sz="1800" b="1" dirty="0">
                <a:solidFill>
                  <a:srgbClr val="000000"/>
                </a:solidFill>
              </a:rPr>
              <a:t>All ports on the root bridge are designated ports.</a:t>
            </a:r>
          </a:p>
          <a:p>
            <a:pPr marL="457189" indent="-457189" algn="l">
              <a:buFont typeface="Arial" panose="020B0604020202020204" pitchFamily="34" charset="0"/>
              <a:buChar char="•"/>
            </a:pPr>
            <a:r>
              <a:rPr lang="en-US" sz="1800" b="1" dirty="0">
                <a:solidFill>
                  <a:srgbClr val="000000"/>
                </a:solidFill>
              </a:rPr>
              <a:t>If one end of a segment is a root port, the other end is a designated port.</a:t>
            </a:r>
          </a:p>
          <a:p>
            <a:pPr marL="457189" indent="-457189" algn="l">
              <a:buFont typeface="Arial" panose="020B0604020202020204" pitchFamily="34" charset="0"/>
              <a:buChar char="•"/>
            </a:pPr>
            <a:r>
              <a:rPr lang="en-US" sz="1600" dirty="0">
                <a:solidFill>
                  <a:srgbClr val="000000"/>
                </a:solidFill>
              </a:rPr>
              <a:t>All ports attached to end devices are designated ports.</a:t>
            </a:r>
          </a:p>
          <a:p>
            <a:pPr marL="457189" indent="-457189" algn="l">
              <a:buFont typeface="Arial" panose="020B0604020202020204" pitchFamily="34" charset="0"/>
              <a:buChar char="•"/>
            </a:pPr>
            <a:r>
              <a:rPr lang="en-US" sz="1800" b="1" dirty="0">
                <a:solidFill>
                  <a:srgbClr val="000000"/>
                </a:solidFill>
              </a:rPr>
              <a:t>On segments between two switches </a:t>
            </a:r>
            <a:r>
              <a:rPr lang="en-US" sz="1600" dirty="0">
                <a:solidFill>
                  <a:srgbClr val="000000"/>
                </a:solidFill>
              </a:rPr>
              <a:t>where neither of the switches is the root bridge, the port on the switch </a:t>
            </a:r>
            <a:r>
              <a:rPr lang="en-US" sz="1800" b="1" dirty="0">
                <a:solidFill>
                  <a:srgbClr val="000000"/>
                </a:solidFill>
              </a:rPr>
              <a:t>with the least-cost path </a:t>
            </a:r>
            <a:r>
              <a:rPr lang="en-US" sz="1600" dirty="0">
                <a:solidFill>
                  <a:srgbClr val="000000"/>
                </a:solidFill>
              </a:rPr>
              <a:t>to the root bridge is a designated port, if the cost is the same the port on the switch </a:t>
            </a:r>
            <a:r>
              <a:rPr lang="en-US" sz="1800" b="1" dirty="0">
                <a:solidFill>
                  <a:srgbClr val="000000"/>
                </a:solidFill>
              </a:rPr>
              <a:t>with the lowest BID </a:t>
            </a:r>
            <a:r>
              <a:rPr lang="en-US" sz="1600" dirty="0">
                <a:solidFill>
                  <a:srgbClr val="000000"/>
                </a:solidFill>
              </a:rPr>
              <a:t>is selected.</a:t>
            </a:r>
          </a:p>
        </p:txBody>
      </p:sp>
      <p:pic>
        <p:nvPicPr>
          <p:cNvPr id="7" name="Picture 6">
            <a:extLst>
              <a:ext uri="{FF2B5EF4-FFF2-40B4-BE49-F238E27FC236}">
                <a16:creationId xmlns:a16="http://schemas.microsoft.com/office/drawing/2014/main" id="{784DBA39-5A3C-534D-8D5D-E0C4A620F462}"/>
              </a:ext>
            </a:extLst>
          </p:cNvPr>
          <p:cNvPicPr>
            <a:picLocks noChangeAspect="1"/>
          </p:cNvPicPr>
          <p:nvPr/>
        </p:nvPicPr>
        <p:blipFill>
          <a:blip r:embed="rId4"/>
          <a:stretch>
            <a:fillRect/>
          </a:stretch>
        </p:blipFill>
        <p:spPr>
          <a:xfrm>
            <a:off x="6289438" y="1364900"/>
            <a:ext cx="5523487" cy="4128201"/>
          </a:xfrm>
          <a:prstGeom prst="rect">
            <a:avLst/>
          </a:prstGeom>
        </p:spPr>
      </p:pic>
    </p:spTree>
    <p:custDataLst>
      <p:tags r:id="rId1"/>
    </p:custDataLst>
    <p:extLst>
      <p:ext uri="{BB962C8B-B14F-4D97-AF65-F5344CB8AC3E}">
        <p14:creationId xmlns:p14="http://schemas.microsoft.com/office/powerpoint/2010/main" val="44329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4. Elect Alternate (Blocked) Ports</a:t>
            </a:r>
          </a:p>
        </p:txBody>
      </p:sp>
      <p:sp>
        <p:nvSpPr>
          <p:cNvPr id="4" name="Content Placeholder 3">
            <a:extLst>
              <a:ext uri="{FF2B5EF4-FFF2-40B4-BE49-F238E27FC236}">
                <a16:creationId xmlns:a16="http://schemas.microsoft.com/office/drawing/2014/main" id="{D2F2A8CB-0EE1-BF4F-A411-83015666A9A9}"/>
              </a:ext>
            </a:extLst>
          </p:cNvPr>
          <p:cNvSpPr>
            <a:spLocks noGrp="1"/>
          </p:cNvSpPr>
          <p:nvPr>
            <p:ph idx="1"/>
          </p:nvPr>
        </p:nvSpPr>
        <p:spPr>
          <a:xfrm>
            <a:off x="632883" y="975783"/>
            <a:ext cx="4073796" cy="4919863"/>
          </a:xfrm>
        </p:spPr>
        <p:txBody>
          <a:bodyPr/>
          <a:lstStyle/>
          <a:p>
            <a:pPr marL="0" indent="0" algn="l"/>
            <a:r>
              <a:rPr lang="en-US" sz="1867" dirty="0">
                <a:solidFill>
                  <a:srgbClr val="000000"/>
                </a:solidFill>
              </a:rPr>
              <a:t>If a port is not a root port or a designated port, then it becomes an alternate (or backup) port. Alternate ports are in discarding or blocking state to prevent loops. In the figure, the STA has configured port F0/2 on S3 in the alternate role. Port F0/2 on S3 is in the blocking state and will not forward Ethernet frames. All other inter-switch ports are in forwarding state. This is the loop-prevention part of STP.</a:t>
            </a:r>
          </a:p>
        </p:txBody>
      </p:sp>
      <p:pic>
        <p:nvPicPr>
          <p:cNvPr id="8" name="Picture 7">
            <a:extLst>
              <a:ext uri="{FF2B5EF4-FFF2-40B4-BE49-F238E27FC236}">
                <a16:creationId xmlns:a16="http://schemas.microsoft.com/office/drawing/2014/main" id="{5C8335C5-D78C-AF41-ABE7-14F500797510}"/>
              </a:ext>
            </a:extLst>
          </p:cNvPr>
          <p:cNvPicPr>
            <a:picLocks noChangeAspect="1"/>
          </p:cNvPicPr>
          <p:nvPr/>
        </p:nvPicPr>
        <p:blipFill>
          <a:blip r:embed="rId4"/>
          <a:stretch>
            <a:fillRect/>
          </a:stretch>
        </p:blipFill>
        <p:spPr>
          <a:xfrm>
            <a:off x="4825165" y="1224221"/>
            <a:ext cx="6733953" cy="4671424"/>
          </a:xfrm>
          <a:prstGeom prst="rect">
            <a:avLst/>
          </a:prstGeom>
        </p:spPr>
      </p:pic>
    </p:spTree>
    <p:custDataLst>
      <p:tags r:id="rId1"/>
    </p:custDataLst>
    <p:extLst>
      <p:ext uri="{BB962C8B-B14F-4D97-AF65-F5344CB8AC3E}">
        <p14:creationId xmlns:p14="http://schemas.microsoft.com/office/powerpoint/2010/main" val="391640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Elect a Root Port from Multiple Equal-Cost Paths</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632883" y="975783"/>
            <a:ext cx="11040076" cy="4919863"/>
          </a:xfrm>
        </p:spPr>
        <p:txBody>
          <a:bodyPr/>
          <a:lstStyle/>
          <a:p>
            <a:pPr marL="0" indent="0" algn="l"/>
            <a:r>
              <a:rPr lang="en-US" sz="1867" dirty="0">
                <a:solidFill>
                  <a:srgbClr val="000000"/>
                </a:solidFill>
              </a:rPr>
              <a:t>When a switch has multiple equal-cost paths to the root bridge, the switch will determine a port using the following criteria:</a:t>
            </a:r>
          </a:p>
          <a:p>
            <a:pPr marL="457189" indent="-457189" algn="l">
              <a:buFont typeface="Arial" panose="020B0604020202020204" pitchFamily="34" charset="0"/>
              <a:buChar char="•"/>
            </a:pPr>
            <a:r>
              <a:rPr lang="en-US" sz="1867" dirty="0">
                <a:solidFill>
                  <a:srgbClr val="000000"/>
                </a:solidFill>
              </a:rPr>
              <a:t>Lowest sender BID</a:t>
            </a:r>
          </a:p>
          <a:p>
            <a:pPr marL="457189" indent="-457189" algn="l">
              <a:buFont typeface="Arial" panose="020B0604020202020204" pitchFamily="34" charset="0"/>
              <a:buChar char="•"/>
            </a:pPr>
            <a:r>
              <a:rPr lang="en-US" sz="1867" dirty="0">
                <a:solidFill>
                  <a:srgbClr val="000000"/>
                </a:solidFill>
              </a:rPr>
              <a:t>Lowest sender port priority</a:t>
            </a:r>
          </a:p>
          <a:p>
            <a:pPr marL="457189" indent="-457189" algn="l">
              <a:buFont typeface="Arial" panose="020B0604020202020204" pitchFamily="34" charset="0"/>
              <a:buChar char="•"/>
            </a:pPr>
            <a:r>
              <a:rPr lang="en-US" sz="1867" dirty="0">
                <a:solidFill>
                  <a:srgbClr val="000000"/>
                </a:solidFill>
              </a:rPr>
              <a:t>Lowest sender port ID</a:t>
            </a:r>
          </a:p>
          <a:p>
            <a:pPr marL="457189" indent="-457189" algn="l">
              <a:buFont typeface="Arial" panose="020B0604020202020204" pitchFamily="34" charset="0"/>
              <a:buChar char="•"/>
            </a:pPr>
            <a:endParaRPr lang="en-US" sz="1867" dirty="0">
              <a:solidFill>
                <a:srgbClr val="000000"/>
              </a:solidFill>
            </a:endParaRPr>
          </a:p>
        </p:txBody>
      </p:sp>
    </p:spTree>
    <p:custDataLst>
      <p:tags r:id="rId1"/>
    </p:custDataLst>
    <p:extLst>
      <p:ext uri="{BB962C8B-B14F-4D97-AF65-F5344CB8AC3E}">
        <p14:creationId xmlns:p14="http://schemas.microsoft.com/office/powerpoint/2010/main" val="42218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F11BD8-091C-39D1-039F-201BADF3E6EE}"/>
              </a:ext>
            </a:extLst>
          </p:cNvPr>
          <p:cNvSpPr txBox="1">
            <a:spLocks noGrp="1"/>
          </p:cNvSpPr>
          <p:nvPr>
            <p:ph idx="1"/>
          </p:nvPr>
        </p:nvSpPr>
        <p:spPr>
          <a:xfrm>
            <a:off x="336884" y="1049235"/>
            <a:ext cx="7822318" cy="5934510"/>
          </a:xfrm>
          <a:prstGeom prst="rect">
            <a:avLst/>
          </a:prstGeom>
          <a:noFill/>
        </p:spPr>
        <p:txBody>
          <a:bodyPr wrap="square" rtlCol="0">
            <a:spAutoFit/>
          </a:bodyPr>
          <a:lstStyle/>
          <a:p>
            <a:pPr algn="l"/>
            <a:r>
              <a:rPr lang="en-US" sz="1600" b="0" i="0" dirty="0">
                <a:solidFill>
                  <a:srgbClr val="42444E"/>
                </a:solidFill>
                <a:effectLst/>
                <a:latin typeface="Arial" panose="020B0604020202020204" pitchFamily="34" charset="0"/>
              </a:rPr>
              <a:t>Learning MAC Addresses dynamically</a:t>
            </a:r>
          </a:p>
          <a:p>
            <a:pPr algn="just"/>
            <a:r>
              <a:rPr lang="en-US" sz="1600" b="0" i="0" dirty="0">
                <a:solidFill>
                  <a:srgbClr val="212529"/>
                </a:solidFill>
                <a:effectLst/>
                <a:latin typeface="Arial" panose="020B0604020202020204" pitchFamily="34" charset="0"/>
              </a:rPr>
              <a:t>The MAC address learning process is relatively simple. When processing an incoming frame, the switch checks the source MAC address of the frame in the MAC table. If an entry for the source address is not available in the MAC table, it creates a new entry for that source. If an entry is already available, the switch updates the existing entry.</a:t>
            </a:r>
          </a:p>
          <a:p>
            <a:pPr algn="just"/>
            <a:r>
              <a:rPr lang="en-US" sz="1600" b="0" i="0" dirty="0">
                <a:solidFill>
                  <a:srgbClr val="212529"/>
                </a:solidFill>
                <a:effectLst/>
                <a:latin typeface="Arial" panose="020B0604020202020204" pitchFamily="34" charset="0"/>
              </a:rPr>
              <a:t>Now suppose, the PC-A sends a frame to the PC-B. Upon receiving this frame on the F0 interface, the switch takes the following actions.</a:t>
            </a:r>
          </a:p>
          <a:p>
            <a:pPr algn="just"/>
            <a:r>
              <a:rPr lang="en-US" sz="1600" b="0" i="0" dirty="0">
                <a:solidFill>
                  <a:srgbClr val="212529"/>
                </a:solidFill>
                <a:effectLst/>
                <a:latin typeface="Arial" panose="020B0604020202020204" pitchFamily="34" charset="0"/>
              </a:rPr>
              <a:t>The switch reads both the source and destination MAC addresses of the frame and finds them in the MAC table.</a:t>
            </a:r>
          </a:p>
          <a:p>
            <a:pPr algn="l"/>
            <a:r>
              <a:rPr lang="en-US" sz="1600" b="0" i="0" dirty="0">
                <a:solidFill>
                  <a:srgbClr val="42444E"/>
                </a:solidFill>
                <a:effectLst/>
                <a:latin typeface="Arial" panose="020B0604020202020204" pitchFamily="34" charset="0"/>
              </a:rPr>
              <a:t>Processing frame based on the destination</a:t>
            </a:r>
          </a:p>
          <a:p>
            <a:pPr algn="just"/>
            <a:r>
              <a:rPr lang="en-US" sz="1600" b="0" i="0" dirty="0">
                <a:solidFill>
                  <a:srgbClr val="212529"/>
                </a:solidFill>
                <a:effectLst/>
                <a:latin typeface="Arial" panose="020B0604020202020204" pitchFamily="34" charset="0"/>
              </a:rPr>
              <a:t>If the switch finds an entry for the destination MAC address, it forwards the frame from the port on which the destination address is available. If it does not find an entry for the destination MAC, it floods the frame from all ports except the port on which the frame arrived. Since the MAC table is empty, the switch sends this frame out of every port except the source port (F0).</a:t>
            </a:r>
          </a:p>
          <a:p>
            <a:endParaRPr lang="en-US" dirty="0"/>
          </a:p>
        </p:txBody>
      </p:sp>
      <p:pic>
        <p:nvPicPr>
          <p:cNvPr id="5" name="Content Placeholder 4">
            <a:extLst>
              <a:ext uri="{FF2B5EF4-FFF2-40B4-BE49-F238E27FC236}">
                <a16:creationId xmlns:a16="http://schemas.microsoft.com/office/drawing/2014/main" id="{B9B607ED-B946-E074-D1EE-5558C12D9135}"/>
              </a:ext>
            </a:extLst>
          </p:cNvPr>
          <p:cNvPicPr>
            <a:picLocks noChangeAspect="1"/>
          </p:cNvPicPr>
          <p:nvPr/>
        </p:nvPicPr>
        <p:blipFill>
          <a:blip r:embed="rId2"/>
          <a:stretch>
            <a:fillRect/>
          </a:stretch>
        </p:blipFill>
        <p:spPr>
          <a:xfrm>
            <a:off x="8159203" y="1219200"/>
            <a:ext cx="4032798" cy="4475747"/>
          </a:xfrm>
          <a:prstGeom prst="rect">
            <a:avLst/>
          </a:prstGeom>
        </p:spPr>
      </p:pic>
    </p:spTree>
    <p:extLst>
      <p:ext uri="{BB962C8B-B14F-4D97-AF65-F5344CB8AC3E}">
        <p14:creationId xmlns:p14="http://schemas.microsoft.com/office/powerpoint/2010/main" val="1248085594"/>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632884" y="975783"/>
            <a:ext cx="10821925" cy="4919863"/>
          </a:xfrm>
        </p:spPr>
        <p:txBody>
          <a:bodyPr/>
          <a:lstStyle/>
          <a:p>
            <a:pPr marL="0" indent="0" algn="l"/>
            <a:r>
              <a:rPr lang="en-US" sz="1867" b="1" dirty="0">
                <a:solidFill>
                  <a:srgbClr val="000000"/>
                </a:solidFill>
              </a:rPr>
              <a:t>Lowest Sender Port Priority: </a:t>
            </a:r>
            <a:r>
              <a:rPr lang="en-US" sz="1867" dirty="0">
                <a:solidFill>
                  <a:srgbClr val="000000"/>
                </a:solidFill>
              </a:rPr>
              <a:t>This topology has two switches which are connected with two equal-cost paths between them. S1 is the root bridge, so both of its ports are designated ports.</a:t>
            </a:r>
          </a:p>
          <a:p>
            <a:pPr marL="457189" indent="-457189" algn="l">
              <a:buFont typeface="Arial" panose="020B0604020202020204" pitchFamily="34" charset="0"/>
              <a:buChar char="•"/>
            </a:pPr>
            <a:r>
              <a:rPr lang="en-US" sz="1867" dirty="0">
                <a:solidFill>
                  <a:srgbClr val="000000"/>
                </a:solidFill>
              </a:rPr>
              <a:t>S4 has two ports with equal-cost paths to the root bridge. Because both ports are connected to the same switch, the sender’s BID (S1) is equal. So the first step is a tie.</a:t>
            </a:r>
          </a:p>
          <a:p>
            <a:pPr marL="457189" indent="-457189" algn="l">
              <a:buFont typeface="Arial" panose="020B0604020202020204" pitchFamily="34" charset="0"/>
              <a:buChar char="•"/>
            </a:pPr>
            <a:r>
              <a:rPr lang="en-US" sz="1867" dirty="0">
                <a:solidFill>
                  <a:srgbClr val="000000"/>
                </a:solidFill>
              </a:rPr>
              <a:t>Next, is the sender’s (S1) port priority. The default port priority is 128, so both ports on S1 have the same port priority. This is also a tie. However, if either port on S1 was configured with a lower port priority, S4 would put its adjacent port in forwarding state. The other port on S4 would be a blocking state.</a:t>
            </a:r>
          </a:p>
          <a:p>
            <a:pPr marL="457189" indent="-457189" algn="l">
              <a:buFont typeface="Arial" panose="020B0604020202020204" pitchFamily="34" charset="0"/>
              <a:buChar char="•"/>
            </a:pPr>
            <a:endParaRPr lang="en-US" sz="1867" dirty="0">
              <a:solidFill>
                <a:srgbClr val="000000"/>
              </a:solidFill>
            </a:endParaRPr>
          </a:p>
        </p:txBody>
      </p:sp>
      <p:pic>
        <p:nvPicPr>
          <p:cNvPr id="6" name="Picture 5">
            <a:extLst>
              <a:ext uri="{FF2B5EF4-FFF2-40B4-BE49-F238E27FC236}">
                <a16:creationId xmlns:a16="http://schemas.microsoft.com/office/drawing/2014/main" id="{BD227AC7-1471-5E4F-B5DF-2D182D2A7031}"/>
              </a:ext>
            </a:extLst>
          </p:cNvPr>
          <p:cNvPicPr>
            <a:picLocks noChangeAspect="1"/>
          </p:cNvPicPr>
          <p:nvPr/>
        </p:nvPicPr>
        <p:blipFill>
          <a:blip r:embed="rId4"/>
          <a:stretch>
            <a:fillRect/>
          </a:stretch>
        </p:blipFill>
        <p:spPr>
          <a:xfrm>
            <a:off x="1591045" y="3806962"/>
            <a:ext cx="9009911" cy="2329916"/>
          </a:xfrm>
          <a:prstGeom prst="rect">
            <a:avLst/>
          </a:prstGeom>
        </p:spPr>
      </p:pic>
    </p:spTree>
    <p:custDataLst>
      <p:tags r:id="rId1"/>
    </p:custDataLst>
    <p:extLst>
      <p:ext uri="{BB962C8B-B14F-4D97-AF65-F5344CB8AC3E}">
        <p14:creationId xmlns:p14="http://schemas.microsoft.com/office/powerpoint/2010/main" val="26750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632884" y="975784"/>
            <a:ext cx="10821925" cy="1817035"/>
          </a:xfrm>
        </p:spPr>
        <p:txBody>
          <a:bodyPr/>
          <a:lstStyle/>
          <a:p>
            <a:pPr marL="0" indent="0" algn="l"/>
            <a:r>
              <a:rPr lang="en-US" sz="1600" b="1" dirty="0">
                <a:solidFill>
                  <a:srgbClr val="000000"/>
                </a:solidFill>
              </a:rPr>
              <a:t>Lowest Sender BID: </a:t>
            </a:r>
            <a:r>
              <a:rPr lang="en-US" sz="1600" dirty="0">
                <a:solidFill>
                  <a:srgbClr val="000000"/>
                </a:solidFill>
              </a:rPr>
              <a:t>This topology has four switches with switch S1 as the root bridge. Port F0/1 on switch S3 and port F0/3 on switch S4 have been selected as root ports because they have the root path cost to the root bridge for their respective switches. S2 has two ports, F0/1 and F0/2 with equal cost paths to the root bridge. The bridge IDs of S3 and S4, will be used to break the tie. This is known as the sender’s BID. S3 has a BID of 32769.5555.5555.5555 and S4 has a BID of 32769.1111.1111.1111. Because S4 has a lower BID, the F0/1 port of S2, which is the port connected to S4, will be the root port.</a:t>
            </a:r>
          </a:p>
          <a:p>
            <a:pPr marL="457189" indent="-457189"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E99BE896-7512-1B49-A838-D62CC1B1BA75}"/>
              </a:ext>
            </a:extLst>
          </p:cNvPr>
          <p:cNvPicPr>
            <a:picLocks noChangeAspect="1"/>
          </p:cNvPicPr>
          <p:nvPr/>
        </p:nvPicPr>
        <p:blipFill>
          <a:blip r:embed="rId4"/>
          <a:stretch>
            <a:fillRect/>
          </a:stretch>
        </p:blipFill>
        <p:spPr>
          <a:xfrm>
            <a:off x="1284149" y="2812325"/>
            <a:ext cx="8559020" cy="3487481"/>
          </a:xfrm>
          <a:prstGeom prst="rect">
            <a:avLst/>
          </a:prstGeom>
        </p:spPr>
      </p:pic>
    </p:spTree>
    <p:custDataLst>
      <p:tags r:id="rId1"/>
    </p:custDataLst>
    <p:extLst>
      <p:ext uri="{BB962C8B-B14F-4D97-AF65-F5344CB8AC3E}">
        <p14:creationId xmlns:p14="http://schemas.microsoft.com/office/powerpoint/2010/main" val="25271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STP Operations</a:t>
            </a:r>
            <a:br>
              <a:rPr lang="en-US" dirty="0"/>
            </a:br>
            <a:r>
              <a:rPr lang="en-US" dirty="0"/>
              <a:t>Elect a Root Port from Multiple Equal-Cost Paths (Cont.)</a:t>
            </a:r>
          </a:p>
        </p:txBody>
      </p:sp>
      <p:sp>
        <p:nvSpPr>
          <p:cNvPr id="4" name="Content Placeholder 3">
            <a:extLst>
              <a:ext uri="{FF2B5EF4-FFF2-40B4-BE49-F238E27FC236}">
                <a16:creationId xmlns:a16="http://schemas.microsoft.com/office/drawing/2014/main" id="{1368D71A-73F0-814F-8022-F2DAE07F9B3C}"/>
              </a:ext>
            </a:extLst>
          </p:cNvPr>
          <p:cNvSpPr>
            <a:spLocks noGrp="1"/>
          </p:cNvSpPr>
          <p:nvPr>
            <p:ph idx="1"/>
          </p:nvPr>
        </p:nvSpPr>
        <p:spPr>
          <a:xfrm>
            <a:off x="632883" y="975784"/>
            <a:ext cx="11040076" cy="1940544"/>
          </a:xfrm>
        </p:spPr>
        <p:txBody>
          <a:bodyPr/>
          <a:lstStyle/>
          <a:p>
            <a:pPr marL="457189" indent="-457189" algn="l">
              <a:buFont typeface="Arial" panose="020B0604020202020204" pitchFamily="34" charset="0"/>
              <a:buChar char="•"/>
            </a:pPr>
            <a:r>
              <a:rPr lang="en-US" sz="1867" b="1" dirty="0">
                <a:solidFill>
                  <a:srgbClr val="000000"/>
                </a:solidFill>
              </a:rPr>
              <a:t>Lowest Sender Port ID: </a:t>
            </a:r>
            <a:r>
              <a:rPr lang="en-US" sz="1867" dirty="0">
                <a:solidFill>
                  <a:srgbClr val="000000"/>
                </a:solidFill>
              </a:rPr>
              <a:t>The last tie-breaker is the lowest sender’s port ID. Switch S4 has received BPDUs from port F0/1 and port F0/2 on S1. The decision is based on the sender’s port ID, not the receiver’s port ID. Because the port ID of F0/1 on S1 is lower than port F0/2, the port F0/6 on switch S4 will be the root port. This is the port on S4 that is connected to the F0/1 port on S1.</a:t>
            </a:r>
          </a:p>
          <a:p>
            <a:pPr marL="457189" indent="-457189" algn="l">
              <a:buFont typeface="Arial" panose="020B0604020202020204" pitchFamily="34" charset="0"/>
              <a:buChar char="•"/>
            </a:pPr>
            <a:r>
              <a:rPr lang="en-US" sz="1867" dirty="0">
                <a:solidFill>
                  <a:srgbClr val="000000"/>
                </a:solidFill>
              </a:rPr>
              <a:t>Port F0/5 on S4 will become an alternate port and placed in the blocking state.</a:t>
            </a:r>
          </a:p>
          <a:p>
            <a:pPr marL="457189" indent="-457189" algn="l">
              <a:buFont typeface="Arial" panose="020B0604020202020204" pitchFamily="34" charset="0"/>
              <a:buChar char="•"/>
            </a:pPr>
            <a:endParaRPr lang="en-US" sz="1867" dirty="0">
              <a:solidFill>
                <a:srgbClr val="000000"/>
              </a:solidFill>
            </a:endParaRPr>
          </a:p>
        </p:txBody>
      </p:sp>
      <p:pic>
        <p:nvPicPr>
          <p:cNvPr id="8" name="Picture 7">
            <a:extLst>
              <a:ext uri="{FF2B5EF4-FFF2-40B4-BE49-F238E27FC236}">
                <a16:creationId xmlns:a16="http://schemas.microsoft.com/office/drawing/2014/main" id="{12206756-F70C-4542-BD72-9BC790741710}"/>
              </a:ext>
            </a:extLst>
          </p:cNvPr>
          <p:cNvPicPr>
            <a:picLocks noChangeAspect="1"/>
          </p:cNvPicPr>
          <p:nvPr/>
        </p:nvPicPr>
        <p:blipFill>
          <a:blip r:embed="rId4"/>
          <a:stretch>
            <a:fillRect/>
          </a:stretch>
        </p:blipFill>
        <p:spPr>
          <a:xfrm>
            <a:off x="923209" y="3136603"/>
            <a:ext cx="10459423" cy="2759043"/>
          </a:xfrm>
          <a:prstGeom prst="rect">
            <a:avLst/>
          </a:prstGeom>
        </p:spPr>
      </p:pic>
    </p:spTree>
    <p:custDataLst>
      <p:tags r:id="rId1"/>
    </p:custDataLst>
    <p:extLst>
      <p:ext uri="{BB962C8B-B14F-4D97-AF65-F5344CB8AC3E}">
        <p14:creationId xmlns:p14="http://schemas.microsoft.com/office/powerpoint/2010/main" val="21051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A6C5-A5AC-A147-91A0-C0EE883FA774}"/>
              </a:ext>
            </a:extLst>
          </p:cNvPr>
          <p:cNvSpPr>
            <a:spLocks noGrp="1"/>
          </p:cNvSpPr>
          <p:nvPr>
            <p:ph type="title"/>
          </p:nvPr>
        </p:nvSpPr>
        <p:spPr>
          <a:xfrm>
            <a:off x="1534696" y="168414"/>
            <a:ext cx="9520158" cy="1049235"/>
          </a:xfrm>
        </p:spPr>
        <p:txBody>
          <a:bodyPr/>
          <a:lstStyle/>
          <a:p>
            <a:r>
              <a:rPr lang="en-US" altLang="en-US" dirty="0"/>
              <a:t>STP decisions are based on 4 condition</a:t>
            </a:r>
            <a:endParaRPr lang="en-US" dirty="0"/>
          </a:p>
        </p:txBody>
      </p:sp>
      <p:sp>
        <p:nvSpPr>
          <p:cNvPr id="3" name="Content Placeholder 2">
            <a:extLst>
              <a:ext uri="{FF2B5EF4-FFF2-40B4-BE49-F238E27FC236}">
                <a16:creationId xmlns:a16="http://schemas.microsoft.com/office/drawing/2014/main" id="{28F2639D-6D3F-6E4B-85F7-20610C32BEBA}"/>
              </a:ext>
            </a:extLst>
          </p:cNvPr>
          <p:cNvSpPr>
            <a:spLocks noGrp="1"/>
          </p:cNvSpPr>
          <p:nvPr>
            <p:ph idx="1"/>
          </p:nvPr>
        </p:nvSpPr>
        <p:spPr/>
        <p:txBody>
          <a:bodyPr>
            <a:normAutofit/>
          </a:bodyPr>
          <a:lstStyle/>
          <a:p>
            <a:pPr marL="485775" lvl="1" indent="-342900">
              <a:buFont typeface="+mj-lt"/>
              <a:buAutoNum type="arabicPeriod"/>
            </a:pPr>
            <a:r>
              <a:rPr lang="en-US" altLang="en-US" dirty="0"/>
              <a:t>Lowest root Bridge ID</a:t>
            </a:r>
          </a:p>
          <a:p>
            <a:pPr marL="485775" lvl="1" indent="-342900">
              <a:buFont typeface="+mj-lt"/>
              <a:buAutoNum type="arabicPeriod"/>
            </a:pPr>
            <a:r>
              <a:rPr lang="en-US" altLang="en-US" dirty="0"/>
              <a:t>Lowest Root Path Cost to Root Bridge</a:t>
            </a:r>
          </a:p>
          <a:p>
            <a:pPr marL="485775" lvl="1" indent="-342900">
              <a:buFont typeface="+mj-lt"/>
              <a:buAutoNum type="arabicPeriod"/>
            </a:pPr>
            <a:r>
              <a:rPr lang="en-US" altLang="en-US" dirty="0"/>
              <a:t>Lowest Sender Bridge ID</a:t>
            </a:r>
          </a:p>
          <a:p>
            <a:pPr marL="485775" lvl="1" indent="-342900">
              <a:buFont typeface="+mj-lt"/>
              <a:buAutoNum type="arabicPeriod"/>
            </a:pPr>
            <a:r>
              <a:rPr lang="en-US" altLang="en-US" dirty="0"/>
              <a:t>Lowest Sender Port ID</a:t>
            </a:r>
            <a:endParaRPr lang="en-US" sz="2000" dirty="0"/>
          </a:p>
          <a:p>
            <a:endParaRPr lang="en-US" dirty="0"/>
          </a:p>
        </p:txBody>
      </p:sp>
    </p:spTree>
    <p:extLst>
      <p:ext uri="{BB962C8B-B14F-4D97-AF65-F5344CB8AC3E}">
        <p14:creationId xmlns:p14="http://schemas.microsoft.com/office/powerpoint/2010/main" val="3636093747"/>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0" y="1245882"/>
            <a:ext cx="7303912" cy="1436163"/>
          </a:xfrm>
        </p:spPr>
        <p:txBody>
          <a:bodyPr>
            <a:noAutofit/>
          </a:bodyPr>
          <a:lstStyle/>
          <a:p>
            <a:pPr marL="457189" indent="-457189">
              <a:buFont typeface="+mj-lt"/>
              <a:buAutoNum type="arabicPeriod"/>
            </a:pPr>
            <a:r>
              <a:rPr lang="en-US" altLang="ja-JP" sz="1400" dirty="0"/>
              <a:t>When a switch is powered on, it assumes it is the root bridge until BPDUs are sent and STP calculations are performed. S2 sends out BPDUs.</a:t>
            </a:r>
          </a:p>
          <a:p>
            <a:pPr marL="457189" indent="-457189">
              <a:buFont typeface="+mj-lt"/>
              <a:buAutoNum type="arabicPeriod"/>
            </a:pPr>
            <a:r>
              <a:rPr lang="en-US" altLang="ja-JP" sz="1400" dirty="0"/>
              <a:t>S3 compares its root ID with the BPDU from S2. S2 is lower so S3 updates its root ID.</a:t>
            </a:r>
          </a:p>
          <a:p>
            <a:pPr marL="457189" indent="-457189">
              <a:buFont typeface="+mj-lt"/>
              <a:buAutoNum type="arabicPeriod" startAt="3"/>
            </a:pPr>
            <a:r>
              <a:rPr lang="en-US" altLang="ja-JP" sz="1400" dirty="0"/>
              <a:t>S1 receives the same information from S2 and because S1 has a lower BID, it ignores the information from S2.</a:t>
            </a:r>
          </a:p>
          <a:p>
            <a:pPr marL="457189" indent="-457189">
              <a:buFont typeface="+mj-lt"/>
              <a:buAutoNum type="arabicPeriod" startAt="3"/>
            </a:pPr>
            <a:r>
              <a:rPr lang="en-US" altLang="ja-JP" sz="1400" dirty="0"/>
              <a:t>S3 sends BPDUs out all ports indicating that S2 is root bridge.</a:t>
            </a:r>
          </a:p>
          <a:p>
            <a:pPr marL="457189" indent="-457189">
              <a:buFont typeface="+mj-lt"/>
              <a:buAutoNum type="arabicPeriod" startAt="5"/>
            </a:pPr>
            <a:r>
              <a:rPr lang="en-US" altLang="ja-JP" sz="1400" dirty="0"/>
              <a:t>S2 compares the info from S3 so S2 still thinks it is root bridge.</a:t>
            </a:r>
          </a:p>
          <a:p>
            <a:pPr marL="457189" indent="-457189">
              <a:buFont typeface="+mj-lt"/>
              <a:buAutoNum type="arabicPeriod" startAt="5"/>
            </a:pPr>
            <a:r>
              <a:rPr lang="en-US" altLang="ja-JP" sz="1400" dirty="0"/>
              <a:t>S1 gets the same information from S3 (that S2 is root bridge), but because S1 has a lower BID, the switch ignores the information in the BPDU</a:t>
            </a:r>
          </a:p>
          <a:p>
            <a:pPr marL="457189" indent="-457189">
              <a:buFont typeface="+mj-lt"/>
              <a:buAutoNum type="arabicPeriod" startAt="5"/>
            </a:pPr>
            <a:r>
              <a:rPr lang="en-US" altLang="ja-JP" sz="1400" dirty="0"/>
              <a:t>S1 now sends out BPDUs out all ports. The BPDU contains information designated S1 as root bridge.</a:t>
            </a:r>
          </a:p>
          <a:p>
            <a:pPr marL="457189" indent="-457189">
              <a:buFont typeface="+mj-lt"/>
              <a:buAutoNum type="arabicPeriod" startAt="8"/>
            </a:pPr>
            <a:r>
              <a:rPr lang="en-US" altLang="ja-JP" sz="1400" dirty="0"/>
              <a:t>S3 compares the info from S1 so S3 now sees that the BID from S1 is lower than its stored root bridge information which is currently showing that S2 is root bridge. S3 changes the root ID to the information received from S1.</a:t>
            </a:r>
          </a:p>
          <a:p>
            <a:pPr marL="457189" indent="-457189">
              <a:buFont typeface="+mj-lt"/>
              <a:buAutoNum type="arabicPeriod" startAt="8"/>
            </a:pPr>
            <a:r>
              <a:rPr lang="en-US" altLang="ja-JP" sz="1400" dirty="0"/>
              <a:t>S2 compares the info from S1 so S2 now sees the BID from S1 is lower than its own BID. S2 now updates its own information showing S1 as root bridge.</a:t>
            </a:r>
          </a:p>
          <a:p>
            <a:pPr marL="457189" indent="-457189">
              <a:buFont typeface="+mj-lt"/>
              <a:buAutoNum type="arabicPeriod" startAt="5"/>
            </a:pPr>
            <a:endParaRPr lang="en-US" altLang="ja-JP" sz="1400" dirty="0"/>
          </a:p>
        </p:txBody>
      </p:sp>
      <p:sp>
        <p:nvSpPr>
          <p:cNvPr id="8194" name="Rectangle 2"/>
          <p:cNvSpPr>
            <a:spLocks noGrp="1" noChangeArrowheads="1"/>
          </p:cNvSpPr>
          <p:nvPr>
            <p:ph type="title"/>
          </p:nvPr>
        </p:nvSpPr>
        <p:spPr>
          <a:xfrm>
            <a:off x="124180" y="235814"/>
            <a:ext cx="11548531" cy="1010068"/>
          </a:xfrm>
        </p:spPr>
        <p:txBody>
          <a:bodyPr>
            <a:normAutofit fontScale="90000"/>
          </a:bodyPr>
          <a:lstStyle/>
          <a:p>
            <a:r>
              <a:rPr lang="en-US" altLang="en-US" sz="2133" dirty="0"/>
              <a:t>STP Operation</a:t>
            </a:r>
            <a:br>
              <a:rPr lang="en-US" altLang="en-US" sz="2133" dirty="0"/>
            </a:br>
            <a:r>
              <a:rPr lang="en-US" altLang="en-US" dirty="0"/>
              <a:t>802.1D BPDU Propagation and </a:t>
            </a:r>
            <a:br>
              <a:rPr lang="en-US" altLang="en-US" dirty="0"/>
            </a:br>
            <a:r>
              <a:rPr lang="en-US" altLang="en-US" dirty="0"/>
              <a:t>Process</a:t>
            </a:r>
          </a:p>
        </p:txBody>
      </p:sp>
      <p:pic>
        <p:nvPicPr>
          <p:cNvPr id="3" name="Picture 2"/>
          <p:cNvPicPr>
            <a:picLocks noChangeAspect="1"/>
          </p:cNvPicPr>
          <p:nvPr/>
        </p:nvPicPr>
        <p:blipFill>
          <a:blip r:embed="rId3"/>
          <a:stretch>
            <a:fillRect/>
          </a:stretch>
        </p:blipFill>
        <p:spPr>
          <a:xfrm>
            <a:off x="7303912" y="0"/>
            <a:ext cx="4888089" cy="3245288"/>
          </a:xfrm>
          <a:prstGeom prst="rect">
            <a:avLst/>
          </a:prstGeom>
        </p:spPr>
      </p:pic>
      <p:pic>
        <p:nvPicPr>
          <p:cNvPr id="6" name="Picture 5">
            <a:extLst>
              <a:ext uri="{FF2B5EF4-FFF2-40B4-BE49-F238E27FC236}">
                <a16:creationId xmlns:a16="http://schemas.microsoft.com/office/drawing/2014/main" id="{64B7C5FC-45C1-B346-8C59-FAFD2E9E366B}"/>
              </a:ext>
            </a:extLst>
          </p:cNvPr>
          <p:cNvPicPr>
            <a:picLocks noChangeAspect="1"/>
          </p:cNvPicPr>
          <p:nvPr/>
        </p:nvPicPr>
        <p:blipFill>
          <a:blip r:embed="rId4"/>
          <a:stretch>
            <a:fillRect/>
          </a:stretch>
        </p:blipFill>
        <p:spPr>
          <a:xfrm>
            <a:off x="7303912" y="3383074"/>
            <a:ext cx="4888088" cy="2780593"/>
          </a:xfrm>
          <a:prstGeom prst="rect">
            <a:avLst/>
          </a:prstGeom>
        </p:spPr>
      </p:pic>
    </p:spTree>
    <p:extLst>
      <p:ext uri="{BB962C8B-B14F-4D97-AF65-F5344CB8AC3E}">
        <p14:creationId xmlns:p14="http://schemas.microsoft.com/office/powerpoint/2010/main" val="143525134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020061" cy="1000369"/>
          </a:xfrm>
        </p:spPr>
        <p:txBody>
          <a:bodyPr/>
          <a:lstStyle/>
          <a:p>
            <a:br>
              <a:rPr lang="en-US" dirty="0"/>
            </a:br>
            <a:r>
              <a:rPr lang="en-US" dirty="0"/>
              <a:t>802.1D STP Port Types</a:t>
            </a:r>
          </a:p>
        </p:txBody>
      </p:sp>
      <p:sp>
        <p:nvSpPr>
          <p:cNvPr id="2" name="Content Placeholder 1"/>
          <p:cNvSpPr>
            <a:spLocks noGrp="1"/>
          </p:cNvSpPr>
          <p:nvPr>
            <p:ph idx="1"/>
          </p:nvPr>
        </p:nvSpPr>
        <p:spPr>
          <a:xfrm>
            <a:off x="187568" y="1156678"/>
            <a:ext cx="11551139" cy="593969"/>
          </a:xfrm>
        </p:spPr>
        <p:txBody>
          <a:bodyPr/>
          <a:lstStyle/>
          <a:p>
            <a:pPr marL="0" indent="0">
              <a:buNone/>
            </a:pPr>
            <a:r>
              <a:rPr lang="en-US" sz="2133" dirty="0"/>
              <a:t>The 802.1D STP standard defines the following three port types:</a:t>
            </a:r>
          </a:p>
        </p:txBody>
      </p:sp>
      <p:graphicFrame>
        <p:nvGraphicFramePr>
          <p:cNvPr id="5" name="Table 4"/>
          <p:cNvGraphicFramePr>
            <a:graphicFrameLocks noGrp="1"/>
          </p:cNvGraphicFramePr>
          <p:nvPr/>
        </p:nvGraphicFramePr>
        <p:xfrm>
          <a:off x="250094" y="1922584"/>
          <a:ext cx="11629292" cy="3721893"/>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0000"/>
                    </a:ext>
                  </a:extLst>
                </a:gridCol>
                <a:gridCol w="9394092">
                  <a:extLst>
                    <a:ext uri="{9D8B030D-6E8A-4147-A177-3AD203B41FA5}">
                      <a16:colId xmlns:a16="http://schemas.microsoft.com/office/drawing/2014/main" val="20001"/>
                    </a:ext>
                  </a:extLst>
                </a:gridCol>
              </a:tblGrid>
              <a:tr h="487680">
                <a:tc>
                  <a:txBody>
                    <a:bodyPr/>
                    <a:lstStyle/>
                    <a:p>
                      <a:r>
                        <a:rPr lang="en-US" sz="1900" b="0" i="0" u="none" strike="noStrike" kern="1200" baseline="0" dirty="0">
                          <a:solidFill>
                            <a:schemeClr val="lt1"/>
                          </a:solidFill>
                          <a:latin typeface="+mn-lt"/>
                          <a:ea typeface="+mn-ea"/>
                          <a:cs typeface="+mn-cs"/>
                        </a:rPr>
                        <a:t>Port Types</a:t>
                      </a:r>
                      <a:endParaRPr lang="en-US" sz="2400" dirty="0"/>
                    </a:p>
                  </a:txBody>
                  <a:tcPr marL="121920" marR="121920" marT="60960" marB="60960"/>
                </a:tc>
                <a:tc>
                  <a:txBody>
                    <a:bodyPr/>
                    <a:lstStyle/>
                    <a:p>
                      <a:r>
                        <a:rPr lang="en-US" sz="2400" dirty="0"/>
                        <a:t>Description</a:t>
                      </a:r>
                    </a:p>
                  </a:txBody>
                  <a:tcPr marL="121920" marR="121920" marT="60960" marB="60960"/>
                </a:tc>
                <a:extLst>
                  <a:ext uri="{0D108BD9-81ED-4DB2-BD59-A6C34878D82A}">
                    <a16:rowId xmlns:a16="http://schemas.microsoft.com/office/drawing/2014/main" val="10000"/>
                  </a:ext>
                </a:extLst>
              </a:tr>
              <a:tr h="1097280">
                <a:tc>
                  <a:txBody>
                    <a:bodyPr/>
                    <a:lstStyle/>
                    <a:p>
                      <a:r>
                        <a:rPr lang="en-US" sz="2100" b="1" i="0" u="none" strike="noStrike" kern="1200" baseline="0" dirty="0">
                          <a:solidFill>
                            <a:srgbClr val="000000"/>
                          </a:solidFill>
                          <a:latin typeface="+mn-lt"/>
                          <a:ea typeface="+mn-ea"/>
                          <a:cs typeface="+mn-cs"/>
                        </a:rPr>
                        <a:t>Root port (RP)</a:t>
                      </a:r>
                      <a:endParaRPr lang="en-US" sz="2100" b="1" dirty="0">
                        <a:solidFill>
                          <a:srgbClr val="000000"/>
                        </a:solidFill>
                        <a:latin typeface="+mn-lt"/>
                      </a:endParaRPr>
                    </a:p>
                  </a:txBody>
                  <a:tcPr marL="121920" marR="121920" marT="60960" marB="60960"/>
                </a:tc>
                <a:tc>
                  <a:txBody>
                    <a:bodyPr/>
                    <a:lstStyle/>
                    <a:p>
                      <a:r>
                        <a:rPr lang="en-US" sz="2100" b="0" i="0" u="none" strike="noStrike" kern="1200" baseline="0" dirty="0">
                          <a:solidFill>
                            <a:srgbClr val="000000"/>
                          </a:solidFill>
                          <a:latin typeface="+mn-lt"/>
                          <a:ea typeface="+mn-ea"/>
                          <a:cs typeface="+mn-cs"/>
                        </a:rPr>
                        <a:t>A network port that connects to the root bridge or an upstream</a:t>
                      </a:r>
                    </a:p>
                    <a:p>
                      <a:r>
                        <a:rPr lang="en-US" sz="2100" b="0" i="0" u="none" strike="noStrike" kern="1200" baseline="0" dirty="0">
                          <a:solidFill>
                            <a:srgbClr val="000000"/>
                          </a:solidFill>
                          <a:latin typeface="+mn-lt"/>
                          <a:ea typeface="+mn-ea"/>
                          <a:cs typeface="+mn-cs"/>
                        </a:rPr>
                        <a:t>switch in the spanning-tree topology. There should be only one root port per VLAN on a switch.</a:t>
                      </a:r>
                      <a:endParaRPr lang="en-US" sz="2100" dirty="0">
                        <a:solidFill>
                          <a:srgbClr val="000000"/>
                        </a:solidFill>
                        <a:latin typeface="+mn-lt"/>
                      </a:endParaRPr>
                    </a:p>
                  </a:txBody>
                  <a:tcPr marL="121920" marR="121920" marT="60960" marB="60960"/>
                </a:tc>
                <a:extLst>
                  <a:ext uri="{0D108BD9-81ED-4DB2-BD59-A6C34878D82A}">
                    <a16:rowId xmlns:a16="http://schemas.microsoft.com/office/drawing/2014/main" val="10001"/>
                  </a:ext>
                </a:extLst>
              </a:tr>
              <a:tr h="1422400">
                <a:tc>
                  <a:txBody>
                    <a:bodyPr/>
                    <a:lstStyle/>
                    <a:p>
                      <a:r>
                        <a:rPr lang="en-US" sz="2100" b="1" i="0" u="none" strike="noStrike" kern="1200" baseline="0" dirty="0">
                          <a:solidFill>
                            <a:srgbClr val="000000"/>
                          </a:solidFill>
                          <a:latin typeface="+mn-lt"/>
                          <a:ea typeface="+mn-ea"/>
                          <a:cs typeface="+mn-cs"/>
                        </a:rPr>
                        <a:t>Designated port (DP)</a:t>
                      </a:r>
                      <a:endParaRPr lang="en-US" sz="2100" b="1" dirty="0">
                        <a:solidFill>
                          <a:srgbClr val="000000"/>
                        </a:solidFill>
                        <a:latin typeface="+mn-lt"/>
                      </a:endParaRPr>
                    </a:p>
                  </a:txBody>
                  <a:tcPr marL="121920" marR="121920" marT="60960" marB="60960"/>
                </a:tc>
                <a:tc>
                  <a:txBody>
                    <a:bodyPr/>
                    <a:lstStyle/>
                    <a:p>
                      <a:r>
                        <a:rPr lang="en-US" sz="2100" b="0" i="0" u="none" strike="noStrike" kern="1200" baseline="0" dirty="0">
                          <a:solidFill>
                            <a:srgbClr val="000000"/>
                          </a:solidFill>
                          <a:latin typeface="+mn-lt"/>
                          <a:ea typeface="+mn-ea"/>
                          <a:cs typeface="+mn-cs"/>
                        </a:rPr>
                        <a:t>A network port that receives and forwards BPDU frames to</a:t>
                      </a:r>
                    </a:p>
                    <a:p>
                      <a:r>
                        <a:rPr lang="en-US" sz="2100" b="0" i="0" u="none" strike="noStrike" kern="1200" baseline="0" dirty="0">
                          <a:solidFill>
                            <a:srgbClr val="000000"/>
                          </a:solidFill>
                          <a:latin typeface="+mn-lt"/>
                          <a:ea typeface="+mn-ea"/>
                          <a:cs typeface="+mn-cs"/>
                        </a:rPr>
                        <a:t>other switches. Designated ports provide connectivity to downstream devices and switches. There should be only one active designated port on a link.</a:t>
                      </a:r>
                      <a:endParaRPr lang="en-US" sz="2100" dirty="0">
                        <a:solidFill>
                          <a:srgbClr val="000000"/>
                        </a:solidFill>
                        <a:latin typeface="+mn-lt"/>
                      </a:endParaRPr>
                    </a:p>
                  </a:txBody>
                  <a:tcPr marL="121920" marR="121920" marT="60960" marB="60960"/>
                </a:tc>
                <a:extLst>
                  <a:ext uri="{0D108BD9-81ED-4DB2-BD59-A6C34878D82A}">
                    <a16:rowId xmlns:a16="http://schemas.microsoft.com/office/drawing/2014/main" val="10002"/>
                  </a:ext>
                </a:extLst>
              </a:tr>
              <a:tr h="714533">
                <a:tc>
                  <a:txBody>
                    <a:bodyPr/>
                    <a:lstStyle/>
                    <a:p>
                      <a:r>
                        <a:rPr lang="en-US" sz="2100" b="1" i="0" u="none" strike="noStrike" kern="1200" baseline="0" dirty="0">
                          <a:solidFill>
                            <a:srgbClr val="000000"/>
                          </a:solidFill>
                          <a:latin typeface="+mn-lt"/>
                          <a:ea typeface="+mn-ea"/>
                          <a:cs typeface="+mn-cs"/>
                        </a:rPr>
                        <a:t>Blocking port</a:t>
                      </a:r>
                      <a:endParaRPr lang="en-US" sz="2100" b="1" dirty="0">
                        <a:solidFill>
                          <a:srgbClr val="000000"/>
                        </a:solidFill>
                        <a:latin typeface="+mn-lt"/>
                      </a:endParaRPr>
                    </a:p>
                  </a:txBody>
                  <a:tcPr marL="121920" marR="121920" marT="60960" marB="60960"/>
                </a:tc>
                <a:tc>
                  <a:txBody>
                    <a:bodyPr/>
                    <a:lstStyle/>
                    <a:p>
                      <a:r>
                        <a:rPr lang="en-US" sz="2100" b="0" i="0" u="none" strike="noStrike" kern="1200" baseline="0" dirty="0">
                          <a:solidFill>
                            <a:srgbClr val="000000"/>
                          </a:solidFill>
                          <a:latin typeface="+mn-lt"/>
                          <a:ea typeface="+mn-ea"/>
                          <a:cs typeface="+mn-cs"/>
                        </a:rPr>
                        <a:t>A network that is not forwarding traffic because of STP calculations.</a:t>
                      </a:r>
                      <a:endParaRPr lang="en-US" sz="2100" dirty="0">
                        <a:solidFill>
                          <a:srgbClr val="000000"/>
                        </a:solidFill>
                        <a:latin typeface="+mn-lt"/>
                      </a:endParaRPr>
                    </a:p>
                  </a:txBody>
                  <a:tcPr marL="121920" marR="121920" marT="60960" marB="6096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8633254"/>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C249E-C99C-6340-9D1F-4DE9327B85B7}"/>
              </a:ext>
            </a:extLst>
          </p:cNvPr>
          <p:cNvSpPr>
            <a:spLocks noGrp="1"/>
          </p:cNvSpPr>
          <p:nvPr>
            <p:ph type="title"/>
          </p:nvPr>
        </p:nvSpPr>
        <p:spPr>
          <a:xfrm>
            <a:off x="1534695" y="367197"/>
            <a:ext cx="9520158" cy="1049235"/>
          </a:xfrm>
        </p:spPr>
        <p:txBody>
          <a:bodyPr/>
          <a:lstStyle/>
          <a:p>
            <a:r>
              <a:rPr lang="en-US" dirty="0"/>
              <a:t>IEEE 802.1D STP Port States</a:t>
            </a:r>
          </a:p>
        </p:txBody>
      </p:sp>
      <p:graphicFrame>
        <p:nvGraphicFramePr>
          <p:cNvPr id="4" name="Table 3">
            <a:extLst>
              <a:ext uri="{FF2B5EF4-FFF2-40B4-BE49-F238E27FC236}">
                <a16:creationId xmlns:a16="http://schemas.microsoft.com/office/drawing/2014/main" id="{8CB5B940-A3AE-A342-A115-D144332A4070}"/>
              </a:ext>
            </a:extLst>
          </p:cNvPr>
          <p:cNvGraphicFramePr>
            <a:graphicFrameLocks noGrp="1"/>
          </p:cNvGraphicFramePr>
          <p:nvPr/>
        </p:nvGraphicFramePr>
        <p:xfrm>
          <a:off x="1571911" y="1654971"/>
          <a:ext cx="9482942" cy="4383167"/>
        </p:xfrm>
        <a:graphic>
          <a:graphicData uri="http://schemas.openxmlformats.org/drawingml/2006/table">
            <a:tbl>
              <a:tblPr firstRow="1" bandRow="1">
                <a:tableStyleId>{5C22544A-7EE6-4342-B048-85BDC9FD1C3A}</a:tableStyleId>
              </a:tblPr>
              <a:tblGrid>
                <a:gridCol w="1370679">
                  <a:extLst>
                    <a:ext uri="{9D8B030D-6E8A-4147-A177-3AD203B41FA5}">
                      <a16:colId xmlns:a16="http://schemas.microsoft.com/office/drawing/2014/main" val="3035422023"/>
                    </a:ext>
                  </a:extLst>
                </a:gridCol>
                <a:gridCol w="1370679">
                  <a:extLst>
                    <a:ext uri="{9D8B030D-6E8A-4147-A177-3AD203B41FA5}">
                      <a16:colId xmlns:a16="http://schemas.microsoft.com/office/drawing/2014/main" val="20000"/>
                    </a:ext>
                  </a:extLst>
                </a:gridCol>
                <a:gridCol w="6741584">
                  <a:extLst>
                    <a:ext uri="{9D8B030D-6E8A-4147-A177-3AD203B41FA5}">
                      <a16:colId xmlns:a16="http://schemas.microsoft.com/office/drawing/2014/main" val="20001"/>
                    </a:ext>
                  </a:extLst>
                </a:gridCol>
              </a:tblGrid>
              <a:tr h="460055">
                <a:tc>
                  <a:txBody>
                    <a:bodyPr/>
                    <a:lstStyle/>
                    <a:p>
                      <a:endParaRPr lang="en-US" dirty="0"/>
                    </a:p>
                  </a:txBody>
                  <a:tcPr/>
                </a:tc>
                <a:tc>
                  <a:txBody>
                    <a:bodyPr/>
                    <a:lstStyle/>
                    <a:p>
                      <a:r>
                        <a:rPr lang="en-US" sz="1400" b="0" i="0" u="none" strike="noStrike" kern="1200" baseline="0" dirty="0">
                          <a:solidFill>
                            <a:schemeClr val="lt1"/>
                          </a:solidFill>
                          <a:latin typeface="+mn-lt"/>
                          <a:ea typeface="+mn-ea"/>
                          <a:cs typeface="+mn-cs"/>
                        </a:rPr>
                        <a:t>Port States</a:t>
                      </a:r>
                      <a:endParaRPr lang="en-US" dirty="0"/>
                    </a:p>
                  </a:txBody>
                  <a:tcPr/>
                </a:tc>
                <a:tc>
                  <a:txBody>
                    <a:bodyPr/>
                    <a:lstStyle/>
                    <a:p>
                      <a:r>
                        <a:rPr lang="en-US" dirty="0"/>
                        <a:t>Description</a:t>
                      </a:r>
                    </a:p>
                  </a:txBody>
                  <a:tcPr/>
                </a:tc>
                <a:extLst>
                  <a:ext uri="{0D108BD9-81ED-4DB2-BD59-A6C34878D82A}">
                    <a16:rowId xmlns:a16="http://schemas.microsoft.com/office/drawing/2014/main" val="10000"/>
                  </a:ext>
                </a:extLst>
              </a:tr>
              <a:tr h="431634">
                <a:tc>
                  <a:txBody>
                    <a:bodyPr/>
                    <a:lstStyle/>
                    <a:p>
                      <a:r>
                        <a:rPr lang="en-US" sz="1600" b="1" dirty="0">
                          <a:solidFill>
                            <a:srgbClr val="000000"/>
                          </a:solidFill>
                          <a:latin typeface="+mn-lt"/>
                        </a:rPr>
                        <a:t>No Limits</a:t>
                      </a:r>
                    </a:p>
                  </a:txBody>
                  <a:tcPr/>
                </a:tc>
                <a:tc>
                  <a:txBody>
                    <a:bodyPr/>
                    <a:lstStyle/>
                    <a:p>
                      <a:r>
                        <a:rPr lang="en-US" sz="1600" b="1" i="0" u="none" strike="noStrike" baseline="0" dirty="0">
                          <a:solidFill>
                            <a:srgbClr val="000000"/>
                          </a:solidFill>
                          <a:latin typeface="+mn-lt"/>
                        </a:rPr>
                        <a:t>Disabled</a:t>
                      </a:r>
                      <a:endParaRPr lang="en-US" sz="1600" b="1" dirty="0">
                        <a:solidFill>
                          <a:srgbClr val="000000"/>
                        </a:solidFill>
                        <a:latin typeface="+mn-lt"/>
                      </a:endParaRPr>
                    </a:p>
                  </a:txBody>
                  <a:tcPr/>
                </a:tc>
                <a:tc>
                  <a:txBody>
                    <a:bodyPr/>
                    <a:lstStyle/>
                    <a:p>
                      <a:r>
                        <a:rPr lang="en-US" sz="1600" b="0" i="0" u="none" strike="noStrike" baseline="0" dirty="0">
                          <a:solidFill>
                            <a:srgbClr val="000000"/>
                          </a:solidFill>
                          <a:latin typeface="+mn-lt"/>
                        </a:rPr>
                        <a:t>The port is in an administratively off position (that is, shut down).</a:t>
                      </a:r>
                      <a:endParaRPr lang="en-US" sz="1600" dirty="0">
                        <a:solidFill>
                          <a:srgbClr val="000000"/>
                        </a:solidFill>
                        <a:latin typeface="+mn-lt"/>
                      </a:endParaRPr>
                    </a:p>
                  </a:txBody>
                  <a:tcPr/>
                </a:tc>
                <a:extLst>
                  <a:ext uri="{0D108BD9-81ED-4DB2-BD59-A6C34878D82A}">
                    <a16:rowId xmlns:a16="http://schemas.microsoft.com/office/drawing/2014/main" val="10001"/>
                  </a:ext>
                </a:extLst>
              </a:tr>
              <a:tr h="431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mn-lt"/>
                        </a:rPr>
                        <a:t>20 Second</a:t>
                      </a:r>
                    </a:p>
                  </a:txBody>
                  <a:tcPr/>
                </a:tc>
                <a:tc>
                  <a:txBody>
                    <a:bodyPr/>
                    <a:lstStyle/>
                    <a:p>
                      <a:r>
                        <a:rPr lang="en-US" sz="1600" b="1" dirty="0">
                          <a:solidFill>
                            <a:srgbClr val="000000"/>
                          </a:solidFill>
                          <a:latin typeface="+mn-lt"/>
                        </a:rPr>
                        <a:t>Blocking</a:t>
                      </a:r>
                    </a:p>
                  </a:txBody>
                  <a:tcPr/>
                </a:tc>
                <a:tc>
                  <a:txBody>
                    <a:bodyPr/>
                    <a:lstStyle/>
                    <a:p>
                      <a:r>
                        <a:rPr lang="en-US" sz="1600" b="0" i="0" u="none" strike="noStrike" kern="1200" baseline="0" dirty="0">
                          <a:solidFill>
                            <a:srgbClr val="000000"/>
                          </a:solidFill>
                          <a:latin typeface="+mn-lt"/>
                          <a:ea typeface="+mn-ea"/>
                          <a:cs typeface="+mn-cs"/>
                        </a:rPr>
                        <a:t>The switch port is enabled, but the port is not forwarding any traffic.</a:t>
                      </a:r>
                      <a:endParaRPr lang="en-US" sz="1600" dirty="0">
                        <a:solidFill>
                          <a:srgbClr val="000000"/>
                        </a:solidFill>
                        <a:latin typeface="+mn-lt"/>
                      </a:endParaRPr>
                    </a:p>
                  </a:txBody>
                  <a:tcPr/>
                </a:tc>
                <a:extLst>
                  <a:ext uri="{0D108BD9-81ED-4DB2-BD59-A6C34878D82A}">
                    <a16:rowId xmlns:a16="http://schemas.microsoft.com/office/drawing/2014/main" val="10002"/>
                  </a:ext>
                </a:extLst>
              </a:tr>
              <a:tr h="728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mn-lt"/>
                        </a:rPr>
                        <a:t>15 Second</a:t>
                      </a:r>
                    </a:p>
                    <a:p>
                      <a:endParaRPr lang="en-US" sz="1600" b="1" dirty="0">
                        <a:solidFill>
                          <a:srgbClr val="000000"/>
                        </a:solidFill>
                        <a:latin typeface="+mn-lt"/>
                      </a:endParaRPr>
                    </a:p>
                  </a:txBody>
                  <a:tcPr/>
                </a:tc>
                <a:tc>
                  <a:txBody>
                    <a:bodyPr/>
                    <a:lstStyle/>
                    <a:p>
                      <a:r>
                        <a:rPr lang="en-US" sz="1600" b="1" dirty="0">
                          <a:solidFill>
                            <a:srgbClr val="000000"/>
                          </a:solidFill>
                          <a:latin typeface="+mn-lt"/>
                        </a:rPr>
                        <a:t>Listening</a:t>
                      </a:r>
                    </a:p>
                  </a:txBody>
                  <a:tcPr/>
                </a:tc>
                <a:tc>
                  <a:txBody>
                    <a:bodyPr/>
                    <a:lstStyle/>
                    <a:p>
                      <a:r>
                        <a:rPr lang="en-US" sz="1600" b="0" i="0" u="none" strike="noStrike" kern="1200" baseline="0" dirty="0">
                          <a:solidFill>
                            <a:srgbClr val="000000"/>
                          </a:solidFill>
                          <a:latin typeface="+mn-lt"/>
                          <a:ea typeface="+mn-ea"/>
                          <a:cs typeface="+mn-cs"/>
                        </a:rPr>
                        <a:t>The switch port has transitioned from a blocking state and can now send or</a:t>
                      </a:r>
                    </a:p>
                    <a:p>
                      <a:r>
                        <a:rPr lang="en-US" sz="1600" b="0" i="0" u="none" strike="noStrike" kern="1200" baseline="0" dirty="0">
                          <a:solidFill>
                            <a:srgbClr val="000000"/>
                          </a:solidFill>
                          <a:latin typeface="+mn-lt"/>
                          <a:ea typeface="+mn-ea"/>
                          <a:cs typeface="+mn-cs"/>
                        </a:rPr>
                        <a:t>receive only BPDUs.</a:t>
                      </a:r>
                      <a:endParaRPr lang="en-US" sz="1600" dirty="0">
                        <a:solidFill>
                          <a:srgbClr val="000000"/>
                        </a:solidFill>
                        <a:latin typeface="+mn-lt"/>
                      </a:endParaRPr>
                    </a:p>
                  </a:txBody>
                  <a:tcPr/>
                </a:tc>
                <a:extLst>
                  <a:ext uri="{0D108BD9-81ED-4DB2-BD59-A6C34878D82A}">
                    <a16:rowId xmlns:a16="http://schemas.microsoft.com/office/drawing/2014/main" val="10003"/>
                  </a:ext>
                </a:extLst>
              </a:tr>
              <a:tr h="728422">
                <a:tc>
                  <a:txBody>
                    <a:bodyPr/>
                    <a:lstStyle/>
                    <a:p>
                      <a:r>
                        <a:rPr lang="en-US" sz="1600" b="1" dirty="0">
                          <a:solidFill>
                            <a:srgbClr val="000000"/>
                          </a:solidFill>
                          <a:latin typeface="+mn-lt"/>
                        </a:rPr>
                        <a:t>15 Second</a:t>
                      </a:r>
                    </a:p>
                  </a:txBody>
                  <a:tcPr/>
                </a:tc>
                <a:tc>
                  <a:txBody>
                    <a:bodyPr/>
                    <a:lstStyle/>
                    <a:p>
                      <a:r>
                        <a:rPr lang="en-US" sz="1600" b="1" dirty="0">
                          <a:solidFill>
                            <a:srgbClr val="000000"/>
                          </a:solidFill>
                          <a:latin typeface="+mn-lt"/>
                        </a:rPr>
                        <a:t>Learning</a:t>
                      </a:r>
                    </a:p>
                  </a:txBody>
                  <a:tcPr/>
                </a:tc>
                <a:tc>
                  <a:txBody>
                    <a:bodyPr/>
                    <a:lstStyle/>
                    <a:p>
                      <a:r>
                        <a:rPr lang="en-US" sz="1600" b="0" i="0" u="none" strike="noStrike" kern="1200" baseline="0" dirty="0">
                          <a:solidFill>
                            <a:srgbClr val="000000"/>
                          </a:solidFill>
                          <a:latin typeface="+mn-lt"/>
                          <a:ea typeface="+mn-ea"/>
                          <a:cs typeface="+mn-cs"/>
                        </a:rPr>
                        <a:t>The switch port can modify the MAC address table. The switch still does not forward any other network traffic besides BPDUs.</a:t>
                      </a:r>
                      <a:endParaRPr lang="en-US" sz="1600" dirty="0">
                        <a:solidFill>
                          <a:srgbClr val="000000"/>
                        </a:solidFill>
                        <a:latin typeface="+mn-lt"/>
                      </a:endParaRPr>
                    </a:p>
                  </a:txBody>
                  <a:tcPr/>
                </a:tc>
                <a:extLst>
                  <a:ext uri="{0D108BD9-81ED-4DB2-BD59-A6C34878D82A}">
                    <a16:rowId xmlns:a16="http://schemas.microsoft.com/office/drawing/2014/main" val="10004"/>
                  </a:ext>
                </a:extLst>
              </a:tr>
              <a:tr h="728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mn-lt"/>
                        </a:rPr>
                        <a:t>No Limits</a:t>
                      </a:r>
                    </a:p>
                    <a:p>
                      <a:endParaRPr lang="en-US" sz="1600" b="1" dirty="0">
                        <a:solidFill>
                          <a:srgbClr val="000000"/>
                        </a:solidFill>
                        <a:latin typeface="+mn-lt"/>
                      </a:endParaRPr>
                    </a:p>
                  </a:txBody>
                  <a:tcPr/>
                </a:tc>
                <a:tc>
                  <a:txBody>
                    <a:bodyPr/>
                    <a:lstStyle/>
                    <a:p>
                      <a:r>
                        <a:rPr lang="en-US" sz="1600" b="1" dirty="0">
                          <a:solidFill>
                            <a:srgbClr val="000000"/>
                          </a:solidFill>
                          <a:latin typeface="+mn-lt"/>
                        </a:rPr>
                        <a:t>Forwarding</a:t>
                      </a:r>
                    </a:p>
                  </a:txBody>
                  <a:tcPr/>
                </a:tc>
                <a:tc>
                  <a:txBody>
                    <a:bodyPr/>
                    <a:lstStyle/>
                    <a:p>
                      <a:r>
                        <a:rPr lang="en-US" sz="1600" b="0" i="0" u="none" strike="noStrike" kern="1200" baseline="0" dirty="0">
                          <a:solidFill>
                            <a:srgbClr val="000000"/>
                          </a:solidFill>
                          <a:latin typeface="+mn-lt"/>
                          <a:ea typeface="+mn-ea"/>
                          <a:cs typeface="+mn-cs"/>
                        </a:rPr>
                        <a:t>The switch port can forward all network traffic and can update the</a:t>
                      </a:r>
                    </a:p>
                    <a:p>
                      <a:r>
                        <a:rPr lang="en-US" sz="1600" b="0" i="0" u="none" strike="noStrike" kern="1200" baseline="0" dirty="0">
                          <a:solidFill>
                            <a:srgbClr val="000000"/>
                          </a:solidFill>
                          <a:latin typeface="+mn-lt"/>
                          <a:ea typeface="+mn-ea"/>
                          <a:cs typeface="+mn-cs"/>
                        </a:rPr>
                        <a:t>MAC address table as expected.</a:t>
                      </a:r>
                      <a:endParaRPr lang="en-US" sz="1600" dirty="0">
                        <a:solidFill>
                          <a:srgbClr val="000000"/>
                        </a:solidFill>
                        <a:latin typeface="+mn-lt"/>
                      </a:endParaRPr>
                    </a:p>
                  </a:txBody>
                  <a:tcPr/>
                </a:tc>
                <a:extLst>
                  <a:ext uri="{0D108BD9-81ED-4DB2-BD59-A6C34878D82A}">
                    <a16:rowId xmlns:a16="http://schemas.microsoft.com/office/drawing/2014/main" val="10005"/>
                  </a:ext>
                </a:extLst>
              </a:tr>
              <a:tr h="780040">
                <a:tc>
                  <a:txBody>
                    <a:bodyPr/>
                    <a:lstStyle/>
                    <a:p>
                      <a:endParaRPr lang="en-US" sz="1600" b="1" dirty="0">
                        <a:solidFill>
                          <a:srgbClr val="000000"/>
                        </a:solidFill>
                        <a:latin typeface="+mn-lt"/>
                      </a:endParaRPr>
                    </a:p>
                  </a:txBody>
                  <a:tcPr/>
                </a:tc>
                <a:tc>
                  <a:txBody>
                    <a:bodyPr/>
                    <a:lstStyle/>
                    <a:p>
                      <a:r>
                        <a:rPr lang="en-US" sz="1600" b="1" dirty="0">
                          <a:solidFill>
                            <a:srgbClr val="000000"/>
                          </a:solidFill>
                          <a:latin typeface="+mn-lt"/>
                        </a:rPr>
                        <a:t>Broken</a:t>
                      </a:r>
                    </a:p>
                  </a:txBody>
                  <a:tcPr/>
                </a:tc>
                <a:tc>
                  <a:txBody>
                    <a:bodyPr/>
                    <a:lstStyle/>
                    <a:p>
                      <a:r>
                        <a:rPr lang="en-US" sz="1600" b="0" i="0" u="none" strike="noStrike" kern="1200" baseline="0" dirty="0">
                          <a:solidFill>
                            <a:srgbClr val="000000"/>
                          </a:solidFill>
                          <a:latin typeface="+mn-lt"/>
                          <a:ea typeface="+mn-ea"/>
                          <a:cs typeface="+mn-cs"/>
                        </a:rPr>
                        <a:t>The switch has detected a problem on a port that can have major effects. The port discards packets as long as the problem continues to exist.</a:t>
                      </a:r>
                      <a:endParaRPr lang="en-US" sz="1600" dirty="0">
                        <a:solidFill>
                          <a:srgbClr val="000000"/>
                        </a:solidFill>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2274014"/>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Evolution of STP</a:t>
            </a:r>
            <a:br>
              <a:rPr lang="en-US" dirty="0"/>
            </a:br>
            <a:r>
              <a:rPr lang="en-US" dirty="0"/>
              <a:t>RSTP Port States and Port Roles</a:t>
            </a:r>
          </a:p>
        </p:txBody>
      </p:sp>
      <p:sp>
        <p:nvSpPr>
          <p:cNvPr id="10" name="Rectangle 9">
            <a:extLst>
              <a:ext uri="{FF2B5EF4-FFF2-40B4-BE49-F238E27FC236}">
                <a16:creationId xmlns:a16="http://schemas.microsoft.com/office/drawing/2014/main" id="{D654BBC0-25FB-9E48-B1FE-9F7F413D56C0}"/>
              </a:ext>
            </a:extLst>
          </p:cNvPr>
          <p:cNvSpPr/>
          <p:nvPr/>
        </p:nvSpPr>
        <p:spPr>
          <a:xfrm>
            <a:off x="1275905" y="973687"/>
            <a:ext cx="3271572" cy="1815882"/>
          </a:xfrm>
          <a:prstGeom prst="rect">
            <a:avLst/>
          </a:prstGeom>
        </p:spPr>
        <p:txBody>
          <a:bodyPr wrap="square">
            <a:spAutoFit/>
          </a:bodyPr>
          <a:lstStyle/>
          <a:p>
            <a:r>
              <a:rPr lang="en-US" sz="1600" dirty="0">
                <a:solidFill>
                  <a:srgbClr val="000000"/>
                </a:solidFill>
              </a:rPr>
              <a:t>There are only three port states in RSTP that correspond to the three possible operational states in STP. The 802.1D disabled, blocking, and listening states are merged into a unique 802.1w discarding state.</a:t>
            </a:r>
          </a:p>
        </p:txBody>
      </p:sp>
      <p:pic>
        <p:nvPicPr>
          <p:cNvPr id="7" name="Content Placeholder 6">
            <a:extLst>
              <a:ext uri="{FF2B5EF4-FFF2-40B4-BE49-F238E27FC236}">
                <a16:creationId xmlns:a16="http://schemas.microsoft.com/office/drawing/2014/main" id="{71981DC3-8927-0748-8042-41881B94E02E}"/>
              </a:ext>
            </a:extLst>
          </p:cNvPr>
          <p:cNvPicPr>
            <a:picLocks noGrp="1" noChangeAspect="1"/>
          </p:cNvPicPr>
          <p:nvPr>
            <p:ph idx="1"/>
          </p:nvPr>
        </p:nvPicPr>
        <p:blipFill>
          <a:blip r:embed="rId4"/>
          <a:stretch>
            <a:fillRect/>
          </a:stretch>
        </p:blipFill>
        <p:spPr>
          <a:xfrm>
            <a:off x="1275905" y="2820347"/>
            <a:ext cx="3271571" cy="3343928"/>
          </a:xfrm>
        </p:spPr>
      </p:pic>
      <p:sp>
        <p:nvSpPr>
          <p:cNvPr id="11" name="Rectangle 10">
            <a:extLst>
              <a:ext uri="{FF2B5EF4-FFF2-40B4-BE49-F238E27FC236}">
                <a16:creationId xmlns:a16="http://schemas.microsoft.com/office/drawing/2014/main" id="{921C0A66-96F3-4344-9D6D-23FFDD89EEB4}"/>
              </a:ext>
            </a:extLst>
          </p:cNvPr>
          <p:cNvSpPr/>
          <p:nvPr/>
        </p:nvSpPr>
        <p:spPr>
          <a:xfrm>
            <a:off x="7050914" y="128698"/>
            <a:ext cx="4204740" cy="3293209"/>
          </a:xfrm>
          <a:prstGeom prst="rect">
            <a:avLst/>
          </a:prstGeom>
        </p:spPr>
        <p:txBody>
          <a:bodyPr wrap="square">
            <a:spAutoFit/>
          </a:bodyPr>
          <a:lstStyle/>
          <a:p>
            <a:r>
              <a:rPr lang="en-US" sz="1600" dirty="0">
                <a:solidFill>
                  <a:srgbClr val="000000"/>
                </a:solidFill>
              </a:rPr>
              <a:t>Root ports and designated ports are the same for both STP and RSTP. However, there are two RSTP port roles that correspond to the blocking state of STP. In STP, a blocked port is defined as not being the designated or root port. RSTP has two port roles for this purpose.</a:t>
            </a:r>
          </a:p>
          <a:p>
            <a:r>
              <a:rPr lang="en-US" altLang="ja-JP" sz="1600" dirty="0">
                <a:solidFill>
                  <a:srgbClr val="000000"/>
                </a:solidFill>
              </a:rPr>
              <a:t>Alternate port – (RSTP only) </a:t>
            </a:r>
            <a:r>
              <a:rPr lang="en-US" sz="1600" dirty="0">
                <a:solidFill>
                  <a:srgbClr val="000000"/>
                </a:solidFill>
              </a:rPr>
              <a:t>backup port for the designated port when the other side is not a root port.</a:t>
            </a:r>
          </a:p>
          <a:p>
            <a:r>
              <a:rPr lang="en-US" sz="1600" dirty="0">
                <a:solidFill>
                  <a:srgbClr val="000000"/>
                </a:solidFill>
              </a:rPr>
              <a:t>Backup port – (RSTP only) backup port for the root port.</a:t>
            </a:r>
          </a:p>
          <a:p>
            <a:endParaRPr lang="en-US" sz="1600" dirty="0">
              <a:solidFill>
                <a:srgbClr val="000000"/>
              </a:solidFill>
            </a:endParaRPr>
          </a:p>
        </p:txBody>
      </p:sp>
      <p:pic>
        <p:nvPicPr>
          <p:cNvPr id="9" name="Picture 8">
            <a:extLst>
              <a:ext uri="{FF2B5EF4-FFF2-40B4-BE49-F238E27FC236}">
                <a16:creationId xmlns:a16="http://schemas.microsoft.com/office/drawing/2014/main" id="{AD156C7C-0965-3B4A-A47A-10F85C708759}"/>
              </a:ext>
            </a:extLst>
          </p:cNvPr>
          <p:cNvPicPr>
            <a:picLocks noChangeAspect="1"/>
          </p:cNvPicPr>
          <p:nvPr/>
        </p:nvPicPr>
        <p:blipFill>
          <a:blip r:embed="rId5"/>
          <a:stretch>
            <a:fillRect/>
          </a:stretch>
        </p:blipFill>
        <p:spPr>
          <a:xfrm>
            <a:off x="7050914" y="3253483"/>
            <a:ext cx="4204740" cy="3343928"/>
          </a:xfrm>
          <a:prstGeom prst="rect">
            <a:avLst/>
          </a:prstGeom>
        </p:spPr>
      </p:pic>
    </p:spTree>
    <p:custDataLst>
      <p:tags r:id="rId1"/>
    </p:custDataLst>
    <p:extLst>
      <p:ext uri="{BB962C8B-B14F-4D97-AF65-F5344CB8AC3E}">
        <p14:creationId xmlns:p14="http://schemas.microsoft.com/office/powerpoint/2010/main" val="82477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456319" y="112188"/>
            <a:ext cx="9520158" cy="1049235"/>
          </a:xfrm>
        </p:spPr>
        <p:txBody>
          <a:bodyPr/>
          <a:lstStyle/>
          <a:p>
            <a:br>
              <a:rPr lang="en-US" altLang="en-US" dirty="0"/>
            </a:br>
            <a:r>
              <a:rPr lang="en-US" altLang="en-US" dirty="0"/>
              <a:t>Types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1565684127"/>
              </p:ext>
            </p:extLst>
          </p:nvPr>
        </p:nvGraphicFramePr>
        <p:xfrm>
          <a:off x="1215025" y="1467555"/>
          <a:ext cx="10121030" cy="4645145"/>
        </p:xfrm>
        <a:graphic>
          <a:graphicData uri="http://schemas.openxmlformats.org/drawingml/2006/table">
            <a:tbl>
              <a:tblPr firstRow="1" bandRow="1">
                <a:tableStyleId>{7DF18680-E054-41AD-8BC1-D1AEF772440D}</a:tableStyleId>
              </a:tblPr>
              <a:tblGrid>
                <a:gridCol w="3095844">
                  <a:extLst>
                    <a:ext uri="{9D8B030D-6E8A-4147-A177-3AD203B41FA5}">
                      <a16:colId xmlns:a16="http://schemas.microsoft.com/office/drawing/2014/main" val="20000"/>
                    </a:ext>
                  </a:extLst>
                </a:gridCol>
                <a:gridCol w="7025186">
                  <a:extLst>
                    <a:ext uri="{9D8B030D-6E8A-4147-A177-3AD203B41FA5}">
                      <a16:colId xmlns:a16="http://schemas.microsoft.com/office/drawing/2014/main" val="20001"/>
                    </a:ext>
                  </a:extLst>
                </a:gridCol>
              </a:tblGrid>
              <a:tr h="433972">
                <a:tc>
                  <a:txBody>
                    <a:bodyPr/>
                    <a:lstStyle/>
                    <a:p>
                      <a:r>
                        <a:rPr lang="en-US" sz="1900" dirty="0"/>
                        <a:t>STP Type</a:t>
                      </a:r>
                    </a:p>
                  </a:txBody>
                  <a:tcPr marL="121920" marR="121920" marT="60960" marB="60960"/>
                </a:tc>
                <a:tc>
                  <a:txBody>
                    <a:bodyPr/>
                    <a:lstStyle/>
                    <a:p>
                      <a:r>
                        <a:rPr lang="en-US" sz="1900" dirty="0"/>
                        <a:t>Description</a:t>
                      </a:r>
                    </a:p>
                  </a:txBody>
                  <a:tcPr marL="121920" marR="121920" marT="60960" marB="60960"/>
                </a:tc>
                <a:extLst>
                  <a:ext uri="{0D108BD9-81ED-4DB2-BD59-A6C34878D82A}">
                    <a16:rowId xmlns:a16="http://schemas.microsoft.com/office/drawing/2014/main" val="10000"/>
                  </a:ext>
                </a:extLst>
              </a:tr>
              <a:tr h="433972">
                <a:tc>
                  <a:txBody>
                    <a:bodyPr/>
                    <a:lstStyle/>
                    <a:p>
                      <a:r>
                        <a:rPr lang="en-US" sz="1900" dirty="0"/>
                        <a:t>802.1D</a:t>
                      </a:r>
                    </a:p>
                  </a:txBody>
                  <a:tcPr marL="121920" marR="121920" marT="60960" marB="60960"/>
                </a:tc>
                <a:tc>
                  <a:txBody>
                    <a:bodyPr/>
                    <a:lstStyle/>
                    <a:p>
                      <a:r>
                        <a:rPr lang="en-US" sz="1900" dirty="0"/>
                        <a:t>1998 - Original</a:t>
                      </a:r>
                      <a:r>
                        <a:rPr lang="en-US" sz="1900" baseline="0" dirty="0"/>
                        <a:t> STP standard</a:t>
                      </a:r>
                      <a:endParaRPr lang="en-US" sz="1900" dirty="0"/>
                    </a:p>
                  </a:txBody>
                  <a:tcPr marL="121920" marR="121920" marT="60960" marB="60960"/>
                </a:tc>
                <a:extLst>
                  <a:ext uri="{0D108BD9-81ED-4DB2-BD59-A6C34878D82A}">
                    <a16:rowId xmlns:a16="http://schemas.microsoft.com/office/drawing/2014/main" val="10001"/>
                  </a:ext>
                </a:extLst>
              </a:tr>
              <a:tr h="433972">
                <a:tc>
                  <a:txBody>
                    <a:bodyPr/>
                    <a:lstStyle/>
                    <a:p>
                      <a:r>
                        <a:rPr lang="en-US" sz="1900" dirty="0"/>
                        <a:t>CST</a:t>
                      </a:r>
                    </a:p>
                  </a:txBody>
                  <a:tcPr marL="121920" marR="121920" marT="60960" marB="60960"/>
                </a:tc>
                <a:tc>
                  <a:txBody>
                    <a:bodyPr/>
                    <a:lstStyle/>
                    <a:p>
                      <a:r>
                        <a:rPr lang="en-US" sz="1900" dirty="0"/>
                        <a:t>One spanning-tree</a:t>
                      </a:r>
                      <a:r>
                        <a:rPr lang="en-US" sz="1900" baseline="0" dirty="0"/>
                        <a:t> instance</a:t>
                      </a:r>
                      <a:endParaRPr lang="en-US" sz="1900" dirty="0"/>
                    </a:p>
                  </a:txBody>
                  <a:tcPr marL="121920" marR="121920" marT="60960" marB="60960"/>
                </a:tc>
                <a:extLst>
                  <a:ext uri="{0D108BD9-81ED-4DB2-BD59-A6C34878D82A}">
                    <a16:rowId xmlns:a16="http://schemas.microsoft.com/office/drawing/2014/main" val="10002"/>
                  </a:ext>
                </a:extLst>
              </a:tr>
              <a:tr h="739359">
                <a:tc>
                  <a:txBody>
                    <a:bodyPr/>
                    <a:lstStyle/>
                    <a:p>
                      <a:r>
                        <a:rPr lang="en-US" sz="1900" dirty="0"/>
                        <a:t>PVST+</a:t>
                      </a:r>
                    </a:p>
                  </a:txBody>
                  <a:tcPr marL="121920" marR="121920" marT="60960" marB="60960"/>
                </a:tc>
                <a:tc>
                  <a:txBody>
                    <a:bodyPr/>
                    <a:lstStyle/>
                    <a:p>
                      <a:r>
                        <a:rPr lang="en-US" sz="1900" dirty="0"/>
                        <a:t>Cisco</a:t>
                      </a:r>
                      <a:r>
                        <a:rPr lang="en-US" sz="1900" baseline="0" dirty="0"/>
                        <a:t> update to 802.1D; each VLAN has its own spanning-tree instance</a:t>
                      </a:r>
                      <a:endParaRPr lang="en-US" sz="1900" dirty="0"/>
                    </a:p>
                  </a:txBody>
                  <a:tcPr marL="121920" marR="121920" marT="60960" marB="60960"/>
                </a:tc>
                <a:extLst>
                  <a:ext uri="{0D108BD9-81ED-4DB2-BD59-A6C34878D82A}">
                    <a16:rowId xmlns:a16="http://schemas.microsoft.com/office/drawing/2014/main" val="10003"/>
                  </a:ext>
                </a:extLst>
              </a:tr>
              <a:tr h="663064">
                <a:tc>
                  <a:txBody>
                    <a:bodyPr/>
                    <a:lstStyle/>
                    <a:p>
                      <a:r>
                        <a:rPr lang="en-US" sz="1900" dirty="0"/>
                        <a:t>802.1D</a:t>
                      </a:r>
                    </a:p>
                  </a:txBody>
                  <a:tcPr marL="121920" marR="121920" marT="60960" marB="60960"/>
                </a:tc>
                <a:tc>
                  <a:txBody>
                    <a:bodyPr/>
                    <a:lstStyle/>
                    <a:p>
                      <a:r>
                        <a:rPr lang="en-US" sz="1900" dirty="0"/>
                        <a:t>2004 – Updated</a:t>
                      </a:r>
                      <a:r>
                        <a:rPr lang="en-US" sz="1900" baseline="0" dirty="0"/>
                        <a:t> bridging and STP standard</a:t>
                      </a:r>
                      <a:endParaRPr lang="en-US" sz="1900" dirty="0"/>
                    </a:p>
                  </a:txBody>
                  <a:tcPr marL="121920" marR="121920" marT="60960" marB="60960"/>
                </a:tc>
                <a:extLst>
                  <a:ext uri="{0D108BD9-81ED-4DB2-BD59-A6C34878D82A}">
                    <a16:rowId xmlns:a16="http://schemas.microsoft.com/office/drawing/2014/main" val="10004"/>
                  </a:ext>
                </a:extLst>
              </a:tr>
              <a:tr h="739359">
                <a:tc>
                  <a:txBody>
                    <a:bodyPr/>
                    <a:lstStyle/>
                    <a:p>
                      <a:r>
                        <a:rPr lang="en-US" sz="1900" dirty="0"/>
                        <a:t>802.1w (RSTP)</a:t>
                      </a:r>
                    </a:p>
                  </a:txBody>
                  <a:tcPr marL="121920" marR="121920" marT="60960" marB="60960"/>
                </a:tc>
                <a:tc>
                  <a:txBody>
                    <a:bodyPr/>
                    <a:lstStyle/>
                    <a:p>
                      <a:r>
                        <a:rPr lang="en-US" sz="1900" dirty="0"/>
                        <a:t>Improves convergence by adding new roles to ports and enhancing</a:t>
                      </a:r>
                      <a:r>
                        <a:rPr lang="en-US" sz="1900" baseline="0" dirty="0"/>
                        <a:t> BPDU exchange</a:t>
                      </a:r>
                      <a:endParaRPr lang="en-US" sz="1900" dirty="0"/>
                    </a:p>
                  </a:txBody>
                  <a:tcPr marL="121920" marR="121920" marT="60960" marB="60960"/>
                </a:tc>
                <a:extLst>
                  <a:ext uri="{0D108BD9-81ED-4DB2-BD59-A6C34878D82A}">
                    <a16:rowId xmlns:a16="http://schemas.microsoft.com/office/drawing/2014/main" val="10005"/>
                  </a:ext>
                </a:extLst>
              </a:tr>
              <a:tr h="478879">
                <a:tc>
                  <a:txBody>
                    <a:bodyPr/>
                    <a:lstStyle/>
                    <a:p>
                      <a:r>
                        <a:rPr lang="en-US" sz="1900" dirty="0"/>
                        <a:t>Rapid PVST+</a:t>
                      </a:r>
                    </a:p>
                  </a:txBody>
                  <a:tcPr marL="121920" marR="121920" marT="60960" marB="60960"/>
                </a:tc>
                <a:tc>
                  <a:txBody>
                    <a:bodyPr/>
                    <a:lstStyle/>
                    <a:p>
                      <a:r>
                        <a:rPr lang="en-US" sz="1900" dirty="0"/>
                        <a:t>Cisco enhancement of</a:t>
                      </a:r>
                      <a:r>
                        <a:rPr lang="en-US" sz="1900" baseline="0" dirty="0"/>
                        <a:t> RSTP using PVST+</a:t>
                      </a:r>
                      <a:endParaRPr lang="en-US" sz="1900" dirty="0"/>
                    </a:p>
                  </a:txBody>
                  <a:tcPr marL="121920" marR="121920" marT="60960" marB="60960"/>
                </a:tc>
                <a:extLst>
                  <a:ext uri="{0D108BD9-81ED-4DB2-BD59-A6C34878D82A}">
                    <a16:rowId xmlns:a16="http://schemas.microsoft.com/office/drawing/2014/main" val="10006"/>
                  </a:ext>
                </a:extLst>
              </a:tr>
              <a:tr h="722568">
                <a:tc>
                  <a:txBody>
                    <a:bodyPr/>
                    <a:lstStyle/>
                    <a:p>
                      <a:r>
                        <a:rPr lang="en-US" sz="1900" dirty="0"/>
                        <a:t>802.1s (MSTP)</a:t>
                      </a:r>
                    </a:p>
                  </a:txBody>
                  <a:tcPr marL="121920" marR="121920" marT="60960" marB="60960"/>
                </a:tc>
                <a:tc>
                  <a:txBody>
                    <a:bodyPr/>
                    <a:lstStyle/>
                    <a:p>
                      <a:r>
                        <a:rPr lang="en-US" sz="1900" dirty="0"/>
                        <a:t>Multiple</a:t>
                      </a:r>
                      <a:r>
                        <a:rPr lang="en-US" sz="1900" baseline="0" dirty="0"/>
                        <a:t> VLANs can have the same spanning-tree instance</a:t>
                      </a:r>
                      <a:endParaRPr lang="en-US" sz="1900" dirty="0"/>
                    </a:p>
                  </a:txBody>
                  <a:tcPr marL="121920" marR="121920" marT="60960" marB="6096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1194892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613073" y="177501"/>
            <a:ext cx="9520158" cy="1049235"/>
          </a:xfrm>
        </p:spPr>
        <p:txBody>
          <a:bodyPr/>
          <a:lstStyle/>
          <a:p>
            <a:r>
              <a:rPr lang="en-US" altLang="en-US" sz="2133" dirty="0"/>
              <a:t>Varieties of Spanning Tree Protocols</a:t>
            </a:r>
            <a:br>
              <a:rPr lang="en-US" altLang="en-US" dirty="0"/>
            </a:br>
            <a:r>
              <a:rPr lang="en-US" altLang="en-US" dirty="0"/>
              <a:t>Characteristics of Spanning Tree Protocols</a:t>
            </a:r>
          </a:p>
        </p:txBody>
      </p:sp>
      <p:graphicFrame>
        <p:nvGraphicFramePr>
          <p:cNvPr id="6" name="Table 5"/>
          <p:cNvGraphicFramePr>
            <a:graphicFrameLocks noGrp="1"/>
          </p:cNvGraphicFramePr>
          <p:nvPr>
            <p:extLst>
              <p:ext uri="{D42A27DB-BD31-4B8C-83A1-F6EECF244321}">
                <p14:modId xmlns:p14="http://schemas.microsoft.com/office/powerpoint/2010/main" val="2518439074"/>
              </p:ext>
            </p:extLst>
          </p:nvPr>
        </p:nvGraphicFramePr>
        <p:xfrm>
          <a:off x="1345474" y="2050869"/>
          <a:ext cx="9268987" cy="3553096"/>
        </p:xfrm>
        <a:graphic>
          <a:graphicData uri="http://schemas.openxmlformats.org/drawingml/2006/table">
            <a:tbl>
              <a:tblPr firstRow="1" bandRow="1">
                <a:tableStyleId>{7DF18680-E054-41AD-8BC1-D1AEF772440D}</a:tableStyleId>
              </a:tblPr>
              <a:tblGrid>
                <a:gridCol w="1684242">
                  <a:extLst>
                    <a:ext uri="{9D8B030D-6E8A-4147-A177-3AD203B41FA5}">
                      <a16:colId xmlns:a16="http://schemas.microsoft.com/office/drawing/2014/main" val="20000"/>
                    </a:ext>
                  </a:extLst>
                </a:gridCol>
                <a:gridCol w="1577526">
                  <a:extLst>
                    <a:ext uri="{9D8B030D-6E8A-4147-A177-3AD203B41FA5}">
                      <a16:colId xmlns:a16="http://schemas.microsoft.com/office/drawing/2014/main" val="20001"/>
                    </a:ext>
                  </a:extLst>
                </a:gridCol>
                <a:gridCol w="1994426">
                  <a:extLst>
                    <a:ext uri="{9D8B030D-6E8A-4147-A177-3AD203B41FA5}">
                      <a16:colId xmlns:a16="http://schemas.microsoft.com/office/drawing/2014/main" val="20002"/>
                    </a:ext>
                  </a:extLst>
                </a:gridCol>
                <a:gridCol w="1695137">
                  <a:extLst>
                    <a:ext uri="{9D8B030D-6E8A-4147-A177-3AD203B41FA5}">
                      <a16:colId xmlns:a16="http://schemas.microsoft.com/office/drawing/2014/main" val="20003"/>
                    </a:ext>
                  </a:extLst>
                </a:gridCol>
                <a:gridCol w="2317656">
                  <a:extLst>
                    <a:ext uri="{9D8B030D-6E8A-4147-A177-3AD203B41FA5}">
                      <a16:colId xmlns:a16="http://schemas.microsoft.com/office/drawing/2014/main" val="20004"/>
                    </a:ext>
                  </a:extLst>
                </a:gridCol>
              </a:tblGrid>
              <a:tr h="838478">
                <a:tc>
                  <a:txBody>
                    <a:bodyPr/>
                    <a:lstStyle/>
                    <a:p>
                      <a:r>
                        <a:rPr lang="en-US" sz="1600" dirty="0"/>
                        <a:t>STP Type</a:t>
                      </a:r>
                    </a:p>
                  </a:txBody>
                  <a:tcPr marL="121920" marR="121920" marT="60960" marB="60960"/>
                </a:tc>
                <a:tc>
                  <a:txBody>
                    <a:bodyPr/>
                    <a:lstStyle/>
                    <a:p>
                      <a:r>
                        <a:rPr lang="en-US" sz="1600" dirty="0"/>
                        <a:t>Standard</a:t>
                      </a:r>
                    </a:p>
                  </a:txBody>
                  <a:tcPr marL="121920" marR="121920" marT="60960" marB="60960"/>
                </a:tc>
                <a:tc>
                  <a:txBody>
                    <a:bodyPr/>
                    <a:lstStyle/>
                    <a:p>
                      <a:r>
                        <a:rPr lang="en-US" sz="1600" dirty="0"/>
                        <a:t>Resources Needed</a:t>
                      </a:r>
                    </a:p>
                  </a:txBody>
                  <a:tcPr marL="121920" marR="121920" marT="60960" marB="60960"/>
                </a:tc>
                <a:tc>
                  <a:txBody>
                    <a:bodyPr/>
                    <a:lstStyle/>
                    <a:p>
                      <a:r>
                        <a:rPr lang="en-US" sz="1600" dirty="0"/>
                        <a:t>Convergence</a:t>
                      </a:r>
                    </a:p>
                  </a:txBody>
                  <a:tcPr marL="121920" marR="121920" marT="60960" marB="60960"/>
                </a:tc>
                <a:tc>
                  <a:txBody>
                    <a:bodyPr/>
                    <a:lstStyle/>
                    <a:p>
                      <a:r>
                        <a:rPr lang="en-US" sz="1600" dirty="0"/>
                        <a:t>Tree Calculation</a:t>
                      </a:r>
                    </a:p>
                  </a:txBody>
                  <a:tcPr marL="121920" marR="121920" marT="60960" marB="60960"/>
                </a:tc>
                <a:extLst>
                  <a:ext uri="{0D108BD9-81ED-4DB2-BD59-A6C34878D82A}">
                    <a16:rowId xmlns:a16="http://schemas.microsoft.com/office/drawing/2014/main" val="10000"/>
                  </a:ext>
                </a:extLst>
              </a:tr>
              <a:tr h="521760">
                <a:tc>
                  <a:txBody>
                    <a:bodyPr/>
                    <a:lstStyle/>
                    <a:p>
                      <a:r>
                        <a:rPr lang="en-US" sz="1600" dirty="0"/>
                        <a:t>STP</a:t>
                      </a:r>
                    </a:p>
                  </a:txBody>
                  <a:tcPr marL="121920" marR="121920" marT="60960" marB="60960"/>
                </a:tc>
                <a:tc>
                  <a:txBody>
                    <a:bodyPr/>
                    <a:lstStyle/>
                    <a:p>
                      <a:r>
                        <a:rPr lang="en-US" sz="1600" dirty="0"/>
                        <a:t>802.1D</a:t>
                      </a:r>
                    </a:p>
                  </a:txBody>
                  <a:tcPr marL="121920" marR="121920" marT="60960" marB="60960"/>
                </a:tc>
                <a:tc>
                  <a:txBody>
                    <a:bodyPr/>
                    <a:lstStyle/>
                    <a:p>
                      <a:r>
                        <a:rPr lang="en-US" sz="1600" dirty="0"/>
                        <a:t>Low</a:t>
                      </a:r>
                    </a:p>
                  </a:txBody>
                  <a:tcPr marL="121920" marR="121920" marT="60960" marB="60960"/>
                </a:tc>
                <a:tc>
                  <a:txBody>
                    <a:bodyPr/>
                    <a:lstStyle/>
                    <a:p>
                      <a:r>
                        <a:rPr lang="en-US" sz="1600" dirty="0"/>
                        <a:t>Slow</a:t>
                      </a:r>
                    </a:p>
                  </a:txBody>
                  <a:tcPr marL="121920" marR="121920" marT="60960" marB="60960"/>
                </a:tc>
                <a:tc>
                  <a:txBody>
                    <a:bodyPr/>
                    <a:lstStyle/>
                    <a:p>
                      <a:r>
                        <a:rPr lang="en-US" sz="1600" dirty="0"/>
                        <a:t>All VLANs</a:t>
                      </a:r>
                    </a:p>
                  </a:txBody>
                  <a:tcPr marL="121920" marR="121920" marT="60960" marB="60960"/>
                </a:tc>
                <a:extLst>
                  <a:ext uri="{0D108BD9-81ED-4DB2-BD59-A6C34878D82A}">
                    <a16:rowId xmlns:a16="http://schemas.microsoft.com/office/drawing/2014/main" val="10001"/>
                  </a:ext>
                </a:extLst>
              </a:tr>
              <a:tr h="521760">
                <a:tc>
                  <a:txBody>
                    <a:bodyPr/>
                    <a:lstStyle/>
                    <a:p>
                      <a:r>
                        <a:rPr lang="en-US" sz="1600" dirty="0"/>
                        <a:t>PVST+</a:t>
                      </a:r>
                    </a:p>
                  </a:txBody>
                  <a:tcPr marL="121920" marR="121920" marT="60960" marB="60960"/>
                </a:tc>
                <a:tc>
                  <a:txBody>
                    <a:bodyPr/>
                    <a:lstStyle/>
                    <a:p>
                      <a:r>
                        <a:rPr lang="en-US" sz="1600" dirty="0"/>
                        <a:t>Cisco</a:t>
                      </a:r>
                    </a:p>
                  </a:txBody>
                  <a:tcPr marL="121920" marR="121920" marT="60960" marB="60960"/>
                </a:tc>
                <a:tc>
                  <a:txBody>
                    <a:bodyPr/>
                    <a:lstStyle/>
                    <a:p>
                      <a:r>
                        <a:rPr lang="en-US" sz="1600" dirty="0"/>
                        <a:t>High</a:t>
                      </a:r>
                    </a:p>
                  </a:txBody>
                  <a:tcPr marL="121920" marR="121920" marT="60960" marB="60960"/>
                </a:tc>
                <a:tc>
                  <a:txBody>
                    <a:bodyPr/>
                    <a:lstStyle/>
                    <a:p>
                      <a:r>
                        <a:rPr lang="en-US" sz="1600" dirty="0"/>
                        <a:t>Slow</a:t>
                      </a:r>
                    </a:p>
                  </a:txBody>
                  <a:tcPr marL="121920" marR="121920" marT="60960" marB="60960"/>
                </a:tc>
                <a:tc>
                  <a:txBody>
                    <a:bodyPr/>
                    <a:lstStyle/>
                    <a:p>
                      <a:r>
                        <a:rPr lang="en-US" sz="1600" dirty="0"/>
                        <a:t>Per VLAN</a:t>
                      </a:r>
                    </a:p>
                  </a:txBody>
                  <a:tcPr marL="121920" marR="121920" marT="60960" marB="60960"/>
                </a:tc>
                <a:extLst>
                  <a:ext uri="{0D108BD9-81ED-4DB2-BD59-A6C34878D82A}">
                    <a16:rowId xmlns:a16="http://schemas.microsoft.com/office/drawing/2014/main" val="10002"/>
                  </a:ext>
                </a:extLst>
              </a:tr>
              <a:tr h="521760">
                <a:tc>
                  <a:txBody>
                    <a:bodyPr/>
                    <a:lstStyle/>
                    <a:p>
                      <a:r>
                        <a:rPr lang="en-US" sz="1600" dirty="0"/>
                        <a:t>RSTP</a:t>
                      </a:r>
                    </a:p>
                  </a:txBody>
                  <a:tcPr marL="121920" marR="121920" marT="60960" marB="60960"/>
                </a:tc>
                <a:tc>
                  <a:txBody>
                    <a:bodyPr/>
                    <a:lstStyle/>
                    <a:p>
                      <a:r>
                        <a:rPr lang="en-US" sz="1600" dirty="0"/>
                        <a:t>802.1w</a:t>
                      </a:r>
                    </a:p>
                  </a:txBody>
                  <a:tcPr marL="121920" marR="121920" marT="60960" marB="60960"/>
                </a:tc>
                <a:tc>
                  <a:txBody>
                    <a:bodyPr/>
                    <a:lstStyle/>
                    <a:p>
                      <a:r>
                        <a:rPr lang="en-US" sz="1600" dirty="0"/>
                        <a:t>Medium</a:t>
                      </a:r>
                    </a:p>
                  </a:txBody>
                  <a:tcPr marL="121920" marR="121920" marT="60960" marB="60960"/>
                </a:tc>
                <a:tc>
                  <a:txBody>
                    <a:bodyPr/>
                    <a:lstStyle/>
                    <a:p>
                      <a:r>
                        <a:rPr lang="en-US" sz="1600" dirty="0"/>
                        <a:t>Fast</a:t>
                      </a:r>
                    </a:p>
                  </a:txBody>
                  <a:tcPr marL="121920" marR="121920" marT="60960" marB="60960"/>
                </a:tc>
                <a:tc>
                  <a:txBody>
                    <a:bodyPr/>
                    <a:lstStyle/>
                    <a:p>
                      <a:r>
                        <a:rPr lang="en-US" sz="1600" dirty="0"/>
                        <a:t>All VLANs</a:t>
                      </a:r>
                    </a:p>
                  </a:txBody>
                  <a:tcPr marL="121920" marR="121920" marT="60960" marB="60960"/>
                </a:tc>
                <a:extLst>
                  <a:ext uri="{0D108BD9-81ED-4DB2-BD59-A6C34878D82A}">
                    <a16:rowId xmlns:a16="http://schemas.microsoft.com/office/drawing/2014/main" val="10003"/>
                  </a:ext>
                </a:extLst>
              </a:tr>
              <a:tr h="627578">
                <a:tc>
                  <a:txBody>
                    <a:bodyPr/>
                    <a:lstStyle/>
                    <a:p>
                      <a:r>
                        <a:rPr lang="en-US" sz="1600" dirty="0"/>
                        <a:t>Rapid PVST+</a:t>
                      </a:r>
                    </a:p>
                  </a:txBody>
                  <a:tcPr marL="121920" marR="121920" marT="60960" marB="60960"/>
                </a:tc>
                <a:tc>
                  <a:txBody>
                    <a:bodyPr/>
                    <a:lstStyle/>
                    <a:p>
                      <a:r>
                        <a:rPr lang="en-US" sz="1600" dirty="0"/>
                        <a:t>Cisco</a:t>
                      </a:r>
                    </a:p>
                  </a:txBody>
                  <a:tcPr marL="121920" marR="121920" marT="60960" marB="60960"/>
                </a:tc>
                <a:tc>
                  <a:txBody>
                    <a:bodyPr/>
                    <a:lstStyle/>
                    <a:p>
                      <a:r>
                        <a:rPr lang="en-US" sz="1600" dirty="0"/>
                        <a:t>Very high</a:t>
                      </a:r>
                    </a:p>
                  </a:txBody>
                  <a:tcPr marL="121920" marR="121920" marT="60960" marB="60960"/>
                </a:tc>
                <a:tc>
                  <a:txBody>
                    <a:bodyPr/>
                    <a:lstStyle/>
                    <a:p>
                      <a:r>
                        <a:rPr lang="en-US" sz="1600" dirty="0"/>
                        <a:t>Fast</a:t>
                      </a:r>
                    </a:p>
                  </a:txBody>
                  <a:tcPr marL="121920" marR="121920" marT="60960" marB="60960"/>
                </a:tc>
                <a:tc>
                  <a:txBody>
                    <a:bodyPr/>
                    <a:lstStyle/>
                    <a:p>
                      <a:r>
                        <a:rPr lang="en-US" sz="1600" dirty="0"/>
                        <a:t>Per VLAN</a:t>
                      </a:r>
                    </a:p>
                  </a:txBody>
                  <a:tcPr marL="121920" marR="121920" marT="60960" marB="60960"/>
                </a:tc>
                <a:extLst>
                  <a:ext uri="{0D108BD9-81ED-4DB2-BD59-A6C34878D82A}">
                    <a16:rowId xmlns:a16="http://schemas.microsoft.com/office/drawing/2014/main" val="10004"/>
                  </a:ext>
                </a:extLst>
              </a:tr>
              <a:tr h="521760">
                <a:tc>
                  <a:txBody>
                    <a:bodyPr/>
                    <a:lstStyle/>
                    <a:p>
                      <a:r>
                        <a:rPr lang="en-US" sz="1600" dirty="0"/>
                        <a:t>MSTP</a:t>
                      </a:r>
                    </a:p>
                  </a:txBody>
                  <a:tcPr marL="121920" marR="121920" marT="60960" marB="60960"/>
                </a:tc>
                <a:tc>
                  <a:txBody>
                    <a:bodyPr/>
                    <a:lstStyle/>
                    <a:p>
                      <a:r>
                        <a:rPr lang="en-US" sz="1600" dirty="0"/>
                        <a:t>802.1s</a:t>
                      </a:r>
                    </a:p>
                  </a:txBody>
                  <a:tcPr marL="121920" marR="121920" marT="60960" marB="60960"/>
                </a:tc>
                <a:tc>
                  <a:txBody>
                    <a:bodyPr/>
                    <a:lstStyle/>
                    <a:p>
                      <a:r>
                        <a:rPr lang="en-US" sz="1600" dirty="0"/>
                        <a:t>Medium or high</a:t>
                      </a:r>
                    </a:p>
                  </a:txBody>
                  <a:tcPr marL="121920" marR="121920" marT="60960" marB="60960"/>
                </a:tc>
                <a:tc>
                  <a:txBody>
                    <a:bodyPr/>
                    <a:lstStyle/>
                    <a:p>
                      <a:r>
                        <a:rPr lang="en-US" sz="1600" dirty="0"/>
                        <a:t>Fast</a:t>
                      </a:r>
                    </a:p>
                  </a:txBody>
                  <a:tcPr marL="121920" marR="121920" marT="60960" marB="60960"/>
                </a:tc>
                <a:tc>
                  <a:txBody>
                    <a:bodyPr/>
                    <a:lstStyle/>
                    <a:p>
                      <a:r>
                        <a:rPr lang="en-US" sz="1600" dirty="0"/>
                        <a:t>Per instance</a:t>
                      </a:r>
                    </a:p>
                  </a:txBody>
                  <a:tcPr marL="121920" marR="121920" marT="60960" marB="609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81709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B3456E8-CA67-D43F-CA6C-AF38FF3319C5}"/>
              </a:ext>
            </a:extLst>
          </p:cNvPr>
          <p:cNvSpPr>
            <a:spLocks noGrp="1"/>
          </p:cNvSpPr>
          <p:nvPr>
            <p:ph idx="1"/>
          </p:nvPr>
        </p:nvSpPr>
        <p:spPr>
          <a:xfrm>
            <a:off x="433137" y="2727158"/>
            <a:ext cx="6128084" cy="3043988"/>
          </a:xfrm>
        </p:spPr>
        <p:txBody>
          <a:bodyPr/>
          <a:lstStyle/>
          <a:p>
            <a:r>
              <a:rPr lang="en-US" b="0" i="0" dirty="0">
                <a:solidFill>
                  <a:srgbClr val="212529"/>
                </a:solidFill>
                <a:effectLst/>
                <a:latin typeface="Arial" panose="020B0604020202020204" pitchFamily="34" charset="0"/>
              </a:rPr>
              <a:t>The following image shows how the switch processes the frame sent by the PC-A.</a:t>
            </a:r>
          </a:p>
          <a:p>
            <a:pPr marL="0" indent="0">
              <a:buNone/>
            </a:pPr>
            <a:r>
              <a:rPr lang="en-US" b="0" i="0" dirty="0">
                <a:solidFill>
                  <a:srgbClr val="212529"/>
                </a:solidFill>
                <a:effectLst/>
                <a:latin typeface="Arial" panose="020B0604020202020204" pitchFamily="34" charset="0"/>
              </a:rPr>
              <a:t>.</a:t>
            </a:r>
            <a:endParaRPr lang="en-US" dirty="0"/>
          </a:p>
        </p:txBody>
      </p:sp>
      <p:pic>
        <p:nvPicPr>
          <p:cNvPr id="9" name="Picture 8">
            <a:extLst>
              <a:ext uri="{FF2B5EF4-FFF2-40B4-BE49-F238E27FC236}">
                <a16:creationId xmlns:a16="http://schemas.microsoft.com/office/drawing/2014/main" id="{9D813217-57C1-81D4-F87D-10565DEEE796}"/>
              </a:ext>
            </a:extLst>
          </p:cNvPr>
          <p:cNvPicPr>
            <a:picLocks noChangeAspect="1"/>
          </p:cNvPicPr>
          <p:nvPr/>
        </p:nvPicPr>
        <p:blipFill>
          <a:blip r:embed="rId2"/>
          <a:stretch>
            <a:fillRect/>
          </a:stretch>
        </p:blipFill>
        <p:spPr>
          <a:xfrm>
            <a:off x="6368716" y="588428"/>
            <a:ext cx="5823284" cy="5182718"/>
          </a:xfrm>
          <a:prstGeom prst="rect">
            <a:avLst/>
          </a:prstGeom>
        </p:spPr>
      </p:pic>
    </p:spTree>
    <p:extLst>
      <p:ext uri="{BB962C8B-B14F-4D97-AF65-F5344CB8AC3E}">
        <p14:creationId xmlns:p14="http://schemas.microsoft.com/office/powerpoint/2010/main" val="508297689"/>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818952" y="-237994"/>
            <a:ext cx="9520158" cy="1049235"/>
          </a:xfrm>
        </p:spPr>
        <p:txBody>
          <a:bodyPr/>
          <a:lstStyle/>
          <a:p>
            <a:br>
              <a:rPr lang="en-US" altLang="en-US" dirty="0"/>
            </a:br>
            <a:r>
              <a:rPr lang="en-US" altLang="en-US" dirty="0"/>
              <a:t>Overview of PVST+</a:t>
            </a:r>
          </a:p>
        </p:txBody>
      </p:sp>
      <p:sp>
        <p:nvSpPr>
          <p:cNvPr id="2" name="Content Placeholder 1"/>
          <p:cNvSpPr>
            <a:spLocks noGrp="1"/>
          </p:cNvSpPr>
          <p:nvPr>
            <p:ph idx="1"/>
          </p:nvPr>
        </p:nvSpPr>
        <p:spPr>
          <a:xfrm>
            <a:off x="0" y="1237126"/>
            <a:ext cx="8229600" cy="5376617"/>
          </a:xfrm>
        </p:spPr>
        <p:txBody>
          <a:bodyPr/>
          <a:lstStyle/>
          <a:p>
            <a:r>
              <a:rPr lang="en-US" dirty="0"/>
              <a:t>Original 802.1D defines a common spanning tree</a:t>
            </a:r>
          </a:p>
          <a:p>
            <a:pPr lvl="1"/>
            <a:r>
              <a:rPr lang="en-US" dirty="0"/>
              <a:t>One spanning tree instance for the switched network </a:t>
            </a:r>
          </a:p>
          <a:p>
            <a:pPr marL="457200" lvl="1" indent="0">
              <a:buNone/>
            </a:pPr>
            <a:r>
              <a:rPr lang="en-US" dirty="0"/>
              <a:t>   (no matter how many VLANs)</a:t>
            </a:r>
          </a:p>
          <a:p>
            <a:pPr lvl="1"/>
            <a:r>
              <a:rPr lang="en-US" dirty="0"/>
              <a:t>No load sharing</a:t>
            </a:r>
          </a:p>
          <a:p>
            <a:pPr lvl="1"/>
            <a:r>
              <a:rPr lang="en-US" dirty="0"/>
              <a:t>One uplink must block for all VLANs</a:t>
            </a:r>
          </a:p>
          <a:p>
            <a:pPr lvl="1"/>
            <a:r>
              <a:rPr lang="en-US" dirty="0"/>
              <a:t>Low CPU utilization because only one instance of STP is used/calculated</a:t>
            </a:r>
          </a:p>
          <a:p>
            <a:r>
              <a:rPr lang="en-US" dirty="0"/>
              <a:t>Cisco PVST+ - each VLAN has its own spanning tree instance</a:t>
            </a:r>
          </a:p>
          <a:p>
            <a:pPr lvl="1"/>
            <a:r>
              <a:rPr lang="en-US" dirty="0"/>
              <a:t>One port can be blocking for one VLAN and forwarding for another VLAN</a:t>
            </a:r>
          </a:p>
          <a:p>
            <a:pPr lvl="1"/>
            <a:r>
              <a:rPr lang="en-US" dirty="0"/>
              <a:t>Can load balance</a:t>
            </a:r>
          </a:p>
          <a:p>
            <a:pPr lvl="1"/>
            <a:r>
              <a:rPr lang="en-US" dirty="0"/>
              <a:t>Can stress the CPU if a large number of VLANs are used</a:t>
            </a:r>
          </a:p>
        </p:txBody>
      </p:sp>
      <p:pic>
        <p:nvPicPr>
          <p:cNvPr id="3" name="Picture 2"/>
          <p:cNvPicPr>
            <a:picLocks noChangeAspect="1"/>
          </p:cNvPicPr>
          <p:nvPr/>
        </p:nvPicPr>
        <p:blipFill>
          <a:blip r:embed="rId3"/>
          <a:stretch>
            <a:fillRect/>
          </a:stretch>
        </p:blipFill>
        <p:spPr>
          <a:xfrm>
            <a:off x="6876789" y="0"/>
            <a:ext cx="5315211" cy="3294345"/>
          </a:xfrm>
          <a:prstGeom prst="rect">
            <a:avLst/>
          </a:prstGeom>
        </p:spPr>
      </p:pic>
    </p:spTree>
    <p:extLst>
      <p:ext uri="{BB962C8B-B14F-4D97-AF65-F5344CB8AC3E}">
        <p14:creationId xmlns:p14="http://schemas.microsoft.com/office/powerpoint/2010/main" val="50611145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06665" y="1504682"/>
            <a:ext cx="7639954" cy="1376627"/>
          </a:xfrm>
        </p:spPr>
        <p:txBody>
          <a:bodyPr>
            <a:noAutofit/>
          </a:bodyPr>
          <a:lstStyle/>
          <a:p>
            <a:r>
              <a:rPr lang="en-US" altLang="ja-JP" sz="1400" dirty="0"/>
              <a:t>If priorities are all set to the default, lowest MAC address is the determining factor in lowest BID.</a:t>
            </a:r>
          </a:p>
          <a:p>
            <a:r>
              <a:rPr lang="en-US" altLang="ja-JP" sz="1400" dirty="0"/>
              <a:t>The priority value can be modified to influence root bridge elections.</a:t>
            </a:r>
          </a:p>
          <a:p>
            <a:r>
              <a:rPr lang="en-US" sz="1400" dirty="0"/>
              <a:t>The extended system ID field ensures each switch has a unique BID for each VLAN.</a:t>
            </a:r>
          </a:p>
          <a:p>
            <a:r>
              <a:rPr lang="en-US" sz="1400" dirty="0"/>
              <a:t>The VLAN number is added to the priority value.</a:t>
            </a:r>
          </a:p>
          <a:p>
            <a:pPr lvl="1"/>
            <a:r>
              <a:rPr lang="en-US" sz="1400" dirty="0"/>
              <a:t>Example – VLAN 2 priority is 32770 (default value of 32768 plus the VLAN number of 2 equals 32770)</a:t>
            </a:r>
          </a:p>
          <a:p>
            <a:pPr lvl="1"/>
            <a:r>
              <a:rPr lang="en-US" sz="1400" dirty="0"/>
              <a:t>Can modify the priority number to influence the root bridge decision process</a:t>
            </a:r>
          </a:p>
          <a:p>
            <a:r>
              <a:rPr lang="en-US" sz="1400" dirty="0"/>
              <a:t>Reasons to select a particular switch as root bridge</a:t>
            </a:r>
          </a:p>
          <a:p>
            <a:pPr lvl="1"/>
            <a:r>
              <a:rPr lang="en-US" sz="1400" dirty="0"/>
              <a:t>Switch is positioned such that most traffic patterns flow toward this particular switch</a:t>
            </a:r>
          </a:p>
          <a:p>
            <a:pPr lvl="1"/>
            <a:r>
              <a:rPr lang="en-US" sz="1400" dirty="0"/>
              <a:t>Switch has more processing power (better CPU)</a:t>
            </a:r>
          </a:p>
          <a:p>
            <a:pPr lvl="1"/>
            <a:r>
              <a:rPr lang="en-US" sz="1400" dirty="0"/>
              <a:t>Switch is easier to access and manage remotely</a:t>
            </a:r>
          </a:p>
          <a:p>
            <a:endParaRPr lang="en-US" altLang="ja-JP" sz="1400" dirty="0"/>
          </a:p>
        </p:txBody>
      </p:sp>
      <p:sp>
        <p:nvSpPr>
          <p:cNvPr id="8194" name="Rectangle 2"/>
          <p:cNvSpPr>
            <a:spLocks noGrp="1" noChangeArrowheads="1"/>
          </p:cNvSpPr>
          <p:nvPr>
            <p:ph type="title"/>
          </p:nvPr>
        </p:nvSpPr>
        <p:spPr>
          <a:xfrm>
            <a:off x="106665" y="363272"/>
            <a:ext cx="7629430" cy="331607"/>
          </a:xfrm>
        </p:spPr>
        <p:txBody>
          <a:bodyPr>
            <a:noAutofit/>
          </a:bodyPr>
          <a:lstStyle/>
          <a:p>
            <a:r>
              <a:rPr lang="en-US" altLang="en-US" sz="2000" b="1" dirty="0"/>
              <a:t>Extended System ID and PVST+ Operation</a:t>
            </a:r>
          </a:p>
        </p:txBody>
      </p:sp>
      <p:pic>
        <p:nvPicPr>
          <p:cNvPr id="3" name="Picture 2"/>
          <p:cNvPicPr>
            <a:picLocks noChangeAspect="1"/>
          </p:cNvPicPr>
          <p:nvPr/>
        </p:nvPicPr>
        <p:blipFill>
          <a:blip r:embed="rId3"/>
          <a:stretch>
            <a:fillRect/>
          </a:stretch>
        </p:blipFill>
        <p:spPr>
          <a:xfrm>
            <a:off x="7927717" y="0"/>
            <a:ext cx="4247686" cy="2881309"/>
          </a:xfrm>
          <a:prstGeom prst="rect">
            <a:avLst/>
          </a:prstGeom>
        </p:spPr>
      </p:pic>
      <p:sp>
        <p:nvSpPr>
          <p:cNvPr id="10" name="Oval Callout 9"/>
          <p:cNvSpPr/>
          <p:nvPr/>
        </p:nvSpPr>
        <p:spPr>
          <a:xfrm>
            <a:off x="6876788" y="694879"/>
            <a:ext cx="1757159" cy="908453"/>
          </a:xfrm>
          <a:prstGeom prst="wedgeEllipseCallout">
            <a:avLst>
              <a:gd name="adj1" fmla="val 73078"/>
              <a:gd name="adj2" fmla="val 37360"/>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Remember - lowest BID becomes root</a:t>
            </a:r>
          </a:p>
        </p:txBody>
      </p:sp>
      <p:pic>
        <p:nvPicPr>
          <p:cNvPr id="2" name="Picture 1"/>
          <p:cNvPicPr>
            <a:picLocks noChangeAspect="1"/>
          </p:cNvPicPr>
          <p:nvPr/>
        </p:nvPicPr>
        <p:blipFill>
          <a:blip r:embed="rId4"/>
          <a:stretch>
            <a:fillRect/>
          </a:stretch>
        </p:blipFill>
        <p:spPr>
          <a:xfrm>
            <a:off x="7746619" y="2992768"/>
            <a:ext cx="4428784" cy="3007199"/>
          </a:xfrm>
          <a:prstGeom prst="rect">
            <a:avLst/>
          </a:prstGeom>
        </p:spPr>
      </p:pic>
    </p:spTree>
    <p:extLst>
      <p:ext uri="{BB962C8B-B14F-4D97-AF65-F5344CB8AC3E}">
        <p14:creationId xmlns:p14="http://schemas.microsoft.com/office/powerpoint/2010/main" val="429443645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508570" y="0"/>
            <a:ext cx="9520158" cy="1049235"/>
          </a:xfrm>
        </p:spPr>
        <p:txBody>
          <a:bodyPr/>
          <a:lstStyle/>
          <a:p>
            <a:br>
              <a:rPr lang="en-US" altLang="en-US" dirty="0"/>
            </a:br>
            <a:r>
              <a:rPr lang="en-US" altLang="en-US" dirty="0"/>
              <a:t>Port States and PVST+ Operation</a:t>
            </a:r>
          </a:p>
        </p:txBody>
      </p:sp>
      <p:sp>
        <p:nvSpPr>
          <p:cNvPr id="7" name="Rectangle 6"/>
          <p:cNvSpPr/>
          <p:nvPr/>
        </p:nvSpPr>
        <p:spPr>
          <a:xfrm>
            <a:off x="3904408" y="1174044"/>
            <a:ext cx="7657113" cy="417689"/>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Port State</a:t>
            </a:r>
          </a:p>
        </p:txBody>
      </p:sp>
      <p:graphicFrame>
        <p:nvGraphicFramePr>
          <p:cNvPr id="5" name="Table 4"/>
          <p:cNvGraphicFramePr>
            <a:graphicFrameLocks noGrp="1"/>
          </p:cNvGraphicFramePr>
          <p:nvPr>
            <p:extLst>
              <p:ext uri="{D42A27DB-BD31-4B8C-83A1-F6EECF244321}">
                <p14:modId xmlns:p14="http://schemas.microsoft.com/office/powerpoint/2010/main" val="2250096685"/>
              </p:ext>
            </p:extLst>
          </p:nvPr>
        </p:nvGraphicFramePr>
        <p:xfrm>
          <a:off x="948265" y="1591733"/>
          <a:ext cx="10613257" cy="4520966"/>
        </p:xfrm>
        <a:graphic>
          <a:graphicData uri="http://schemas.openxmlformats.org/drawingml/2006/table">
            <a:tbl>
              <a:tblPr firstRow="1" bandRow="1">
                <a:tableStyleId>{7DF18680-E054-41AD-8BC1-D1AEF772440D}</a:tableStyleId>
              </a:tblPr>
              <a:tblGrid>
                <a:gridCol w="2938062">
                  <a:extLst>
                    <a:ext uri="{9D8B030D-6E8A-4147-A177-3AD203B41FA5}">
                      <a16:colId xmlns:a16="http://schemas.microsoft.com/office/drawing/2014/main" val="20000"/>
                    </a:ext>
                  </a:extLst>
                </a:gridCol>
                <a:gridCol w="1475500">
                  <a:extLst>
                    <a:ext uri="{9D8B030D-6E8A-4147-A177-3AD203B41FA5}">
                      <a16:colId xmlns:a16="http://schemas.microsoft.com/office/drawing/2014/main" val="20001"/>
                    </a:ext>
                  </a:extLst>
                </a:gridCol>
                <a:gridCol w="1695533">
                  <a:extLst>
                    <a:ext uri="{9D8B030D-6E8A-4147-A177-3AD203B41FA5}">
                      <a16:colId xmlns:a16="http://schemas.microsoft.com/office/drawing/2014/main" val="20002"/>
                    </a:ext>
                  </a:extLst>
                </a:gridCol>
                <a:gridCol w="1449615">
                  <a:extLst>
                    <a:ext uri="{9D8B030D-6E8A-4147-A177-3AD203B41FA5}">
                      <a16:colId xmlns:a16="http://schemas.microsoft.com/office/drawing/2014/main" val="20003"/>
                    </a:ext>
                  </a:extLst>
                </a:gridCol>
                <a:gridCol w="1656703">
                  <a:extLst>
                    <a:ext uri="{9D8B030D-6E8A-4147-A177-3AD203B41FA5}">
                      <a16:colId xmlns:a16="http://schemas.microsoft.com/office/drawing/2014/main" val="20004"/>
                    </a:ext>
                  </a:extLst>
                </a:gridCol>
                <a:gridCol w="1397844">
                  <a:extLst>
                    <a:ext uri="{9D8B030D-6E8A-4147-A177-3AD203B41FA5}">
                      <a16:colId xmlns:a16="http://schemas.microsoft.com/office/drawing/2014/main" val="20005"/>
                    </a:ext>
                  </a:extLst>
                </a:gridCol>
              </a:tblGrid>
              <a:tr h="669178">
                <a:tc>
                  <a:txBody>
                    <a:bodyPr/>
                    <a:lstStyle/>
                    <a:p>
                      <a:r>
                        <a:rPr lang="en-US" sz="1900" dirty="0"/>
                        <a:t>Operation allowed</a:t>
                      </a:r>
                    </a:p>
                  </a:txBody>
                  <a:tcPr marL="121920" marR="121920" marT="60960" marB="60960"/>
                </a:tc>
                <a:tc>
                  <a:txBody>
                    <a:bodyPr/>
                    <a:lstStyle/>
                    <a:p>
                      <a:r>
                        <a:rPr lang="en-US" sz="1900" dirty="0"/>
                        <a:t>Blocking</a:t>
                      </a:r>
                    </a:p>
                  </a:txBody>
                  <a:tcPr marL="121920" marR="121920" marT="60960" marB="60960"/>
                </a:tc>
                <a:tc>
                  <a:txBody>
                    <a:bodyPr/>
                    <a:lstStyle/>
                    <a:p>
                      <a:r>
                        <a:rPr lang="en-US" sz="1900" dirty="0"/>
                        <a:t>Listening</a:t>
                      </a:r>
                    </a:p>
                  </a:txBody>
                  <a:tcPr marL="121920" marR="121920" marT="60960" marB="60960"/>
                </a:tc>
                <a:tc>
                  <a:txBody>
                    <a:bodyPr/>
                    <a:lstStyle/>
                    <a:p>
                      <a:r>
                        <a:rPr lang="en-US" sz="1900" dirty="0"/>
                        <a:t>Learning</a:t>
                      </a:r>
                    </a:p>
                  </a:txBody>
                  <a:tcPr marL="121920" marR="121920" marT="60960" marB="60960"/>
                </a:tc>
                <a:tc>
                  <a:txBody>
                    <a:bodyPr/>
                    <a:lstStyle/>
                    <a:p>
                      <a:r>
                        <a:rPr lang="en-US" sz="1900" dirty="0"/>
                        <a:t>Forwarding</a:t>
                      </a:r>
                    </a:p>
                  </a:txBody>
                  <a:tcPr marL="121920" marR="121920" marT="60960" marB="60960"/>
                </a:tc>
                <a:tc>
                  <a:txBody>
                    <a:bodyPr/>
                    <a:lstStyle/>
                    <a:p>
                      <a:r>
                        <a:rPr lang="en-US" sz="1900" dirty="0"/>
                        <a:t>Disabled</a:t>
                      </a:r>
                    </a:p>
                  </a:txBody>
                  <a:tcPr marL="121920" marR="121920" marT="60960" marB="60960"/>
                </a:tc>
                <a:extLst>
                  <a:ext uri="{0D108BD9-81ED-4DB2-BD59-A6C34878D82A}">
                    <a16:rowId xmlns:a16="http://schemas.microsoft.com/office/drawing/2014/main" val="10000"/>
                  </a:ext>
                </a:extLst>
              </a:tr>
              <a:tr h="798118">
                <a:tc>
                  <a:txBody>
                    <a:bodyPr/>
                    <a:lstStyle/>
                    <a:p>
                      <a:r>
                        <a:rPr lang="en-US" sz="1900" dirty="0"/>
                        <a:t>Can receive/process BPDUs</a:t>
                      </a:r>
                    </a:p>
                  </a:txBody>
                  <a:tcPr marL="121920" marR="121920" marT="60960" marB="60960"/>
                </a:tc>
                <a:tc>
                  <a:txBody>
                    <a:bodyPr/>
                    <a:lstStyle/>
                    <a:p>
                      <a:r>
                        <a:rPr lang="en-US" sz="1900" dirty="0"/>
                        <a:t>Yes</a:t>
                      </a:r>
                    </a:p>
                  </a:txBody>
                  <a:tcPr marL="121920" marR="121920" marT="60960" marB="60960"/>
                </a:tc>
                <a:tc>
                  <a:txBody>
                    <a:bodyPr/>
                    <a:lstStyle/>
                    <a:p>
                      <a:r>
                        <a:rPr lang="en-US" sz="1900" dirty="0"/>
                        <a:t>Yes</a:t>
                      </a:r>
                    </a:p>
                  </a:txBody>
                  <a:tcPr marL="121920" marR="121920" marT="60960" marB="60960"/>
                </a:tc>
                <a:tc>
                  <a:txBody>
                    <a:bodyPr/>
                    <a:lstStyle/>
                    <a:p>
                      <a:r>
                        <a:rPr lang="en-US" sz="1900" dirty="0"/>
                        <a:t>Yes</a:t>
                      </a:r>
                    </a:p>
                  </a:txBody>
                  <a:tcPr marL="121920" marR="121920" marT="60960" marB="60960"/>
                </a:tc>
                <a:tc>
                  <a:txBody>
                    <a:bodyPr/>
                    <a:lstStyle/>
                    <a:p>
                      <a:r>
                        <a:rPr lang="en-US" sz="1900" dirty="0"/>
                        <a:t>Yes</a:t>
                      </a:r>
                    </a:p>
                  </a:txBody>
                  <a:tcPr marL="121920" marR="121920" marT="60960" marB="60960"/>
                </a:tc>
                <a:tc>
                  <a:txBody>
                    <a:bodyPr/>
                    <a:lstStyle/>
                    <a:p>
                      <a:r>
                        <a:rPr lang="en-US" sz="1900" dirty="0"/>
                        <a:t>No</a:t>
                      </a:r>
                    </a:p>
                  </a:txBody>
                  <a:tcPr marL="121920" marR="121920" marT="60960" marB="60960"/>
                </a:tc>
                <a:extLst>
                  <a:ext uri="{0D108BD9-81ED-4DB2-BD59-A6C34878D82A}">
                    <a16:rowId xmlns:a16="http://schemas.microsoft.com/office/drawing/2014/main" val="10001"/>
                  </a:ext>
                </a:extLst>
              </a:tr>
              <a:tr h="1127776">
                <a:tc>
                  <a:txBody>
                    <a:bodyPr/>
                    <a:lstStyle/>
                    <a:p>
                      <a:r>
                        <a:rPr lang="en-US" sz="1900" dirty="0"/>
                        <a:t>Can forward data frames received</a:t>
                      </a:r>
                      <a:r>
                        <a:rPr lang="en-US" sz="1900" baseline="0" dirty="0"/>
                        <a:t> on an interface</a:t>
                      </a:r>
                      <a:endParaRPr lang="en-US" sz="1900" dirty="0"/>
                    </a:p>
                  </a:txBody>
                  <a:tcPr marL="121920" marR="121920" marT="60960" marB="60960"/>
                </a:tc>
                <a:tc>
                  <a:txBody>
                    <a:bodyPr/>
                    <a:lstStyle/>
                    <a:p>
                      <a:r>
                        <a:rPr lang="en-US" sz="1900" dirty="0"/>
                        <a:t>No</a:t>
                      </a:r>
                    </a:p>
                  </a:txBody>
                  <a:tcPr marL="121920" marR="121920" marT="60960" marB="60960"/>
                </a:tc>
                <a:tc>
                  <a:txBody>
                    <a:bodyPr/>
                    <a:lstStyle/>
                    <a:p>
                      <a:r>
                        <a:rPr lang="en-US" sz="1900" dirty="0"/>
                        <a:t>No</a:t>
                      </a:r>
                    </a:p>
                  </a:txBody>
                  <a:tcPr marL="121920" marR="121920" marT="60960" marB="60960"/>
                </a:tc>
                <a:tc>
                  <a:txBody>
                    <a:bodyPr/>
                    <a:lstStyle/>
                    <a:p>
                      <a:r>
                        <a:rPr lang="en-US" sz="1900" dirty="0"/>
                        <a:t>No</a:t>
                      </a:r>
                    </a:p>
                  </a:txBody>
                  <a:tcPr marL="121920" marR="121920" marT="60960" marB="60960"/>
                </a:tc>
                <a:tc>
                  <a:txBody>
                    <a:bodyPr/>
                    <a:lstStyle/>
                    <a:p>
                      <a:r>
                        <a:rPr lang="en-US" sz="1900" dirty="0"/>
                        <a:t>Yes</a:t>
                      </a:r>
                    </a:p>
                  </a:txBody>
                  <a:tcPr marL="121920" marR="121920" marT="60960" marB="60960"/>
                </a:tc>
                <a:tc>
                  <a:txBody>
                    <a:bodyPr/>
                    <a:lstStyle/>
                    <a:p>
                      <a:r>
                        <a:rPr lang="en-US" sz="1900" dirty="0"/>
                        <a:t>No</a:t>
                      </a:r>
                    </a:p>
                  </a:txBody>
                  <a:tcPr marL="121920" marR="121920" marT="60960" marB="60960"/>
                </a:tc>
                <a:extLst>
                  <a:ext uri="{0D108BD9-81ED-4DB2-BD59-A6C34878D82A}">
                    <a16:rowId xmlns:a16="http://schemas.microsoft.com/office/drawing/2014/main" val="10002"/>
                  </a:ext>
                </a:extLst>
              </a:tr>
              <a:tr h="1127776">
                <a:tc>
                  <a:txBody>
                    <a:bodyPr/>
                    <a:lstStyle/>
                    <a:p>
                      <a:r>
                        <a:rPr lang="en-US" sz="1900" dirty="0"/>
                        <a:t>Can forward data frames switched</a:t>
                      </a:r>
                      <a:r>
                        <a:rPr lang="en-US" sz="1900" baseline="0" dirty="0"/>
                        <a:t> from another interface</a:t>
                      </a:r>
                      <a:endParaRPr lang="en-US" sz="1900" dirty="0"/>
                    </a:p>
                  </a:txBody>
                  <a:tcPr marL="121920" marR="121920" marT="60960" marB="60960"/>
                </a:tc>
                <a:tc>
                  <a:txBody>
                    <a:bodyPr/>
                    <a:lstStyle/>
                    <a:p>
                      <a:r>
                        <a:rPr lang="en-US" sz="1900" dirty="0"/>
                        <a:t>No</a:t>
                      </a:r>
                    </a:p>
                  </a:txBody>
                  <a:tcPr marL="121920" marR="121920" marT="60960" marB="60960"/>
                </a:tc>
                <a:tc>
                  <a:txBody>
                    <a:bodyPr/>
                    <a:lstStyle/>
                    <a:p>
                      <a:r>
                        <a:rPr lang="en-US" sz="1900" dirty="0"/>
                        <a:t>No</a:t>
                      </a:r>
                    </a:p>
                  </a:txBody>
                  <a:tcPr marL="121920" marR="121920" marT="60960" marB="60960"/>
                </a:tc>
                <a:tc>
                  <a:txBody>
                    <a:bodyPr/>
                    <a:lstStyle/>
                    <a:p>
                      <a:r>
                        <a:rPr lang="en-US" sz="1900" dirty="0"/>
                        <a:t>No</a:t>
                      </a:r>
                    </a:p>
                  </a:txBody>
                  <a:tcPr marL="121920" marR="121920" marT="60960" marB="60960"/>
                </a:tc>
                <a:tc>
                  <a:txBody>
                    <a:bodyPr/>
                    <a:lstStyle/>
                    <a:p>
                      <a:r>
                        <a:rPr lang="en-US" sz="1900" dirty="0"/>
                        <a:t>Yes</a:t>
                      </a:r>
                    </a:p>
                  </a:txBody>
                  <a:tcPr marL="121920" marR="121920" marT="60960" marB="60960"/>
                </a:tc>
                <a:tc>
                  <a:txBody>
                    <a:bodyPr/>
                    <a:lstStyle/>
                    <a:p>
                      <a:r>
                        <a:rPr lang="en-US" sz="1900" dirty="0"/>
                        <a:t>No</a:t>
                      </a:r>
                    </a:p>
                  </a:txBody>
                  <a:tcPr marL="121920" marR="121920" marT="60960" marB="60960"/>
                </a:tc>
                <a:extLst>
                  <a:ext uri="{0D108BD9-81ED-4DB2-BD59-A6C34878D82A}">
                    <a16:rowId xmlns:a16="http://schemas.microsoft.com/office/drawing/2014/main" val="10003"/>
                  </a:ext>
                </a:extLst>
              </a:tr>
              <a:tr h="798118">
                <a:tc>
                  <a:txBody>
                    <a:bodyPr/>
                    <a:lstStyle/>
                    <a:p>
                      <a:r>
                        <a:rPr lang="en-US" sz="1900" dirty="0"/>
                        <a:t>Can learn</a:t>
                      </a:r>
                      <a:r>
                        <a:rPr lang="en-US" sz="1900" baseline="0" dirty="0"/>
                        <a:t> MAC addresses</a:t>
                      </a:r>
                      <a:endParaRPr lang="en-US" sz="1900" dirty="0"/>
                    </a:p>
                  </a:txBody>
                  <a:tcPr marL="121920" marR="121920" marT="60960" marB="60960"/>
                </a:tc>
                <a:tc>
                  <a:txBody>
                    <a:bodyPr/>
                    <a:lstStyle/>
                    <a:p>
                      <a:r>
                        <a:rPr lang="en-US" sz="1900" dirty="0"/>
                        <a:t>No</a:t>
                      </a:r>
                    </a:p>
                  </a:txBody>
                  <a:tcPr marL="121920" marR="121920" marT="60960" marB="60960"/>
                </a:tc>
                <a:tc>
                  <a:txBody>
                    <a:bodyPr/>
                    <a:lstStyle/>
                    <a:p>
                      <a:r>
                        <a:rPr lang="en-US" sz="1900" dirty="0"/>
                        <a:t>No</a:t>
                      </a:r>
                    </a:p>
                  </a:txBody>
                  <a:tcPr marL="121920" marR="121920" marT="60960" marB="60960"/>
                </a:tc>
                <a:tc>
                  <a:txBody>
                    <a:bodyPr/>
                    <a:lstStyle/>
                    <a:p>
                      <a:r>
                        <a:rPr lang="en-US" sz="1900" dirty="0"/>
                        <a:t>Yes</a:t>
                      </a:r>
                    </a:p>
                  </a:txBody>
                  <a:tcPr marL="121920" marR="121920" marT="60960" marB="60960"/>
                </a:tc>
                <a:tc>
                  <a:txBody>
                    <a:bodyPr/>
                    <a:lstStyle/>
                    <a:p>
                      <a:r>
                        <a:rPr lang="en-US" sz="1900" dirty="0"/>
                        <a:t>Yes</a:t>
                      </a:r>
                    </a:p>
                  </a:txBody>
                  <a:tcPr marL="121920" marR="121920" marT="60960" marB="60960"/>
                </a:tc>
                <a:tc>
                  <a:txBody>
                    <a:bodyPr/>
                    <a:lstStyle/>
                    <a:p>
                      <a:r>
                        <a:rPr lang="en-US" sz="1900" dirty="0"/>
                        <a:t>No</a:t>
                      </a:r>
                    </a:p>
                  </a:txBody>
                  <a:tcPr marL="121920" marR="121920"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331204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404067" y="0"/>
            <a:ext cx="9520158" cy="1049235"/>
          </a:xfrm>
        </p:spPr>
        <p:txBody>
          <a:bodyPr/>
          <a:lstStyle/>
          <a:p>
            <a:r>
              <a:rPr lang="en-US" altLang="en-US" sz="2133" dirty="0"/>
              <a:t>Varieties of Spanning Tree Protocols</a:t>
            </a:r>
            <a:br>
              <a:rPr lang="en-US" altLang="en-US" dirty="0"/>
            </a:br>
            <a:r>
              <a:rPr lang="en-US" altLang="en-US" dirty="0"/>
              <a:t>Overview of Rapid PVST+ </a:t>
            </a:r>
          </a:p>
        </p:txBody>
      </p:sp>
      <p:sp>
        <p:nvSpPr>
          <p:cNvPr id="2" name="Content Placeholder 1"/>
          <p:cNvSpPr>
            <a:spLocks noGrp="1"/>
          </p:cNvSpPr>
          <p:nvPr>
            <p:ph idx="1"/>
          </p:nvPr>
        </p:nvSpPr>
        <p:spPr>
          <a:xfrm>
            <a:off x="5457373" y="1449081"/>
            <a:ext cx="6734628" cy="5540425"/>
          </a:xfrm>
        </p:spPr>
        <p:txBody>
          <a:bodyPr/>
          <a:lstStyle/>
          <a:p>
            <a:r>
              <a:rPr lang="en-US" dirty="0"/>
              <a:t>Rapid PVST+ speeds up STP recalculations and converges quicker</a:t>
            </a:r>
          </a:p>
          <a:p>
            <a:pPr lvl="1"/>
            <a:r>
              <a:rPr lang="en-US" dirty="0"/>
              <a:t>Cisco version of RSTP</a:t>
            </a:r>
          </a:p>
          <a:p>
            <a:r>
              <a:rPr lang="en-US" dirty="0"/>
              <a:t>Two new port types</a:t>
            </a:r>
          </a:p>
          <a:p>
            <a:pPr lvl="1"/>
            <a:r>
              <a:rPr lang="en-US" dirty="0"/>
              <a:t>Alternate port (DIS)</a:t>
            </a:r>
          </a:p>
          <a:p>
            <a:pPr lvl="1"/>
            <a:r>
              <a:rPr lang="en-US" dirty="0"/>
              <a:t>Backup port</a:t>
            </a:r>
          </a:p>
          <a:p>
            <a:r>
              <a:rPr lang="en-US" dirty="0"/>
              <a:t>Independent instance of RSTP runs for each VLAN</a:t>
            </a:r>
          </a:p>
          <a:p>
            <a:r>
              <a:rPr lang="en-US" dirty="0"/>
              <a:t>Cisco features such as </a:t>
            </a:r>
            <a:r>
              <a:rPr lang="en-US" dirty="0" err="1"/>
              <a:t>UplinkFast</a:t>
            </a:r>
            <a:r>
              <a:rPr lang="en-US" dirty="0"/>
              <a:t> and </a:t>
            </a:r>
            <a:r>
              <a:rPr lang="en-US" dirty="0" err="1"/>
              <a:t>BackboneFast</a:t>
            </a:r>
            <a:r>
              <a:rPr lang="en-US" dirty="0"/>
              <a:t> are not compatible with switches that run RSTP</a:t>
            </a:r>
          </a:p>
        </p:txBody>
      </p:sp>
      <p:pic>
        <p:nvPicPr>
          <p:cNvPr id="3" name="Picture 2"/>
          <p:cNvPicPr>
            <a:picLocks noChangeAspect="1"/>
          </p:cNvPicPr>
          <p:nvPr/>
        </p:nvPicPr>
        <p:blipFill>
          <a:blip r:embed="rId3"/>
          <a:stretch>
            <a:fillRect/>
          </a:stretch>
        </p:blipFill>
        <p:spPr>
          <a:xfrm>
            <a:off x="94215" y="1570931"/>
            <a:ext cx="5363157" cy="3419827"/>
          </a:xfrm>
          <a:prstGeom prst="rect">
            <a:avLst/>
          </a:prstGeom>
        </p:spPr>
      </p:pic>
    </p:spTree>
    <p:extLst>
      <p:ext uri="{BB962C8B-B14F-4D97-AF65-F5344CB8AC3E}">
        <p14:creationId xmlns:p14="http://schemas.microsoft.com/office/powerpoint/2010/main" val="57269038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7928" y="1803131"/>
            <a:ext cx="6171277" cy="4701705"/>
          </a:xfrm>
        </p:spPr>
        <p:txBody>
          <a:bodyPr/>
          <a:lstStyle/>
          <a:p>
            <a:r>
              <a:rPr lang="en-US" altLang="ja-JP" sz="1800" dirty="0"/>
              <a:t>It is possible to combine the number of physical links between switches to increase the overall speed of switch-to-switch communication.</a:t>
            </a:r>
          </a:p>
          <a:p>
            <a:pPr lvl="1"/>
            <a:r>
              <a:rPr lang="en-US" altLang="ja-JP" dirty="0"/>
              <a:t>STP will block redundant links to prevent routing loops.                                                     </a:t>
            </a:r>
          </a:p>
        </p:txBody>
      </p:sp>
      <p:sp>
        <p:nvSpPr>
          <p:cNvPr id="8194" name="Rectangle 2"/>
          <p:cNvSpPr>
            <a:spLocks noGrp="1" noChangeArrowheads="1"/>
          </p:cNvSpPr>
          <p:nvPr>
            <p:ph type="title"/>
          </p:nvPr>
        </p:nvSpPr>
        <p:spPr>
          <a:xfrm>
            <a:off x="163096" y="1544"/>
            <a:ext cx="9520158" cy="1049235"/>
          </a:xfrm>
        </p:spPr>
        <p:txBody>
          <a:bodyPr/>
          <a:lstStyle/>
          <a:p>
            <a:r>
              <a:rPr lang="en-US" sz="2400" dirty="0"/>
              <a:t>EtherChannel</a:t>
            </a:r>
            <a:br>
              <a:rPr lang="en-US" altLang="en-US" sz="2133" dirty="0"/>
            </a:br>
            <a:r>
              <a:rPr lang="en-US" altLang="en-US" dirty="0"/>
              <a:t>Introduction to Link Aggregation</a:t>
            </a:r>
          </a:p>
        </p:txBody>
      </p:sp>
      <p:pic>
        <p:nvPicPr>
          <p:cNvPr id="2" name="Picture 1"/>
          <p:cNvPicPr>
            <a:picLocks noChangeAspect="1"/>
          </p:cNvPicPr>
          <p:nvPr/>
        </p:nvPicPr>
        <p:blipFill>
          <a:blip r:embed="rId3"/>
          <a:stretch>
            <a:fillRect/>
          </a:stretch>
        </p:blipFill>
        <p:spPr>
          <a:xfrm>
            <a:off x="6329207" y="1544"/>
            <a:ext cx="5862793" cy="3603175"/>
          </a:xfrm>
          <a:prstGeom prst="rect">
            <a:avLst/>
          </a:prstGeom>
          <a:ln>
            <a:solidFill>
              <a:srgbClr val="000000"/>
            </a:solidFill>
          </a:ln>
        </p:spPr>
      </p:pic>
      <p:sp>
        <p:nvSpPr>
          <p:cNvPr id="4" name="TextBox 3"/>
          <p:cNvSpPr txBox="1"/>
          <p:nvPr/>
        </p:nvSpPr>
        <p:spPr>
          <a:xfrm>
            <a:off x="6329206" y="3604718"/>
            <a:ext cx="5862793" cy="379656"/>
          </a:xfrm>
          <a:prstGeom prst="rect">
            <a:avLst/>
          </a:prstGeom>
          <a:noFill/>
          <a:ln>
            <a:solidFill>
              <a:srgbClr val="FF0000"/>
            </a:solidFill>
          </a:ln>
        </p:spPr>
        <p:txBody>
          <a:bodyPr wrap="square" rtlCol="0">
            <a:spAutoFit/>
          </a:bodyPr>
          <a:lstStyle/>
          <a:p>
            <a:pPr algn="ctr"/>
            <a:r>
              <a:rPr lang="en-US" sz="1867" dirty="0">
                <a:solidFill>
                  <a:srgbClr val="000000"/>
                </a:solidFill>
                <a:ea typeface="ＭＳ Ｐゴシック" charset="0"/>
                <a:cs typeface="CiscoSans"/>
              </a:rPr>
              <a:t>Redundant Links with STP (by default blocked)</a:t>
            </a:r>
          </a:p>
        </p:txBody>
      </p:sp>
      <p:sp>
        <p:nvSpPr>
          <p:cNvPr id="6" name="TextBox 5">
            <a:extLst>
              <a:ext uri="{FF2B5EF4-FFF2-40B4-BE49-F238E27FC236}">
                <a16:creationId xmlns:a16="http://schemas.microsoft.com/office/drawing/2014/main" id="{24D64283-7E51-3946-804B-4ADE01D36476}"/>
              </a:ext>
            </a:extLst>
          </p:cNvPr>
          <p:cNvSpPr txBox="1"/>
          <p:nvPr/>
        </p:nvSpPr>
        <p:spPr>
          <a:xfrm>
            <a:off x="263047" y="4317767"/>
            <a:ext cx="11032187" cy="2031325"/>
          </a:xfrm>
          <a:prstGeom prst="rect">
            <a:avLst/>
          </a:prstGeom>
          <a:noFill/>
        </p:spPr>
        <p:txBody>
          <a:bodyPr wrap="none" rtlCol="0">
            <a:spAutoFit/>
          </a:bodyPr>
          <a:lstStyle/>
          <a:p>
            <a:pPr marL="342900" indent="-228600" defTabSz="914400">
              <a:lnSpc>
                <a:spcPct val="120000"/>
              </a:lnSpc>
              <a:buClr>
                <a:schemeClr val="accent1"/>
              </a:buClr>
              <a:buSzPct val="100000"/>
              <a:buFont typeface="Arial" panose="020B0604020202020204" pitchFamily="34" charset="0"/>
              <a:buChar char="•"/>
            </a:pPr>
            <a:r>
              <a:rPr lang="en-US" dirty="0"/>
              <a:t>Most configuration tasks can be done on the EtherChannel interface instead of on each individual port.</a:t>
            </a:r>
          </a:p>
          <a:p>
            <a:pPr marL="342900" indent="-228600" defTabSz="914400">
              <a:lnSpc>
                <a:spcPct val="120000"/>
              </a:lnSpc>
              <a:buClr>
                <a:schemeClr val="accent1"/>
              </a:buClr>
              <a:buSzPct val="100000"/>
              <a:buFont typeface="Arial" panose="020B0604020202020204" pitchFamily="34" charset="0"/>
              <a:buChar char="•"/>
            </a:pPr>
            <a:r>
              <a:rPr lang="en-US" dirty="0"/>
              <a:t>EtherChannel relies on existing switch ports.</a:t>
            </a:r>
          </a:p>
          <a:p>
            <a:pPr marL="342900" indent="-228600" defTabSz="914400">
              <a:lnSpc>
                <a:spcPct val="120000"/>
              </a:lnSpc>
              <a:buClr>
                <a:schemeClr val="accent1"/>
              </a:buClr>
              <a:buSzPct val="100000"/>
              <a:buFont typeface="Arial" panose="020B0604020202020204" pitchFamily="34" charset="0"/>
              <a:buChar char="•"/>
            </a:pPr>
            <a:r>
              <a:rPr lang="en-US" dirty="0"/>
              <a:t>Load balancing takes place between links that are part of the same EtherChannel.</a:t>
            </a:r>
          </a:p>
          <a:p>
            <a:pPr marL="342900" indent="-228600" defTabSz="914400">
              <a:lnSpc>
                <a:spcPct val="120000"/>
              </a:lnSpc>
              <a:buClr>
                <a:schemeClr val="accent1"/>
              </a:buClr>
              <a:buSzPct val="100000"/>
              <a:buFont typeface="Arial" panose="020B0604020202020204" pitchFamily="34" charset="0"/>
              <a:buChar char="•"/>
            </a:pPr>
            <a:r>
              <a:rPr lang="en-US" dirty="0"/>
              <a:t>EtherChannel creates an aggregation that is seen as one logical link.</a:t>
            </a:r>
          </a:p>
          <a:p>
            <a:pPr marL="342900" indent="-228600" defTabSz="914400">
              <a:lnSpc>
                <a:spcPct val="120000"/>
              </a:lnSpc>
              <a:buClr>
                <a:schemeClr val="accent1"/>
              </a:buClr>
              <a:buSzPct val="100000"/>
              <a:buFont typeface="Arial" panose="020B0604020202020204" pitchFamily="34" charset="0"/>
              <a:buChar char="•"/>
            </a:pPr>
            <a:r>
              <a:rPr lang="en-US" dirty="0"/>
              <a:t>EtherChannel provides redundancy because the overall link is seen as one logical connection. </a:t>
            </a:r>
          </a:p>
          <a:p>
            <a:endParaRPr lang="en-US" dirty="0"/>
          </a:p>
        </p:txBody>
      </p:sp>
      <p:sp>
        <p:nvSpPr>
          <p:cNvPr id="7" name="TextBox 6">
            <a:extLst>
              <a:ext uri="{FF2B5EF4-FFF2-40B4-BE49-F238E27FC236}">
                <a16:creationId xmlns:a16="http://schemas.microsoft.com/office/drawing/2014/main" id="{01C81552-A32B-9246-A4F8-AAEE8A51352F}"/>
              </a:ext>
            </a:extLst>
          </p:cNvPr>
          <p:cNvSpPr txBox="1"/>
          <p:nvPr/>
        </p:nvSpPr>
        <p:spPr>
          <a:xfrm>
            <a:off x="263047" y="3919513"/>
            <a:ext cx="3560590" cy="400110"/>
          </a:xfrm>
          <a:prstGeom prst="rect">
            <a:avLst/>
          </a:prstGeom>
          <a:noFill/>
        </p:spPr>
        <p:txBody>
          <a:bodyPr wrap="none" rtlCol="0">
            <a:spAutoFit/>
          </a:bodyPr>
          <a:lstStyle/>
          <a:p>
            <a:r>
              <a:rPr lang="en-US" altLang="en-US" sz="2000" b="1" dirty="0">
                <a:solidFill>
                  <a:srgbClr val="0070C0"/>
                </a:solidFill>
              </a:rPr>
              <a:t>Advantages of EtherChannel</a:t>
            </a:r>
            <a:endParaRPr lang="en-US" sz="2000" b="1" dirty="0">
              <a:solidFill>
                <a:srgbClr val="0070C0"/>
              </a:solidFill>
            </a:endParaRPr>
          </a:p>
        </p:txBody>
      </p:sp>
    </p:spTree>
    <p:extLst>
      <p:ext uri="{BB962C8B-B14F-4D97-AF65-F5344CB8AC3E}">
        <p14:creationId xmlns:p14="http://schemas.microsoft.com/office/powerpoint/2010/main" val="424778663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56058" y="489713"/>
            <a:ext cx="9520158" cy="3450613"/>
          </a:xfrm>
        </p:spPr>
        <p:txBody>
          <a:bodyPr/>
          <a:lstStyle/>
          <a:p>
            <a:r>
              <a:rPr lang="en-US" altLang="ja-JP" dirty="0"/>
              <a:t>EtherChannel groups multiple physical ports into one or more logical EtherChannel links.</a:t>
            </a:r>
          </a:p>
          <a:p>
            <a:r>
              <a:rPr lang="en-US" dirty="0"/>
              <a:t>Link aggregation helps reduce traffic bottlenecks by allowing up to 8 switch ports to be bound together for data communications.</a:t>
            </a:r>
          </a:p>
          <a:p>
            <a:endParaRPr lang="en-US" altLang="ja-JP" dirty="0"/>
          </a:p>
        </p:txBody>
      </p:sp>
      <p:sp>
        <p:nvSpPr>
          <p:cNvPr id="8194" name="Rectangle 2"/>
          <p:cNvSpPr>
            <a:spLocks noGrp="1" noChangeArrowheads="1"/>
          </p:cNvSpPr>
          <p:nvPr>
            <p:ph type="title"/>
          </p:nvPr>
        </p:nvSpPr>
        <p:spPr>
          <a:xfrm>
            <a:off x="0" y="0"/>
            <a:ext cx="9520158" cy="489713"/>
          </a:xfrm>
        </p:spPr>
        <p:txBody>
          <a:bodyPr>
            <a:normAutofit fontScale="90000"/>
          </a:bodyPr>
          <a:lstStyle/>
          <a:p>
            <a:r>
              <a:rPr lang="en-US" altLang="en-US" dirty="0"/>
              <a:t>Implementation Restrictions</a:t>
            </a:r>
          </a:p>
        </p:txBody>
      </p:sp>
      <p:pic>
        <p:nvPicPr>
          <p:cNvPr id="3" name="Picture 2"/>
          <p:cNvPicPr>
            <a:picLocks noChangeAspect="1"/>
          </p:cNvPicPr>
          <p:nvPr/>
        </p:nvPicPr>
        <p:blipFill>
          <a:blip r:embed="rId3"/>
          <a:stretch>
            <a:fillRect/>
          </a:stretch>
        </p:blipFill>
        <p:spPr>
          <a:xfrm>
            <a:off x="6773784" y="2215019"/>
            <a:ext cx="5418216" cy="3786708"/>
          </a:xfrm>
          <a:prstGeom prst="rect">
            <a:avLst/>
          </a:prstGeom>
        </p:spPr>
      </p:pic>
      <p:sp>
        <p:nvSpPr>
          <p:cNvPr id="6" name="TextBox 5"/>
          <p:cNvSpPr txBox="1"/>
          <p:nvPr/>
        </p:nvSpPr>
        <p:spPr>
          <a:xfrm>
            <a:off x="0" y="2215019"/>
            <a:ext cx="6581697" cy="3940181"/>
          </a:xfrm>
          <a:prstGeom prst="rect">
            <a:avLst/>
          </a:prstGeom>
          <a:noFill/>
        </p:spPr>
        <p:txBody>
          <a:bodyPr wrap="square" rtlCol="0">
            <a:spAutoFit/>
          </a:bodyPr>
          <a:lstStyle/>
          <a:p>
            <a:pPr marL="226478" indent="-226478" defTabSz="912261">
              <a:spcBef>
                <a:spcPts val="800"/>
              </a:spcBef>
              <a:spcAft>
                <a:spcPts val="800"/>
              </a:spcAft>
              <a:buClr>
                <a:schemeClr val="tx2"/>
              </a:buClr>
              <a:buSzPct val="90000"/>
              <a:buFont typeface="Wingdings" panose="05000000000000000000" pitchFamily="2" charset="2"/>
              <a:buChar char="§"/>
            </a:pPr>
            <a:r>
              <a:rPr lang="en-US" sz="2000" dirty="0" err="1">
                <a:solidFill>
                  <a:srgbClr val="000000"/>
                </a:solidFill>
                <a:ea typeface="ＭＳ Ｐゴシック" charset="0"/>
                <a:cs typeface="CiscoSans"/>
              </a:rPr>
              <a:t>EtherChannel</a:t>
            </a:r>
            <a:r>
              <a:rPr lang="en-US" sz="2000" dirty="0">
                <a:solidFill>
                  <a:srgbClr val="000000"/>
                </a:solidFill>
                <a:ea typeface="ＭＳ Ｐゴシック" charset="0"/>
                <a:cs typeface="CiscoSans"/>
              </a:rPr>
              <a:t> Restrictions</a:t>
            </a:r>
          </a:p>
          <a:p>
            <a:pPr marL="478355" lvl="1" indent="-287859" defTabSz="912261">
              <a:spcBef>
                <a:spcPts val="400"/>
              </a:spcBef>
              <a:spcAft>
                <a:spcPts val="400"/>
              </a:spcAft>
              <a:buClr>
                <a:schemeClr val="tx2"/>
              </a:buClr>
              <a:buSzPct val="90000"/>
              <a:buFont typeface="Arial" charset="0"/>
              <a:buChar char="•"/>
            </a:pPr>
            <a:r>
              <a:rPr lang="en-US" altLang="ja-JP" sz="1867" b="1" dirty="0">
                <a:solidFill>
                  <a:srgbClr val="000000"/>
                </a:solidFill>
                <a:ea typeface="ＭＳ Ｐゴシック" charset="0"/>
                <a:cs typeface="CiscoSans"/>
              </a:rPr>
              <a:t>Interface types cannot be mixed. </a:t>
            </a:r>
            <a:r>
              <a:rPr lang="en-US" altLang="ja-JP" sz="1867" dirty="0">
                <a:solidFill>
                  <a:srgbClr val="000000"/>
                </a:solidFill>
                <a:ea typeface="ＭＳ Ｐゴシック" charset="0"/>
                <a:cs typeface="CiscoSans"/>
              </a:rPr>
              <a:t>(Fast Ethernet + Gigabit Ethernet cannot be grouped.)</a:t>
            </a:r>
            <a:endParaRPr lang="en-US" sz="1867" dirty="0">
              <a:solidFill>
                <a:srgbClr val="000000"/>
              </a:solidFill>
              <a:ea typeface="ＭＳ Ｐゴシック" charset="0"/>
              <a:cs typeface="CiscoSans"/>
            </a:endParaRPr>
          </a:p>
          <a:p>
            <a:pPr marL="478355" lvl="1" indent="-287859" defTabSz="912261">
              <a:spcBef>
                <a:spcPts val="400"/>
              </a:spcBef>
              <a:spcAft>
                <a:spcPts val="400"/>
              </a:spcAft>
              <a:buClr>
                <a:schemeClr val="tx2"/>
              </a:buClr>
              <a:buSzPct val="90000"/>
              <a:buFont typeface="Arial" charset="0"/>
              <a:buChar char="•"/>
            </a:pPr>
            <a:r>
              <a:rPr lang="en-US" sz="1867" dirty="0">
                <a:solidFill>
                  <a:srgbClr val="000000"/>
                </a:solidFill>
                <a:ea typeface="ＭＳ Ｐゴシック" charset="0"/>
                <a:cs typeface="CiscoSans"/>
              </a:rPr>
              <a:t>Provides full-duplex bandwidth up to 800 Mbps (Fast </a:t>
            </a:r>
            <a:r>
              <a:rPr lang="en-US" sz="1867" dirty="0" err="1">
                <a:solidFill>
                  <a:srgbClr val="000000"/>
                </a:solidFill>
                <a:ea typeface="ＭＳ Ｐゴシック" charset="0"/>
                <a:cs typeface="CiscoSans"/>
              </a:rPr>
              <a:t>EtherChannel</a:t>
            </a:r>
            <a:r>
              <a:rPr lang="en-US" sz="1867" dirty="0">
                <a:solidFill>
                  <a:srgbClr val="000000"/>
                </a:solidFill>
                <a:ea typeface="ＭＳ Ｐゴシック" charset="0"/>
                <a:cs typeface="CiscoSans"/>
              </a:rPr>
              <a:t>) or 8 </a:t>
            </a:r>
            <a:r>
              <a:rPr lang="en-US" sz="1867" dirty="0" err="1">
                <a:solidFill>
                  <a:srgbClr val="000000"/>
                </a:solidFill>
                <a:ea typeface="ＭＳ Ｐゴシック" charset="0"/>
                <a:cs typeface="CiscoSans"/>
              </a:rPr>
              <a:t>Gbps</a:t>
            </a:r>
            <a:r>
              <a:rPr lang="en-US" sz="1867" dirty="0">
                <a:solidFill>
                  <a:srgbClr val="000000"/>
                </a:solidFill>
                <a:ea typeface="ＭＳ Ｐゴシック" charset="0"/>
                <a:cs typeface="CiscoSans"/>
              </a:rPr>
              <a:t> (Gigabit </a:t>
            </a:r>
            <a:r>
              <a:rPr lang="en-US" sz="1867" dirty="0" err="1">
                <a:solidFill>
                  <a:srgbClr val="000000"/>
                </a:solidFill>
                <a:ea typeface="ＭＳ Ｐゴシック" charset="0"/>
                <a:cs typeface="CiscoSans"/>
              </a:rPr>
              <a:t>EtherChannel</a:t>
            </a:r>
            <a:r>
              <a:rPr lang="en-US" sz="1867" dirty="0">
                <a:solidFill>
                  <a:srgbClr val="000000"/>
                </a:solidFill>
                <a:ea typeface="ＭＳ Ｐゴシック" charset="0"/>
                <a:cs typeface="CiscoSans"/>
              </a:rPr>
              <a:t>)</a:t>
            </a:r>
          </a:p>
          <a:p>
            <a:pPr marL="478355" lvl="1" indent="-287859" defTabSz="912261">
              <a:spcBef>
                <a:spcPts val="400"/>
              </a:spcBef>
              <a:spcAft>
                <a:spcPts val="400"/>
              </a:spcAft>
              <a:buClr>
                <a:schemeClr val="tx2"/>
              </a:buClr>
              <a:buSzPct val="90000"/>
              <a:buFont typeface="Arial" charset="0"/>
              <a:buChar char="•"/>
            </a:pPr>
            <a:r>
              <a:rPr lang="en-US" sz="1867" dirty="0">
                <a:solidFill>
                  <a:srgbClr val="000000"/>
                </a:solidFill>
                <a:ea typeface="ＭＳ Ｐゴシック" charset="0"/>
                <a:cs typeface="CiscoSans"/>
              </a:rPr>
              <a:t>Cisco IOS Switch can support 6 </a:t>
            </a:r>
            <a:r>
              <a:rPr lang="en-US" sz="1867" dirty="0" err="1">
                <a:solidFill>
                  <a:srgbClr val="000000"/>
                </a:solidFill>
                <a:ea typeface="ＭＳ Ｐゴシック" charset="0"/>
                <a:cs typeface="CiscoSans"/>
              </a:rPr>
              <a:t>EtherChannels</a:t>
            </a:r>
            <a:r>
              <a:rPr lang="en-US" sz="1867" dirty="0">
                <a:solidFill>
                  <a:srgbClr val="000000"/>
                </a:solidFill>
                <a:ea typeface="ＭＳ Ｐゴシック" charset="0"/>
                <a:cs typeface="CiscoSans"/>
              </a:rPr>
              <a:t>.</a:t>
            </a:r>
          </a:p>
          <a:p>
            <a:pPr marL="478355" lvl="1" indent="-287859" defTabSz="912261">
              <a:spcBef>
                <a:spcPts val="400"/>
              </a:spcBef>
              <a:spcAft>
                <a:spcPts val="400"/>
              </a:spcAft>
              <a:buClr>
                <a:schemeClr val="tx2"/>
              </a:buClr>
              <a:buSzPct val="90000"/>
              <a:buFont typeface="Arial" charset="0"/>
              <a:buChar char="•"/>
            </a:pPr>
            <a:r>
              <a:rPr lang="en-US" sz="1867" dirty="0">
                <a:solidFill>
                  <a:srgbClr val="000000"/>
                </a:solidFill>
                <a:ea typeface="ＭＳ Ｐゴシック" charset="0"/>
                <a:cs typeface="CiscoSans"/>
              </a:rPr>
              <a:t>Created between two switches or a server and switch.</a:t>
            </a:r>
          </a:p>
          <a:p>
            <a:pPr marL="478355" lvl="1" indent="-287859" defTabSz="912261">
              <a:spcBef>
                <a:spcPts val="400"/>
              </a:spcBef>
              <a:spcAft>
                <a:spcPts val="400"/>
              </a:spcAft>
              <a:buClr>
                <a:schemeClr val="tx2"/>
              </a:buClr>
              <a:buSzPct val="90000"/>
              <a:buFont typeface="Arial" charset="0"/>
              <a:buChar char="•"/>
            </a:pPr>
            <a:r>
              <a:rPr lang="en-US" sz="1867" dirty="0">
                <a:solidFill>
                  <a:srgbClr val="000000"/>
                </a:solidFill>
                <a:ea typeface="ＭＳ Ｐゴシック" charset="0"/>
                <a:cs typeface="CiscoSans"/>
              </a:rPr>
              <a:t>If one side is configured as trunk, the other side must be a trunk within same native VLAN.</a:t>
            </a:r>
          </a:p>
          <a:p>
            <a:pPr marL="478355" lvl="1" indent="-287859" defTabSz="912261">
              <a:spcBef>
                <a:spcPts val="400"/>
              </a:spcBef>
              <a:spcAft>
                <a:spcPts val="400"/>
              </a:spcAft>
              <a:buClr>
                <a:schemeClr val="tx2"/>
              </a:buClr>
              <a:buSzPct val="90000"/>
              <a:buFont typeface="Arial" charset="0"/>
              <a:buChar char="•"/>
            </a:pPr>
            <a:r>
              <a:rPr lang="en-US" sz="1867" dirty="0">
                <a:solidFill>
                  <a:srgbClr val="000000"/>
                </a:solidFill>
                <a:ea typeface="ＭＳ Ｐゴシック" charset="0"/>
                <a:cs typeface="CiscoSans"/>
              </a:rPr>
              <a:t>Each </a:t>
            </a:r>
            <a:r>
              <a:rPr lang="en-US" sz="1867" dirty="0" err="1">
                <a:solidFill>
                  <a:srgbClr val="000000"/>
                </a:solidFill>
                <a:ea typeface="ＭＳ Ｐゴシック" charset="0"/>
                <a:cs typeface="CiscoSans"/>
              </a:rPr>
              <a:t>EtherChannel</a:t>
            </a:r>
            <a:r>
              <a:rPr lang="en-US" sz="1867" dirty="0">
                <a:solidFill>
                  <a:srgbClr val="000000"/>
                </a:solidFill>
                <a:ea typeface="ＭＳ Ｐゴシック" charset="0"/>
                <a:cs typeface="CiscoSans"/>
              </a:rPr>
              <a:t> has a logical port channel interface and changes to a channel affects its physical interfaces.</a:t>
            </a:r>
          </a:p>
        </p:txBody>
      </p:sp>
    </p:spTree>
    <p:extLst>
      <p:ext uri="{BB962C8B-B14F-4D97-AF65-F5344CB8AC3E}">
        <p14:creationId xmlns:p14="http://schemas.microsoft.com/office/powerpoint/2010/main" val="160196641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793460"/>
            <a:ext cx="6038552" cy="1451665"/>
          </a:xfrm>
          <a:prstGeom prst="rect">
            <a:avLst/>
          </a:prstGeom>
        </p:spPr>
      </p:pic>
      <p:pic>
        <p:nvPicPr>
          <p:cNvPr id="2" name="Picture 1"/>
          <p:cNvPicPr>
            <a:picLocks noChangeAspect="1"/>
          </p:cNvPicPr>
          <p:nvPr/>
        </p:nvPicPr>
        <p:blipFill>
          <a:blip r:embed="rId4"/>
          <a:stretch>
            <a:fillRect/>
          </a:stretch>
        </p:blipFill>
        <p:spPr>
          <a:xfrm>
            <a:off x="0" y="4245429"/>
            <a:ext cx="6038552" cy="2612571"/>
          </a:xfrm>
          <a:prstGeom prst="rect">
            <a:avLst/>
          </a:prstGeom>
        </p:spPr>
      </p:pic>
      <p:sp>
        <p:nvSpPr>
          <p:cNvPr id="8195" name="Rectangle 6"/>
          <p:cNvSpPr>
            <a:spLocks noGrp="1" noChangeArrowheads="1"/>
          </p:cNvSpPr>
          <p:nvPr>
            <p:ph idx="1"/>
          </p:nvPr>
        </p:nvSpPr>
        <p:spPr>
          <a:xfrm>
            <a:off x="192086" y="1339580"/>
            <a:ext cx="11804381" cy="898408"/>
          </a:xfrm>
        </p:spPr>
        <p:txBody>
          <a:bodyPr>
            <a:noAutofit/>
          </a:bodyPr>
          <a:lstStyle/>
          <a:p>
            <a:r>
              <a:rPr lang="en-US" altLang="ja-JP" sz="1800" dirty="0" err="1"/>
              <a:t>EtherChannels</a:t>
            </a:r>
            <a:r>
              <a:rPr lang="en-US" altLang="ja-JP" sz="1800" dirty="0"/>
              <a:t> can be formed by using </a:t>
            </a:r>
            <a:r>
              <a:rPr lang="en-US" altLang="ja-JP" sz="1800" dirty="0" err="1"/>
              <a:t>PAgP</a:t>
            </a:r>
            <a:r>
              <a:rPr lang="en-US" altLang="ja-JP" sz="1800" dirty="0"/>
              <a:t> or LACP protocol</a:t>
            </a:r>
          </a:p>
          <a:p>
            <a:r>
              <a:rPr lang="en-US" sz="1800" dirty="0"/>
              <a:t>PAgP (“Pag-P”) </a:t>
            </a:r>
            <a:r>
              <a:rPr lang="en-US" altLang="ja-JP" sz="1800" dirty="0"/>
              <a:t>Cisco-proprietary protocol  </a:t>
            </a:r>
          </a:p>
          <a:p>
            <a:r>
              <a:rPr lang="en-US" altLang="ja-JP" sz="1800" dirty="0"/>
              <a:t>LACP multivendor environment </a:t>
            </a:r>
          </a:p>
          <a:p>
            <a:endParaRPr lang="en-US" altLang="ja-JP" sz="1800" dirty="0"/>
          </a:p>
        </p:txBody>
      </p:sp>
      <p:sp>
        <p:nvSpPr>
          <p:cNvPr id="8194" name="Rectangle 2"/>
          <p:cNvSpPr>
            <a:spLocks noGrp="1" noChangeArrowheads="1"/>
          </p:cNvSpPr>
          <p:nvPr>
            <p:ph type="title"/>
          </p:nvPr>
        </p:nvSpPr>
        <p:spPr>
          <a:xfrm>
            <a:off x="192087" y="16025"/>
            <a:ext cx="11486107" cy="1049235"/>
          </a:xfrm>
        </p:spPr>
        <p:txBody>
          <a:bodyPr>
            <a:normAutofit fontScale="90000"/>
          </a:bodyPr>
          <a:lstStyle/>
          <a:p>
            <a:r>
              <a:rPr lang="en-US" altLang="en-US" sz="2133" dirty="0"/>
              <a:t>EtherChannel Operation</a:t>
            </a:r>
            <a:br>
              <a:rPr lang="en-US" altLang="en-US" sz="2133" dirty="0"/>
            </a:br>
            <a:r>
              <a:rPr lang="en-US" altLang="en-US" dirty="0"/>
              <a:t>Port Aggregation Protocol and Link Aggregation Control Protocol</a:t>
            </a:r>
          </a:p>
        </p:txBody>
      </p:sp>
      <p:sp>
        <p:nvSpPr>
          <p:cNvPr id="7" name="TextBox 6"/>
          <p:cNvSpPr txBox="1"/>
          <p:nvPr/>
        </p:nvSpPr>
        <p:spPr>
          <a:xfrm>
            <a:off x="8372559" y="1445778"/>
            <a:ext cx="184731" cy="461665"/>
          </a:xfrm>
          <a:prstGeom prst="rect">
            <a:avLst/>
          </a:prstGeom>
          <a:noFill/>
        </p:spPr>
        <p:txBody>
          <a:bodyPr wrap="none" rtlCol="0">
            <a:spAutoFit/>
          </a:bodyPr>
          <a:lstStyle/>
          <a:p>
            <a:endParaRPr lang="en-US" sz="2400" dirty="0"/>
          </a:p>
        </p:txBody>
      </p:sp>
      <p:pic>
        <p:nvPicPr>
          <p:cNvPr id="8" name="Picture 7">
            <a:extLst>
              <a:ext uri="{FF2B5EF4-FFF2-40B4-BE49-F238E27FC236}">
                <a16:creationId xmlns:a16="http://schemas.microsoft.com/office/drawing/2014/main" id="{5A963ADF-2B88-7747-BB64-E16C594266D7}"/>
              </a:ext>
            </a:extLst>
          </p:cNvPr>
          <p:cNvPicPr>
            <a:picLocks noChangeAspect="1"/>
          </p:cNvPicPr>
          <p:nvPr/>
        </p:nvPicPr>
        <p:blipFill>
          <a:blip r:embed="rId5"/>
          <a:stretch>
            <a:fillRect/>
          </a:stretch>
        </p:blipFill>
        <p:spPr>
          <a:xfrm>
            <a:off x="6094277" y="2793459"/>
            <a:ext cx="6097723" cy="1451665"/>
          </a:xfrm>
          <a:prstGeom prst="rect">
            <a:avLst/>
          </a:prstGeom>
        </p:spPr>
      </p:pic>
      <p:pic>
        <p:nvPicPr>
          <p:cNvPr id="9" name="Picture 8">
            <a:extLst>
              <a:ext uri="{FF2B5EF4-FFF2-40B4-BE49-F238E27FC236}">
                <a16:creationId xmlns:a16="http://schemas.microsoft.com/office/drawing/2014/main" id="{E89532BA-2C72-C447-A548-8BECD7FBF4DD}"/>
              </a:ext>
            </a:extLst>
          </p:cNvPr>
          <p:cNvPicPr>
            <a:picLocks noChangeAspect="1"/>
          </p:cNvPicPr>
          <p:nvPr/>
        </p:nvPicPr>
        <p:blipFill>
          <a:blip r:embed="rId6"/>
          <a:stretch>
            <a:fillRect/>
          </a:stretch>
        </p:blipFill>
        <p:spPr>
          <a:xfrm>
            <a:off x="6094277" y="4245429"/>
            <a:ext cx="6063135" cy="2600381"/>
          </a:xfrm>
          <a:prstGeom prst="rect">
            <a:avLst/>
          </a:prstGeom>
        </p:spPr>
      </p:pic>
    </p:spTree>
    <p:extLst>
      <p:ext uri="{BB962C8B-B14F-4D97-AF65-F5344CB8AC3E}">
        <p14:creationId xmlns:p14="http://schemas.microsoft.com/office/powerpoint/2010/main" val="208873943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4">
            <a:extLst>
              <a:ext uri="{FF2B5EF4-FFF2-40B4-BE49-F238E27FC236}">
                <a16:creationId xmlns:a16="http://schemas.microsoft.com/office/drawing/2014/main" id="{58C90055-F0D4-9E4C-A601-4C86A7AB2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943600" cy="367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a:extLst>
              <a:ext uri="{FF2B5EF4-FFF2-40B4-BE49-F238E27FC236}">
                <a16:creationId xmlns:a16="http://schemas.microsoft.com/office/drawing/2014/main" id="{6C87CCE5-418B-2E43-9B0E-65D9E9D63C16}"/>
              </a:ext>
            </a:extLst>
          </p:cNvPr>
          <p:cNvSpPr>
            <a:spLocks noGrp="1" noChangeArrowheads="1"/>
          </p:cNvSpPr>
          <p:nvPr>
            <p:ph type="title"/>
          </p:nvPr>
        </p:nvSpPr>
        <p:spPr>
          <a:xfrm>
            <a:off x="235574" y="-133248"/>
            <a:ext cx="9520158" cy="1049235"/>
          </a:xfrm>
        </p:spPr>
        <p:txBody>
          <a:bodyPr/>
          <a:lstStyle/>
          <a:p>
            <a:r>
              <a:rPr lang="en-GB" altLang="en-US" dirty="0">
                <a:ea typeface="ＭＳ Ｐゴシック" panose="020B0600070205080204" pitchFamily="34" charset="-128"/>
              </a:rPr>
              <a:t>Configure L-2 Port Security</a:t>
            </a:r>
          </a:p>
        </p:txBody>
      </p:sp>
      <p:sp>
        <p:nvSpPr>
          <p:cNvPr id="149507" name="Rectangle 3">
            <a:extLst>
              <a:ext uri="{FF2B5EF4-FFF2-40B4-BE49-F238E27FC236}">
                <a16:creationId xmlns:a16="http://schemas.microsoft.com/office/drawing/2014/main" id="{C08EFAF3-D4E8-9B41-8159-6FD694C545CF}"/>
              </a:ext>
            </a:extLst>
          </p:cNvPr>
          <p:cNvSpPr>
            <a:spLocks noGrp="1" noChangeArrowheads="1"/>
          </p:cNvSpPr>
          <p:nvPr>
            <p:ph type="body" idx="1"/>
          </p:nvPr>
        </p:nvSpPr>
        <p:spPr>
          <a:xfrm>
            <a:off x="0" y="3670301"/>
            <a:ext cx="11854100" cy="3450613"/>
          </a:xfrm>
        </p:spPr>
        <p:txBody>
          <a:bodyPr/>
          <a:lstStyle/>
          <a:p>
            <a:r>
              <a:rPr lang="en-US" altLang="en-US" dirty="0">
                <a:ea typeface="ＭＳ Ｐゴシック" panose="020B0600070205080204" pitchFamily="34" charset="-128"/>
              </a:rPr>
              <a:t>Port security allows an administrator to limit the number of MAC addresses learned on a port.</a:t>
            </a:r>
          </a:p>
          <a:p>
            <a:pPr lvl="1"/>
            <a:r>
              <a:rPr lang="en-US" altLang="en-US" dirty="0"/>
              <a:t>If this is exceeded, a switch action can be configured.</a:t>
            </a:r>
            <a:endParaRPr lang="en-GB" altLang="en-US" dirty="0"/>
          </a:p>
          <a:p>
            <a:r>
              <a:rPr lang="en-GB" altLang="en-US" dirty="0">
                <a:ea typeface="ＭＳ Ｐゴシック" panose="020B0600070205080204" pitchFamily="34" charset="-128"/>
              </a:rPr>
              <a:t>Configure each access port to accept 1 MAC address only or a small group of MAC addresses. </a:t>
            </a:r>
          </a:p>
          <a:p>
            <a:pPr lvl="1"/>
            <a:r>
              <a:rPr lang="en-GB" altLang="en-US" dirty="0"/>
              <a:t>Frames from any other MAC addresses are not forwarded.</a:t>
            </a:r>
          </a:p>
          <a:p>
            <a:pPr lvl="1"/>
            <a:r>
              <a:rPr lang="en-GB" altLang="en-US" dirty="0"/>
              <a:t>By default, the port will shut down if the wrong device connects. </a:t>
            </a:r>
          </a:p>
          <a:p>
            <a:pPr lvl="2"/>
            <a:r>
              <a:rPr lang="en-GB" altLang="en-US" dirty="0"/>
              <a:t>It has to be brought up again manually.</a:t>
            </a:r>
          </a:p>
          <a:p>
            <a:endParaRPr lang="en-US" altLang="en-US" dirty="0">
              <a:ea typeface="ＭＳ Ｐゴシック" panose="020B0600070205080204" pitchFamily="34" charset="-128"/>
            </a:endParaRPr>
          </a:p>
        </p:txBody>
      </p:sp>
      <p:sp>
        <p:nvSpPr>
          <p:cNvPr id="114696" name="Slide Number Placeholder 1">
            <a:extLst>
              <a:ext uri="{FF2B5EF4-FFF2-40B4-BE49-F238E27FC236}">
                <a16:creationId xmlns:a16="http://schemas.microsoft.com/office/drawing/2014/main" id="{32854AE1-7A1C-7847-B6B9-F26ED4EB991D}"/>
              </a:ext>
            </a:extLst>
          </p:cNvPr>
          <p:cNvSpPr>
            <a:spLocks noGrp="1"/>
          </p:cNvSpPr>
          <p:nvPr>
            <p:ph type="sldNum" sz="quarter" idx="10"/>
          </p:nvPr>
        </p:nvSpPr>
        <p:spPr>
          <a:xfrm>
            <a:off x="9078138" y="338308"/>
            <a:ext cx="3500715" cy="309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798BE09-AE7F-2944-93FF-5C5495176D65}" type="slidenum">
              <a:rPr lang="en-US" altLang="en-US" sz="1400"/>
              <a:pPr eaLnBrk="1" hangingPunct="1"/>
              <a:t>47</a:t>
            </a:fld>
            <a:endParaRPr lang="en-US" altLang="en-US" sz="1400"/>
          </a:p>
        </p:txBody>
      </p:sp>
      <p:sp>
        <p:nvSpPr>
          <p:cNvPr id="114697" name="Oval 9">
            <a:extLst>
              <a:ext uri="{FF2B5EF4-FFF2-40B4-BE49-F238E27FC236}">
                <a16:creationId xmlns:a16="http://schemas.microsoft.com/office/drawing/2014/main" id="{CEE40757-D64F-5B48-9857-3AEA6C5EFFE8}"/>
              </a:ext>
            </a:extLst>
          </p:cNvPr>
          <p:cNvSpPr>
            <a:spLocks noChangeArrowheads="1"/>
          </p:cNvSpPr>
          <p:nvPr/>
        </p:nvSpPr>
        <p:spPr bwMode="auto">
          <a:xfrm>
            <a:off x="10439400" y="6629400"/>
            <a:ext cx="177800" cy="165100"/>
          </a:xfrm>
          <a:prstGeom prst="ellipse">
            <a:avLst/>
          </a:prstGeom>
          <a:solidFill>
            <a:srgbClr val="00CC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11" name="Oval 10">
            <a:extLst>
              <a:ext uri="{FF2B5EF4-FFF2-40B4-BE49-F238E27FC236}">
                <a16:creationId xmlns:a16="http://schemas.microsoft.com/office/drawing/2014/main" id="{288BE0B6-2235-EE4C-9C27-836D8084357B}"/>
              </a:ext>
            </a:extLst>
          </p:cNvPr>
          <p:cNvSpPr>
            <a:spLocks noChangeArrowheads="1"/>
          </p:cNvSpPr>
          <p:nvPr/>
        </p:nvSpPr>
        <p:spPr bwMode="auto">
          <a:xfrm>
            <a:off x="10439400" y="6629400"/>
            <a:ext cx="177800" cy="165100"/>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Tree>
    <p:extLst>
      <p:ext uri="{BB962C8B-B14F-4D97-AF65-F5344CB8AC3E}">
        <p14:creationId xmlns:p14="http://schemas.microsoft.com/office/powerpoint/2010/main" val="1411382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wipe(left)">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wipe(left)">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wipe(left)">
                                      <p:cBhvr>
                                        <p:cTn id="17" dur="500"/>
                                        <p:tgtEl>
                                          <p:spTgt spid="149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9507">
                                            <p:txEl>
                                              <p:pRg st="3" end="3"/>
                                            </p:txEl>
                                          </p:spTgt>
                                        </p:tgtEl>
                                        <p:attrNameLst>
                                          <p:attrName>style.visibility</p:attrName>
                                        </p:attrNameLst>
                                      </p:cBhvr>
                                      <p:to>
                                        <p:strVal val="visible"/>
                                      </p:to>
                                    </p:set>
                                    <p:animEffect transition="in" filter="wipe(left)">
                                      <p:cBhvr>
                                        <p:cTn id="22" dur="500"/>
                                        <p:tgtEl>
                                          <p:spTgt spid="149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9507">
                                            <p:txEl>
                                              <p:pRg st="4" end="4"/>
                                            </p:txEl>
                                          </p:spTgt>
                                        </p:tgtEl>
                                        <p:attrNameLst>
                                          <p:attrName>style.visibility</p:attrName>
                                        </p:attrNameLst>
                                      </p:cBhvr>
                                      <p:to>
                                        <p:strVal val="visible"/>
                                      </p:to>
                                    </p:set>
                                    <p:animEffect transition="in" filter="wipe(left)">
                                      <p:cBhvr>
                                        <p:cTn id="27" dur="500"/>
                                        <p:tgtEl>
                                          <p:spTgt spid="149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9507">
                                            <p:txEl>
                                              <p:pRg st="5" end="5"/>
                                            </p:txEl>
                                          </p:spTgt>
                                        </p:tgtEl>
                                        <p:attrNameLst>
                                          <p:attrName>style.visibility</p:attrName>
                                        </p:attrNameLst>
                                      </p:cBhvr>
                                      <p:to>
                                        <p:strVal val="visible"/>
                                      </p:to>
                                    </p:set>
                                    <p:animEffect transition="in" filter="wipe(left)">
                                      <p:cBhvr>
                                        <p:cTn id="32" dur="500"/>
                                        <p:tgtEl>
                                          <p:spTgt spid="149507">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6E8DE6-C8E8-2048-B8BC-E181120B15C2}"/>
              </a:ext>
            </a:extLst>
          </p:cNvPr>
          <p:cNvSpPr>
            <a:spLocks noChangeArrowheads="1"/>
          </p:cNvSpPr>
          <p:nvPr/>
        </p:nvSpPr>
        <p:spPr bwMode="auto">
          <a:xfrm>
            <a:off x="5146675" y="2544764"/>
            <a:ext cx="4706938" cy="280987"/>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143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143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143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143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grpSp>
        <p:nvGrpSpPr>
          <p:cNvPr id="10" name="Group 9">
            <a:extLst>
              <a:ext uri="{FF2B5EF4-FFF2-40B4-BE49-F238E27FC236}">
                <a16:creationId xmlns:a16="http://schemas.microsoft.com/office/drawing/2014/main" id="{A6C84566-3B70-4A40-BBCA-16529032016C}"/>
              </a:ext>
            </a:extLst>
          </p:cNvPr>
          <p:cNvGrpSpPr>
            <a:grpSpLocks/>
          </p:cNvGrpSpPr>
          <p:nvPr/>
        </p:nvGrpSpPr>
        <p:grpSpPr bwMode="auto">
          <a:xfrm>
            <a:off x="2084389" y="2289176"/>
            <a:ext cx="7926387" cy="512763"/>
            <a:chOff x="560325" y="4916128"/>
            <a:chExt cx="7926449" cy="513124"/>
          </a:xfrm>
        </p:grpSpPr>
        <p:sp>
          <p:nvSpPr>
            <p:cNvPr id="115724" name="Rectangle 7">
              <a:extLst>
                <a:ext uri="{FF2B5EF4-FFF2-40B4-BE49-F238E27FC236}">
                  <a16:creationId xmlns:a16="http://schemas.microsoft.com/office/drawing/2014/main" id="{75F90D32-FF14-654E-85F6-67EC079714AD}"/>
                </a:ext>
              </a:extLst>
            </p:cNvPr>
            <p:cNvSpPr>
              <a:spLocks noChangeArrowheads="1"/>
            </p:cNvSpPr>
            <p:nvPr/>
          </p:nvSpPr>
          <p:spPr bwMode="auto">
            <a:xfrm>
              <a:off x="5618099" y="4916128"/>
              <a:ext cx="2868675" cy="24166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143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143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143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143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115725" name="Rectangle 8">
              <a:extLst>
                <a:ext uri="{FF2B5EF4-FFF2-40B4-BE49-F238E27FC236}">
                  <a16:creationId xmlns:a16="http://schemas.microsoft.com/office/drawing/2014/main" id="{7C01C67E-89CD-AF4A-A63E-78C00A86328A}"/>
                </a:ext>
              </a:extLst>
            </p:cNvPr>
            <p:cNvSpPr>
              <a:spLocks noChangeArrowheads="1"/>
            </p:cNvSpPr>
            <p:nvPr/>
          </p:nvSpPr>
          <p:spPr bwMode="auto">
            <a:xfrm>
              <a:off x="560325" y="5187592"/>
              <a:ext cx="2868675" cy="24166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143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143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143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143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grpSp>
      <p:sp>
        <p:nvSpPr>
          <p:cNvPr id="7" name="Rectangle 6">
            <a:extLst>
              <a:ext uri="{FF2B5EF4-FFF2-40B4-BE49-F238E27FC236}">
                <a16:creationId xmlns:a16="http://schemas.microsoft.com/office/drawing/2014/main" id="{58DD961B-E106-F044-A7DF-1E67C369FC23}"/>
              </a:ext>
            </a:extLst>
          </p:cNvPr>
          <p:cNvSpPr>
            <a:spLocks noChangeArrowheads="1"/>
          </p:cNvSpPr>
          <p:nvPr/>
        </p:nvSpPr>
        <p:spPr bwMode="auto">
          <a:xfrm>
            <a:off x="5532438" y="2293938"/>
            <a:ext cx="1547812" cy="26035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143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143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143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143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6" name="Rectangle 5">
            <a:extLst>
              <a:ext uri="{FF2B5EF4-FFF2-40B4-BE49-F238E27FC236}">
                <a16:creationId xmlns:a16="http://schemas.microsoft.com/office/drawing/2014/main" id="{2CA9ED59-8C85-0241-9587-C3B4FF0E1507}"/>
              </a:ext>
            </a:extLst>
          </p:cNvPr>
          <p:cNvSpPr>
            <a:spLocks noChangeArrowheads="1"/>
          </p:cNvSpPr>
          <p:nvPr/>
        </p:nvSpPr>
        <p:spPr bwMode="auto">
          <a:xfrm>
            <a:off x="2108201" y="2284413"/>
            <a:ext cx="3402013" cy="26035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82124" tIns="41061" rIns="82124" bIns="41061" anchor="ct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1438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1438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1438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1438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143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115717" name="Rectangle 4">
            <a:extLst>
              <a:ext uri="{FF2B5EF4-FFF2-40B4-BE49-F238E27FC236}">
                <a16:creationId xmlns:a16="http://schemas.microsoft.com/office/drawing/2014/main" id="{73DB651B-7CD7-CA44-A77F-C5B5AF3EEC89}"/>
              </a:ext>
            </a:extLst>
          </p:cNvPr>
          <p:cNvSpPr>
            <a:spLocks noGrp="1" noChangeArrowheads="1"/>
          </p:cNvSpPr>
          <p:nvPr>
            <p:ph type="title"/>
          </p:nvPr>
        </p:nvSpPr>
        <p:spPr>
          <a:xfrm>
            <a:off x="1097042" y="-285458"/>
            <a:ext cx="9520158" cy="1049235"/>
          </a:xfrm>
        </p:spPr>
        <p:txBody>
          <a:bodyPr/>
          <a:lstStyle/>
          <a:p>
            <a:r>
              <a:rPr lang="en-US" altLang="en-US" dirty="0">
                <a:ea typeface="ＭＳ Ｐゴシック" panose="020B0600070205080204" pitchFamily="34" charset="-128"/>
              </a:rPr>
              <a:t>Configuring Port Security</a:t>
            </a:r>
          </a:p>
        </p:txBody>
      </p:sp>
      <p:sp>
        <p:nvSpPr>
          <p:cNvPr id="122883" name="Rectangle 5">
            <a:extLst>
              <a:ext uri="{FF2B5EF4-FFF2-40B4-BE49-F238E27FC236}">
                <a16:creationId xmlns:a16="http://schemas.microsoft.com/office/drawing/2014/main" id="{6EF82399-A69D-DD4A-8A92-3DE8ACC39ADB}"/>
              </a:ext>
            </a:extLst>
          </p:cNvPr>
          <p:cNvSpPr>
            <a:spLocks noGrp="1" noChangeArrowheads="1"/>
          </p:cNvSpPr>
          <p:nvPr>
            <p:ph type="body" idx="1"/>
          </p:nvPr>
        </p:nvSpPr>
        <p:spPr>
          <a:xfrm>
            <a:off x="470263" y="1066800"/>
            <a:ext cx="11721737" cy="5562600"/>
          </a:xfrm>
        </p:spPr>
        <p:txBody>
          <a:bodyPr>
            <a:normAutofit/>
          </a:bodyPr>
          <a:lstStyle/>
          <a:p>
            <a:r>
              <a:rPr lang="en-US" altLang="en-US" dirty="0">
                <a:ea typeface="ＭＳ Ｐゴシック" panose="020B0600070205080204" pitchFamily="34" charset="-128"/>
              </a:rPr>
              <a:t>Use the</a:t>
            </a:r>
            <a:r>
              <a:rPr lang="en-US" altLang="en-US" sz="2200" b="1" dirty="0">
                <a:solidFill>
                  <a:srgbClr val="000099"/>
                </a:solidFill>
                <a:latin typeface="Courier New" panose="02070309020205020404" pitchFamily="49" charset="0"/>
                <a:ea typeface="ＭＳ Ｐゴシック" panose="020B0600070205080204" pitchFamily="34" charset="-128"/>
              </a:rPr>
              <a:t> switchport port-security </a:t>
            </a:r>
            <a:r>
              <a:rPr lang="en-US" altLang="en-US" dirty="0">
                <a:ea typeface="ＭＳ Ｐゴシック" panose="020B0600070205080204" pitchFamily="34" charset="-128"/>
              </a:rPr>
              <a:t>interface command to enable port security on a port.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marL="0" indent="0">
              <a:buNone/>
            </a:pPr>
            <a:endParaRPr lang="en-CA" altLang="en-US" dirty="0">
              <a:ea typeface="ＭＳ Ｐゴシック" panose="020B0600070205080204" pitchFamily="34" charset="-128"/>
            </a:endParaRPr>
          </a:p>
          <a:p>
            <a:r>
              <a:rPr lang="en-CA" altLang="en-US" dirty="0">
                <a:ea typeface="ＭＳ Ｐゴシック" panose="020B0600070205080204" pitchFamily="34" charset="-128"/>
              </a:rPr>
              <a:t>It is used to:</a:t>
            </a:r>
            <a:endParaRPr lang="en-US" altLang="en-US" dirty="0">
              <a:ea typeface="ＭＳ Ｐゴシック" panose="020B0600070205080204" pitchFamily="34" charset="-128"/>
            </a:endParaRPr>
          </a:p>
          <a:p>
            <a:pPr lvl="1"/>
            <a:r>
              <a:rPr lang="en-US" altLang="en-US" dirty="0"/>
              <a:t>Set a maximum number of MAC addresses.</a:t>
            </a:r>
          </a:p>
          <a:p>
            <a:pPr lvl="1"/>
            <a:r>
              <a:rPr lang="en-US" altLang="en-US" dirty="0"/>
              <a:t>Define violation actions.</a:t>
            </a:r>
          </a:p>
          <a:p>
            <a:pPr lvl="1"/>
            <a:r>
              <a:rPr lang="en-US" altLang="en-US" dirty="0"/>
              <a:t>MAC address(</a:t>
            </a:r>
            <a:r>
              <a:rPr lang="en-US" altLang="en-US" dirty="0" err="1"/>
              <a:t>es</a:t>
            </a:r>
            <a:r>
              <a:rPr lang="en-US" altLang="en-US" dirty="0"/>
              <a:t>) can be learned dynamically, entered manually, or learned and retained dynamically</a:t>
            </a:r>
            <a:r>
              <a:rPr lang="en-CA" altLang="en-US" dirty="0"/>
              <a:t>.</a:t>
            </a:r>
            <a:endParaRPr lang="en-US" altLang="en-US" dirty="0"/>
          </a:p>
          <a:p>
            <a:pPr lvl="1"/>
            <a:r>
              <a:rPr lang="en-US" altLang="en-US" dirty="0"/>
              <a:t>Set the aging time for dynamic and static secure address entries.</a:t>
            </a:r>
            <a:endParaRPr lang="en-CA" altLang="en-US" dirty="0"/>
          </a:p>
          <a:p>
            <a:r>
              <a:rPr lang="en-US" altLang="en-US" dirty="0">
                <a:ea typeface="ＭＳ Ｐゴシック" panose="020B0600070205080204" pitchFamily="34" charset="-128"/>
              </a:rPr>
              <a:t>To verify port security status: </a:t>
            </a:r>
            <a:r>
              <a:rPr lang="en-US" altLang="en-US" sz="2200" b="1" dirty="0">
                <a:solidFill>
                  <a:srgbClr val="000099"/>
                </a:solidFill>
                <a:latin typeface="Courier New" panose="02070309020205020404" pitchFamily="49" charset="0"/>
                <a:ea typeface="ＭＳ Ｐゴシック" panose="020B0600070205080204" pitchFamily="34" charset="-128"/>
              </a:rPr>
              <a:t>show port-security</a:t>
            </a:r>
          </a:p>
        </p:txBody>
      </p:sp>
      <p:sp>
        <p:nvSpPr>
          <p:cNvPr id="4" name="Rectangle 6">
            <a:extLst>
              <a:ext uri="{FF2B5EF4-FFF2-40B4-BE49-F238E27FC236}">
                <a16:creationId xmlns:a16="http://schemas.microsoft.com/office/drawing/2014/main" id="{3472307A-F2DF-1044-9B8F-5F72C5FC4846}"/>
              </a:ext>
            </a:extLst>
          </p:cNvPr>
          <p:cNvSpPr>
            <a:spLocks noChangeArrowheads="1"/>
          </p:cNvSpPr>
          <p:nvPr/>
        </p:nvSpPr>
        <p:spPr bwMode="auto">
          <a:xfrm>
            <a:off x="2057400" y="2232026"/>
            <a:ext cx="8305800" cy="923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800" b="1">
                <a:latin typeface="Courier New" panose="02070309020205020404" pitchFamily="49" charset="0"/>
              </a:rPr>
              <a:t>switchport port-security [max </a:t>
            </a:r>
            <a:r>
              <a:rPr lang="en-US" altLang="en-US" sz="1800" i="1">
                <a:latin typeface="Courier New" panose="02070309020205020404" pitchFamily="49" charset="0"/>
              </a:rPr>
              <a:t>value</a:t>
            </a:r>
            <a:r>
              <a:rPr lang="en-US" altLang="en-US" sz="1800" b="1">
                <a:latin typeface="Courier New" panose="02070309020205020404" pitchFamily="49" charset="0"/>
              </a:rPr>
              <a:t>] [violation {protect | restrict | shutdown}] [mac-address </a:t>
            </a:r>
            <a:r>
              <a:rPr lang="en-US" altLang="en-US" sz="1800" i="1">
                <a:latin typeface="Courier New" panose="02070309020205020404" pitchFamily="49" charset="0"/>
              </a:rPr>
              <a:t>mac-address </a:t>
            </a:r>
            <a:r>
              <a:rPr lang="en-US" altLang="en-US" sz="1800" b="1">
                <a:latin typeface="Courier New" panose="02070309020205020404" pitchFamily="49" charset="0"/>
              </a:rPr>
              <a:t>[sticky]] [aging time </a:t>
            </a:r>
            <a:r>
              <a:rPr lang="en-US" altLang="en-US" sz="1800" i="1">
                <a:latin typeface="Courier New" panose="02070309020205020404" pitchFamily="49" charset="0"/>
              </a:rPr>
              <a:t>value</a:t>
            </a:r>
            <a:r>
              <a:rPr lang="en-US" altLang="en-US" sz="1800" b="1">
                <a:latin typeface="Courier New" panose="02070309020205020404" pitchFamily="49" charset="0"/>
              </a:rPr>
              <a:t>]</a:t>
            </a:r>
            <a:endParaRPr lang="en-GB" altLang="en-US" sz="1800" b="1">
              <a:latin typeface="Courier New" panose="02070309020205020404" pitchFamily="49" charset="0"/>
            </a:endParaRPr>
          </a:p>
        </p:txBody>
      </p:sp>
      <p:sp>
        <p:nvSpPr>
          <p:cNvPr id="5" name="Rectangle 4">
            <a:extLst>
              <a:ext uri="{FF2B5EF4-FFF2-40B4-BE49-F238E27FC236}">
                <a16:creationId xmlns:a16="http://schemas.microsoft.com/office/drawing/2014/main" id="{8FDD558D-8EB9-A74C-9029-6E171165F0FE}"/>
              </a:ext>
            </a:extLst>
          </p:cNvPr>
          <p:cNvSpPr>
            <a:spLocks noChangeArrowheads="1"/>
          </p:cNvSpPr>
          <p:nvPr/>
        </p:nvSpPr>
        <p:spPr bwMode="auto">
          <a:xfrm>
            <a:off x="2044700" y="1887539"/>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000000"/>
                </a:solidFill>
                <a:latin typeface="Courier New" panose="02070309020205020404" pitchFamily="49" charset="0"/>
              </a:rPr>
              <a:t>Switch(config-if)#</a:t>
            </a:r>
            <a:endParaRPr lang="en-US" altLang="en-US" sz="1800"/>
          </a:p>
        </p:txBody>
      </p:sp>
      <p:sp>
        <p:nvSpPr>
          <p:cNvPr id="115721" name="Slide Number Placeholder 1">
            <a:extLst>
              <a:ext uri="{FF2B5EF4-FFF2-40B4-BE49-F238E27FC236}">
                <a16:creationId xmlns:a16="http://schemas.microsoft.com/office/drawing/2014/main" id="{1ED6696F-42FF-F048-8D48-48C4C97BDA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7B1E52-E228-F640-9AAA-3652A5455AD7}" type="slidenum">
              <a:rPr lang="en-US" altLang="en-US" sz="1400"/>
              <a:pPr eaLnBrk="1" hangingPunct="1"/>
              <a:t>48</a:t>
            </a:fld>
            <a:endParaRPr lang="en-US" altLang="en-US" sz="1400"/>
          </a:p>
        </p:txBody>
      </p:sp>
      <p:sp>
        <p:nvSpPr>
          <p:cNvPr id="115722" name="Oval 9">
            <a:extLst>
              <a:ext uri="{FF2B5EF4-FFF2-40B4-BE49-F238E27FC236}">
                <a16:creationId xmlns:a16="http://schemas.microsoft.com/office/drawing/2014/main" id="{A5E4B370-48F4-7940-9B57-14B1A340D0E1}"/>
              </a:ext>
            </a:extLst>
          </p:cNvPr>
          <p:cNvSpPr>
            <a:spLocks noChangeArrowheads="1"/>
          </p:cNvSpPr>
          <p:nvPr/>
        </p:nvSpPr>
        <p:spPr bwMode="auto">
          <a:xfrm>
            <a:off x="10439400" y="6629400"/>
            <a:ext cx="177800" cy="165100"/>
          </a:xfrm>
          <a:prstGeom prst="ellipse">
            <a:avLst/>
          </a:prstGeom>
          <a:solidFill>
            <a:srgbClr val="00CC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14" name="Oval 10">
            <a:extLst>
              <a:ext uri="{FF2B5EF4-FFF2-40B4-BE49-F238E27FC236}">
                <a16:creationId xmlns:a16="http://schemas.microsoft.com/office/drawing/2014/main" id="{5E13E848-512B-A24E-8559-8160AB2DA6A2}"/>
              </a:ext>
            </a:extLst>
          </p:cNvPr>
          <p:cNvSpPr>
            <a:spLocks noChangeArrowheads="1"/>
          </p:cNvSpPr>
          <p:nvPr/>
        </p:nvSpPr>
        <p:spPr bwMode="auto">
          <a:xfrm>
            <a:off x="10439400" y="6629400"/>
            <a:ext cx="177800" cy="165100"/>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Tree>
    <p:extLst>
      <p:ext uri="{BB962C8B-B14F-4D97-AF65-F5344CB8AC3E}">
        <p14:creationId xmlns:p14="http://schemas.microsoft.com/office/powerpoint/2010/main" val="1775256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500"/>
                                        <p:tgtEl>
                                          <p:spTgt spid="4">
                                            <p:bg/>
                                          </p:spTgt>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2883">
                                            <p:txEl>
                                              <p:pRg st="4" end="4"/>
                                            </p:txEl>
                                          </p:spTgt>
                                        </p:tgtEl>
                                        <p:attrNameLst>
                                          <p:attrName>style.visibility</p:attrName>
                                        </p:attrNameLst>
                                      </p:cBhvr>
                                      <p:to>
                                        <p:strVal val="visible"/>
                                      </p:to>
                                    </p:set>
                                    <p:animEffect transition="in" filter="wipe(left)">
                                      <p:cBhvr>
                                        <p:cTn id="22" dur="500"/>
                                        <p:tgtEl>
                                          <p:spTgt spid="12288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22883">
                                            <p:txEl>
                                              <p:pRg st="5" end="5"/>
                                            </p:txEl>
                                          </p:spTgt>
                                        </p:tgtEl>
                                        <p:attrNameLst>
                                          <p:attrName>style.visibility</p:attrName>
                                        </p:attrNameLst>
                                      </p:cBhvr>
                                      <p:to>
                                        <p:strVal val="visible"/>
                                      </p:to>
                                    </p:set>
                                    <p:animEffect transition="in" filter="wipe(left)">
                                      <p:cBhvr>
                                        <p:cTn id="30" dur="500"/>
                                        <p:tgtEl>
                                          <p:spTgt spid="12288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22883">
                                            <p:txEl>
                                              <p:pRg st="6" end="6"/>
                                            </p:txEl>
                                          </p:spTgt>
                                        </p:tgtEl>
                                        <p:attrNameLst>
                                          <p:attrName>style.visibility</p:attrName>
                                        </p:attrNameLst>
                                      </p:cBhvr>
                                      <p:to>
                                        <p:strVal val="visible"/>
                                      </p:to>
                                    </p:set>
                                    <p:animEffect transition="in" filter="wipe(left)">
                                      <p:cBhvr>
                                        <p:cTn id="38" dur="500"/>
                                        <p:tgtEl>
                                          <p:spTgt spid="12288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22883">
                                            <p:txEl>
                                              <p:pRg st="7" end="7"/>
                                            </p:txEl>
                                          </p:spTgt>
                                        </p:tgtEl>
                                        <p:attrNameLst>
                                          <p:attrName>style.visibility</p:attrName>
                                        </p:attrNameLst>
                                      </p:cBhvr>
                                      <p:to>
                                        <p:strVal val="visible"/>
                                      </p:to>
                                    </p:set>
                                    <p:animEffect transition="in" filter="wipe(left)">
                                      <p:cBhvr>
                                        <p:cTn id="46" dur="500"/>
                                        <p:tgtEl>
                                          <p:spTgt spid="122883">
                                            <p:txEl>
                                              <p:pRg st="7" end="7"/>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22883">
                                            <p:txEl>
                                              <p:pRg st="8" end="8"/>
                                            </p:txEl>
                                          </p:spTgt>
                                        </p:tgtEl>
                                        <p:attrNameLst>
                                          <p:attrName>style.visibility</p:attrName>
                                        </p:attrNameLst>
                                      </p:cBhvr>
                                      <p:to>
                                        <p:strVal val="visible"/>
                                      </p:to>
                                    </p:set>
                                    <p:animEffect transition="in" filter="wipe(left)">
                                      <p:cBhvr>
                                        <p:cTn id="54" dur="500"/>
                                        <p:tgtEl>
                                          <p:spTgt spid="122883">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22883">
                                            <p:txEl>
                                              <p:pRg st="9" end="9"/>
                                            </p:txEl>
                                          </p:spTgt>
                                        </p:tgtEl>
                                        <p:attrNameLst>
                                          <p:attrName>style.visibility</p:attrName>
                                        </p:attrNameLst>
                                      </p:cBhvr>
                                      <p:to>
                                        <p:strVal val="visible"/>
                                      </p:to>
                                    </p:set>
                                    <p:animEffect transition="in" filter="wipe(left)">
                                      <p:cBhvr>
                                        <p:cTn id="59" dur="500"/>
                                        <p:tgtEl>
                                          <p:spTgt spid="122883">
                                            <p:txEl>
                                              <p:pRg st="9" end="9"/>
                                            </p:txEl>
                                          </p:spTgt>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6" grpId="0" animBg="1"/>
      <p:bldP spid="4" grpId="0" build="allAtOnce" animBg="1"/>
      <p:bldP spid="5" grpId="0"/>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28EC689D-7836-A844-B764-B56139DB8ECB}"/>
              </a:ext>
            </a:extLst>
          </p:cNvPr>
          <p:cNvSpPr>
            <a:spLocks noGrp="1" noChangeArrowheads="1"/>
          </p:cNvSpPr>
          <p:nvPr>
            <p:ph type="title"/>
          </p:nvPr>
        </p:nvSpPr>
        <p:spPr>
          <a:xfrm>
            <a:off x="614442" y="-196050"/>
            <a:ext cx="9520158" cy="1049235"/>
          </a:xfrm>
        </p:spPr>
        <p:txBody>
          <a:bodyPr/>
          <a:lstStyle/>
          <a:p>
            <a:pPr eaLnBrk="1" hangingPunct="1"/>
            <a:r>
              <a:rPr lang="en-US" altLang="en-US" dirty="0">
                <a:ea typeface="ＭＳ Ｐゴシック" panose="020B0600070205080204" pitchFamily="34" charset="-128"/>
              </a:rPr>
              <a:t>Port Security: Secure MAC Addresses</a:t>
            </a:r>
          </a:p>
        </p:txBody>
      </p:sp>
      <p:sp>
        <p:nvSpPr>
          <p:cNvPr id="419843" name="Rectangle 3">
            <a:extLst>
              <a:ext uri="{FF2B5EF4-FFF2-40B4-BE49-F238E27FC236}">
                <a16:creationId xmlns:a16="http://schemas.microsoft.com/office/drawing/2014/main" id="{FF263E57-5207-A147-87F9-B92EB4AF2BC4}"/>
              </a:ext>
            </a:extLst>
          </p:cNvPr>
          <p:cNvSpPr>
            <a:spLocks noGrp="1" noChangeArrowheads="1"/>
          </p:cNvSpPr>
          <p:nvPr>
            <p:ph type="body" idx="1"/>
          </p:nvPr>
        </p:nvSpPr>
        <p:spPr>
          <a:xfrm>
            <a:off x="209006" y="1066800"/>
            <a:ext cx="11982994" cy="5791200"/>
          </a:xfrm>
        </p:spPr>
        <p:txBody>
          <a:bodyPr/>
          <a:lstStyle/>
          <a:p>
            <a:pPr eaLnBrk="1" hangingPunct="1">
              <a:lnSpc>
                <a:spcPct val="80000"/>
              </a:lnSpc>
            </a:pPr>
            <a:r>
              <a:rPr lang="en-US" altLang="en-US" sz="1800" dirty="0">
                <a:ea typeface="ＭＳ Ｐゴシック" panose="020B0600070205080204" pitchFamily="34" charset="-128"/>
              </a:rPr>
              <a:t>The switch supports these types of </a:t>
            </a:r>
            <a:r>
              <a:rPr lang="en-US" altLang="en-US" sz="1800" b="1" dirty="0">
                <a:ea typeface="ＭＳ Ｐゴシック" panose="020B0600070205080204" pitchFamily="34" charset="-128"/>
              </a:rPr>
              <a:t>secure MAC addresses</a:t>
            </a:r>
            <a:r>
              <a:rPr lang="en-US" altLang="en-US" sz="1800" dirty="0">
                <a:ea typeface="ＭＳ Ｐゴシック" panose="020B0600070205080204" pitchFamily="34" charset="-128"/>
              </a:rPr>
              <a:t>:</a:t>
            </a:r>
          </a:p>
          <a:p>
            <a:pPr eaLnBrk="1" hangingPunct="1">
              <a:lnSpc>
                <a:spcPct val="80000"/>
              </a:lnSpc>
            </a:pPr>
            <a:r>
              <a:rPr lang="en-US" altLang="en-US" sz="1800" b="1" dirty="0">
                <a:ea typeface="ＭＳ Ｐゴシック" panose="020B0600070205080204" pitchFamily="34" charset="-128"/>
              </a:rPr>
              <a:t>Static</a:t>
            </a:r>
            <a:r>
              <a:rPr lang="en-US" altLang="en-US" sz="1800" dirty="0">
                <a:ea typeface="ＭＳ Ｐゴシック" panose="020B0600070205080204" pitchFamily="34" charset="-128"/>
              </a:rPr>
              <a:t> </a:t>
            </a:r>
          </a:p>
          <a:p>
            <a:pPr lvl="1" eaLnBrk="1" hangingPunct="1">
              <a:lnSpc>
                <a:spcPct val="80000"/>
              </a:lnSpc>
            </a:pPr>
            <a:r>
              <a:rPr lang="en-US" altLang="en-US" dirty="0"/>
              <a:t>Configured using </a:t>
            </a:r>
            <a:r>
              <a:rPr lang="en-US" altLang="en-US" b="1" dirty="0">
                <a:latin typeface="Courier New" panose="02070309020205020404" pitchFamily="49" charset="0"/>
              </a:rPr>
              <a:t>switchport port-security mac-address</a:t>
            </a:r>
            <a:r>
              <a:rPr lang="en-US" altLang="en-US" dirty="0">
                <a:latin typeface="Courier New" panose="02070309020205020404" pitchFamily="49" charset="0"/>
              </a:rPr>
              <a:t> </a:t>
            </a:r>
            <a:r>
              <a:rPr lang="en-US" altLang="en-US" i="1" dirty="0">
                <a:latin typeface="Courier New" panose="02070309020205020404" pitchFamily="49" charset="0"/>
              </a:rPr>
              <a:t>mac-address</a:t>
            </a:r>
            <a:r>
              <a:rPr lang="en-US" altLang="en-US" dirty="0">
                <a:latin typeface="Courier New" panose="02070309020205020404" pitchFamily="49" charset="0"/>
              </a:rPr>
              <a:t> </a:t>
            </a:r>
          </a:p>
          <a:p>
            <a:pPr lvl="1" eaLnBrk="1" hangingPunct="1">
              <a:lnSpc>
                <a:spcPct val="80000"/>
              </a:lnSpc>
            </a:pPr>
            <a:r>
              <a:rPr lang="en-US" altLang="en-US" dirty="0"/>
              <a:t>Stored in the address table</a:t>
            </a:r>
          </a:p>
          <a:p>
            <a:pPr lvl="1" eaLnBrk="1" hangingPunct="1">
              <a:lnSpc>
                <a:spcPct val="80000"/>
              </a:lnSpc>
            </a:pPr>
            <a:r>
              <a:rPr lang="en-US" altLang="en-US" dirty="0"/>
              <a:t>Added to running configuration.</a:t>
            </a:r>
          </a:p>
          <a:p>
            <a:pPr eaLnBrk="1" hangingPunct="1">
              <a:lnSpc>
                <a:spcPct val="80000"/>
              </a:lnSpc>
            </a:pPr>
            <a:r>
              <a:rPr lang="en-US" altLang="en-US" sz="1800" b="1" dirty="0">
                <a:ea typeface="ＭＳ Ｐゴシック" panose="020B0600070205080204" pitchFamily="34" charset="-128"/>
              </a:rPr>
              <a:t>Dynamic</a:t>
            </a:r>
            <a:r>
              <a:rPr lang="en-US" altLang="en-US" sz="1800" dirty="0">
                <a:ea typeface="ＭＳ Ｐゴシック" panose="020B0600070205080204" pitchFamily="34" charset="-128"/>
              </a:rPr>
              <a:t> </a:t>
            </a:r>
          </a:p>
          <a:p>
            <a:pPr lvl="1" eaLnBrk="1" hangingPunct="1">
              <a:lnSpc>
                <a:spcPct val="80000"/>
              </a:lnSpc>
            </a:pPr>
            <a:r>
              <a:rPr lang="en-US" altLang="en-US" dirty="0"/>
              <a:t>These are dynamically configured</a:t>
            </a:r>
          </a:p>
          <a:p>
            <a:pPr lvl="1" eaLnBrk="1" hangingPunct="1">
              <a:lnSpc>
                <a:spcPct val="80000"/>
              </a:lnSpc>
            </a:pPr>
            <a:r>
              <a:rPr lang="en-US" altLang="en-US" dirty="0"/>
              <a:t>Stored </a:t>
            </a:r>
            <a:r>
              <a:rPr lang="en-US" altLang="en-US" b="1" dirty="0"/>
              <a:t>only</a:t>
            </a:r>
            <a:r>
              <a:rPr lang="en-US" altLang="en-US" dirty="0"/>
              <a:t> in the address table</a:t>
            </a:r>
          </a:p>
          <a:p>
            <a:pPr lvl="1" eaLnBrk="1" hangingPunct="1">
              <a:lnSpc>
                <a:spcPct val="80000"/>
              </a:lnSpc>
            </a:pPr>
            <a:r>
              <a:rPr lang="en-US" altLang="en-US" dirty="0"/>
              <a:t>Removed when the switch restarts</a:t>
            </a:r>
          </a:p>
          <a:p>
            <a:pPr eaLnBrk="1" hangingPunct="1">
              <a:lnSpc>
                <a:spcPct val="80000"/>
              </a:lnSpc>
            </a:pPr>
            <a:r>
              <a:rPr lang="en-US" altLang="en-US" sz="1800" b="1" i="1" dirty="0">
                <a:ea typeface="ＭＳ Ｐゴシック" panose="020B0600070205080204" pitchFamily="34" charset="-128"/>
              </a:rPr>
              <a:t>Sticky</a:t>
            </a:r>
            <a:r>
              <a:rPr lang="en-US" altLang="en-US" sz="1800" dirty="0">
                <a:ea typeface="ＭＳ Ｐゴシック" panose="020B0600070205080204" pitchFamily="34" charset="-128"/>
              </a:rPr>
              <a:t> </a:t>
            </a:r>
          </a:p>
          <a:p>
            <a:pPr lvl="1" eaLnBrk="1" hangingPunct="1">
              <a:lnSpc>
                <a:spcPct val="80000"/>
              </a:lnSpc>
            </a:pPr>
            <a:r>
              <a:rPr lang="en-US" altLang="en-US" dirty="0"/>
              <a:t>These are dynamically configured</a:t>
            </a:r>
          </a:p>
          <a:p>
            <a:pPr lvl="1" eaLnBrk="1" hangingPunct="1">
              <a:lnSpc>
                <a:spcPct val="80000"/>
              </a:lnSpc>
            </a:pPr>
            <a:r>
              <a:rPr lang="en-US" altLang="en-US" dirty="0"/>
              <a:t>Stored in the address table</a:t>
            </a:r>
          </a:p>
          <a:p>
            <a:pPr lvl="1" eaLnBrk="1" hangingPunct="1">
              <a:lnSpc>
                <a:spcPct val="80000"/>
              </a:lnSpc>
            </a:pPr>
            <a:r>
              <a:rPr lang="en-US" altLang="en-US" dirty="0"/>
              <a:t>Added to the running configuration. </a:t>
            </a:r>
          </a:p>
          <a:p>
            <a:pPr lvl="1" eaLnBrk="1" hangingPunct="1">
              <a:lnSpc>
                <a:spcPct val="80000"/>
              </a:lnSpc>
            </a:pPr>
            <a:r>
              <a:rPr lang="en-US" altLang="en-US" dirty="0"/>
              <a:t>If running-config saved to startup-config, when the switch restarts, the interface does not need to dynamically reconfigure them.</a:t>
            </a:r>
          </a:p>
          <a:p>
            <a:pPr lvl="1" eaLnBrk="1" hangingPunct="1">
              <a:lnSpc>
                <a:spcPct val="80000"/>
              </a:lnSpc>
            </a:pPr>
            <a:r>
              <a:rPr lang="en-US" altLang="en-US" b="1" dirty="0"/>
              <a:t>Note</a:t>
            </a:r>
            <a:r>
              <a:rPr lang="en-US" altLang="en-US" dirty="0"/>
              <a:t>: </a:t>
            </a:r>
            <a:r>
              <a:rPr lang="en-US" altLang="en-US" i="1" dirty="0"/>
              <a:t>When you enter this command, the interface converts all the dynamic secure MAC addresses, including those that were dynamically learned before sticky learning was enabled, to sticky secure MAC addresses. The interface adds all the sticky secure MAC addresses to the running configuration.</a:t>
            </a:r>
            <a:r>
              <a:rPr lang="en-US" altLang="en-US" dirty="0"/>
              <a:t> </a:t>
            </a:r>
          </a:p>
        </p:txBody>
      </p:sp>
      <p:sp>
        <p:nvSpPr>
          <p:cNvPr id="116739" name="Slide Number Placeholder 1">
            <a:extLst>
              <a:ext uri="{FF2B5EF4-FFF2-40B4-BE49-F238E27FC236}">
                <a16:creationId xmlns:a16="http://schemas.microsoft.com/office/drawing/2014/main" id="{2550301D-8DEB-1946-A737-CE4152392E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9A4EE2-9CAD-6044-A34F-C77CBE56989B}" type="slidenum">
              <a:rPr lang="en-US" altLang="en-US" sz="1400"/>
              <a:pPr eaLnBrk="1" hangingPunct="1"/>
              <a:t>49</a:t>
            </a:fld>
            <a:endParaRPr lang="en-US" altLang="en-US" sz="1400" dirty="0"/>
          </a:p>
        </p:txBody>
      </p:sp>
      <p:sp>
        <p:nvSpPr>
          <p:cNvPr id="116740" name="Oval 9">
            <a:extLst>
              <a:ext uri="{FF2B5EF4-FFF2-40B4-BE49-F238E27FC236}">
                <a16:creationId xmlns:a16="http://schemas.microsoft.com/office/drawing/2014/main" id="{C0997EEE-C166-2D4E-99FE-0852AD009B4A}"/>
              </a:ext>
            </a:extLst>
          </p:cNvPr>
          <p:cNvSpPr>
            <a:spLocks noChangeArrowheads="1"/>
          </p:cNvSpPr>
          <p:nvPr/>
        </p:nvSpPr>
        <p:spPr bwMode="auto">
          <a:xfrm>
            <a:off x="10439400" y="6629400"/>
            <a:ext cx="177800" cy="165100"/>
          </a:xfrm>
          <a:prstGeom prst="ellipse">
            <a:avLst/>
          </a:prstGeom>
          <a:solidFill>
            <a:srgbClr val="00CC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6" name="Oval 10">
            <a:extLst>
              <a:ext uri="{FF2B5EF4-FFF2-40B4-BE49-F238E27FC236}">
                <a16:creationId xmlns:a16="http://schemas.microsoft.com/office/drawing/2014/main" id="{DDD5C521-98AC-7843-99D2-6FD9C52A6AE7}"/>
              </a:ext>
            </a:extLst>
          </p:cNvPr>
          <p:cNvSpPr>
            <a:spLocks noChangeArrowheads="1"/>
          </p:cNvSpPr>
          <p:nvPr/>
        </p:nvSpPr>
        <p:spPr bwMode="auto">
          <a:xfrm>
            <a:off x="10439400" y="6629400"/>
            <a:ext cx="177800" cy="165100"/>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Tree>
    <p:extLst>
      <p:ext uri="{BB962C8B-B14F-4D97-AF65-F5344CB8AC3E}">
        <p14:creationId xmlns:p14="http://schemas.microsoft.com/office/powerpoint/2010/main" val="37036075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43">
                                            <p:txEl>
                                              <p:pRg st="1" end="1"/>
                                            </p:txEl>
                                          </p:spTgt>
                                        </p:tgtEl>
                                        <p:attrNameLst>
                                          <p:attrName>style.visibility</p:attrName>
                                        </p:attrNameLst>
                                      </p:cBhvr>
                                      <p:to>
                                        <p:strVal val="visible"/>
                                      </p:to>
                                    </p:set>
                                    <p:animEffect transition="in" filter="blinds(horizontal)">
                                      <p:cBhvr>
                                        <p:cTn id="7" dur="500"/>
                                        <p:tgtEl>
                                          <p:spTgt spid="41984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9843">
                                            <p:txEl>
                                              <p:pRg st="2" end="2"/>
                                            </p:txEl>
                                          </p:spTgt>
                                        </p:tgtEl>
                                        <p:attrNameLst>
                                          <p:attrName>style.visibility</p:attrName>
                                        </p:attrNameLst>
                                      </p:cBhvr>
                                      <p:to>
                                        <p:strVal val="visible"/>
                                      </p:to>
                                    </p:set>
                                    <p:animEffect transition="in" filter="blinds(horizontal)">
                                      <p:cBhvr>
                                        <p:cTn id="10" dur="500"/>
                                        <p:tgtEl>
                                          <p:spTgt spid="41984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9843">
                                            <p:txEl>
                                              <p:pRg st="3" end="3"/>
                                            </p:txEl>
                                          </p:spTgt>
                                        </p:tgtEl>
                                        <p:attrNameLst>
                                          <p:attrName>style.visibility</p:attrName>
                                        </p:attrNameLst>
                                      </p:cBhvr>
                                      <p:to>
                                        <p:strVal val="visible"/>
                                      </p:to>
                                    </p:set>
                                    <p:animEffect transition="in" filter="blinds(horizontal)">
                                      <p:cBhvr>
                                        <p:cTn id="13" dur="500"/>
                                        <p:tgtEl>
                                          <p:spTgt spid="41984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19843">
                                            <p:txEl>
                                              <p:pRg st="4" end="4"/>
                                            </p:txEl>
                                          </p:spTgt>
                                        </p:tgtEl>
                                        <p:attrNameLst>
                                          <p:attrName>style.visibility</p:attrName>
                                        </p:attrNameLst>
                                      </p:cBhvr>
                                      <p:to>
                                        <p:strVal val="visible"/>
                                      </p:to>
                                    </p:set>
                                    <p:animEffect transition="in" filter="blinds(horizontal)">
                                      <p:cBhvr>
                                        <p:cTn id="16" dur="500"/>
                                        <p:tgtEl>
                                          <p:spTgt spid="41984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19843">
                                            <p:txEl>
                                              <p:pRg st="5" end="5"/>
                                            </p:txEl>
                                          </p:spTgt>
                                        </p:tgtEl>
                                        <p:attrNameLst>
                                          <p:attrName>style.visibility</p:attrName>
                                        </p:attrNameLst>
                                      </p:cBhvr>
                                      <p:to>
                                        <p:strVal val="visible"/>
                                      </p:to>
                                    </p:set>
                                    <p:animEffect transition="in" filter="blinds(horizontal)">
                                      <p:cBhvr>
                                        <p:cTn id="21" dur="500"/>
                                        <p:tgtEl>
                                          <p:spTgt spid="41984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19843">
                                            <p:txEl>
                                              <p:pRg st="6" end="6"/>
                                            </p:txEl>
                                          </p:spTgt>
                                        </p:tgtEl>
                                        <p:attrNameLst>
                                          <p:attrName>style.visibility</p:attrName>
                                        </p:attrNameLst>
                                      </p:cBhvr>
                                      <p:to>
                                        <p:strVal val="visible"/>
                                      </p:to>
                                    </p:set>
                                    <p:animEffect transition="in" filter="blinds(horizontal)">
                                      <p:cBhvr>
                                        <p:cTn id="24" dur="500"/>
                                        <p:tgtEl>
                                          <p:spTgt spid="41984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19843">
                                            <p:txEl>
                                              <p:pRg st="7" end="7"/>
                                            </p:txEl>
                                          </p:spTgt>
                                        </p:tgtEl>
                                        <p:attrNameLst>
                                          <p:attrName>style.visibility</p:attrName>
                                        </p:attrNameLst>
                                      </p:cBhvr>
                                      <p:to>
                                        <p:strVal val="visible"/>
                                      </p:to>
                                    </p:set>
                                    <p:animEffect transition="in" filter="blinds(horizontal)">
                                      <p:cBhvr>
                                        <p:cTn id="27" dur="500"/>
                                        <p:tgtEl>
                                          <p:spTgt spid="41984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19843">
                                            <p:txEl>
                                              <p:pRg st="8" end="8"/>
                                            </p:txEl>
                                          </p:spTgt>
                                        </p:tgtEl>
                                        <p:attrNameLst>
                                          <p:attrName>style.visibility</p:attrName>
                                        </p:attrNameLst>
                                      </p:cBhvr>
                                      <p:to>
                                        <p:strVal val="visible"/>
                                      </p:to>
                                    </p:set>
                                    <p:animEffect transition="in" filter="blinds(horizontal)">
                                      <p:cBhvr>
                                        <p:cTn id="30" dur="500"/>
                                        <p:tgtEl>
                                          <p:spTgt spid="419843">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419843">
                                            <p:txEl>
                                              <p:pRg st="9" end="9"/>
                                            </p:txEl>
                                          </p:spTgt>
                                        </p:tgtEl>
                                        <p:attrNameLst>
                                          <p:attrName>style.visibility</p:attrName>
                                        </p:attrNameLst>
                                      </p:cBhvr>
                                      <p:to>
                                        <p:strVal val="visible"/>
                                      </p:to>
                                    </p:set>
                                    <p:animEffect transition="in" filter="blinds(horizontal)">
                                      <p:cBhvr>
                                        <p:cTn id="35" dur="500"/>
                                        <p:tgtEl>
                                          <p:spTgt spid="419843">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19843">
                                            <p:txEl>
                                              <p:pRg st="10" end="10"/>
                                            </p:txEl>
                                          </p:spTgt>
                                        </p:tgtEl>
                                        <p:attrNameLst>
                                          <p:attrName>style.visibility</p:attrName>
                                        </p:attrNameLst>
                                      </p:cBhvr>
                                      <p:to>
                                        <p:strVal val="visible"/>
                                      </p:to>
                                    </p:set>
                                    <p:animEffect transition="in" filter="blinds(horizontal)">
                                      <p:cBhvr>
                                        <p:cTn id="38" dur="500"/>
                                        <p:tgtEl>
                                          <p:spTgt spid="419843">
                                            <p:txEl>
                                              <p:pRg st="10" end="1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19843">
                                            <p:txEl>
                                              <p:pRg st="11" end="11"/>
                                            </p:txEl>
                                          </p:spTgt>
                                        </p:tgtEl>
                                        <p:attrNameLst>
                                          <p:attrName>style.visibility</p:attrName>
                                        </p:attrNameLst>
                                      </p:cBhvr>
                                      <p:to>
                                        <p:strVal val="visible"/>
                                      </p:to>
                                    </p:set>
                                    <p:animEffect transition="in" filter="blinds(horizontal)">
                                      <p:cBhvr>
                                        <p:cTn id="41" dur="500"/>
                                        <p:tgtEl>
                                          <p:spTgt spid="419843">
                                            <p:txEl>
                                              <p:pRg st="11" end="11"/>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19843">
                                            <p:txEl>
                                              <p:pRg st="12" end="12"/>
                                            </p:txEl>
                                          </p:spTgt>
                                        </p:tgtEl>
                                        <p:attrNameLst>
                                          <p:attrName>style.visibility</p:attrName>
                                        </p:attrNameLst>
                                      </p:cBhvr>
                                      <p:to>
                                        <p:strVal val="visible"/>
                                      </p:to>
                                    </p:set>
                                    <p:animEffect transition="in" filter="blinds(horizontal)">
                                      <p:cBhvr>
                                        <p:cTn id="44" dur="500"/>
                                        <p:tgtEl>
                                          <p:spTgt spid="419843">
                                            <p:txEl>
                                              <p:pRg st="12" end="1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419843">
                                            <p:txEl>
                                              <p:pRg st="13" end="13"/>
                                            </p:txEl>
                                          </p:spTgt>
                                        </p:tgtEl>
                                        <p:attrNameLst>
                                          <p:attrName>style.visibility</p:attrName>
                                        </p:attrNameLst>
                                      </p:cBhvr>
                                      <p:to>
                                        <p:strVal val="visible"/>
                                      </p:to>
                                    </p:set>
                                    <p:animEffect transition="in" filter="blinds(horizontal)">
                                      <p:cBhvr>
                                        <p:cTn id="47" dur="500"/>
                                        <p:tgtEl>
                                          <p:spTgt spid="419843">
                                            <p:txEl>
                                              <p:pRg st="13" end="13"/>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419843">
                                            <p:txEl>
                                              <p:pRg st="14" end="14"/>
                                            </p:txEl>
                                          </p:spTgt>
                                        </p:tgtEl>
                                        <p:attrNameLst>
                                          <p:attrName>style.visibility</p:attrName>
                                        </p:attrNameLst>
                                      </p:cBhvr>
                                      <p:to>
                                        <p:strVal val="visible"/>
                                      </p:to>
                                    </p:set>
                                    <p:animEffect transition="in" filter="blinds(horizontal)">
                                      <p:cBhvr>
                                        <p:cTn id="50" dur="500"/>
                                        <p:tgtEl>
                                          <p:spTgt spid="419843">
                                            <p:txEl>
                                              <p:pRg st="14" end="14"/>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5B3A1-03FB-AA1D-92BD-5023F46772DA}"/>
              </a:ext>
            </a:extLst>
          </p:cNvPr>
          <p:cNvSpPr>
            <a:spLocks noGrp="1"/>
          </p:cNvSpPr>
          <p:nvPr>
            <p:ph idx="1"/>
          </p:nvPr>
        </p:nvSpPr>
        <p:spPr>
          <a:xfrm>
            <a:off x="1335921" y="652153"/>
            <a:ext cx="4984668" cy="5251342"/>
          </a:xfrm>
        </p:spPr>
        <p:txBody>
          <a:bodyPr>
            <a:normAutofit/>
          </a:bodyPr>
          <a:lstStyle/>
          <a:p>
            <a:r>
              <a:rPr lang="en-US" b="0" i="0" dirty="0">
                <a:solidFill>
                  <a:srgbClr val="212529"/>
                </a:solidFill>
                <a:effectLst/>
                <a:latin typeface="Arial" panose="020B0604020202020204" pitchFamily="34" charset="0"/>
              </a:rPr>
              <a:t>If the PC-B responses back to PC-A and sends a frame back, the switch takes the source MAC address from that frame and place that MAC address in the CAM table as well, associating this address with the interface that received the frame. Since the switch already knows where the PC-A is located, so it doesn’t flood the frame as it did the first time. This time it only sends the frame out from the F0 interface.</a:t>
            </a:r>
            <a:endParaRPr lang="en-US" dirty="0">
              <a:solidFill>
                <a:srgbClr val="212529"/>
              </a:solidFill>
              <a:latin typeface="Arial" panose="020B0604020202020204" pitchFamily="34" charset="0"/>
            </a:endParaRPr>
          </a:p>
          <a:p>
            <a:r>
              <a:rPr lang="en-US" b="0" i="0" dirty="0">
                <a:solidFill>
                  <a:srgbClr val="212529"/>
                </a:solidFill>
                <a:effectLst/>
                <a:latin typeface="Arial" panose="020B0604020202020204" pitchFamily="34" charset="0"/>
              </a:rPr>
              <a:t>The following image shows how the switch processes this frame</a:t>
            </a:r>
            <a:endParaRPr lang="en-US" dirty="0"/>
          </a:p>
        </p:txBody>
      </p:sp>
      <p:pic>
        <p:nvPicPr>
          <p:cNvPr id="4" name="Picture 3">
            <a:extLst>
              <a:ext uri="{FF2B5EF4-FFF2-40B4-BE49-F238E27FC236}">
                <a16:creationId xmlns:a16="http://schemas.microsoft.com/office/drawing/2014/main" id="{8D589C91-629C-2190-218F-AB5D06F8C569}"/>
              </a:ext>
            </a:extLst>
          </p:cNvPr>
          <p:cNvPicPr>
            <a:picLocks noChangeAspect="1"/>
          </p:cNvPicPr>
          <p:nvPr/>
        </p:nvPicPr>
        <p:blipFill>
          <a:blip r:embed="rId2"/>
          <a:stretch>
            <a:fillRect/>
          </a:stretch>
        </p:blipFill>
        <p:spPr>
          <a:xfrm>
            <a:off x="6680033" y="1388087"/>
            <a:ext cx="5191125" cy="4038600"/>
          </a:xfrm>
          <a:prstGeom prst="rect">
            <a:avLst/>
          </a:prstGeom>
        </p:spPr>
      </p:pic>
    </p:spTree>
    <p:extLst>
      <p:ext uri="{BB962C8B-B14F-4D97-AF65-F5344CB8AC3E}">
        <p14:creationId xmlns:p14="http://schemas.microsoft.com/office/powerpoint/2010/main" val="86378698"/>
      </p:ext>
    </p:extLst>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8627-5948-0A47-B993-9DF2FC9B9992}"/>
              </a:ext>
            </a:extLst>
          </p:cNvPr>
          <p:cNvSpPr>
            <a:spLocks noGrp="1"/>
          </p:cNvSpPr>
          <p:nvPr>
            <p:ph type="title"/>
          </p:nvPr>
        </p:nvSpPr>
        <p:spPr>
          <a:xfrm>
            <a:off x="871190" y="2980244"/>
            <a:ext cx="9603275" cy="1049235"/>
          </a:xfrm>
        </p:spPr>
        <p:txBody>
          <a:bodyPr>
            <a:normAutofit/>
          </a:bodyPr>
          <a:lstStyle/>
          <a:p>
            <a:pPr algn="ctr"/>
            <a:r>
              <a:rPr lang="en-US" sz="5400" i="1" dirty="0">
                <a:latin typeface="Apple Chancery" panose="03020702040506060504" pitchFamily="66" charset="-79"/>
                <a:cs typeface="Apple Chancery" panose="03020702040506060504" pitchFamily="66" charset="-79"/>
              </a:rPr>
              <a:t>End of Chapter 3</a:t>
            </a:r>
          </a:p>
        </p:txBody>
      </p:sp>
    </p:spTree>
    <p:extLst>
      <p:ext uri="{BB962C8B-B14F-4D97-AF65-F5344CB8AC3E}">
        <p14:creationId xmlns:p14="http://schemas.microsoft.com/office/powerpoint/2010/main" val="4039109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A2F3-AB7E-622A-CBCD-5901F1CD6F61}"/>
              </a:ext>
            </a:extLst>
          </p:cNvPr>
          <p:cNvSpPr>
            <a:spLocks noGrp="1"/>
          </p:cNvSpPr>
          <p:nvPr>
            <p:ph type="title"/>
          </p:nvPr>
        </p:nvSpPr>
        <p:spPr/>
        <p:txBody>
          <a:bodyPr/>
          <a:lstStyle/>
          <a:p>
            <a:r>
              <a:rPr lang="en-US" b="0" dirty="0">
                <a:solidFill>
                  <a:srgbClr val="294A70"/>
                </a:solidFill>
                <a:effectLst/>
                <a:latin typeface="Arial" panose="020B0604020202020204" pitchFamily="34" charset="0"/>
              </a:rPr>
              <a:t>ARP (Address Resolution Protocol)</a:t>
            </a:r>
            <a:endParaRPr lang="en-US" dirty="0"/>
          </a:p>
        </p:txBody>
      </p:sp>
      <p:sp>
        <p:nvSpPr>
          <p:cNvPr id="3" name="Content Placeholder 2">
            <a:extLst>
              <a:ext uri="{FF2B5EF4-FFF2-40B4-BE49-F238E27FC236}">
                <a16:creationId xmlns:a16="http://schemas.microsoft.com/office/drawing/2014/main" id="{A93A6D52-9F42-D3CB-211E-3302111D8FA5}"/>
              </a:ext>
            </a:extLst>
          </p:cNvPr>
          <p:cNvSpPr>
            <a:spLocks noGrp="1"/>
          </p:cNvSpPr>
          <p:nvPr>
            <p:ph idx="1"/>
          </p:nvPr>
        </p:nvSpPr>
        <p:spPr/>
        <p:txBody>
          <a:bodyPr>
            <a:normAutofit fontScale="85000" lnSpcReduction="10000"/>
          </a:bodyPr>
          <a:lstStyle/>
          <a:p>
            <a:pPr algn="l"/>
            <a:r>
              <a:rPr lang="en-US" b="1" i="0" dirty="0">
                <a:solidFill>
                  <a:srgbClr val="000000"/>
                </a:solidFill>
                <a:effectLst/>
                <a:latin typeface="Arial" panose="020B0604020202020204" pitchFamily="34" charset="0"/>
              </a:rPr>
              <a:t>ARP (Address Resolution Protocol)</a:t>
            </a:r>
            <a:r>
              <a:rPr lang="en-US" b="0" i="0" dirty="0">
                <a:solidFill>
                  <a:srgbClr val="000000"/>
                </a:solidFill>
                <a:effectLst/>
                <a:latin typeface="Arial" panose="020B0604020202020204" pitchFamily="34" charset="0"/>
              </a:rPr>
              <a:t> is a network protocol used to find out the hardware (MAC) address of a device from an IP address. It is used when a device wants to communicate with some other device on a local network (for example on an Ethernet network that requires physical addresses to be known before sending packets). The sending device uses ARP to translate IP addresses to MAC addresses. The device sends an ARP request message containing the IP address of the receiving device. All devices on a local network segment see the message, but only the device that has that IP address responds with the ARP reply message containing its MAC address. The sending device now has enough information to send the packet to the receiving device.</a:t>
            </a:r>
          </a:p>
          <a:p>
            <a:pPr algn="l"/>
            <a:r>
              <a:rPr lang="en-US" b="0" i="0" dirty="0">
                <a:solidFill>
                  <a:srgbClr val="000000"/>
                </a:solidFill>
                <a:effectLst/>
                <a:latin typeface="Arial" panose="020B0604020202020204" pitchFamily="34" charset="0"/>
              </a:rPr>
              <a:t>ARP request packets are sent to the broadcast addresses (FF:FF:FF:FF:FF:FF for the Ethernet broadcasts and 255.255.255.255 for the IP broadcast).</a:t>
            </a:r>
          </a:p>
          <a:p>
            <a:endParaRPr lang="en-US" dirty="0"/>
          </a:p>
        </p:txBody>
      </p:sp>
    </p:spTree>
    <p:extLst>
      <p:ext uri="{BB962C8B-B14F-4D97-AF65-F5344CB8AC3E}">
        <p14:creationId xmlns:p14="http://schemas.microsoft.com/office/powerpoint/2010/main" val="96023777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C3DD-3359-8D78-A02B-F0D01CD4E64F}"/>
              </a:ext>
            </a:extLst>
          </p:cNvPr>
          <p:cNvSpPr>
            <a:spLocks noGrp="1"/>
          </p:cNvSpPr>
          <p:nvPr>
            <p:ph type="title"/>
          </p:nvPr>
        </p:nvSpPr>
        <p:spPr>
          <a:xfrm>
            <a:off x="183397" y="269432"/>
            <a:ext cx="9520158" cy="1049235"/>
          </a:xfrm>
        </p:spPr>
        <p:txBody>
          <a:bodyPr/>
          <a:lstStyle/>
          <a:p>
            <a:r>
              <a:rPr lang="en-US" dirty="0"/>
              <a:t>ARP</a:t>
            </a:r>
          </a:p>
        </p:txBody>
      </p:sp>
      <p:sp>
        <p:nvSpPr>
          <p:cNvPr id="3" name="Content Placeholder 2">
            <a:extLst>
              <a:ext uri="{FF2B5EF4-FFF2-40B4-BE49-F238E27FC236}">
                <a16:creationId xmlns:a16="http://schemas.microsoft.com/office/drawing/2014/main" id="{A632CF30-325A-6243-5418-167B37D41DEC}"/>
              </a:ext>
            </a:extLst>
          </p:cNvPr>
          <p:cNvSpPr>
            <a:spLocks noGrp="1"/>
          </p:cNvSpPr>
          <p:nvPr>
            <p:ph idx="1"/>
          </p:nvPr>
        </p:nvSpPr>
        <p:spPr>
          <a:xfrm>
            <a:off x="183397" y="1664989"/>
            <a:ext cx="8014119" cy="4395571"/>
          </a:xfrm>
        </p:spPr>
        <p:txBody>
          <a:bodyPr/>
          <a:lstStyle/>
          <a:p>
            <a:r>
              <a:rPr lang="en-US" b="0" i="0" dirty="0">
                <a:solidFill>
                  <a:srgbClr val="000000"/>
                </a:solidFill>
                <a:effectLst/>
                <a:latin typeface="Arial" panose="020B0604020202020204" pitchFamily="34" charset="0"/>
              </a:rPr>
              <a:t>Let’s say that host A wants to communicate with host B for the first time. Host A knows the IP address of host B, but since this is the first time the two hosts communicate, the hardware (MAC) addresses are not known. Host A uses the </a:t>
            </a:r>
            <a:r>
              <a:rPr lang="en-US" b="0" i="0" u="sng" dirty="0">
                <a:solidFill>
                  <a:srgbClr val="294A70"/>
                </a:solidFill>
                <a:effectLst/>
                <a:latin typeface="Arial" panose="020B0604020202020204" pitchFamily="34" charset="0"/>
                <a:hlinkClick r:id="rId2"/>
              </a:rPr>
              <a:t>ARP process</a:t>
            </a:r>
            <a:r>
              <a:rPr lang="en-US" b="0" i="0" dirty="0">
                <a:solidFill>
                  <a:srgbClr val="000000"/>
                </a:solidFill>
                <a:effectLst/>
                <a:latin typeface="Arial" panose="020B0604020202020204" pitchFamily="34" charset="0"/>
              </a:rPr>
              <a:t> to find out the MAC address of host B. The switch forwards the ARP request out all ports except the port the host A is connected to. Host B receives the ARP request and responds with its MAC address. Host B also learns the MAC address of host A (because host A sent its MAC address in the ARP request). Host C receives the ARP request but doesn’t respond since the IP address listed in the request is not its own.</a:t>
            </a:r>
            <a:endParaRPr lang="en-US" dirty="0"/>
          </a:p>
        </p:txBody>
      </p:sp>
      <p:pic>
        <p:nvPicPr>
          <p:cNvPr id="5" name="Picture 4">
            <a:extLst>
              <a:ext uri="{FF2B5EF4-FFF2-40B4-BE49-F238E27FC236}">
                <a16:creationId xmlns:a16="http://schemas.microsoft.com/office/drawing/2014/main" id="{03028AC1-B4FD-347C-D1B7-C44FD002F12C}"/>
              </a:ext>
            </a:extLst>
          </p:cNvPr>
          <p:cNvPicPr>
            <a:picLocks noChangeAspect="1"/>
          </p:cNvPicPr>
          <p:nvPr/>
        </p:nvPicPr>
        <p:blipFill>
          <a:blip r:embed="rId3"/>
          <a:stretch>
            <a:fillRect/>
          </a:stretch>
        </p:blipFill>
        <p:spPr>
          <a:xfrm>
            <a:off x="8197516" y="341014"/>
            <a:ext cx="3593431" cy="2647950"/>
          </a:xfrm>
          <a:prstGeom prst="rect">
            <a:avLst/>
          </a:prstGeom>
        </p:spPr>
      </p:pic>
    </p:spTree>
    <p:extLst>
      <p:ext uri="{BB962C8B-B14F-4D97-AF65-F5344CB8AC3E}">
        <p14:creationId xmlns:p14="http://schemas.microsoft.com/office/powerpoint/2010/main" val="1457522378"/>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77FBB91-F136-324C-A594-C68468C4728B}"/>
              </a:ext>
            </a:extLst>
          </p:cNvPr>
          <p:cNvSpPr>
            <a:spLocks noGrp="1"/>
          </p:cNvSpPr>
          <p:nvPr>
            <p:ph type="title"/>
          </p:nvPr>
        </p:nvSpPr>
        <p:spPr>
          <a:xfrm>
            <a:off x="1455390" y="-108574"/>
            <a:ext cx="9520158" cy="1049235"/>
          </a:xfrm>
        </p:spPr>
        <p:txBody>
          <a:bodyPr/>
          <a:lstStyle/>
          <a:p>
            <a:r>
              <a:rPr lang="en-US" altLang="en-US" dirty="0">
                <a:ea typeface="ＭＳ Ｐゴシック" panose="020B0600070205080204" pitchFamily="34" charset="-128"/>
              </a:rPr>
              <a:t>Ethernet</a:t>
            </a:r>
          </a:p>
        </p:txBody>
      </p:sp>
      <p:sp>
        <p:nvSpPr>
          <p:cNvPr id="20482" name="Slide Number Placeholder 3">
            <a:extLst>
              <a:ext uri="{FF2B5EF4-FFF2-40B4-BE49-F238E27FC236}">
                <a16:creationId xmlns:a16="http://schemas.microsoft.com/office/drawing/2014/main" id="{25CF9D3E-E982-0E45-B9BD-CB806DADFBC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66C945-D2DD-3B4F-ADAD-00703EB91E5B}" type="slidenum">
              <a:rPr lang="en-US" altLang="en-US" sz="1400"/>
              <a:pPr eaLnBrk="1" hangingPunct="1"/>
              <a:t>8</a:t>
            </a:fld>
            <a:endParaRPr lang="en-US" altLang="en-US" sz="1400"/>
          </a:p>
        </p:txBody>
      </p:sp>
      <p:sp>
        <p:nvSpPr>
          <p:cNvPr id="9" name="Content Placeholder 8">
            <a:extLst>
              <a:ext uri="{FF2B5EF4-FFF2-40B4-BE49-F238E27FC236}">
                <a16:creationId xmlns:a16="http://schemas.microsoft.com/office/drawing/2014/main" id="{40046997-FA2C-5041-83BC-775CEFAE9D61}"/>
              </a:ext>
            </a:extLst>
          </p:cNvPr>
          <p:cNvSpPr>
            <a:spLocks noGrp="1"/>
          </p:cNvSpPr>
          <p:nvPr>
            <p:ph idx="1"/>
          </p:nvPr>
        </p:nvSpPr>
        <p:spPr>
          <a:xfrm>
            <a:off x="0" y="2391357"/>
            <a:ext cx="7619999" cy="3733800"/>
          </a:xfrm>
        </p:spPr>
        <p:txBody>
          <a:bodyPr>
            <a:normAutofit/>
          </a:bodyPr>
          <a:lstStyle/>
          <a:p>
            <a:pPr marL="0" indent="0">
              <a:buNone/>
            </a:pPr>
            <a:r>
              <a:rPr lang="en-US" altLang="en-US" dirty="0">
                <a:ea typeface="ＭＳ Ｐゴシック" panose="020B0600070205080204" pitchFamily="34" charset="-128"/>
              </a:rPr>
              <a:t>Ethernet</a:t>
            </a:r>
          </a:p>
          <a:p>
            <a:pPr marL="0" indent="0"/>
            <a:r>
              <a:rPr lang="en-US" altLang="en-US" dirty="0">
                <a:ea typeface="ＭＳ Ｐゴシック" panose="020B0600070205080204" pitchFamily="34" charset="-128"/>
              </a:rPr>
              <a:t>Layer 2 – Data Link Layer</a:t>
            </a:r>
          </a:p>
          <a:p>
            <a:pPr marL="0" indent="0"/>
            <a:r>
              <a:rPr lang="en-US" altLang="en-US" dirty="0">
                <a:ea typeface="ＭＳ Ｐゴシック" panose="020B0600070205080204" pitchFamily="34" charset="-128"/>
              </a:rPr>
              <a:t>NIC (Source MAC address) to NIC (Destination MAC address) communications in the same network </a:t>
            </a:r>
          </a:p>
          <a:p>
            <a:pPr marL="0" indent="0"/>
            <a:r>
              <a:rPr lang="en-US" altLang="en-US" dirty="0">
                <a:ea typeface="ＭＳ Ｐゴシック" panose="020B0600070205080204" pitchFamily="34" charset="-128"/>
              </a:rPr>
              <a:t>Source MAC address – Address of the sender’s NIC</a:t>
            </a:r>
          </a:p>
          <a:p>
            <a:pPr marL="0" indent="0"/>
            <a:r>
              <a:rPr lang="en-US" altLang="en-US" dirty="0">
                <a:ea typeface="ＭＳ Ｐゴシック" panose="020B0600070205080204" pitchFamily="34" charset="-128"/>
              </a:rPr>
              <a:t>Destination MAC address</a:t>
            </a:r>
          </a:p>
          <a:p>
            <a:pPr lvl="1"/>
            <a:r>
              <a:rPr lang="en-US" altLang="en-US" dirty="0"/>
              <a:t>Unicast: MAC address of destination NIC on the same network</a:t>
            </a:r>
          </a:p>
          <a:p>
            <a:pPr lvl="1"/>
            <a:r>
              <a:rPr lang="en-US" altLang="en-US" dirty="0"/>
              <a:t>Broadcast: All 1 bits (F’s) </a:t>
            </a:r>
          </a:p>
          <a:p>
            <a:pPr marL="0" indent="0"/>
            <a:endParaRPr lang="en-US" altLang="en-US" dirty="0">
              <a:ea typeface="ＭＳ Ｐゴシック" panose="020B0600070205080204" pitchFamily="34" charset="-128"/>
            </a:endParaRPr>
          </a:p>
        </p:txBody>
      </p:sp>
      <p:sp>
        <p:nvSpPr>
          <p:cNvPr id="20484" name="Rectangle 10">
            <a:extLst>
              <a:ext uri="{FF2B5EF4-FFF2-40B4-BE49-F238E27FC236}">
                <a16:creationId xmlns:a16="http://schemas.microsoft.com/office/drawing/2014/main" id="{2F6A5A83-508D-5F4B-A848-059707FBBC8A}"/>
              </a:ext>
            </a:extLst>
          </p:cNvPr>
          <p:cNvSpPr>
            <a:spLocks noChangeArrowheads="1"/>
          </p:cNvSpPr>
          <p:nvPr/>
        </p:nvSpPr>
        <p:spPr bwMode="auto">
          <a:xfrm>
            <a:off x="1828800" y="1447800"/>
            <a:ext cx="2286000" cy="609600"/>
          </a:xfrm>
          <a:prstGeom prst="rect">
            <a:avLst/>
          </a:prstGeom>
          <a:solidFill>
            <a:srgbClr val="FF0000"/>
          </a:solidFill>
          <a:ln w="25400">
            <a:solidFill>
              <a:schemeClr val="bg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chemeClr val="bg1"/>
                </a:solidFill>
              </a:rPr>
              <a:t>Destination Address (MAC)</a:t>
            </a:r>
          </a:p>
        </p:txBody>
      </p:sp>
      <p:sp>
        <p:nvSpPr>
          <p:cNvPr id="20485" name="Rectangle 11">
            <a:extLst>
              <a:ext uri="{FF2B5EF4-FFF2-40B4-BE49-F238E27FC236}">
                <a16:creationId xmlns:a16="http://schemas.microsoft.com/office/drawing/2014/main" id="{9BB7A232-3BB0-1A4A-96CF-97A822753BBA}"/>
              </a:ext>
            </a:extLst>
          </p:cNvPr>
          <p:cNvSpPr>
            <a:spLocks noChangeArrowheads="1"/>
          </p:cNvSpPr>
          <p:nvPr/>
        </p:nvSpPr>
        <p:spPr bwMode="auto">
          <a:xfrm>
            <a:off x="4114800" y="1447800"/>
            <a:ext cx="2286000" cy="609600"/>
          </a:xfrm>
          <a:prstGeom prst="rect">
            <a:avLst/>
          </a:prstGeom>
          <a:solidFill>
            <a:srgbClr val="FF0000"/>
          </a:solidFill>
          <a:ln w="25400">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chemeClr val="bg1"/>
                </a:solidFill>
              </a:rPr>
              <a:t>Source Address (MAC)</a:t>
            </a:r>
          </a:p>
        </p:txBody>
      </p:sp>
      <p:sp>
        <p:nvSpPr>
          <p:cNvPr id="20486" name="Rectangle 12">
            <a:extLst>
              <a:ext uri="{FF2B5EF4-FFF2-40B4-BE49-F238E27FC236}">
                <a16:creationId xmlns:a16="http://schemas.microsoft.com/office/drawing/2014/main" id="{F1CD5349-1BEE-3542-8688-1F7F7F698673}"/>
              </a:ext>
            </a:extLst>
          </p:cNvPr>
          <p:cNvSpPr>
            <a:spLocks noChangeArrowheads="1"/>
          </p:cNvSpPr>
          <p:nvPr/>
        </p:nvSpPr>
        <p:spPr bwMode="auto">
          <a:xfrm>
            <a:off x="6400800" y="1447800"/>
            <a:ext cx="1219200" cy="609600"/>
          </a:xfrm>
          <a:prstGeom prst="rect">
            <a:avLst/>
          </a:prstGeom>
          <a:solidFill>
            <a:srgbClr val="FF0000"/>
          </a:solidFill>
          <a:ln w="25400">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chemeClr val="bg1"/>
                </a:solidFill>
              </a:rPr>
              <a:t>Type</a:t>
            </a:r>
          </a:p>
          <a:p>
            <a:pPr algn="ctr" eaLnBrk="1" hangingPunct="1"/>
            <a:r>
              <a:rPr lang="en-US" altLang="en-US" sz="1800">
                <a:solidFill>
                  <a:schemeClr val="bg1"/>
                </a:solidFill>
              </a:rPr>
              <a:t>(Data?)</a:t>
            </a:r>
          </a:p>
        </p:txBody>
      </p:sp>
      <p:sp>
        <p:nvSpPr>
          <p:cNvPr id="20487" name="Rectangle 13">
            <a:extLst>
              <a:ext uri="{FF2B5EF4-FFF2-40B4-BE49-F238E27FC236}">
                <a16:creationId xmlns:a16="http://schemas.microsoft.com/office/drawing/2014/main" id="{E4002F6B-B481-514F-A28D-33B39B1807B3}"/>
              </a:ext>
            </a:extLst>
          </p:cNvPr>
          <p:cNvSpPr>
            <a:spLocks noChangeArrowheads="1"/>
          </p:cNvSpPr>
          <p:nvPr/>
        </p:nvSpPr>
        <p:spPr bwMode="auto">
          <a:xfrm>
            <a:off x="9296400" y="1447800"/>
            <a:ext cx="1219200" cy="609600"/>
          </a:xfrm>
          <a:prstGeom prst="rect">
            <a:avLst/>
          </a:prstGeom>
          <a:solidFill>
            <a:srgbClr val="FF0000"/>
          </a:solidFill>
          <a:ln w="25400">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dirty="0">
                <a:solidFill>
                  <a:schemeClr val="bg1"/>
                </a:solidFill>
              </a:rPr>
              <a:t>FCS</a:t>
            </a:r>
          </a:p>
          <a:p>
            <a:pPr algn="ctr" eaLnBrk="1" hangingPunct="1"/>
            <a:r>
              <a:rPr lang="en-US" altLang="en-US" sz="1800" dirty="0">
                <a:solidFill>
                  <a:schemeClr val="bg1"/>
                </a:solidFill>
              </a:rPr>
              <a:t>(Errors?)</a:t>
            </a:r>
          </a:p>
        </p:txBody>
      </p:sp>
      <p:sp>
        <p:nvSpPr>
          <p:cNvPr id="20488" name="Rectangle 14">
            <a:extLst>
              <a:ext uri="{FF2B5EF4-FFF2-40B4-BE49-F238E27FC236}">
                <a16:creationId xmlns:a16="http://schemas.microsoft.com/office/drawing/2014/main" id="{8DFD3697-C3B5-324A-88E5-42AC43C5D611}"/>
              </a:ext>
            </a:extLst>
          </p:cNvPr>
          <p:cNvSpPr>
            <a:spLocks noChangeArrowheads="1"/>
          </p:cNvSpPr>
          <p:nvPr/>
        </p:nvSpPr>
        <p:spPr bwMode="auto">
          <a:xfrm>
            <a:off x="7620000" y="1447800"/>
            <a:ext cx="1676400" cy="609600"/>
          </a:xfrm>
          <a:prstGeom prst="rect">
            <a:avLst/>
          </a:prstGeom>
          <a:solidFill>
            <a:srgbClr val="0000FF"/>
          </a:solidFill>
          <a:ln w="25400">
            <a:solidFill>
              <a:srgbClr val="FFFFFF"/>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chemeClr val="bg1"/>
                </a:solidFill>
              </a:rPr>
              <a:t>DATA</a:t>
            </a:r>
          </a:p>
          <a:p>
            <a:pPr algn="ctr" eaLnBrk="1" hangingPunct="1"/>
            <a:r>
              <a:rPr lang="en-US" altLang="en-US" sz="1800">
                <a:solidFill>
                  <a:schemeClr val="bg1"/>
                </a:solidFill>
              </a:rPr>
              <a:t>(IP, etc.)</a:t>
            </a:r>
          </a:p>
        </p:txBody>
      </p:sp>
      <p:pic>
        <p:nvPicPr>
          <p:cNvPr id="20489" name="Picture 15">
            <a:extLst>
              <a:ext uri="{FF2B5EF4-FFF2-40B4-BE49-F238E27FC236}">
                <a16:creationId xmlns:a16="http://schemas.microsoft.com/office/drawing/2014/main" id="{D91371DE-AF94-8C45-9ABB-872297099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75"/>
            <a:ext cx="57912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descr="Osi-model.png">
            <a:extLst>
              <a:ext uri="{FF2B5EF4-FFF2-40B4-BE49-F238E27FC236}">
                <a16:creationId xmlns:a16="http://schemas.microsoft.com/office/drawing/2014/main" id="{4D22BC19-3992-C94D-9406-33CF44C385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4137" y="2258219"/>
            <a:ext cx="30321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Oval 9">
            <a:extLst>
              <a:ext uri="{FF2B5EF4-FFF2-40B4-BE49-F238E27FC236}">
                <a16:creationId xmlns:a16="http://schemas.microsoft.com/office/drawing/2014/main" id="{1BA4E90A-65D5-324E-B4C1-3F4C82A04775}"/>
              </a:ext>
            </a:extLst>
          </p:cNvPr>
          <p:cNvSpPr>
            <a:spLocks noChangeArrowheads="1"/>
          </p:cNvSpPr>
          <p:nvPr/>
        </p:nvSpPr>
        <p:spPr bwMode="auto">
          <a:xfrm>
            <a:off x="10490200" y="6692900"/>
            <a:ext cx="177800" cy="165100"/>
          </a:xfrm>
          <a:prstGeom prst="ellipse">
            <a:avLst/>
          </a:prstGeom>
          <a:solidFill>
            <a:srgbClr val="00CC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
        <p:nvSpPr>
          <p:cNvPr id="19" name="Oval 10">
            <a:extLst>
              <a:ext uri="{FF2B5EF4-FFF2-40B4-BE49-F238E27FC236}">
                <a16:creationId xmlns:a16="http://schemas.microsoft.com/office/drawing/2014/main" id="{CCEAE672-FD2F-AE42-B3C8-8FEE20C3F1C4}"/>
              </a:ext>
            </a:extLst>
          </p:cNvPr>
          <p:cNvSpPr>
            <a:spLocks noChangeArrowheads="1"/>
          </p:cNvSpPr>
          <p:nvPr/>
        </p:nvSpPr>
        <p:spPr bwMode="auto">
          <a:xfrm>
            <a:off x="10490200" y="6692900"/>
            <a:ext cx="177800" cy="165100"/>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endParaRPr lang="en-US" altLang="en-US"/>
          </a:p>
        </p:txBody>
      </p:sp>
    </p:spTree>
    <p:extLst>
      <p:ext uri="{BB962C8B-B14F-4D97-AF65-F5344CB8AC3E}">
        <p14:creationId xmlns:p14="http://schemas.microsoft.com/office/powerpoint/2010/main" val="30117118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linds(horizontal)">
                                      <p:cBhvr>
                                        <p:cTn id="32" dur="500"/>
                                        <p:tgtEl>
                                          <p:spTgt spid="9">
                                            <p:txEl>
                                              <p:pRg st="6" end="6"/>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8D9E-1295-1256-AB62-656119E451BC}"/>
              </a:ext>
            </a:extLst>
          </p:cNvPr>
          <p:cNvSpPr>
            <a:spLocks noGrp="1"/>
          </p:cNvSpPr>
          <p:nvPr>
            <p:ph type="title"/>
          </p:nvPr>
        </p:nvSpPr>
        <p:spPr/>
        <p:txBody>
          <a:bodyPr/>
          <a:lstStyle/>
          <a:p>
            <a:r>
              <a:rPr lang="en-US" dirty="0"/>
              <a:t>	VLAN</a:t>
            </a:r>
          </a:p>
        </p:txBody>
      </p:sp>
      <p:sp>
        <p:nvSpPr>
          <p:cNvPr id="3" name="TextBox 2">
            <a:extLst>
              <a:ext uri="{FF2B5EF4-FFF2-40B4-BE49-F238E27FC236}">
                <a16:creationId xmlns:a16="http://schemas.microsoft.com/office/drawing/2014/main" id="{69D21EB1-6373-63D8-A674-C5722A717E67}"/>
              </a:ext>
            </a:extLst>
          </p:cNvPr>
          <p:cNvSpPr txBox="1"/>
          <p:nvPr/>
        </p:nvSpPr>
        <p:spPr>
          <a:xfrm>
            <a:off x="1531289" y="2294074"/>
            <a:ext cx="9129422" cy="2269852"/>
          </a:xfrm>
          <a:prstGeom prst="rect">
            <a:avLst/>
          </a:prstGeom>
          <a:noFill/>
        </p:spPr>
        <p:txBody>
          <a:bodyPr wrap="none" rtlCol="0">
            <a:spAutoFit/>
          </a:bodyPr>
          <a:lstStyle/>
          <a:p>
            <a:pPr marL="0" marR="0" algn="just">
              <a:lnSpc>
                <a:spcPct val="115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VLANs (Virtual LANs)</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are logical grouping of devices in the same </a:t>
            </a:r>
            <a:r>
              <a:rPr lang="en-US" sz="180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hlinkClick r:id="rId2"/>
              </a:rPr>
              <a:t>broadcast domain</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Why VLANs: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VLANs increase the number of broadcast domains while decreasing their size.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VLANs reduce security risks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more flexible network designs that group users by department instead of by physical location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69490458"/>
      </p:ext>
    </p:extLst>
  </p:cSld>
  <p:clrMapOvr>
    <a:masterClrMapping/>
  </p:clrMapOvr>
  <p:transition spd="slow">
    <p:wheel spokes="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{0D2BB6F0-8835-4744-A525-AFCA449E3D94}tf10001119</Template>
  <TotalTime>11913</TotalTime>
  <Words>5881</Words>
  <Application>Microsoft Office PowerPoint</Application>
  <PresentationFormat>Widescreen</PresentationFormat>
  <Paragraphs>539</Paragraphs>
  <Slides>50</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Apple Chancery</vt:lpstr>
      <vt:lpstr>Arial</vt:lpstr>
      <vt:lpstr>Bradley Hand</vt:lpstr>
      <vt:lpstr>Calibri</vt:lpstr>
      <vt:lpstr>Courier New</vt:lpstr>
      <vt:lpstr>Palatino Linotype</vt:lpstr>
      <vt:lpstr>Symbol</vt:lpstr>
      <vt:lpstr>Times New Roman</vt:lpstr>
      <vt:lpstr>Wingdings</vt:lpstr>
      <vt:lpstr>Gallery</vt:lpstr>
      <vt:lpstr>PowerPoint Presentation</vt:lpstr>
      <vt:lpstr>L2 Switch</vt:lpstr>
      <vt:lpstr>PowerPoint Presentation</vt:lpstr>
      <vt:lpstr>PowerPoint Presentation</vt:lpstr>
      <vt:lpstr>PowerPoint Presentation</vt:lpstr>
      <vt:lpstr>ARP (Address Resolution Protocol)</vt:lpstr>
      <vt:lpstr>ARP</vt:lpstr>
      <vt:lpstr>Ethernet</vt:lpstr>
      <vt:lpstr> VLAN</vt:lpstr>
      <vt:lpstr>PowerPoint Presentation</vt:lpstr>
      <vt:lpstr>VLAN Trunking</vt:lpstr>
      <vt:lpstr>VLAN Trunking with IEEE 802.1Q</vt:lpstr>
      <vt:lpstr> Dynamic Trunking Protocol (DTP)</vt:lpstr>
      <vt:lpstr>Dynamic Trunking Protocol (DTP)</vt:lpstr>
      <vt:lpstr>PowerPoint Presentation</vt:lpstr>
      <vt:lpstr>VTP (VLAN Trunking Protocol)</vt:lpstr>
      <vt:lpstr>VTP (VLAN Trunking Protocol) Modes</vt:lpstr>
      <vt:lpstr>Spanning Tree Protocol Redundancy at OSI Layers 1 and 2</vt:lpstr>
      <vt:lpstr> Issues with Layer 1 Redundancy: MAC Database Instability</vt:lpstr>
      <vt:lpstr>Issues with Layer 1 Redundancy: Broadcast Storms</vt:lpstr>
      <vt:lpstr>Spanning Tree Algorithm: Introduction</vt:lpstr>
      <vt:lpstr>STP Operations 1. Elect the Root Bridge</vt:lpstr>
      <vt:lpstr>STP Operations 1. Elect the Root Bridge</vt:lpstr>
      <vt:lpstr>STP Operations Impact of Default BIDs</vt:lpstr>
      <vt:lpstr>STP Operations 2. Elect the Root Ports - Determine the Root Path Cost</vt:lpstr>
      <vt:lpstr>STP Operations 2. Elect the Root Ports</vt:lpstr>
      <vt:lpstr>STP Operations 3. Elect Designated Ports</vt:lpstr>
      <vt:lpstr>STP Operations 4. Elect Alternate (Blocked) Ports</vt:lpstr>
      <vt:lpstr>STP Operations Elect a Root Port from Multiple Equal-Cost Paths</vt:lpstr>
      <vt:lpstr>STP Operations Elect a Root Port from Multiple Equal-Cost Paths (Cont.)</vt:lpstr>
      <vt:lpstr>STP Operations Elect a Root Port from Multiple Equal-Cost Paths (Cont.)</vt:lpstr>
      <vt:lpstr>STP Operations Elect a Root Port from Multiple Equal-Cost Paths (Cont.)</vt:lpstr>
      <vt:lpstr>STP decisions are based on 4 condition</vt:lpstr>
      <vt:lpstr>STP Operation 802.1D BPDU Propagation and  Process</vt:lpstr>
      <vt:lpstr> 802.1D STP Port Types</vt:lpstr>
      <vt:lpstr>IEEE 802.1D STP Port States</vt:lpstr>
      <vt:lpstr>Evolution of STP RSTP Port States and Port Roles</vt:lpstr>
      <vt:lpstr> Types of Spanning Tree Protocols</vt:lpstr>
      <vt:lpstr>Varieties of Spanning Tree Protocols Characteristics of Spanning Tree Protocols</vt:lpstr>
      <vt:lpstr> Overview of PVST+</vt:lpstr>
      <vt:lpstr>Extended System ID and PVST+ Operation</vt:lpstr>
      <vt:lpstr> Port States and PVST+ Operation</vt:lpstr>
      <vt:lpstr>Varieties of Spanning Tree Protocols Overview of Rapid PVST+ </vt:lpstr>
      <vt:lpstr>EtherChannel Introduction to Link Aggregation</vt:lpstr>
      <vt:lpstr>Implementation Restrictions</vt:lpstr>
      <vt:lpstr>EtherChannel Operation Port Aggregation Protocol and Link Aggregation Control Protocol</vt:lpstr>
      <vt:lpstr>Configure L-2 Port Security</vt:lpstr>
      <vt:lpstr>Configuring Port Security</vt:lpstr>
      <vt:lpstr>Port Security: Secure MAC Addresses</vt:lpstr>
      <vt:lpstr>End of Chapter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Mahmud Mansour</dc:creator>
  <cp:lastModifiedBy>Zaheer Ahmad</cp:lastModifiedBy>
  <cp:revision>193</cp:revision>
  <dcterms:created xsi:type="dcterms:W3CDTF">2021-12-20T14:28:02Z</dcterms:created>
  <dcterms:modified xsi:type="dcterms:W3CDTF">2023-06-04T18:29:28Z</dcterms:modified>
</cp:coreProperties>
</file>