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45"/>
  </p:notesMasterIdLst>
  <p:handoutMasterIdLst>
    <p:handoutMasterId r:id="rId46"/>
  </p:handoutMasterIdLst>
  <p:sldIdLst>
    <p:sldId id="399" r:id="rId2"/>
    <p:sldId id="574" r:id="rId3"/>
    <p:sldId id="661" r:id="rId4"/>
    <p:sldId id="634" r:id="rId5"/>
    <p:sldId id="623" r:id="rId6"/>
    <p:sldId id="635" r:id="rId7"/>
    <p:sldId id="636" r:id="rId8"/>
    <p:sldId id="753" r:id="rId9"/>
    <p:sldId id="754" r:id="rId10"/>
    <p:sldId id="755" r:id="rId11"/>
    <p:sldId id="756" r:id="rId12"/>
    <p:sldId id="757" r:id="rId13"/>
    <p:sldId id="758" r:id="rId14"/>
    <p:sldId id="627" r:id="rId15"/>
    <p:sldId id="643" r:id="rId16"/>
    <p:sldId id="583" r:id="rId17"/>
    <p:sldId id="715" r:id="rId18"/>
    <p:sldId id="631" r:id="rId19"/>
    <p:sldId id="632" r:id="rId20"/>
    <p:sldId id="760" r:id="rId21"/>
    <p:sldId id="591" r:id="rId22"/>
    <p:sldId id="750" r:id="rId23"/>
    <p:sldId id="751" r:id="rId24"/>
    <p:sldId id="651" r:id="rId25"/>
    <p:sldId id="652" r:id="rId26"/>
    <p:sldId id="653" r:id="rId27"/>
    <p:sldId id="655" r:id="rId28"/>
    <p:sldId id="656" r:id="rId29"/>
    <p:sldId id="657" r:id="rId30"/>
    <p:sldId id="658" r:id="rId31"/>
    <p:sldId id="659" r:id="rId32"/>
    <p:sldId id="261" r:id="rId33"/>
    <p:sldId id="320" r:id="rId34"/>
    <p:sldId id="322" r:id="rId35"/>
    <p:sldId id="274" r:id="rId36"/>
    <p:sldId id="327" r:id="rId37"/>
    <p:sldId id="329" r:id="rId38"/>
    <p:sldId id="333" r:id="rId39"/>
    <p:sldId id="339" r:id="rId40"/>
    <p:sldId id="337" r:id="rId41"/>
    <p:sldId id="309" r:id="rId42"/>
    <p:sldId id="310" r:id="rId43"/>
    <p:sldId id="75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7"/>
    <p:restoredTop sz="89890"/>
  </p:normalViewPr>
  <p:slideViewPr>
    <p:cSldViewPr snapToGrid="0" snapToObjects="1">
      <p:cViewPr varScale="1">
        <p:scale>
          <a:sx n="67" d="100"/>
          <a:sy n="67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CF88834-0914-6D41-B7B0-33D08DCC93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E3746D-14BF-7F45-82FA-48DE5E8D1D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A7FD0-54F4-3D4E-BB9B-90B6377F2D5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989F10E-ECA7-2747-8031-1842C82423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9374D4-EF9E-6D41-9D8A-144DE7C1B0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3C5F5-CD0E-7747-A18A-BB449D73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1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AB3A1-8186-D546-B724-6BC95316FCF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A7124-4A9E-D54A-82C4-5BA5BE9C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13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F1C3F76E-0392-0849-8DCD-616ACA28B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EDF12CEE-6A5F-5741-BD80-161012CD4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BC94E21-ECB8-3641-89DD-16B37F691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3135BEA9-B953-B143-9971-0A41C9CFB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CB4D64E0-64B6-E140-9DB7-4DF1A69D8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BB4B9AD-EBCA-9444-B997-B99642D31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7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="" xmlns:a16="http://schemas.microsoft.com/office/drawing/2014/main" id="{43B8E032-6631-AF4D-A0D6-26F855B3B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="" xmlns:a16="http://schemas.microsoft.com/office/drawing/2014/main" id="{2DB30CA3-042B-3548-BC6C-A28109581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6C843DB-C7FF-EB4C-8EC7-B2885AC02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="" xmlns:a16="http://schemas.microsoft.com/office/drawing/2014/main" id="{A766D05D-DF33-0C42-88CE-FC4A7D0242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="" xmlns:a16="http://schemas.microsoft.com/office/drawing/2014/main" id="{D0D45725-7FA3-9244-9207-8861EF4D6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9B2010B-0139-914D-BD2C-EB2A1E6D4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72FD70E3-182E-3B4E-8500-B0273EC59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F4413E03-A686-764A-A952-AEA510A25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3B2FE09-0BB8-C249-951E-8A2953B86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72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="" xmlns:a16="http://schemas.microsoft.com/office/drawing/2014/main" id="{E6FA02B7-B0E7-6B47-81E2-49CD92E45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="" xmlns:a16="http://schemas.microsoft.com/office/drawing/2014/main" id="{264FE152-1252-E740-8A25-3676A48F0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0808DAB-748E-9448-A1AE-43E9060DE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6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="" xmlns:a16="http://schemas.microsoft.com/office/drawing/2014/main" id="{05E58423-59D6-DA4D-83DC-6F1F44538E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="" xmlns:a16="http://schemas.microsoft.com/office/drawing/2014/main" id="{8EFD856C-AEFB-DD4C-A344-BCD2CB9F0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ED1C3B4-B144-3E42-93F6-6737C943A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4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D6DFC9B5-E3A4-364D-8C42-E7B07BDCD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8AB4EB7B-0153-BC4E-B203-1B2EA6360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2F017A8-0F87-A14A-A66C-34D3CBC45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1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="" xmlns:a16="http://schemas.microsoft.com/office/drawing/2014/main" id="{643DDB77-C9AA-9F40-9046-FD60957A0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="" xmlns:a16="http://schemas.microsoft.com/office/drawing/2014/main" id="{4ED5FE92-EEFA-584A-AE32-E90DB2579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AE" sz="1200" dirty="0"/>
              <a:t>The data link layer is responsible for moving frames from one hop (node) to the next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8904C2A-E566-6E45-9171-7A7635AEE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0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="" xmlns:a16="http://schemas.microsoft.com/office/drawing/2014/main" id="{35E3B3FF-B8D2-EF47-AB24-C505497D9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="" xmlns:a16="http://schemas.microsoft.com/office/drawing/2014/main" id="{F8BC4AE2-FB9C-364A-8CD7-924EC3492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ar-AE" sz="1200" dirty="0"/>
              <a:t>The network layer is responsible for the delivery of individual packets from the source host to the destination host.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5C214A-BB42-5442-858A-1EE22F908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55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="" xmlns:a16="http://schemas.microsoft.com/office/drawing/2014/main" id="{20E7F91E-F4DE-E84B-93C8-57E90AD90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="" xmlns:a16="http://schemas.microsoft.com/office/drawing/2014/main" id="{97893BF4-678F-2740-A2CC-32BF6BDA3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B75ED2C-E838-2C40-9658-F7A296FE5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6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C5F2251E-CBE0-9345-896C-E29009F6D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62EBD66B-CF99-0548-AAA7-9F7BB0EE6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29A3AEB-0ABE-494D-AD29-A7F44FA4A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0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="" xmlns:a16="http://schemas.microsoft.com/office/drawing/2014/main" id="{C55DFA94-66EF-2E4E-BA60-07924431CF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="" xmlns:a16="http://schemas.microsoft.com/office/drawing/2014/main" id="{9FE6B201-161F-764E-8F47-255679B79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36DE99F-C01F-DB4E-B621-55720DA59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5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="" xmlns:a16="http://schemas.microsoft.com/office/drawing/2014/main" id="{C43D09CB-35C9-3441-A1CF-5771FF36F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="" xmlns:a16="http://schemas.microsoft.com/office/drawing/2014/main" id="{827969EA-9E64-7349-A3A0-636BE84E6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165B2A9-1AEE-6747-A4C9-2404CEFCD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04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="" xmlns:a16="http://schemas.microsoft.com/office/drawing/2014/main" id="{F8DD4AAB-B065-5C4E-88A6-5458534CA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="" xmlns:a16="http://schemas.microsoft.com/office/drawing/2014/main" id="{C9DCCA8F-C5EE-F34A-8D2E-FC89C7A37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2C92D80-DDD6-6242-8140-CE7DAB01B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6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="" xmlns:a16="http://schemas.microsoft.com/office/drawing/2014/main" id="{1D4A107E-A00C-6C46-BD1D-8B463BAF38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="" xmlns:a16="http://schemas.microsoft.com/office/drawing/2014/main" id="{EBE0E675-001D-CA42-AACF-AF882E695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09BB5C4-1402-CB46-B45D-DC69B78AE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="" xmlns:a16="http://schemas.microsoft.com/office/drawing/2014/main" id="{E5EBE606-0851-374C-BBBB-B7525753FA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="" xmlns:a16="http://schemas.microsoft.com/office/drawing/2014/main" id="{112D73E9-3152-244B-BCE1-B1480AEFC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EA1D8EE-2C44-504C-9263-9302DFA85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3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BAB8E0BC-39F9-754C-AEFA-10DD6C651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D2305115-AF9E-194D-A8E3-E97E441AE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E67F7E-DC3D-9B41-83A2-800073F51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8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="" xmlns:a16="http://schemas.microsoft.com/office/drawing/2014/main" id="{B87E91F8-042E-1345-A2B9-4CB9C56D1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="" xmlns:a16="http://schemas.microsoft.com/office/drawing/2014/main" id="{59E39E96-3E88-714C-92D6-9D3B4FFA3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E284C47-8C7C-0A45-B236-E9471C911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35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="" xmlns:a16="http://schemas.microsoft.com/office/drawing/2014/main" id="{52093C2D-B5C6-3A45-B4CC-0DF0BBAE6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="" xmlns:a16="http://schemas.microsoft.com/office/drawing/2014/main" id="{A87B5218-C557-3147-9E82-BC753288A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6C563B8-56CC-3642-82B5-642673DA2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2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10EB0370-757D-D745-AB7E-29E861748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2616A714-CA6F-C745-993F-37FD80802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2C16E18-4F66-3B47-A798-964A64DBA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6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F39BEFB8-67EF-DE4B-9042-08BC18BB2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05A54B5E-6D94-F34F-B1D1-95FA99A23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sng" dirty="0">
                <a:ea typeface="ＭＳ Ｐゴシック" panose="020B0600070205080204" pitchFamily="34" charset="-128"/>
              </a:rPr>
              <a:t>TCP</a:t>
            </a:r>
            <a:r>
              <a:rPr lang="en-US" altLang="en-US" dirty="0">
                <a:ea typeface="ＭＳ Ｐゴシック" panose="020B0600070205080204" pitchFamily="34" charset="-128"/>
              </a:rPr>
              <a:t> provides </a:t>
            </a:r>
            <a:r>
              <a:rPr lang="en-US" altLang="en-US" u="sng" dirty="0">
                <a:ea typeface="ＭＳ Ｐゴシック" panose="020B0600070205080204" pitchFamily="34" charset="-128"/>
              </a:rPr>
              <a:t>reliable delivery on top of unreliable IP</a:t>
            </a:r>
          </a:p>
          <a:p>
            <a:r>
              <a:rPr lang="en-CA" altLang="en-US" dirty="0">
                <a:ea typeface="ＭＳ Ｐゴシック" panose="020B0600070205080204" pitchFamily="34" charset="-128"/>
              </a:rPr>
              <a:t>In addition to supporting the basic functions of data segmentation and reassembly, TCP also provides:</a:t>
            </a:r>
          </a:p>
          <a:p>
            <a:pPr lvl="1" eaLnBrk="1" hangingPunct="1"/>
            <a:r>
              <a:rPr lang="en-US" altLang="en-US" dirty="0"/>
              <a:t>Reliable delivery</a:t>
            </a:r>
          </a:p>
          <a:p>
            <a:pPr lvl="1" eaLnBrk="1" hangingPunct="1"/>
            <a:r>
              <a:rPr lang="en-US" altLang="en-US" dirty="0"/>
              <a:t>Error checking</a:t>
            </a:r>
          </a:p>
          <a:p>
            <a:pPr lvl="1" eaLnBrk="1" hangingPunct="1"/>
            <a:r>
              <a:rPr lang="en-US" altLang="en-US" dirty="0"/>
              <a:t>Flow control</a:t>
            </a:r>
          </a:p>
          <a:p>
            <a:pPr lvl="1" eaLnBrk="1" hangingPunct="1"/>
            <a:r>
              <a:rPr lang="en-US" altLang="en-US" dirty="0"/>
              <a:t>Congestion control</a:t>
            </a:r>
          </a:p>
          <a:p>
            <a:pPr lvl="1" eaLnBrk="1" hangingPunct="1"/>
            <a:r>
              <a:rPr lang="en-US" altLang="en-US" dirty="0"/>
              <a:t>Ordered delivery</a:t>
            </a:r>
          </a:p>
          <a:p>
            <a:pPr lvl="1" eaLnBrk="1" hangingPunct="1"/>
            <a:r>
              <a:rPr lang="en-US" altLang="en-US" dirty="0"/>
              <a:t>Connection establishment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1939347-CBAB-AD41-816B-7C342B937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9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427D719F-5A7D-BC49-8AD1-A00AC4165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585B7972-E44C-1A48-A0D1-0B7F4FFD5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C93F4E8-DE5A-B446-ACBD-A95FCC3BB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00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485129E5-DFF6-FF41-8FB6-11C688BB9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988" y="241300"/>
            <a:ext cx="6973888" cy="3924300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FC0DBB5E-8E8E-C048-8A83-31C6DF9BE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306888"/>
            <a:ext cx="5988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00FCA3C-2D91-8244-9713-9A12BF99E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="" xmlns:a16="http://schemas.microsoft.com/office/drawing/2014/main" id="{CF1CA28F-1768-0E4D-B9E4-153D2729B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101374CB-E856-A343-8F92-0D0136A41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096ED3C-F2AA-AC4A-BEC8-0744F93CB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9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="" xmlns:a16="http://schemas.microsoft.com/office/drawing/2014/main" id="{A81D54AB-9592-8148-AB32-E50901E65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="" xmlns:a16="http://schemas.microsoft.com/office/drawing/2014/main" id="{99CE902A-5829-9042-B5F7-AFABCC17D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3F0623-C900-5A40-A65B-9B36E2E09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88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="" xmlns:a16="http://schemas.microsoft.com/office/drawing/2014/main" id="{0A67A68F-195B-0E42-8A08-A664D45B0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="" xmlns:a16="http://schemas.microsoft.com/office/drawing/2014/main" id="{7BF1A9C8-58B4-3248-8015-7737DADE0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2FAB997-2924-514B-AC3E-36A12E0C8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7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="" xmlns:a16="http://schemas.microsoft.com/office/drawing/2014/main" id="{B3E034D0-243F-844F-9AB2-68C2EDF33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="" xmlns:a16="http://schemas.microsoft.com/office/drawing/2014/main" id="{10EB611D-261E-0348-9662-DB7F67DAF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59BAED1-65ED-454B-B36B-27C053627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8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277C4624-971F-644A-8261-4F69C9F28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6AF07D12-17CD-2347-A4C5-B2AFFF627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02DABB5-7B98-2446-A22F-965B35ACF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D2FD05A0-735A-824E-977D-85E2FFB50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5C463E16-964A-2544-84A1-FD97AF27C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1D7A672-B180-134D-8414-19A6AAE51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2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63674EA3-67DE-A94F-B1F1-96DCBE05F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3AE37392-22D3-5140-8E01-F0C4882BF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A19B0C-F6FE-714D-BDF2-357617CB7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54695DFC-38E6-7947-A048-739B6DACB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76FE3205-8B00-0C4A-9F72-14199B5CE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7C4B70D-26EF-BF4F-BB2F-1C4603D99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8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3B3FF7AB-4B9A-724E-A7E1-164B8E3F9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B83F06DC-F565-3B41-9899-74698B9EB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C1AC475-1C12-8643-9B28-93DA1B45F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4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7F755A6F-2639-9A49-AC1B-6C160D24F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708E02D9-1208-D84A-BE79-78700D046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1B69C54-24EE-EB4E-872B-064FED4A7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A7124-4A9E-D54A-82C4-5BA5BE9CB8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6AE1-EAEE-7B41-9CE3-35AFD480C798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468883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FD3B-5A75-9244-86F9-6DDD9A300A19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94435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0BDF-AC46-594C-954A-C59BCB74B391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8544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24CA479D-67D8-4B47-B03F-EF0BF299C20B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52251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EC3C-ECD6-7F4B-9A1E-0302C2773FB7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57775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203-9E06-BA4E-9347-CCA1B418D46E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333025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4AA4-E1FD-024D-AB29-A0CFB1EFE45D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928783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D35A-C4D4-0344-BED5-63E1BCA11142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82701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425A-AA0D-344D-AD9B-2519919E4DAB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7663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38F-4EAA-6942-AF4F-5CF9F19383C6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70601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7C95326A-3B76-D74C-92D9-A15EC3C5F0B4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87138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DA7B-F3E9-5F42-931F-9EB8EF91DE85}" type="datetime1">
              <a:rPr lang="en-GB" smtClean="0"/>
              <a:t>03/12/2022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5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heel spokes="1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57.png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3.jpe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TCP_and_UDP_port_number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>
            <a:extLst>
              <a:ext uri="{FF2B5EF4-FFF2-40B4-BE49-F238E27FC236}">
                <a16:creationId xmlns="" xmlns:a16="http://schemas.microsoft.com/office/drawing/2014/main" id="{50E2123E-49EA-194B-A492-0DFBFF901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47" y="2316622"/>
            <a:ext cx="5080000" cy="438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>
            <a:extLst>
              <a:ext uri="{FF2B5EF4-FFF2-40B4-BE49-F238E27FC236}">
                <a16:creationId xmlns="" xmlns:a16="http://schemas.microsoft.com/office/drawing/2014/main" id="{93F28C33-2CEA-0449-96AA-1AC278E0C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0" y="2316622"/>
            <a:ext cx="4477094" cy="379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3FBD56-1C86-1042-B2AF-D1962C2A521D}"/>
              </a:ext>
            </a:extLst>
          </p:cNvPr>
          <p:cNvSpPr txBox="1"/>
          <p:nvPr/>
        </p:nvSpPr>
        <p:spPr>
          <a:xfrm>
            <a:off x="2071838" y="847893"/>
            <a:ext cx="7625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Bradley Hand" pitchFamily="2" charset="77"/>
              </a:rPr>
              <a:t>Chapter – 1</a:t>
            </a:r>
          </a:p>
          <a:p>
            <a:r>
              <a:rPr lang="en-US" sz="4000" b="1" dirty="0">
                <a:latin typeface="Bradley Hand" pitchFamily="2" charset="77"/>
              </a:rPr>
              <a:t>Introduction to Network Protocols</a:t>
            </a:r>
          </a:p>
        </p:txBody>
      </p:sp>
    </p:spTree>
    <p:extLst>
      <p:ext uri="{BB962C8B-B14F-4D97-AF65-F5344CB8AC3E}">
        <p14:creationId xmlns:p14="http://schemas.microsoft.com/office/powerpoint/2010/main" val="36734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66116F2-1354-2F41-8930-2168D3DA6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6535" y="0"/>
            <a:ext cx="3124200" cy="54487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/>
              <a:t> </a:t>
            </a:r>
            <a:br>
              <a:rPr lang="en-US" sz="1800" dirty="0"/>
            </a:br>
            <a:r>
              <a:rPr lang="en-US" sz="2800" b="1" dirty="0">
                <a:latin typeface="Times" pitchFamily="2" charset="0"/>
              </a:rPr>
              <a:t>IAB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E4479BD9-5CAA-0241-9DD6-E6894A0B3B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7456" y="1519644"/>
            <a:ext cx="6139543" cy="350955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75000"/>
              </a:lnSpc>
              <a:buNone/>
              <a:defRPr/>
            </a:pPr>
            <a:r>
              <a:rPr lang="en-US" b="1" dirty="0">
                <a:latin typeface="Times" pitchFamily="2" charset="0"/>
              </a:rPr>
              <a:t>The Internet Architecture Board (IAB) 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dirty="0">
                <a:latin typeface="Times" pitchFamily="2" charset="0"/>
              </a:rPr>
              <a:t>Responsible for overall management and development of Internet standards. 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dirty="0">
                <a:latin typeface="Times" pitchFamily="2" charset="0"/>
              </a:rPr>
              <a:t>Oversight of the architecture for protocols and procedures used by the Internet. 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dirty="0">
                <a:latin typeface="Times" pitchFamily="2" charset="0"/>
              </a:rPr>
              <a:t>13 members, including the chair of the Internet Engineering Task Force (IETF). 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dirty="0">
                <a:latin typeface="Times" pitchFamily="2" charset="0"/>
              </a:rPr>
              <a:t>IAB members serve as individuals and not representatives of any company, agency, or other organization.</a:t>
            </a:r>
            <a:endParaRPr lang="en-US" altLang="ja-JP" dirty="0">
              <a:latin typeface="Times" pitchFamily="2" charset="0"/>
            </a:endParaRPr>
          </a:p>
        </p:txBody>
      </p:sp>
      <p:pic>
        <p:nvPicPr>
          <p:cNvPr id="48132" name="Picture 1">
            <a:extLst>
              <a:ext uri="{FF2B5EF4-FFF2-40B4-BE49-F238E27FC236}">
                <a16:creationId xmlns="" xmlns:a16="http://schemas.microsoft.com/office/drawing/2014/main" id="{061550E4-2826-1941-B21E-53407DC219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1184"/>
            <a:ext cx="57150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0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AD9BEA3-3E65-D348-9669-461AE72FD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257" y="0"/>
            <a:ext cx="3990703" cy="7838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/>
              <a:t> </a:t>
            </a:r>
            <a:br>
              <a:rPr lang="en-US" sz="1800" dirty="0"/>
            </a:br>
            <a:r>
              <a:rPr lang="en-US" b="1" dirty="0">
                <a:latin typeface="Times" pitchFamily="2" charset="0"/>
              </a:rPr>
              <a:t>IETF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30DF8F58-9A45-1F4B-8CBF-5D92973A39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1331" y="1584960"/>
            <a:ext cx="6165669" cy="35356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75000"/>
              </a:lnSpc>
              <a:buNone/>
              <a:defRPr/>
            </a:pPr>
            <a:r>
              <a:rPr lang="en-US" b="1" dirty="0"/>
              <a:t>Internet Engineering Task Force (IETF)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sz="2100" dirty="0">
                <a:latin typeface="Times" pitchFamily="2" charset="0"/>
              </a:rPr>
              <a:t>Mission is to develop, update, and maintain Internet and TCP/IP technologies. 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sz="2100" dirty="0">
                <a:latin typeface="Times" pitchFamily="2" charset="0"/>
              </a:rPr>
              <a:t>One of the key responsibilities is to produce Request for Comments (RFC) documents </a:t>
            </a:r>
          </a:p>
          <a:p>
            <a:pPr lvl="1" algn="just" eaLnBrk="1" hangingPunct="1">
              <a:lnSpc>
                <a:spcPct val="150000"/>
              </a:lnSpc>
              <a:buFont typeface="Wingdings" charset="0"/>
              <a:buChar char=""/>
              <a:defRPr/>
            </a:pPr>
            <a:r>
              <a:rPr lang="en-US" sz="2100" dirty="0">
                <a:latin typeface="Times" pitchFamily="2" charset="0"/>
              </a:rPr>
              <a:t>Memorandum describing protocols, processes, and technologies for the Internet. 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sz="2100" dirty="0">
                <a:latin typeface="Times" pitchFamily="2" charset="0"/>
              </a:rPr>
              <a:t>The IETF consists of working groups (WGs), the primary mechanism for developing IETF specifications and guidelines. </a:t>
            </a:r>
            <a:endParaRPr lang="en-US" altLang="ja-JP" sz="2100" dirty="0">
              <a:latin typeface="Times" pitchFamily="2" charset="0"/>
            </a:endParaRPr>
          </a:p>
        </p:txBody>
      </p:sp>
      <p:pic>
        <p:nvPicPr>
          <p:cNvPr id="50180" name="Picture 1">
            <a:extLst>
              <a:ext uri="{FF2B5EF4-FFF2-40B4-BE49-F238E27FC236}">
                <a16:creationId xmlns="" xmlns:a16="http://schemas.microsoft.com/office/drawing/2014/main" id="{67BDD07D-31C4-D04E-A4E6-D6822AA34D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22440"/>
            <a:ext cx="57150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7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BA1868A4-5B08-1943-80B9-11539403C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171" y="0"/>
            <a:ext cx="3124200" cy="5943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/>
              <a:t> </a:t>
            </a:r>
            <a:br>
              <a:rPr lang="en-US" sz="1800" dirty="0"/>
            </a:br>
            <a:r>
              <a:rPr lang="en-US" sz="2800" b="1" dirty="0">
                <a:latin typeface="Times" pitchFamily="2" charset="0"/>
              </a:rPr>
              <a:t>IRTF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87E07C9E-6613-2949-BB1A-2CB1D3B111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294" y="1043214"/>
            <a:ext cx="7368540" cy="3737791"/>
          </a:xfrm>
        </p:spPr>
        <p:txBody>
          <a:bodyPr>
            <a:normAutofit/>
          </a:bodyPr>
          <a:lstStyle/>
          <a:p>
            <a:pPr marL="0" indent="0">
              <a:lnSpc>
                <a:spcPct val="75000"/>
              </a:lnSpc>
              <a:buNone/>
              <a:defRPr/>
            </a:pPr>
            <a:r>
              <a:rPr lang="en-US" b="1" dirty="0">
                <a:latin typeface="Times" pitchFamily="2" charset="0"/>
              </a:rPr>
              <a:t>Internet Research Task Force (IRTF) 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dirty="0">
                <a:latin typeface="Times" pitchFamily="2" charset="0"/>
              </a:rPr>
              <a:t>Focused on long-term research related to Internet and TCP/IP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dirty="0">
                <a:latin typeface="Times" pitchFamily="2" charset="0"/>
              </a:rPr>
              <a:t>IETF focuses on shorter-term issues of creating standards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dirty="0">
                <a:latin typeface="Times" pitchFamily="2" charset="0"/>
              </a:rPr>
              <a:t>IRTF consists of research groups for long-term development efforts. Including: Anti-Spam Research Group (ASRG), Crypto Forum Research Group (CFRG), Peer-to-Peer Research Group (P2PRG), and Router Research Group (RRG).</a:t>
            </a:r>
            <a:endParaRPr lang="en-US" altLang="ja-JP" dirty="0">
              <a:latin typeface="Times" pitchFamily="2" charset="0"/>
            </a:endParaRPr>
          </a:p>
        </p:txBody>
      </p:sp>
      <p:pic>
        <p:nvPicPr>
          <p:cNvPr id="52228" name="Picture 1">
            <a:extLst>
              <a:ext uri="{FF2B5EF4-FFF2-40B4-BE49-F238E27FC236}">
                <a16:creationId xmlns="" xmlns:a16="http://schemas.microsoft.com/office/drawing/2014/main" id="{CC2F22E4-2394-D648-94E7-A078455206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4" y="839560"/>
            <a:ext cx="4537166" cy="368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DD562676-FA61-174C-98BE-00FAE11B0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18" y="-230006"/>
            <a:ext cx="8145463" cy="8382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b="1" dirty="0">
                <a:latin typeface="Times" pitchFamily="2" charset="0"/>
              </a:rPr>
              <a:t>IEEE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185D44BC-0231-C64F-B444-61CE40B536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18" y="1215616"/>
            <a:ext cx="6235297" cy="379040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5000" b="1" dirty="0">
                <a:latin typeface="Times" pitchFamily="2" charset="0"/>
              </a:rPr>
              <a:t>Institute of Electrical and Electronics Engineers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sz="5000" dirty="0">
                <a:latin typeface="Times" pitchFamily="2" charset="0"/>
              </a:rPr>
              <a:t>A professional organization for those in the electrical engineering and electronics fields who are dedicated to advancing technological innovation and creating standards. 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sz="5000" dirty="0">
                <a:latin typeface="Times" pitchFamily="2" charset="0"/>
              </a:rPr>
              <a:t>IEEE 802.3 and IEEE 802.11 standards are significant IEEE standards in computer networking. </a:t>
            </a:r>
          </a:p>
          <a:p>
            <a:pPr eaLnBrk="1" hangingPunct="1">
              <a:lnSpc>
                <a:spcPct val="75000"/>
              </a:lnSpc>
              <a:buFont typeface="Wingdings" charset="0"/>
              <a:buChar char="l"/>
              <a:defRPr/>
            </a:pPr>
            <a:endParaRPr lang="en-US" altLang="ja-JP" dirty="0"/>
          </a:p>
        </p:txBody>
      </p:sp>
      <p:pic>
        <p:nvPicPr>
          <p:cNvPr id="54276" name="Picture 1">
            <a:extLst>
              <a:ext uri="{FF2B5EF4-FFF2-40B4-BE49-F238E27FC236}">
                <a16:creationId xmlns="" xmlns:a16="http://schemas.microsoft.com/office/drawing/2014/main" id="{0F8AB2F7-3512-F041-80D5-53711511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15" y="830263"/>
            <a:ext cx="5482085" cy="395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0AAE85-8E90-974E-8045-D339D9B80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393" y="137408"/>
            <a:ext cx="8145463" cy="8382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Times" pitchFamily="2" charset="0"/>
              </a:rPr>
              <a:t>Purpose of ISO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47BE90D3-EE46-ED45-9385-D5E886D7A2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3568700"/>
            <a:ext cx="1197864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ISO, the International Organization for Standardization</a:t>
            </a:r>
          </a:p>
          <a:p>
            <a:pPr marL="0" indent="0"/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World’s largest developer of international standards for a wide variety of products and services. </a:t>
            </a:r>
          </a:p>
          <a:p>
            <a:pPr marL="0" indent="0"/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ISO is not an acronym but based on the Greek word ISOS, meaning equal. </a:t>
            </a:r>
          </a:p>
          <a:p>
            <a:pPr marL="0" indent="0"/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ISO is best known for its Open Systems Interconnection (OSI) reference model. </a:t>
            </a:r>
          </a:p>
          <a:p>
            <a:pPr marL="0" indent="0"/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ISO published the OSI reference model in 1984 to develop a layered framework for networking protocols</a:t>
            </a:r>
            <a:r>
              <a:rPr lang="en-US" altLang="ja-JP" dirty="0">
                <a:latin typeface="Times" pitchFamily="2" charset="0"/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="" xmlns:a16="http://schemas.microsoft.com/office/drawing/2014/main" id="{1F3B9DAF-39B6-4649-A029-B233BB4781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33" y="674006"/>
            <a:ext cx="5008353" cy="25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 descr="Osi-model.png">
            <a:extLst>
              <a:ext uri="{FF2B5EF4-FFF2-40B4-BE49-F238E27FC236}">
                <a16:creationId xmlns="" xmlns:a16="http://schemas.microsoft.com/office/drawing/2014/main" id="{8906F646-90F2-FB42-A3A6-C189AC752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172" y="698016"/>
            <a:ext cx="30480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4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A490F2BE-3331-3542-9AEB-6B3B1F164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-48783"/>
            <a:ext cx="6720840" cy="1379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b="1" dirty="0">
                <a:latin typeface="Times" pitchFamily="2" charset="0"/>
              </a:rPr>
              <a:t>Benefits of a Layered Model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4F240BBB-94DF-8448-AF63-48F953666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2009776"/>
            <a:ext cx="6857999" cy="243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Assists in protocol design, because protocols that operate at a specific and a defined interface to the layers above and below. </a:t>
            </a:r>
          </a:p>
          <a:p>
            <a:pPr algn="just">
              <a:lnSpc>
                <a:spcPct val="150000"/>
              </a:lnSpc>
            </a:pPr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Fosters competition </a:t>
            </a:r>
          </a:p>
          <a:p>
            <a:pPr algn="just">
              <a:lnSpc>
                <a:spcPct val="150000"/>
              </a:lnSpc>
            </a:pPr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Prevents technology or capability changes in one layer from affecting other layers above and below. </a:t>
            </a:r>
          </a:p>
          <a:p>
            <a:pPr algn="just">
              <a:lnSpc>
                <a:spcPct val="150000"/>
              </a:lnSpc>
            </a:pPr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Provides a common language to describe networking functions and capabilities.</a:t>
            </a:r>
          </a:p>
        </p:txBody>
      </p:sp>
      <p:pic>
        <p:nvPicPr>
          <p:cNvPr id="60420" name="Picture 1">
            <a:extLst>
              <a:ext uri="{FF2B5EF4-FFF2-40B4-BE49-F238E27FC236}">
                <a16:creationId xmlns="" xmlns:a16="http://schemas.microsoft.com/office/drawing/2014/main" id="{8AC1C0C9-73F0-1942-BD79-E7F059AF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3440"/>
            <a:ext cx="5486400" cy="5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DAAB09F9-1EA7-F244-A0FB-B297EAF2A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9522" y="-281693"/>
            <a:ext cx="8145463" cy="838201"/>
          </a:xfrm>
        </p:spPr>
        <p:txBody>
          <a:bodyPr/>
          <a:lstStyle/>
          <a:p>
            <a:pPr algn="ctr"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altLang="ar-AE" b="1" i="1" dirty="0">
                <a:latin typeface="Times" pitchFamily="2" charset="0"/>
              </a:rPr>
              <a:t>TCP/IP and OSI model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" pitchFamily="2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45732528-FF22-214B-AA9A-0604412C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67" y="842953"/>
            <a:ext cx="5361397" cy="5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C312C3-020D-3E41-A4ED-F38F7EE1E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" y="803746"/>
            <a:ext cx="61595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>
            <a:extLst>
              <a:ext uri="{FF2B5EF4-FFF2-40B4-BE49-F238E27FC236}">
                <a16:creationId xmlns="" xmlns:a16="http://schemas.microsoft.com/office/drawing/2014/main" id="{7ED65810-8B53-B041-BE93-3A774E8746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35" y="833376"/>
            <a:ext cx="7086600" cy="526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5730AD8-E45F-B744-B58B-46B049E2DDFF}"/>
              </a:ext>
            </a:extLst>
          </p:cNvPr>
          <p:cNvSpPr/>
          <p:nvPr/>
        </p:nvSpPr>
        <p:spPr bwMode="auto">
          <a:xfrm>
            <a:off x="2285035" y="4190036"/>
            <a:ext cx="7010400" cy="685800"/>
          </a:xfrm>
          <a:prstGeom prst="rect">
            <a:avLst/>
          </a:prstGeom>
          <a:solidFill>
            <a:schemeClr val="accent6">
              <a:lumMod val="75000"/>
              <a:alpha val="24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1DE4B9-7797-5C43-86E0-867D9C4D6AA3}"/>
              </a:ext>
            </a:extLst>
          </p:cNvPr>
          <p:cNvSpPr txBox="1"/>
          <p:nvPr/>
        </p:nvSpPr>
        <p:spPr>
          <a:xfrm>
            <a:off x="3083476" y="0"/>
            <a:ext cx="598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ar-AE" sz="3200" b="1" i="1" dirty="0">
                <a:latin typeface="Times" pitchFamily="2" charset="0"/>
              </a:rPr>
              <a:t>An exchange using the OSI model</a:t>
            </a:r>
            <a:endParaRPr lang="en-US" sz="32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="" xmlns:a16="http://schemas.microsoft.com/office/drawing/2014/main" id="{7858DA29-5523-D04F-AABC-B0798150E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4725" y="94508"/>
            <a:ext cx="9603275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latin typeface="Times" pitchFamily="2" charset="0"/>
                <a:ea typeface="ＭＳ Ｐゴシック" panose="020B0600070205080204" pitchFamily="34" charset="-128"/>
              </a:rPr>
              <a:t>The Communication Process - Encapsulation</a:t>
            </a:r>
          </a:p>
        </p:txBody>
      </p:sp>
      <p:sp>
        <p:nvSpPr>
          <p:cNvPr id="72729" name="Rectangle 29">
            <a:extLst>
              <a:ext uri="{FF2B5EF4-FFF2-40B4-BE49-F238E27FC236}">
                <a16:creationId xmlns="" xmlns:a16="http://schemas.microsoft.com/office/drawing/2014/main" id="{E21A6C46-3F8E-0B4F-A886-9475C7FE3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325" y="5333999"/>
            <a:ext cx="7057995" cy="685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1800" b="1" dirty="0">
                <a:ea typeface="ＭＳ Ｐゴシック" panose="020B0600070205080204" pitchFamily="34" charset="-128"/>
              </a:rPr>
              <a:t>Encapsulation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Process of adding control information as it passes down through the layered model.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72707" name="Picture 4" descr="Network%20Server%20Rack">
            <a:extLst>
              <a:ext uri="{FF2B5EF4-FFF2-40B4-BE49-F238E27FC236}">
                <a16:creationId xmlns="" xmlns:a16="http://schemas.microsoft.com/office/drawing/2014/main" id="{8392C410-9472-4E4B-86FE-09B3E2A8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2457450"/>
            <a:ext cx="1062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6">
            <a:extLst>
              <a:ext uri="{FF2B5EF4-FFF2-40B4-BE49-F238E27FC236}">
                <a16:creationId xmlns="" xmlns:a16="http://schemas.microsoft.com/office/drawing/2014/main" id="{12E6B635-6B3D-E049-931B-A9A541BC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0505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Server</a:t>
            </a:r>
          </a:p>
        </p:txBody>
      </p:sp>
      <p:sp>
        <p:nvSpPr>
          <p:cNvPr id="72710" name="Rectangle 7">
            <a:extLst>
              <a:ext uri="{FF2B5EF4-FFF2-40B4-BE49-F238E27FC236}">
                <a16:creationId xmlns="" xmlns:a16="http://schemas.microsoft.com/office/drawing/2014/main" id="{0E491446-3E9A-E648-A794-E43246794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266825"/>
            <a:ext cx="16002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11" name="Text Box 8">
            <a:extLst>
              <a:ext uri="{FF2B5EF4-FFF2-40B4-BE49-F238E27FC236}">
                <a16:creationId xmlns="" xmlns:a16="http://schemas.microsoft.com/office/drawing/2014/main" id="{341DA772-335A-AF48-A84B-093B595AB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343026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Data</a:t>
            </a:r>
          </a:p>
        </p:txBody>
      </p:sp>
      <p:sp>
        <p:nvSpPr>
          <p:cNvPr id="470026" name="Rectangle 10">
            <a:extLst>
              <a:ext uri="{FF2B5EF4-FFF2-40B4-BE49-F238E27FC236}">
                <a16:creationId xmlns="" xmlns:a16="http://schemas.microsoft.com/office/drawing/2014/main" id="{60FE449F-DF32-2948-B20A-CDCFB5AF4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266825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70027" name="Text Box 11">
            <a:extLst>
              <a:ext uri="{FF2B5EF4-FFF2-40B4-BE49-F238E27FC236}">
                <a16:creationId xmlns="" xmlns:a16="http://schemas.microsoft.com/office/drawing/2014/main" id="{4602EC5B-93FE-7041-B183-F699C7EE9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266826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HTTP Header</a:t>
            </a:r>
          </a:p>
        </p:txBody>
      </p:sp>
      <p:sp>
        <p:nvSpPr>
          <p:cNvPr id="470028" name="Rectangle 12">
            <a:extLst>
              <a:ext uri="{FF2B5EF4-FFF2-40B4-BE49-F238E27FC236}">
                <a16:creationId xmlns="" xmlns:a16="http://schemas.microsoft.com/office/drawing/2014/main" id="{8AE0B62A-5769-5C46-8244-B35F69889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266825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70029" name="Text Box 13">
            <a:extLst>
              <a:ext uri="{FF2B5EF4-FFF2-40B4-BE49-F238E27FC236}">
                <a16:creationId xmlns="" xmlns:a16="http://schemas.microsoft.com/office/drawing/2014/main" id="{93A7B4D6-5C72-314C-B3E9-F2010CB6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266826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TCP Header</a:t>
            </a:r>
          </a:p>
        </p:txBody>
      </p:sp>
      <p:sp>
        <p:nvSpPr>
          <p:cNvPr id="470030" name="Rectangle 14">
            <a:extLst>
              <a:ext uri="{FF2B5EF4-FFF2-40B4-BE49-F238E27FC236}">
                <a16:creationId xmlns="" xmlns:a16="http://schemas.microsoft.com/office/drawing/2014/main" id="{7829A598-D2AC-AA46-B57F-D54ED4965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66825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70031" name="Text Box 15">
            <a:extLst>
              <a:ext uri="{FF2B5EF4-FFF2-40B4-BE49-F238E27FC236}">
                <a16:creationId xmlns="" xmlns:a16="http://schemas.microsoft.com/office/drawing/2014/main" id="{8ECC0ADA-ADAD-E94E-B462-A2192009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66826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IP Header</a:t>
            </a:r>
          </a:p>
        </p:txBody>
      </p:sp>
      <p:sp>
        <p:nvSpPr>
          <p:cNvPr id="470032" name="Rectangle 16">
            <a:extLst>
              <a:ext uri="{FF2B5EF4-FFF2-40B4-BE49-F238E27FC236}">
                <a16:creationId xmlns="" xmlns:a16="http://schemas.microsoft.com/office/drawing/2014/main" id="{3B2A989B-D85B-804F-AB25-6EE5BCE54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266825"/>
            <a:ext cx="12192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70033" name="Text Box 17">
            <a:extLst>
              <a:ext uri="{FF2B5EF4-FFF2-40B4-BE49-F238E27FC236}">
                <a16:creationId xmlns="" xmlns:a16="http://schemas.microsoft.com/office/drawing/2014/main" id="{526938E8-A936-6344-B637-036C03CC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66826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Data Link Header</a:t>
            </a:r>
          </a:p>
        </p:txBody>
      </p:sp>
      <p:sp>
        <p:nvSpPr>
          <p:cNvPr id="470034" name="Rectangle 18">
            <a:extLst>
              <a:ext uri="{FF2B5EF4-FFF2-40B4-BE49-F238E27FC236}">
                <a16:creationId xmlns="" xmlns:a16="http://schemas.microsoft.com/office/drawing/2014/main" id="{881ADBDA-DE73-AC4D-8275-0882A04B7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1266825"/>
            <a:ext cx="11430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70035" name="Text Box 19">
            <a:extLst>
              <a:ext uri="{FF2B5EF4-FFF2-40B4-BE49-F238E27FC236}">
                <a16:creationId xmlns="" xmlns:a16="http://schemas.microsoft.com/office/drawing/2014/main" id="{A000EB9F-B8A6-5C47-887F-C44599E6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219201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/>
              <a:t>Data Link Trailer</a:t>
            </a:r>
          </a:p>
        </p:txBody>
      </p:sp>
      <p:pic>
        <p:nvPicPr>
          <p:cNvPr id="72723" name="Picture 20">
            <a:extLst>
              <a:ext uri="{FF2B5EF4-FFF2-40B4-BE49-F238E27FC236}">
                <a16:creationId xmlns="" xmlns:a16="http://schemas.microsoft.com/office/drawing/2014/main" id="{B4A93B9B-A733-E043-B9DD-CE694A1E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24124" r="8594" b="17654"/>
          <a:stretch>
            <a:fillRect/>
          </a:stretch>
        </p:blipFill>
        <p:spPr bwMode="auto">
          <a:xfrm>
            <a:off x="1676400" y="405765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4" name="Line 23">
            <a:extLst>
              <a:ext uri="{FF2B5EF4-FFF2-40B4-BE49-F238E27FC236}">
                <a16:creationId xmlns="" xmlns:a16="http://schemas.microsoft.com/office/drawing/2014/main" id="{FEE04446-8B68-B847-BACD-884FB53B7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819650"/>
            <a:ext cx="33228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algn="r" defTabSz="457200" rtl="1" eaLnBrk="1" latinLnBrk="0" hangingPunct="1"/>
            <a:endParaRPr lang="en-US"/>
          </a:p>
        </p:txBody>
      </p:sp>
      <p:sp>
        <p:nvSpPr>
          <p:cNvPr id="470040" name="Line 24">
            <a:extLst>
              <a:ext uri="{FF2B5EF4-FFF2-40B4-BE49-F238E27FC236}">
                <a16:creationId xmlns="" xmlns:a16="http://schemas.microsoft.com/office/drawing/2014/main" id="{0602A765-C50B-274C-B4D7-2C3E5F422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819650"/>
            <a:ext cx="22860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26" name="Picture 25">
            <a:extLst>
              <a:ext uri="{FF2B5EF4-FFF2-40B4-BE49-F238E27FC236}">
                <a16:creationId xmlns="" xmlns:a16="http://schemas.microsoft.com/office/drawing/2014/main" id="{2C691265-5391-F446-8223-417F40FD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2076450"/>
            <a:ext cx="39433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7" name="Line 26">
            <a:extLst>
              <a:ext uri="{FF2B5EF4-FFF2-40B4-BE49-F238E27FC236}">
                <a16:creationId xmlns="" xmlns:a16="http://schemas.microsoft.com/office/drawing/2014/main" id="{89C4BA20-AABF-C642-8E66-66FD2BA10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8400" y="2838450"/>
            <a:ext cx="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8" name="Text Box 28">
            <a:extLst>
              <a:ext uri="{FF2B5EF4-FFF2-40B4-BE49-F238E27FC236}">
                <a16:creationId xmlns="" xmlns:a16="http://schemas.microsoft.com/office/drawing/2014/main" id="{B5D3802E-9B14-2F4B-9D4E-16EB6AEF1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609851"/>
            <a:ext cx="1371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HTTP Data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="" xmlns:a16="http://schemas.microsoft.com/office/drawing/2014/main" id="{841E95B1-23A9-3B45-95EF-6B526B9A2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425" y="1430894"/>
            <a:ext cx="990601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 dirty="0">
                <a:solidFill>
                  <a:srgbClr val="FF0000"/>
                </a:solidFill>
              </a:rPr>
              <a:t>College of IT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031B260-3645-B64F-B3CA-28A937BC6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283" y="1854659"/>
            <a:ext cx="854722" cy="5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6" grpId="0" animBg="1"/>
      <p:bldP spid="470027" grpId="0"/>
      <p:bldP spid="470028" grpId="0" animBg="1"/>
      <p:bldP spid="470029" grpId="0"/>
      <p:bldP spid="470030" grpId="0" animBg="1"/>
      <p:bldP spid="470031" grpId="0"/>
      <p:bldP spid="470032" grpId="0" animBg="1"/>
      <p:bldP spid="470033" grpId="0"/>
      <p:bldP spid="470034" grpId="0" animBg="1"/>
      <p:bldP spid="4700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="" xmlns:a16="http://schemas.microsoft.com/office/drawing/2014/main" id="{C55562A0-4A27-0E45-BDF8-E509D77E9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4362" y="131865"/>
            <a:ext cx="9603275" cy="1049235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Times" pitchFamily="2" charset="0"/>
                <a:ea typeface="ＭＳ Ｐゴシック" panose="020B0600070205080204" pitchFamily="34" charset="-128"/>
              </a:rPr>
              <a:t>The Communication Process - Decapsulation</a:t>
            </a:r>
          </a:p>
        </p:txBody>
      </p:sp>
      <p:sp>
        <p:nvSpPr>
          <p:cNvPr id="74778" name="Rectangle 30">
            <a:extLst>
              <a:ext uri="{FF2B5EF4-FFF2-40B4-BE49-F238E27FC236}">
                <a16:creationId xmlns="" xmlns:a16="http://schemas.microsoft.com/office/drawing/2014/main" id="{B30AB93E-5664-E447-9C58-69E0619BB2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72600" y="1790701"/>
            <a:ext cx="2684417" cy="1762396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1800" b="1" dirty="0">
                <a:ea typeface="ＭＳ Ｐゴシック" panose="020B0600070205080204" pitchFamily="34" charset="-128"/>
              </a:rPr>
              <a:t>Decapsulation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Process of removing control information as it passes upwards through the layered model.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74755" name="Rectangle 6">
            <a:extLst>
              <a:ext uri="{FF2B5EF4-FFF2-40B4-BE49-F238E27FC236}">
                <a16:creationId xmlns="" xmlns:a16="http://schemas.microsoft.com/office/drawing/2014/main" id="{41B74AE9-74E4-F143-A5CD-CE9AA28C8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209675"/>
            <a:ext cx="16002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756" name="Text Box 7">
            <a:extLst>
              <a:ext uri="{FF2B5EF4-FFF2-40B4-BE49-F238E27FC236}">
                <a16:creationId xmlns="" xmlns:a16="http://schemas.microsoft.com/office/drawing/2014/main" id="{826CC837-9CE0-A647-A332-5F5887A13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85876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Data</a:t>
            </a:r>
          </a:p>
        </p:txBody>
      </p:sp>
      <p:sp>
        <p:nvSpPr>
          <p:cNvPr id="531465" name="Rectangle 9">
            <a:extLst>
              <a:ext uri="{FF2B5EF4-FFF2-40B4-BE49-F238E27FC236}">
                <a16:creationId xmlns="" xmlns:a16="http://schemas.microsoft.com/office/drawing/2014/main" id="{2799B995-2EBF-6447-A053-96D55D8AB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209675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31466" name="Text Box 10">
            <a:extLst>
              <a:ext uri="{FF2B5EF4-FFF2-40B4-BE49-F238E27FC236}">
                <a16:creationId xmlns="" xmlns:a16="http://schemas.microsoft.com/office/drawing/2014/main" id="{A0B1762A-80CB-7F42-A450-DD34C41B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09676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HTTP Header</a:t>
            </a:r>
          </a:p>
        </p:txBody>
      </p:sp>
      <p:sp>
        <p:nvSpPr>
          <p:cNvPr id="531467" name="Rectangle 11">
            <a:extLst>
              <a:ext uri="{FF2B5EF4-FFF2-40B4-BE49-F238E27FC236}">
                <a16:creationId xmlns="" xmlns:a16="http://schemas.microsoft.com/office/drawing/2014/main" id="{9FADC553-6534-4547-9C2C-C5E2F9080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209675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31468" name="Text Box 12">
            <a:extLst>
              <a:ext uri="{FF2B5EF4-FFF2-40B4-BE49-F238E27FC236}">
                <a16:creationId xmlns="" xmlns:a16="http://schemas.microsoft.com/office/drawing/2014/main" id="{34B524DA-B24E-B34A-9E5F-ED915306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209676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TCP Header</a:t>
            </a:r>
          </a:p>
        </p:txBody>
      </p:sp>
      <p:sp>
        <p:nvSpPr>
          <p:cNvPr id="531469" name="Rectangle 13">
            <a:extLst>
              <a:ext uri="{FF2B5EF4-FFF2-40B4-BE49-F238E27FC236}">
                <a16:creationId xmlns="" xmlns:a16="http://schemas.microsoft.com/office/drawing/2014/main" id="{75F92765-A098-0541-829B-3D3CA3F61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209675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31470" name="Text Box 14">
            <a:extLst>
              <a:ext uri="{FF2B5EF4-FFF2-40B4-BE49-F238E27FC236}">
                <a16:creationId xmlns="" xmlns:a16="http://schemas.microsoft.com/office/drawing/2014/main" id="{C711CF30-6CE5-3645-9A52-7C4FD7B3E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09676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IP Header</a:t>
            </a:r>
          </a:p>
        </p:txBody>
      </p:sp>
      <p:sp>
        <p:nvSpPr>
          <p:cNvPr id="531471" name="Rectangle 15">
            <a:extLst>
              <a:ext uri="{FF2B5EF4-FFF2-40B4-BE49-F238E27FC236}">
                <a16:creationId xmlns="" xmlns:a16="http://schemas.microsoft.com/office/drawing/2014/main" id="{2096F48A-E031-B94A-BE42-CD43C9F30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09675"/>
            <a:ext cx="12192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31472" name="Text Box 16">
            <a:extLst>
              <a:ext uri="{FF2B5EF4-FFF2-40B4-BE49-F238E27FC236}">
                <a16:creationId xmlns="" xmlns:a16="http://schemas.microsoft.com/office/drawing/2014/main" id="{74DD6315-31D3-EE4F-A5CA-A07CCACF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09676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Data Link Header</a:t>
            </a:r>
          </a:p>
        </p:txBody>
      </p:sp>
      <p:sp>
        <p:nvSpPr>
          <p:cNvPr id="531473" name="Rectangle 17">
            <a:extLst>
              <a:ext uri="{FF2B5EF4-FFF2-40B4-BE49-F238E27FC236}">
                <a16:creationId xmlns="" xmlns:a16="http://schemas.microsoft.com/office/drawing/2014/main" id="{98AF2EC7-4B43-A847-8C64-DAEF77B22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209675"/>
            <a:ext cx="11430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31474" name="Text Box 18">
            <a:extLst>
              <a:ext uri="{FF2B5EF4-FFF2-40B4-BE49-F238E27FC236}">
                <a16:creationId xmlns="" xmlns:a16="http://schemas.microsoft.com/office/drawing/2014/main" id="{7D065A3C-59A1-1D4A-AA50-1C901442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62051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Data Link Trailer</a:t>
            </a:r>
          </a:p>
        </p:txBody>
      </p:sp>
      <p:pic>
        <p:nvPicPr>
          <p:cNvPr id="74768" name="Picture 19">
            <a:extLst>
              <a:ext uri="{FF2B5EF4-FFF2-40B4-BE49-F238E27FC236}">
                <a16:creationId xmlns="" xmlns:a16="http://schemas.microsoft.com/office/drawing/2014/main" id="{B302520C-9547-B34E-BD4C-240403FF4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4124" r="39063" b="17654"/>
          <a:stretch>
            <a:fillRect/>
          </a:stretch>
        </p:blipFill>
        <p:spPr bwMode="auto">
          <a:xfrm>
            <a:off x="8534400" y="4076700"/>
            <a:ext cx="213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9" name="Line 20">
            <a:extLst>
              <a:ext uri="{FF2B5EF4-FFF2-40B4-BE49-F238E27FC236}">
                <a16:creationId xmlns="" xmlns:a16="http://schemas.microsoft.com/office/drawing/2014/main" id="{9B7309CE-EE1B-CB45-A2C2-D968421C7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9911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77" name="Line 21">
            <a:extLst>
              <a:ext uri="{FF2B5EF4-FFF2-40B4-BE49-F238E27FC236}">
                <a16:creationId xmlns="" xmlns:a16="http://schemas.microsoft.com/office/drawing/2014/main" id="{3C94C4AC-2905-1D45-9621-0697CF455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4991100"/>
            <a:ext cx="31242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71" name="Picture 22" descr="dell_latitude_xt_tablet_pc_2">
            <a:extLst>
              <a:ext uri="{FF2B5EF4-FFF2-40B4-BE49-F238E27FC236}">
                <a16:creationId xmlns="" xmlns:a16="http://schemas.microsoft.com/office/drawing/2014/main" id="{06AB7E33-BC62-CF49-ADFC-AF013054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66901"/>
            <a:ext cx="20574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2" name="Text Box 24">
            <a:extLst>
              <a:ext uri="{FF2B5EF4-FFF2-40B4-BE49-F238E27FC236}">
                <a16:creationId xmlns="" xmlns:a16="http://schemas.microsoft.com/office/drawing/2014/main" id="{3609E571-077A-EA4C-B603-8B0A3A09C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479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sz="1800" b="1" dirty="0"/>
              <a:t>Client</a:t>
            </a:r>
          </a:p>
        </p:txBody>
      </p:sp>
      <p:sp>
        <p:nvSpPr>
          <p:cNvPr id="531482" name="Line 26">
            <a:extLst>
              <a:ext uri="{FF2B5EF4-FFF2-40B4-BE49-F238E27FC236}">
                <a16:creationId xmlns="" xmlns:a16="http://schemas.microsoft.com/office/drawing/2014/main" id="{0E0529A4-9C5A-B744-B3AD-0D7ABC3C3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6383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75" name="Picture 27">
            <a:extLst>
              <a:ext uri="{FF2B5EF4-FFF2-40B4-BE49-F238E27FC236}">
                <a16:creationId xmlns="" xmlns:a16="http://schemas.microsoft.com/office/drawing/2014/main" id="{BD5F7ED2-A0A5-D641-8D45-01D5E9CE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47900"/>
            <a:ext cx="39433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6" name="Line 28">
            <a:extLst>
              <a:ext uri="{FF2B5EF4-FFF2-40B4-BE49-F238E27FC236}">
                <a16:creationId xmlns="" xmlns:a16="http://schemas.microsoft.com/office/drawing/2014/main" id="{DB9A0E6F-21AD-EE40-B78F-BDCE2CEA8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086100"/>
            <a:ext cx="0" cy="198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7" name="Text Box 29">
            <a:extLst>
              <a:ext uri="{FF2B5EF4-FFF2-40B4-BE49-F238E27FC236}">
                <a16:creationId xmlns="" xmlns:a16="http://schemas.microsoft.com/office/drawing/2014/main" id="{04651CA5-767C-0E45-B397-EA252CC6B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781301"/>
            <a:ext cx="1371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HTTP Data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="" xmlns:a16="http://schemas.microsoft.com/office/drawing/2014/main" id="{98A48762-3CC7-3746-A1C0-9B344416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099" y="1377077"/>
            <a:ext cx="9906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 dirty="0">
                <a:solidFill>
                  <a:srgbClr val="FF0000"/>
                </a:solidFill>
              </a:rPr>
              <a:t>College of IT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757E44B-8317-434C-BD0F-824C19D74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480" y="2022668"/>
            <a:ext cx="1296178" cy="7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3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31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3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3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31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31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31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31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3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3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5" grpId="0" animBg="1"/>
      <p:bldP spid="531466" grpId="0"/>
      <p:bldP spid="531467" grpId="0" animBg="1"/>
      <p:bldP spid="531468" grpId="0"/>
      <p:bldP spid="531469" grpId="0" animBg="1"/>
      <p:bldP spid="531470" grpId="0"/>
      <p:bldP spid="531471" grpId="0" animBg="1"/>
      <p:bldP spid="531472" grpId="0"/>
      <p:bldP spid="531473" grpId="0" animBg="1"/>
      <p:bldP spid="5314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DEE55F9-0965-A64A-A1B4-3FC6EE8E4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45463" cy="8382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</a:rPr>
              <a:t>Rules of Communications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BDDC6383-33C1-F24A-BE36-CF0F65D389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944" y="3246707"/>
            <a:ext cx="8262938" cy="175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Communication begins with a message, or information, that must be sent from a source to a destination.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Protocol</a:t>
            </a:r>
            <a:r>
              <a:rPr lang="en-US" altLang="en-US" dirty="0">
                <a:ea typeface="ＭＳ Ｐゴシック" panose="020B0600070205080204" pitchFamily="34" charset="-128"/>
              </a:rPr>
              <a:t>:  </a:t>
            </a:r>
            <a:r>
              <a:rPr lang="en-US" altLang="en-US" u="sng" dirty="0">
                <a:ea typeface="ＭＳ Ｐゴシック" panose="020B0600070205080204" pitchFamily="34" charset="-128"/>
              </a:rPr>
              <a:t>Rules</a:t>
            </a:r>
            <a:r>
              <a:rPr lang="en-US" altLang="en-US" dirty="0">
                <a:ea typeface="ＭＳ Ｐゴシック" panose="020B0600070205080204" pitchFamily="34" charset="-128"/>
              </a:rPr>
              <a:t> that govern communications.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Protocol suite</a:t>
            </a:r>
            <a:r>
              <a:rPr lang="en-US" altLang="en-US" dirty="0">
                <a:ea typeface="ＭＳ Ｐゴシック" panose="020B0600070205080204" pitchFamily="34" charset="-128"/>
              </a:rPr>
              <a:t>:  A </a:t>
            </a:r>
            <a:r>
              <a:rPr lang="en-US" altLang="en-US" u="sng" dirty="0">
                <a:ea typeface="ＭＳ Ｐゴシック" panose="020B0600070205080204" pitchFamily="34" charset="-128"/>
              </a:rPr>
              <a:t>group of inter-related protocols </a:t>
            </a:r>
          </a:p>
          <a:p>
            <a:pPr lvl="1" eaLnBrk="1" hangingPunct="1"/>
            <a:r>
              <a:rPr lang="en-US" altLang="en-US" dirty="0"/>
              <a:t>Example: TCP/IP</a:t>
            </a:r>
          </a:p>
        </p:txBody>
      </p:sp>
      <p:pic>
        <p:nvPicPr>
          <p:cNvPr id="19460" name="Picture 1">
            <a:extLst>
              <a:ext uri="{FF2B5EF4-FFF2-40B4-BE49-F238E27FC236}">
                <a16:creationId xmlns="" xmlns:a16="http://schemas.microsoft.com/office/drawing/2014/main" id="{0664A830-7164-AC42-94AA-CD43658ACC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0" y="1273978"/>
            <a:ext cx="11985347" cy="1350963"/>
          </a:xfrm>
          <a:prstGeom prst="rect">
            <a:avLst/>
          </a:prstGeom>
          <a:solidFill>
            <a:schemeClr val="bg2">
              <a:lumMod val="90000"/>
              <a:alpha val="6000"/>
            </a:schemeClr>
          </a:solidFill>
          <a:ln>
            <a:noFill/>
          </a:ln>
        </p:spPr>
      </p:pic>
      <p:pic>
        <p:nvPicPr>
          <p:cNvPr id="19461" name="Picture 2">
            <a:extLst>
              <a:ext uri="{FF2B5EF4-FFF2-40B4-BE49-F238E27FC236}">
                <a16:creationId xmlns="" xmlns:a16="http://schemas.microsoft.com/office/drawing/2014/main" id="{C051B9AB-4F60-0045-AEC8-005DE5183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82" y="2791159"/>
            <a:ext cx="3637405" cy="266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0C2F2667-310F-B04F-9629-E511122E03A5}"/>
              </a:ext>
            </a:extLst>
          </p:cNvPr>
          <p:cNvSpPr txBox="1">
            <a:spLocks noChangeArrowheads="1"/>
          </p:cNvSpPr>
          <p:nvPr/>
        </p:nvSpPr>
        <p:spPr>
          <a:xfrm>
            <a:off x="1001334" y="941294"/>
            <a:ext cx="8145463" cy="3724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000" b="1" dirty="0"/>
              <a:t> Establishing Rules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Content Placeholder 1" descr="157-Datalink-PDU2.jpg">
            <a:extLst>
              <a:ext uri="{FF2B5EF4-FFF2-40B4-BE49-F238E27FC236}">
                <a16:creationId xmlns="" xmlns:a16="http://schemas.microsoft.com/office/drawing/2014/main" id="{43D3D045-A0B8-2647-95B3-81C3A6D64D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4" r="-8784"/>
          <a:stretch>
            <a:fillRect/>
          </a:stretch>
        </p:blipFill>
        <p:spPr bwMode="auto">
          <a:xfrm>
            <a:off x="7539865" y="841817"/>
            <a:ext cx="4945360" cy="287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>
            <a:extLst>
              <a:ext uri="{FF2B5EF4-FFF2-40B4-BE49-F238E27FC236}">
                <a16:creationId xmlns="" xmlns:a16="http://schemas.microsoft.com/office/drawing/2014/main" id="{AD660384-5183-9A44-9DC0-D07D1B863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6098" y="86630"/>
            <a:ext cx="9603275" cy="1049235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" pitchFamily="2" charset="0"/>
                <a:ea typeface="ＭＳ Ｐゴシック" panose="020B0600070205080204" pitchFamily="34" charset="-128"/>
              </a:rPr>
              <a:t>Data Link Layer Layer 2 Frame Structure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A74A57F1-5A28-314F-9AB7-4C03009D8AD4}"/>
              </a:ext>
            </a:extLst>
          </p:cNvPr>
          <p:cNvSpPr txBox="1">
            <a:spLocks noChangeArrowheads="1"/>
          </p:cNvSpPr>
          <p:nvPr/>
        </p:nvSpPr>
        <p:spPr>
          <a:xfrm>
            <a:off x="122848" y="924387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The data link layer prepares a packet for transport across the local media by encapsulating it with a header and a trailer to create a frame.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Data Link frame header fields may include:</a:t>
            </a:r>
          </a:p>
          <a:p>
            <a:pPr lvl="1"/>
            <a:r>
              <a:rPr lang="en-US" altLang="en-US" b="1" dirty="0"/>
              <a:t>Start</a:t>
            </a:r>
            <a:r>
              <a:rPr lang="en-US" altLang="en-US" dirty="0"/>
              <a:t> Frame field - Indicates the beginning of the frame</a:t>
            </a:r>
          </a:p>
          <a:p>
            <a:pPr lvl="1"/>
            <a:r>
              <a:rPr lang="en-US" altLang="en-US" b="1" dirty="0"/>
              <a:t>Source</a:t>
            </a:r>
            <a:r>
              <a:rPr lang="en-US" altLang="en-US" dirty="0"/>
              <a:t> and </a:t>
            </a:r>
            <a:r>
              <a:rPr lang="en-US" altLang="en-US" b="1" dirty="0"/>
              <a:t>Destination</a:t>
            </a:r>
            <a:r>
              <a:rPr lang="en-US" altLang="en-US" dirty="0"/>
              <a:t> address fields - Indicates the source and destination nodes on the media</a:t>
            </a:r>
          </a:p>
          <a:p>
            <a:pPr lvl="1"/>
            <a:r>
              <a:rPr lang="en-US" altLang="en-US" b="1" dirty="0"/>
              <a:t>Priority/Quality of Service</a:t>
            </a:r>
            <a:r>
              <a:rPr lang="en-US" altLang="en-US" dirty="0"/>
              <a:t> field - Indicates a particular type of communication service for processing</a:t>
            </a:r>
          </a:p>
          <a:p>
            <a:pPr lvl="1"/>
            <a:r>
              <a:rPr lang="en-US" altLang="en-US" b="1" dirty="0"/>
              <a:t>Type</a:t>
            </a:r>
            <a:r>
              <a:rPr lang="en-US" altLang="en-US" dirty="0"/>
              <a:t> field - Indicates the upper layer service contained in the frame</a:t>
            </a:r>
          </a:p>
          <a:p>
            <a:pPr lvl="1"/>
            <a:r>
              <a:rPr lang="en-US" altLang="en-US" b="1" dirty="0"/>
              <a:t>Logical connection</a:t>
            </a:r>
            <a:r>
              <a:rPr lang="en-US" altLang="en-US" dirty="0"/>
              <a:t> control field - Used to establish a logical connection between nodes </a:t>
            </a:r>
          </a:p>
          <a:p>
            <a:pPr lvl="1"/>
            <a:r>
              <a:rPr lang="en-US" altLang="en-US" b="1" dirty="0"/>
              <a:t>Physical link</a:t>
            </a:r>
            <a:r>
              <a:rPr lang="en-US" altLang="en-US" dirty="0"/>
              <a:t> control field - Used to establish the media link </a:t>
            </a:r>
          </a:p>
          <a:p>
            <a:pPr lvl="1"/>
            <a:r>
              <a:rPr lang="en-US" altLang="en-US" b="1" dirty="0"/>
              <a:t>Flow control</a:t>
            </a:r>
            <a:r>
              <a:rPr lang="en-US" altLang="en-US" dirty="0"/>
              <a:t> field - Used to start and stop traffic over the media</a:t>
            </a:r>
          </a:p>
          <a:p>
            <a:pPr lvl="1"/>
            <a:r>
              <a:rPr lang="en-US" altLang="en-US" b="1" dirty="0"/>
              <a:t>Congestion control</a:t>
            </a:r>
            <a:r>
              <a:rPr lang="en-US" altLang="en-US" dirty="0"/>
              <a:t> field - Indicates congestion in the media</a:t>
            </a:r>
          </a:p>
        </p:txBody>
      </p:sp>
      <p:pic>
        <p:nvPicPr>
          <p:cNvPr id="5" name="Picture 20">
            <a:extLst>
              <a:ext uri="{FF2B5EF4-FFF2-40B4-BE49-F238E27FC236}">
                <a16:creationId xmlns="" xmlns:a16="http://schemas.microsoft.com/office/drawing/2014/main" id="{F030A5C5-39ED-A642-A89D-F497E620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71" y="3804032"/>
            <a:ext cx="5258729" cy="112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7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E03C3BB2-26F3-8E47-987D-C3B84586B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-7938"/>
            <a:ext cx="8983664" cy="8382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b="1" dirty="0">
                <a:latin typeface="Times" pitchFamily="2" charset="0"/>
              </a:rPr>
              <a:t>Accessing Local Resources : Network Address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13939B86-8616-2149-A9E4-0453E7AD9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002280"/>
            <a:ext cx="12192000" cy="32004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dirty="0"/>
              <a:t>Network Address </a:t>
            </a:r>
            <a:endParaRPr lang="en-US" dirty="0"/>
          </a:p>
          <a:p>
            <a:pPr>
              <a:buFont typeface="Wingdings" charset="0"/>
              <a:buChar char="l"/>
              <a:defRPr/>
            </a:pPr>
            <a:r>
              <a:rPr lang="en-US" sz="1900" dirty="0"/>
              <a:t>Contains information required to deliver the IP packet from the source device to the destination device. </a:t>
            </a:r>
          </a:p>
          <a:p>
            <a:pPr>
              <a:buFont typeface="Wingdings" charset="0"/>
              <a:buChar char="l"/>
              <a:defRPr/>
            </a:pPr>
            <a:r>
              <a:rPr lang="en-US" sz="1900" dirty="0"/>
              <a:t>Has two parts, the network prefix and the host part. </a:t>
            </a:r>
          </a:p>
          <a:p>
            <a:pPr>
              <a:buFont typeface="Wingdings" charset="0"/>
              <a:buChar char="l"/>
              <a:defRPr/>
            </a:pPr>
            <a:r>
              <a:rPr lang="en-US" sz="1900" dirty="0"/>
              <a:t>An IP packet contains two IP addresses:</a:t>
            </a:r>
          </a:p>
          <a:p>
            <a:pPr lvl="1">
              <a:buFont typeface="Wingdings" charset="0"/>
              <a:buChar char=""/>
              <a:defRPr/>
            </a:pPr>
            <a:r>
              <a:rPr lang="en-US" b="1" dirty="0"/>
              <a:t>Source IP address</a:t>
            </a:r>
            <a:r>
              <a:rPr lang="en-US" dirty="0"/>
              <a:t> - The IP address of the sending device.</a:t>
            </a:r>
          </a:p>
          <a:p>
            <a:pPr lvl="1">
              <a:buFont typeface="Wingdings" charset="0"/>
              <a:buChar char=""/>
              <a:defRPr/>
            </a:pPr>
            <a:r>
              <a:rPr lang="en-US" b="1" dirty="0"/>
              <a:t>Destination IP address</a:t>
            </a:r>
            <a:r>
              <a:rPr lang="en-US" dirty="0"/>
              <a:t> - The IP address of the receiving device. The destination IP address is used by routers to forward a packet to its destination.</a:t>
            </a:r>
          </a:p>
        </p:txBody>
      </p:sp>
      <p:pic>
        <p:nvPicPr>
          <p:cNvPr id="77828" name="Picture 1">
            <a:extLst>
              <a:ext uri="{FF2B5EF4-FFF2-40B4-BE49-F238E27FC236}">
                <a16:creationId xmlns="" xmlns:a16="http://schemas.microsoft.com/office/drawing/2014/main" id="{1AD258BB-7CEE-3B4E-B68E-6523B14F69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830263"/>
            <a:ext cx="8470900" cy="21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="" xmlns:a16="http://schemas.microsoft.com/office/drawing/2014/main" id="{A7C98F28-E5F4-124F-9A83-E9671C15D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72357"/>
            <a:ext cx="1828800" cy="12192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8894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>
            <a:extLst>
              <a:ext uri="{FF2B5EF4-FFF2-40B4-BE49-F238E27FC236}">
                <a16:creationId xmlns="" xmlns:a16="http://schemas.microsoft.com/office/drawing/2014/main" id="{D2D0B4CD-A4B5-F247-8987-89DEF560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10" y="1033780"/>
            <a:ext cx="8107363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4C14661-3476-6B4C-BAA6-5F71D3C5F56D}"/>
              </a:ext>
            </a:extLst>
          </p:cNvPr>
          <p:cNvSpPr txBox="1"/>
          <p:nvPr/>
        </p:nvSpPr>
        <p:spPr>
          <a:xfrm>
            <a:off x="1112520" y="121920"/>
            <a:ext cx="29224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" pitchFamily="2" charset="0"/>
                <a:ea typeface="+mj-ea"/>
                <a:cs typeface="+mj-cs"/>
              </a:rPr>
              <a:t>Network</a:t>
            </a:r>
            <a:r>
              <a:rPr lang="en-US" sz="2800" b="1" dirty="0">
                <a:latin typeface="Times" pitchFamily="2" charset="0"/>
              </a:rPr>
              <a:t> </a:t>
            </a:r>
            <a:r>
              <a:rPr lang="en-US" sz="2800" b="1" dirty="0">
                <a:latin typeface="Times" pitchFamily="2" charset="0"/>
                <a:ea typeface="+mj-ea"/>
                <a:cs typeface="+mj-cs"/>
              </a:rPr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908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0C450E06-3C6C-F34C-95E2-F167219DF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041" y="-29904"/>
            <a:ext cx="8145463" cy="838201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b="1" dirty="0">
                <a:latin typeface="Times" pitchFamily="2" charset="0"/>
              </a:rPr>
              <a:t>Layer 3 Addresses</a:t>
            </a:r>
          </a:p>
        </p:txBody>
      </p:sp>
      <p:pic>
        <p:nvPicPr>
          <p:cNvPr id="88069" name="Picture 2">
            <a:extLst>
              <a:ext uri="{FF2B5EF4-FFF2-40B4-BE49-F238E27FC236}">
                <a16:creationId xmlns="" xmlns:a16="http://schemas.microsoft.com/office/drawing/2014/main" id="{AB444FE0-C031-F449-A603-2B1EECAD8B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9" y="676365"/>
            <a:ext cx="1004341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>
            <a:extLst>
              <a:ext uri="{FF2B5EF4-FFF2-40B4-BE49-F238E27FC236}">
                <a16:creationId xmlns="" xmlns:a16="http://schemas.microsoft.com/office/drawing/2014/main" id="{A517EF1A-72F2-E048-A417-32B7441F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914400"/>
            <a:ext cx="67913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3" name="Text Box 5">
            <a:extLst>
              <a:ext uri="{FF2B5EF4-FFF2-40B4-BE49-F238E27FC236}">
                <a16:creationId xmlns="" xmlns:a16="http://schemas.microsoft.com/office/drawing/2014/main" id="{2D03F8F9-B1A7-C84A-BA9E-48EC5AC5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27683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209.67.102.55</a:t>
            </a:r>
          </a:p>
        </p:txBody>
      </p:sp>
      <p:sp>
        <p:nvSpPr>
          <p:cNvPr id="447494" name="Text Box 6">
            <a:extLst>
              <a:ext uri="{FF2B5EF4-FFF2-40B4-BE49-F238E27FC236}">
                <a16:creationId xmlns="" xmlns:a16="http://schemas.microsoft.com/office/drawing/2014/main" id="{23A94140-5F18-1248-917F-D859041F1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0" y="13716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107.16.4.21</a:t>
            </a:r>
          </a:p>
        </p:txBody>
      </p:sp>
      <p:sp>
        <p:nvSpPr>
          <p:cNvPr id="81925" name="Line 7">
            <a:extLst>
              <a:ext uri="{FF2B5EF4-FFF2-40B4-BE49-F238E27FC236}">
                <a16:creationId xmlns="" xmlns:a16="http://schemas.microsoft.com/office/drawing/2014/main" id="{C365AF0D-B3B5-B14C-816B-C964DD475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219200"/>
            <a:ext cx="685800" cy="152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Line 8">
            <a:extLst>
              <a:ext uri="{FF2B5EF4-FFF2-40B4-BE49-F238E27FC236}">
                <a16:creationId xmlns="" xmlns:a16="http://schemas.microsoft.com/office/drawing/2014/main" id="{032EC77D-5C3D-1741-BD57-17580A4D4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524000"/>
            <a:ext cx="83820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9">
            <a:extLst>
              <a:ext uri="{FF2B5EF4-FFF2-40B4-BE49-F238E27FC236}">
                <a16:creationId xmlns="" xmlns:a16="http://schemas.microsoft.com/office/drawing/2014/main" id="{02223ED0-8F6C-F747-9EC5-F05E97FB29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1447800"/>
            <a:ext cx="1905000" cy="609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Line 10">
            <a:extLst>
              <a:ext uri="{FF2B5EF4-FFF2-40B4-BE49-F238E27FC236}">
                <a16:creationId xmlns="" xmlns:a16="http://schemas.microsoft.com/office/drawing/2014/main" id="{CB50FCED-DA2C-0949-BB15-AD62BF4E69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8200" y="1219200"/>
            <a:ext cx="609600" cy="228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Line 11">
            <a:extLst>
              <a:ext uri="{FF2B5EF4-FFF2-40B4-BE49-F238E27FC236}">
                <a16:creationId xmlns="" xmlns:a16="http://schemas.microsoft.com/office/drawing/2014/main" id="{AF312197-CAC2-A447-BC19-2C33D3112D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209800"/>
            <a:ext cx="533400" cy="152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7500" name="Picture 12" descr="ip">
            <a:extLst>
              <a:ext uri="{FF2B5EF4-FFF2-40B4-BE49-F238E27FC236}">
                <a16:creationId xmlns="" xmlns:a16="http://schemas.microsoft.com/office/drawing/2014/main" id="{B9F72D5B-3FD6-8D47-AEE9-CC00130A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05250"/>
            <a:ext cx="6229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4">
            <a:extLst>
              <a:ext uri="{FF2B5EF4-FFF2-40B4-BE49-F238E27FC236}">
                <a16:creationId xmlns="" xmlns:a16="http://schemas.microsoft.com/office/drawing/2014/main" id="{66B7F608-40B5-4841-813D-3B71D1AE4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1676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933" name="Rectangle 15">
            <a:extLst>
              <a:ext uri="{FF2B5EF4-FFF2-40B4-BE49-F238E27FC236}">
                <a16:creationId xmlns="" xmlns:a16="http://schemas.microsoft.com/office/drawing/2014/main" id="{5A92DD5A-6867-944D-A2E1-D395006D2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429000"/>
            <a:ext cx="1143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934" name="Rectangle 16">
            <a:extLst>
              <a:ext uri="{FF2B5EF4-FFF2-40B4-BE49-F238E27FC236}">
                <a16:creationId xmlns="" xmlns:a16="http://schemas.microsoft.com/office/drawing/2014/main" id="{73808B0B-8395-D844-9993-7EE8B6A19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429000"/>
            <a:ext cx="1143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935" name="Rectangle 17">
            <a:extLst>
              <a:ext uri="{FF2B5EF4-FFF2-40B4-BE49-F238E27FC236}">
                <a16:creationId xmlns="" xmlns:a16="http://schemas.microsoft.com/office/drawing/2014/main" id="{43AF8C4E-D884-CE43-9809-BCF6C1BC8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838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936" name="Rectangle 18">
            <a:extLst>
              <a:ext uri="{FF2B5EF4-FFF2-40B4-BE49-F238E27FC236}">
                <a16:creationId xmlns="" xmlns:a16="http://schemas.microsoft.com/office/drawing/2014/main" id="{B210EE92-7CBA-F046-A701-B9C3DEC49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429000"/>
            <a:ext cx="838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937" name="Rectangle 19">
            <a:extLst>
              <a:ext uri="{FF2B5EF4-FFF2-40B4-BE49-F238E27FC236}">
                <a16:creationId xmlns="" xmlns:a16="http://schemas.microsoft.com/office/drawing/2014/main" id="{2D5F4CEB-654E-984E-B675-282E657FE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429000"/>
            <a:ext cx="1524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938" name="Text Box 20">
            <a:extLst>
              <a:ext uri="{FF2B5EF4-FFF2-40B4-BE49-F238E27FC236}">
                <a16:creationId xmlns="" xmlns:a16="http://schemas.microsoft.com/office/drawing/2014/main" id="{FA4BBEC6-C2C4-B843-B47D-CF2F31B2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5052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Frame Header</a:t>
            </a:r>
          </a:p>
        </p:txBody>
      </p:sp>
      <p:sp>
        <p:nvSpPr>
          <p:cNvPr id="81939" name="Text Box 21">
            <a:extLst>
              <a:ext uri="{FF2B5EF4-FFF2-40B4-BE49-F238E27FC236}">
                <a16:creationId xmlns="" xmlns:a16="http://schemas.microsoft.com/office/drawing/2014/main" id="{8B592BC3-DB05-8C4F-B126-21BA80F2E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05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IP Header</a:t>
            </a:r>
          </a:p>
        </p:txBody>
      </p:sp>
      <p:sp>
        <p:nvSpPr>
          <p:cNvPr id="81940" name="Text Box 22">
            <a:extLst>
              <a:ext uri="{FF2B5EF4-FFF2-40B4-BE49-F238E27FC236}">
                <a16:creationId xmlns="" xmlns:a16="http://schemas.microsoft.com/office/drawing/2014/main" id="{0764ED2E-61EF-0A49-8B37-EDACDB60B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505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TCP Header</a:t>
            </a:r>
          </a:p>
        </p:txBody>
      </p:sp>
      <p:sp>
        <p:nvSpPr>
          <p:cNvPr id="81941" name="Text Box 23">
            <a:extLst>
              <a:ext uri="{FF2B5EF4-FFF2-40B4-BE49-F238E27FC236}">
                <a16:creationId xmlns="" xmlns:a16="http://schemas.microsoft.com/office/drawing/2014/main" id="{4F68E978-BBE2-7E48-8E34-E247540A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5052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Frame Trailer</a:t>
            </a:r>
          </a:p>
        </p:txBody>
      </p:sp>
      <p:sp>
        <p:nvSpPr>
          <p:cNvPr id="81942" name="Text Box 24">
            <a:extLst>
              <a:ext uri="{FF2B5EF4-FFF2-40B4-BE49-F238E27FC236}">
                <a16:creationId xmlns="" xmlns:a16="http://schemas.microsoft.com/office/drawing/2014/main" id="{881104D6-DB88-9541-81D6-00A6E8F5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886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Data</a:t>
            </a:r>
          </a:p>
        </p:txBody>
      </p:sp>
      <p:sp>
        <p:nvSpPr>
          <p:cNvPr id="447513" name="Line 25">
            <a:extLst>
              <a:ext uri="{FF2B5EF4-FFF2-40B4-BE49-F238E27FC236}">
                <a16:creationId xmlns="" xmlns:a16="http://schemas.microsoft.com/office/drawing/2014/main" id="{2C5FE745-9F7C-3748-9A58-DF2C6DBD9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8862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514" name="Rectangle 26">
            <a:extLst>
              <a:ext uri="{FF2B5EF4-FFF2-40B4-BE49-F238E27FC236}">
                <a16:creationId xmlns="" xmlns:a16="http://schemas.microsoft.com/office/drawing/2014/main" id="{1BE3E483-1F4E-B546-89AD-D24AC1C20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429000"/>
            <a:ext cx="11430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7516" name="Text Box 28">
            <a:extLst>
              <a:ext uri="{FF2B5EF4-FFF2-40B4-BE49-F238E27FC236}">
                <a16:creationId xmlns="" xmlns:a16="http://schemas.microsoft.com/office/drawing/2014/main" id="{D7FDA7B1-ECC4-124A-919D-7B7A5AB4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292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209.67.102.55</a:t>
            </a:r>
          </a:p>
        </p:txBody>
      </p:sp>
      <p:sp>
        <p:nvSpPr>
          <p:cNvPr id="447517" name="Text Box 29">
            <a:extLst>
              <a:ext uri="{FF2B5EF4-FFF2-40B4-BE49-F238E27FC236}">
                <a16:creationId xmlns="" xmlns:a16="http://schemas.microsoft.com/office/drawing/2014/main" id="{09CE5EB2-141B-EE47-8BF5-12D2BE66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107.16.4.21</a:t>
            </a:r>
          </a:p>
        </p:txBody>
      </p:sp>
      <p:sp>
        <p:nvSpPr>
          <p:cNvPr id="81947" name="Text Box 30">
            <a:extLst>
              <a:ext uri="{FF2B5EF4-FFF2-40B4-BE49-F238E27FC236}">
                <a16:creationId xmlns="" xmlns:a16="http://schemas.microsoft.com/office/drawing/2014/main" id="{5BB1C126-C623-4542-BD88-4858569C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2900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HTTP Header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3F508A-8D4B-8D42-A5C5-37AFA121FCEF}"/>
              </a:ext>
            </a:extLst>
          </p:cNvPr>
          <p:cNvSpPr txBox="1"/>
          <p:nvPr/>
        </p:nvSpPr>
        <p:spPr>
          <a:xfrm>
            <a:off x="740558" y="112067"/>
            <a:ext cx="298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" pitchFamily="2" charset="0"/>
              </a:rPr>
              <a:t>Layer 3 Addresses</a:t>
            </a:r>
          </a:p>
        </p:txBody>
      </p:sp>
    </p:spTree>
    <p:extLst>
      <p:ext uri="{BB962C8B-B14F-4D97-AF65-F5344CB8AC3E}">
        <p14:creationId xmlns:p14="http://schemas.microsoft.com/office/powerpoint/2010/main" val="5389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3" grpId="0"/>
      <p:bldP spid="447494" grpId="0"/>
      <p:bldP spid="447514" grpId="0" animBg="1"/>
      <p:bldP spid="447516" grpId="0"/>
      <p:bldP spid="4475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5E35AD2E-5CB8-9646-8650-96863793A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8368" y="-15240"/>
            <a:ext cx="8526464" cy="8382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b="1" dirty="0">
                <a:latin typeface="Times" pitchFamily="2" charset="0"/>
              </a:rPr>
              <a:t>Accessing Local Resources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" pitchFamily="2" charset="0"/>
              </a:rPr>
              <a:t> </a:t>
            </a:r>
            <a:r>
              <a:rPr lang="en-US" b="1" dirty="0">
                <a:latin typeface="Times" pitchFamily="2" charset="0"/>
              </a:rPr>
              <a:t>Data Link Address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7D31AD92-9DF7-FF42-A1AF-EC74321C46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" y="3308886"/>
            <a:ext cx="11811000" cy="28175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="1" dirty="0"/>
              <a:t>Data Link Address</a:t>
            </a:r>
            <a:r>
              <a:rPr lang="en-US" dirty="0"/>
              <a:t> </a:t>
            </a:r>
          </a:p>
          <a:p>
            <a:pPr>
              <a:buFont typeface="Wingdings" charset="0"/>
              <a:buChar char="l"/>
              <a:defRPr/>
            </a:pPr>
            <a:r>
              <a:rPr lang="en-US" dirty="0"/>
              <a:t>Different role. </a:t>
            </a:r>
          </a:p>
          <a:p>
            <a:pPr>
              <a:buFont typeface="Wingdings" charset="0"/>
              <a:buChar char="l"/>
              <a:defRPr/>
            </a:pPr>
            <a:r>
              <a:rPr lang="en-US" dirty="0"/>
              <a:t>The purpose of the data link address is to deliver the data link frame from one network interface to another network interface on the same network. </a:t>
            </a:r>
          </a:p>
          <a:p>
            <a:pPr>
              <a:buFont typeface="Wingdings" charset="0"/>
              <a:buChar char="l"/>
              <a:defRPr/>
            </a:pPr>
            <a:r>
              <a:rPr lang="en-US" dirty="0"/>
              <a:t>IP packet encapsulated in a data link frame so it can be transmitted over the physical medium, the actual network. </a:t>
            </a:r>
          </a:p>
          <a:p>
            <a:pPr>
              <a:buFont typeface="Wingdings" charset="0"/>
              <a:buChar char="l"/>
              <a:defRPr/>
            </a:pPr>
            <a:r>
              <a:rPr lang="en-US" dirty="0"/>
              <a:t>Ethernet LANs and wireless LANs are two examples of networks </a:t>
            </a:r>
          </a:p>
        </p:txBody>
      </p:sp>
      <p:pic>
        <p:nvPicPr>
          <p:cNvPr id="83972" name="Picture 1">
            <a:extLst>
              <a:ext uri="{FF2B5EF4-FFF2-40B4-BE49-F238E27FC236}">
                <a16:creationId xmlns="" xmlns:a16="http://schemas.microsoft.com/office/drawing/2014/main" id="{C209F665-A1B5-BF4F-8F9E-5CED967E08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824316"/>
            <a:ext cx="847090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5">
            <a:extLst>
              <a:ext uri="{FF2B5EF4-FFF2-40B4-BE49-F238E27FC236}">
                <a16:creationId xmlns="" xmlns:a16="http://schemas.microsoft.com/office/drawing/2014/main" id="{0A805B27-8BD1-A74F-A66D-C6497151D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74936"/>
            <a:ext cx="1600200" cy="12192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9461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C9BF6DAC-BEB0-6C47-AC8F-84950F98F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7428" y="-92897"/>
            <a:ext cx="8145463" cy="838201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2800" b="1" dirty="0">
                <a:latin typeface="Times" pitchFamily="2" charset="0"/>
              </a:rPr>
              <a:t>Accessing Local Resources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B0BC78AC-0826-8D43-A04E-978B24E72B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812" y="3298368"/>
            <a:ext cx="11898788" cy="3200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/>
              <a:t>Data Link Address</a:t>
            </a:r>
            <a:r>
              <a:rPr lang="en-US" dirty="0"/>
              <a:t> </a:t>
            </a:r>
          </a:p>
          <a:p>
            <a:pPr>
              <a:buFont typeface="Wingdings" charset="0"/>
              <a:buChar char="l"/>
              <a:defRPr/>
            </a:pPr>
            <a:r>
              <a:rPr lang="en-US" dirty="0"/>
              <a:t>The source and destination data link addresses are added:</a:t>
            </a:r>
          </a:p>
          <a:p>
            <a:pPr lvl="1">
              <a:buFont typeface="Wingdings" charset="0"/>
              <a:buChar char=""/>
              <a:defRPr/>
            </a:pPr>
            <a:r>
              <a:rPr lang="en-US" b="1" dirty="0"/>
              <a:t>Source data link address</a:t>
            </a:r>
            <a:r>
              <a:rPr lang="en-US" dirty="0"/>
              <a:t> - The physical address of the device that is sending the packet. </a:t>
            </a:r>
          </a:p>
          <a:p>
            <a:pPr lvl="2">
              <a:buFont typeface="Wingdings" charset="0"/>
              <a:buChar char=""/>
              <a:defRPr/>
            </a:pPr>
            <a:r>
              <a:rPr lang="en-US" dirty="0"/>
              <a:t>Initially this is the NIC that is the source of the IP packet.</a:t>
            </a:r>
          </a:p>
          <a:p>
            <a:pPr lvl="1">
              <a:buFont typeface="Wingdings" charset="0"/>
              <a:buChar char=""/>
              <a:defRPr/>
            </a:pPr>
            <a:r>
              <a:rPr lang="en-US" b="1" dirty="0"/>
              <a:t>Destination data link address</a:t>
            </a:r>
            <a:r>
              <a:rPr lang="en-US" dirty="0"/>
              <a:t> - The physical address of the network interface of either:</a:t>
            </a:r>
          </a:p>
          <a:p>
            <a:pPr lvl="2">
              <a:buFont typeface="Wingdings" charset="0"/>
              <a:buChar char=""/>
              <a:defRPr/>
            </a:pPr>
            <a:r>
              <a:rPr lang="en-US" dirty="0"/>
              <a:t>Next hop router or </a:t>
            </a:r>
          </a:p>
          <a:p>
            <a:pPr lvl="2">
              <a:buFont typeface="Wingdings" charset="0"/>
              <a:buChar char=""/>
              <a:defRPr/>
            </a:pPr>
            <a:r>
              <a:rPr lang="en-US" dirty="0"/>
              <a:t>Network interface of the destination device</a:t>
            </a:r>
          </a:p>
        </p:txBody>
      </p:sp>
      <p:pic>
        <p:nvPicPr>
          <p:cNvPr id="86020" name="Picture 1">
            <a:extLst>
              <a:ext uri="{FF2B5EF4-FFF2-40B4-BE49-F238E27FC236}">
                <a16:creationId xmlns="" xmlns:a16="http://schemas.microsoft.com/office/drawing/2014/main" id="{F4EA8C36-529C-4941-BAE2-995EF37107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39436"/>
            <a:ext cx="8470900" cy="21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2">
            <a:extLst>
              <a:ext uri="{FF2B5EF4-FFF2-40B4-BE49-F238E27FC236}">
                <a16:creationId xmlns="" xmlns:a16="http://schemas.microsoft.com/office/drawing/2014/main" id="{8E9E741E-7225-CF41-BA16-B373D6F5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960" y="1994209"/>
            <a:ext cx="1600200" cy="12192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117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B72A73E4-30F6-9243-AD24-E291B1D85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132" y="-37294"/>
            <a:ext cx="8145463" cy="838201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b="1" dirty="0">
                <a:latin typeface="Times" pitchFamily="2" charset="0"/>
              </a:rPr>
              <a:t>Layer 2 Addresses</a:t>
            </a:r>
          </a:p>
        </p:txBody>
      </p:sp>
      <p:pic>
        <p:nvPicPr>
          <p:cNvPr id="90117" name="Picture 1">
            <a:extLst>
              <a:ext uri="{FF2B5EF4-FFF2-40B4-BE49-F238E27FC236}">
                <a16:creationId xmlns="" xmlns:a16="http://schemas.microsoft.com/office/drawing/2014/main" id="{A4453975-02BE-364D-8DE3-9B6428B9DA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32" y="1085096"/>
            <a:ext cx="9810658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A2B86F4F-EC63-884A-82A3-D305D2B7B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276" y="-112441"/>
            <a:ext cx="8145463" cy="838201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b="1" dirty="0">
                <a:latin typeface="Times" pitchFamily="2" charset="0"/>
              </a:rPr>
              <a:t>Layer 2 Addresses</a:t>
            </a:r>
          </a:p>
        </p:txBody>
      </p:sp>
      <p:pic>
        <p:nvPicPr>
          <p:cNvPr id="92165" name="Picture 1">
            <a:extLst>
              <a:ext uri="{FF2B5EF4-FFF2-40B4-BE49-F238E27FC236}">
                <a16:creationId xmlns="" xmlns:a16="http://schemas.microsoft.com/office/drawing/2014/main" id="{12162EB5-0BA7-3740-AFC6-38E16B1134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76" y="1078459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7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1E067457-5A26-FC45-95E4-1E272EA43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3441" y="-140107"/>
            <a:ext cx="8145463" cy="838201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b="1" dirty="0">
                <a:latin typeface="Times" pitchFamily="2" charset="0"/>
              </a:rPr>
              <a:t>Layer 2 Addresses</a:t>
            </a:r>
          </a:p>
        </p:txBody>
      </p:sp>
      <p:pic>
        <p:nvPicPr>
          <p:cNvPr id="94213" name="Picture 1">
            <a:extLst>
              <a:ext uri="{FF2B5EF4-FFF2-40B4-BE49-F238E27FC236}">
                <a16:creationId xmlns="" xmlns:a16="http://schemas.microsoft.com/office/drawing/2014/main" id="{104D476E-5B71-B74C-BE8F-D0922840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1900"/>
            <a:ext cx="9144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4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69943D31-AEFC-FF44-8372-6477B117E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73" y="998218"/>
            <a:ext cx="7496082" cy="466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246407A8-BD5B-8844-815F-C37A11B4316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85103" y="128865"/>
            <a:ext cx="9603275" cy="104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AE" dirty="0"/>
              <a:t>Tasks involved in sending a letter</a:t>
            </a:r>
            <a:endParaRPr lang="en-US" altLang="ar-AE" sz="2000" i="1" dirty="0"/>
          </a:p>
        </p:txBody>
      </p:sp>
    </p:spTree>
    <p:extLst>
      <p:ext uri="{BB962C8B-B14F-4D97-AF65-F5344CB8AC3E}">
        <p14:creationId xmlns:p14="http://schemas.microsoft.com/office/powerpoint/2010/main" val="21691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1C114D-D948-174B-A3FC-4A051657C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7938"/>
            <a:ext cx="9144000" cy="8382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2800" b="1" dirty="0">
                <a:latin typeface="Times" pitchFamily="2" charset="0"/>
              </a:rPr>
              <a:t>Communicating with Devices on the Same Network</a:t>
            </a:r>
          </a:p>
        </p:txBody>
      </p:sp>
      <p:pic>
        <p:nvPicPr>
          <p:cNvPr id="96261" name="Picture 1">
            <a:extLst>
              <a:ext uri="{FF2B5EF4-FFF2-40B4-BE49-F238E27FC236}">
                <a16:creationId xmlns="" xmlns:a16="http://schemas.microsoft.com/office/drawing/2014/main" id="{48D5F408-7C1A-2945-A5E4-99A41C521D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11" y="830263"/>
            <a:ext cx="8229600" cy="53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Curved Down Arrow 2">
            <a:extLst>
              <a:ext uri="{FF2B5EF4-FFF2-40B4-BE49-F238E27FC236}">
                <a16:creationId xmlns="" xmlns:a16="http://schemas.microsoft.com/office/drawing/2014/main" id="{6949AE1A-108B-B942-B9AE-C6655ED84160}"/>
              </a:ext>
            </a:extLst>
          </p:cNvPr>
          <p:cNvSpPr>
            <a:spLocks noChangeArrowheads="1"/>
          </p:cNvSpPr>
          <p:nvPr/>
        </p:nvSpPr>
        <p:spPr bwMode="auto">
          <a:xfrm rot="3862957">
            <a:off x="3263681" y="4357995"/>
            <a:ext cx="1667906" cy="616803"/>
          </a:xfrm>
          <a:prstGeom prst="curvedDownArrow">
            <a:avLst>
              <a:gd name="adj1" fmla="val 24996"/>
              <a:gd name="adj2" fmla="val 50001"/>
              <a:gd name="adj3" fmla="val 25000"/>
            </a:avLst>
          </a:prstGeom>
          <a:solidFill>
            <a:srgbClr val="FF00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853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E88B33D6-DD2D-5E41-8AD3-9BD9E7C40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-7938"/>
            <a:ext cx="8991600" cy="8382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b="1" dirty="0">
                <a:latin typeface="Times" pitchFamily="2" charset="0"/>
              </a:rPr>
              <a:t/>
            </a:r>
            <a:br>
              <a:rPr lang="en-US" sz="1800" b="1" dirty="0">
                <a:latin typeface="Times" pitchFamily="2" charset="0"/>
              </a:rPr>
            </a:br>
            <a:r>
              <a:rPr lang="en-US" sz="2800" b="1" dirty="0">
                <a:latin typeface="Times" pitchFamily="2" charset="0"/>
              </a:rPr>
              <a:t>Communicating with Devices on a Different Network</a:t>
            </a:r>
          </a:p>
        </p:txBody>
      </p:sp>
      <p:pic>
        <p:nvPicPr>
          <p:cNvPr id="98309" name="Picture 1">
            <a:extLst>
              <a:ext uri="{FF2B5EF4-FFF2-40B4-BE49-F238E27FC236}">
                <a16:creationId xmlns="" xmlns:a16="http://schemas.microsoft.com/office/drawing/2014/main" id="{59C70727-B949-C043-B1B6-7913C17CFD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05" y="830263"/>
            <a:ext cx="8242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Curved Down Arrow 8">
            <a:extLst>
              <a:ext uri="{FF2B5EF4-FFF2-40B4-BE49-F238E27FC236}">
                <a16:creationId xmlns="" xmlns:a16="http://schemas.microsoft.com/office/drawing/2014/main" id="{9695082E-5ECB-574B-84A1-04DB20DDC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6" y="4343401"/>
            <a:ext cx="2416175" cy="657225"/>
          </a:xfrm>
          <a:prstGeom prst="curvedDownArrow">
            <a:avLst>
              <a:gd name="adj1" fmla="val 25036"/>
              <a:gd name="adj2" fmla="val 50056"/>
              <a:gd name="adj3" fmla="val 25000"/>
            </a:avLst>
          </a:prstGeom>
          <a:solidFill>
            <a:srgbClr val="FF00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" name="Curved Down Arrow 9">
            <a:extLst>
              <a:ext uri="{FF2B5EF4-FFF2-40B4-BE49-F238E27FC236}">
                <a16:creationId xmlns="" xmlns:a16="http://schemas.microsoft.com/office/drawing/2014/main" id="{45FAE6AC-447E-2340-A993-469EAE5F6FFB}"/>
              </a:ext>
            </a:extLst>
          </p:cNvPr>
          <p:cNvSpPr/>
          <p:nvPr/>
        </p:nvSpPr>
        <p:spPr bwMode="auto">
          <a:xfrm flipV="1">
            <a:off x="2819400" y="5486400"/>
            <a:ext cx="6172200" cy="1143000"/>
          </a:xfrm>
          <a:prstGeom prst="curvedDownArrow">
            <a:avLst/>
          </a:prstGeom>
          <a:solidFill>
            <a:schemeClr val="accent3">
              <a:lumMod val="75000"/>
              <a:alpha val="4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="" xmlns:a16="http://schemas.microsoft.com/office/drawing/2014/main" id="{BACED872-7B30-1B4B-B506-FFA3CDB69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964" y="55665"/>
            <a:ext cx="9603275" cy="1049235"/>
          </a:xfrm>
        </p:spPr>
        <p:txBody>
          <a:bodyPr/>
          <a:lstStyle/>
          <a:p>
            <a:r>
              <a:rPr lang="en-US" altLang="en-US" b="1" dirty="0">
                <a:latin typeface="Times" pitchFamily="2" charset="0"/>
                <a:ea typeface="ＭＳ Ｐゴシック" panose="020B0600070205080204" pitchFamily="34" charset="-128"/>
              </a:rPr>
              <a:t>Role of the Transport Layer</a:t>
            </a:r>
          </a:p>
        </p:txBody>
      </p:sp>
      <p:sp>
        <p:nvSpPr>
          <p:cNvPr id="7171" name="Rectangle 6">
            <a:extLst>
              <a:ext uri="{FF2B5EF4-FFF2-40B4-BE49-F238E27FC236}">
                <a16:creationId xmlns="" xmlns:a16="http://schemas.microsoft.com/office/drawing/2014/main" id="{DA79BC5D-E27C-DE4D-A1F9-8BB52E1C1E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975" y="4559301"/>
            <a:ext cx="11811000" cy="2286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Transport Layer is responsible for establishing a temporary communication session between two applications and delivering data between them. 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It regulates the flow of information from source to destination, reliably and accurately.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="" xmlns:a16="http://schemas.microsoft.com/office/drawing/2014/main" id="{EC966AFF-CAEF-354D-9AF1-9183A12C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883796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>
            <a:extLst>
              <a:ext uri="{FF2B5EF4-FFF2-40B4-BE49-F238E27FC236}">
                <a16:creationId xmlns="" xmlns:a16="http://schemas.microsoft.com/office/drawing/2014/main" id="{353B0B4A-77D7-C443-BAC8-8E531C7C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560321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TCP UDP</a:t>
            </a:r>
          </a:p>
        </p:txBody>
      </p:sp>
      <p:sp>
        <p:nvSpPr>
          <p:cNvPr id="24581" name="Line 6">
            <a:extLst>
              <a:ext uri="{FF2B5EF4-FFF2-40B4-BE49-F238E27FC236}">
                <a16:creationId xmlns="" xmlns:a16="http://schemas.microsoft.com/office/drawing/2014/main" id="{DD95612E-94AD-864A-BCA6-459FDF988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804160"/>
            <a:ext cx="8382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7">
            <a:extLst>
              <a:ext uri="{FF2B5EF4-FFF2-40B4-BE49-F238E27FC236}">
                <a16:creationId xmlns="" xmlns:a16="http://schemas.microsoft.com/office/drawing/2014/main" id="{6B49E862-F9DC-204D-AE72-66E8F20A8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6320" y="280416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Rectangle 8">
            <a:extLst>
              <a:ext uri="{FF2B5EF4-FFF2-40B4-BE49-F238E27FC236}">
                <a16:creationId xmlns="" xmlns:a16="http://schemas.microsoft.com/office/drawing/2014/main" id="{2EB51546-0A0C-674F-9757-F772E7FF9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100" y="2560321"/>
            <a:ext cx="35052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24584" name="Picture 9" descr="dell_latitude_xt_tablet_pc_2">
            <a:extLst>
              <a:ext uri="{FF2B5EF4-FFF2-40B4-BE49-F238E27FC236}">
                <a16:creationId xmlns="" xmlns:a16="http://schemas.microsoft.com/office/drawing/2014/main" id="{08083669-448F-8E4E-A2A0-DD01A701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" y="2560321"/>
            <a:ext cx="990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HP_ProLiant_ML370_G4_server">
            <a:extLst>
              <a:ext uri="{FF2B5EF4-FFF2-40B4-BE49-F238E27FC236}">
                <a16:creationId xmlns="" xmlns:a16="http://schemas.microsoft.com/office/drawing/2014/main" id="{DA66362E-2EB4-BE42-A519-6621ACA0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96" y="2407920"/>
            <a:ext cx="11636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Line 11">
            <a:extLst>
              <a:ext uri="{FF2B5EF4-FFF2-40B4-BE49-F238E27FC236}">
                <a16:creationId xmlns="" xmlns:a16="http://schemas.microsoft.com/office/drawing/2014/main" id="{AF31F8E6-2A39-1B4A-BD2C-BFC832F26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1296" y="2865120"/>
            <a:ext cx="2209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Rectangle 3">
            <a:extLst>
              <a:ext uri="{FF2B5EF4-FFF2-40B4-BE49-F238E27FC236}">
                <a16:creationId xmlns="" xmlns:a16="http://schemas.microsoft.com/office/drawing/2014/main" id="{BCC67155-2911-8545-8C43-DF8522EA9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" y="2540793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What two protocols are at the Transport Layer?</a:t>
            </a:r>
          </a:p>
          <a:p>
            <a:pPr lvl="1" eaLnBrk="1" hangingPunct="1"/>
            <a:r>
              <a:rPr lang="en-US" altLang="en-US" b="1" dirty="0"/>
              <a:t>TCP</a:t>
            </a:r>
          </a:p>
          <a:p>
            <a:pPr lvl="1" eaLnBrk="1" hangingPunct="1"/>
            <a:r>
              <a:rPr lang="en-US" altLang="en-US" b="1" dirty="0"/>
              <a:t>UDP</a:t>
            </a:r>
          </a:p>
          <a:p>
            <a:pPr eaLnBrk="1" hangingPunct="1"/>
            <a:r>
              <a:rPr lang="en-US" altLang="en-US" sz="1800" b="1" dirty="0">
                <a:ea typeface="ＭＳ Ｐゴシック" panose="020B0600070205080204" pitchFamily="34" charset="-128"/>
              </a:rPr>
              <a:t>IP</a:t>
            </a:r>
            <a:r>
              <a:rPr lang="en-US" altLang="en-US" sz="1800" dirty="0">
                <a:ea typeface="ＭＳ Ｐゴシック" panose="020B0600070205080204" pitchFamily="34" charset="-128"/>
              </a:rPr>
              <a:t> is a best-effort delivery service. What does that mean?</a:t>
            </a:r>
          </a:p>
          <a:p>
            <a:pPr lvl="1" eaLnBrk="1" hangingPunct="1"/>
            <a:r>
              <a:rPr lang="en-US" altLang="en-US" dirty="0"/>
              <a:t>No guarantees</a:t>
            </a:r>
          </a:p>
          <a:p>
            <a:pPr lvl="1" eaLnBrk="1" hangingPunct="1"/>
            <a:r>
              <a:rPr lang="en-US" altLang="en-US" dirty="0"/>
              <a:t>Best-effort service</a:t>
            </a:r>
          </a:p>
          <a:p>
            <a:pPr lvl="1" eaLnBrk="1" hangingPunct="1"/>
            <a:r>
              <a:rPr lang="ja-JP" altLang="en-US"/>
              <a:t>“</a:t>
            </a:r>
            <a:r>
              <a:rPr lang="en-US" altLang="ja-JP" dirty="0"/>
              <a:t>Unreliable service</a:t>
            </a:r>
            <a:r>
              <a:rPr lang="ja-JP" altLang="en-US"/>
              <a:t>”</a:t>
            </a:r>
            <a:endParaRPr lang="en-US" altLang="ja-JP" dirty="0"/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TCP/UDP is responsible for 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extending IP</a:t>
            </a:r>
            <a:r>
              <a:rPr lang="ja-JP" altLang="en-US" sz="1800" u="sng">
                <a:ea typeface="ＭＳ Ｐゴシック" panose="020B0600070205080204" pitchFamily="34" charset="-128"/>
              </a:rPr>
              <a:t>’</a:t>
            </a:r>
            <a:r>
              <a:rPr lang="en-US" altLang="ja-JP" sz="1800" u="sng" dirty="0">
                <a:ea typeface="ＭＳ Ｐゴシック" panose="020B0600070205080204" pitchFamily="34" charset="-128"/>
              </a:rPr>
              <a:t>s delivery service between two end systems</a:t>
            </a:r>
            <a:r>
              <a:rPr lang="en-US" altLang="ja-JP" sz="1800" dirty="0">
                <a:ea typeface="ＭＳ Ｐゴシック" panose="020B0600070205080204" pitchFamily="34" charset="-128"/>
              </a:rPr>
              <a:t>.</a:t>
            </a:r>
            <a:endParaRPr lang="ar-SA" altLang="ja-JP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28675" name="Picture 9" descr="udp">
            <a:extLst>
              <a:ext uri="{FF2B5EF4-FFF2-40B4-BE49-F238E27FC236}">
                <a16:creationId xmlns="" xmlns:a16="http://schemas.microsoft.com/office/drawing/2014/main" id="{127D82F2-3B1A-3846-B7DE-1047CB06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914401"/>
            <a:ext cx="435451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tcp">
            <a:extLst>
              <a:ext uri="{FF2B5EF4-FFF2-40B4-BE49-F238E27FC236}">
                <a16:creationId xmlns="" xmlns:a16="http://schemas.microsoft.com/office/drawing/2014/main" id="{3663AA1F-E50A-BB40-9EBC-C81410566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431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8A241E-DD2B-5149-A292-7F40DBE4D095}"/>
              </a:ext>
            </a:extLst>
          </p:cNvPr>
          <p:cNvSpPr txBox="1"/>
          <p:nvPr/>
        </p:nvSpPr>
        <p:spPr>
          <a:xfrm>
            <a:off x="9766990" y="306324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B14234-BC9E-FF44-8CF8-7B7EFF34F8BB}"/>
              </a:ext>
            </a:extLst>
          </p:cNvPr>
          <p:cNvSpPr txBox="1"/>
          <p:nvPr/>
        </p:nvSpPr>
        <p:spPr>
          <a:xfrm>
            <a:off x="1310640" y="145704"/>
            <a:ext cx="4478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>
                <a:latin typeface="Times" pitchFamily="2" charset="0"/>
                <a:ea typeface="ＭＳ Ｐゴシック" panose="020B0600070205080204" pitchFamily="34" charset="-128"/>
              </a:rPr>
              <a:t>Role of the Transport Layer</a:t>
            </a:r>
            <a:endParaRPr lang="en-US" sz="28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6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6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6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32E38B79-0D9B-4444-A016-30CB4ED80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" y="5638800"/>
            <a:ext cx="10378440" cy="1219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CA" altLang="en-US" dirty="0">
                <a:ea typeface="ＭＳ Ｐゴシック" panose="020B0600070205080204" pitchFamily="34" charset="-128"/>
              </a:rPr>
              <a:t>The transport layer assigns each application an identifier called a port number. </a:t>
            </a:r>
          </a:p>
          <a:p>
            <a:pPr lvl="1" eaLnBrk="1" hangingPunct="1"/>
            <a:r>
              <a:rPr lang="en-CA" altLang="en-US" dirty="0"/>
              <a:t>The transport layer uses ports to identify the application or service.</a:t>
            </a:r>
            <a:endParaRPr lang="ar-SA" altLang="en-US" dirty="0"/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Both TCP and UDP</a:t>
            </a:r>
            <a:r>
              <a:rPr lang="en-US" altLang="en-US" dirty="0">
                <a:ea typeface="ＭＳ Ｐゴシック" panose="020B0600070205080204" pitchFamily="34" charset="-128"/>
              </a:rPr>
              <a:t> use ports (or sockets) numbers to pass information to the upper layers. </a:t>
            </a:r>
          </a:p>
          <a:p>
            <a:pPr lvl="1" eaLnBrk="1" hangingPunct="1"/>
            <a:endParaRPr lang="en-US" altLang="en-US" dirty="0"/>
          </a:p>
        </p:txBody>
      </p:sp>
      <p:graphicFrame>
        <p:nvGraphicFramePr>
          <p:cNvPr id="34818" name="Object 2">
            <a:extLst>
              <a:ext uri="{FF2B5EF4-FFF2-40B4-BE49-F238E27FC236}">
                <a16:creationId xmlns="" xmlns:a16="http://schemas.microsoft.com/office/drawing/2014/main" id="{3D20A68D-5CF2-2F46-BA98-45F8D2F354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667000"/>
          <a:ext cx="4114800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3" name="Document" r:id="rId3" imgW="33959800" imgH="24485600" progId="Word.Document.8">
                  <p:embed/>
                </p:oleObj>
              </mc:Choice>
              <mc:Fallback>
                <p:oleObj name="Document" r:id="rId3" imgW="33959800" imgH="24485600" progId="Word.Document.8">
                  <p:embed/>
                  <p:pic>
                    <p:nvPicPr>
                      <p:cNvPr id="34818" name="Object 2">
                        <a:extLst>
                          <a:ext uri="{FF2B5EF4-FFF2-40B4-BE49-F238E27FC236}">
                            <a16:creationId xmlns="" xmlns:a16="http://schemas.microsoft.com/office/drawing/2014/main" id="{3D20A68D-5CF2-2F46-BA98-45F8D2F354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67000"/>
                        <a:ext cx="4114800" cy="296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 Box 6">
            <a:extLst>
              <a:ext uri="{FF2B5EF4-FFF2-40B4-BE49-F238E27FC236}">
                <a16:creationId xmlns="" xmlns:a16="http://schemas.microsoft.com/office/drawing/2014/main" id="{06EE4CB9-5B05-EC48-AF8A-052DB738B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70126"/>
            <a:ext cx="1905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TCP Header</a:t>
            </a:r>
          </a:p>
        </p:txBody>
      </p:sp>
      <p:sp>
        <p:nvSpPr>
          <p:cNvPr id="34820" name="Rectangle 7">
            <a:extLst>
              <a:ext uri="{FF2B5EF4-FFF2-40B4-BE49-F238E27FC236}">
                <a16:creationId xmlns="" xmlns:a16="http://schemas.microsoft.com/office/drawing/2014/main" id="{CA37728E-F2A5-AD4D-99DE-2A48A9E5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62000"/>
            <a:ext cx="853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34821" name="Picture 9">
            <a:extLst>
              <a:ext uri="{FF2B5EF4-FFF2-40B4-BE49-F238E27FC236}">
                <a16:creationId xmlns="" xmlns:a16="http://schemas.microsoft.com/office/drawing/2014/main" id="{31BFC9D3-8B95-5341-9628-B2A6B751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"/>
            <a:ext cx="49530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10">
            <a:extLst>
              <a:ext uri="{FF2B5EF4-FFF2-40B4-BE49-F238E27FC236}">
                <a16:creationId xmlns="" xmlns:a16="http://schemas.microsoft.com/office/drawing/2014/main" id="{4D329FA2-D02B-0945-9B3C-42E98D9C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114801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HTTP is Port 80</a:t>
            </a:r>
          </a:p>
        </p:txBody>
      </p:sp>
      <p:pic>
        <p:nvPicPr>
          <p:cNvPr id="34823" name="Picture 20" descr="udp-hdr">
            <a:extLst>
              <a:ext uri="{FF2B5EF4-FFF2-40B4-BE49-F238E27FC236}">
                <a16:creationId xmlns="" xmlns:a16="http://schemas.microsoft.com/office/drawing/2014/main" id="{2670DCD0-766A-C148-8DB6-9B83D363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0"/>
            <a:ext cx="464384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21">
            <a:extLst>
              <a:ext uri="{FF2B5EF4-FFF2-40B4-BE49-F238E27FC236}">
                <a16:creationId xmlns="" xmlns:a16="http://schemas.microsoft.com/office/drawing/2014/main" id="{02045809-8A72-3B43-8057-10AED83A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"/>
            <a:ext cx="1905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UDP Header</a:t>
            </a:r>
          </a:p>
        </p:txBody>
      </p:sp>
      <p:sp>
        <p:nvSpPr>
          <p:cNvPr id="34825" name="Rectangle 22">
            <a:extLst>
              <a:ext uri="{FF2B5EF4-FFF2-40B4-BE49-F238E27FC236}">
                <a16:creationId xmlns="" xmlns:a16="http://schemas.microsoft.com/office/drawing/2014/main" id="{4580DBE1-BD6D-1547-B4C0-909724C08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19400"/>
            <a:ext cx="20574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4826" name="Rectangle 23">
            <a:extLst>
              <a:ext uri="{FF2B5EF4-FFF2-40B4-BE49-F238E27FC236}">
                <a16:creationId xmlns="" xmlns:a16="http://schemas.microsoft.com/office/drawing/2014/main" id="{83625ED4-A67F-EA4C-AA16-D632E02D9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20574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4827" name="Rectangle 24">
            <a:extLst>
              <a:ext uri="{FF2B5EF4-FFF2-40B4-BE49-F238E27FC236}">
                <a16:creationId xmlns="" xmlns:a16="http://schemas.microsoft.com/office/drawing/2014/main" id="{78A49BB4-BC8C-4B44-BA4F-0C47683DA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1820091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4828" name="Rectangle 25">
            <a:extLst>
              <a:ext uri="{FF2B5EF4-FFF2-40B4-BE49-F238E27FC236}">
                <a16:creationId xmlns="" xmlns:a16="http://schemas.microsoft.com/office/drawing/2014/main" id="{84427ED7-D790-A14A-A059-DF90D8B4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091" y="457200"/>
            <a:ext cx="1913709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3256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="" xmlns:a16="http://schemas.microsoft.com/office/drawing/2014/main" id="{BB964322-E926-9446-A2EF-A7B2BE1A22F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7465422" y="472441"/>
            <a:ext cx="2682240" cy="746760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>
                <a:ea typeface="ＭＳ Ｐゴシック" panose="020B0600070205080204" pitchFamily="34" charset="-128"/>
              </a:rPr>
              <a:t>TCP</a:t>
            </a:r>
          </a:p>
        </p:txBody>
      </p:sp>
      <p:pic>
        <p:nvPicPr>
          <p:cNvPr id="48130" name="Picture 7">
            <a:extLst>
              <a:ext uri="{FF2B5EF4-FFF2-40B4-BE49-F238E27FC236}">
                <a16:creationId xmlns="" xmlns:a16="http://schemas.microsoft.com/office/drawing/2014/main" id="{627FD1EE-81F2-3242-B966-BCD17C0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91" y="1219201"/>
            <a:ext cx="5646737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3021731-0632-F547-8785-305DF124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018"/>
            <a:ext cx="550386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2633EF-33F1-864E-90D3-C5EBB4507F99}"/>
              </a:ext>
            </a:extLst>
          </p:cNvPr>
          <p:cNvSpPr txBox="1"/>
          <p:nvPr/>
        </p:nvSpPr>
        <p:spPr>
          <a:xfrm>
            <a:off x="3337244" y="0"/>
            <a:ext cx="4333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b="1" dirty="0">
                <a:latin typeface="Times" pitchFamily="2" charset="0"/>
                <a:ea typeface="ＭＳ Ｐゴシック" panose="020B0600070205080204" pitchFamily="34" charset="-128"/>
              </a:rPr>
              <a:t>TCP/UDP Applications </a:t>
            </a:r>
            <a:endParaRPr lang="en-US" sz="3200" b="1" dirty="0">
              <a:latin typeface="Times" pitchFamily="2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5CE45E04-BE12-1B44-84B8-8139F53507F3}"/>
              </a:ext>
            </a:extLst>
          </p:cNvPr>
          <p:cNvSpPr txBox="1">
            <a:spLocks noChangeArrowheads="1"/>
          </p:cNvSpPr>
          <p:nvPr/>
        </p:nvSpPr>
        <p:spPr>
          <a:xfrm>
            <a:off x="994953" y="409258"/>
            <a:ext cx="2682240" cy="746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b="1" dirty="0">
                <a:ea typeface="ＭＳ Ｐゴシック" panose="020B0600070205080204" pitchFamily="34" charset="-128"/>
              </a:rPr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7585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>
            <a:extLst>
              <a:ext uri="{FF2B5EF4-FFF2-40B4-BE49-F238E27FC236}">
                <a16:creationId xmlns="" xmlns:a16="http://schemas.microsoft.com/office/drawing/2014/main" id="{0ECCF8B2-AF5B-2D4F-98CE-706F3035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62000"/>
            <a:ext cx="853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851" name="Rectangle 15">
            <a:extLst>
              <a:ext uri="{FF2B5EF4-FFF2-40B4-BE49-F238E27FC236}">
                <a16:creationId xmlns="" xmlns:a16="http://schemas.microsoft.com/office/drawing/2014/main" id="{CD75209C-8EEE-6F4C-A442-8240EE550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5575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" pitchFamily="2" charset="0"/>
              </a:rPr>
              <a:t>Registered Ports</a:t>
            </a:r>
            <a:endParaRPr lang="en-US" altLang="en-US" sz="2800" dirty="0">
              <a:latin typeface="Times" pitchFamily="2" charset="0"/>
            </a:endParaRPr>
          </a:p>
        </p:txBody>
      </p:sp>
      <p:pic>
        <p:nvPicPr>
          <p:cNvPr id="78852" name="Picture 16">
            <a:extLst>
              <a:ext uri="{FF2B5EF4-FFF2-40B4-BE49-F238E27FC236}">
                <a16:creationId xmlns="" xmlns:a16="http://schemas.microsoft.com/office/drawing/2014/main" id="{DEDFF820-6E8D-4F41-AB8E-E98B5F17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26" y="762000"/>
            <a:ext cx="70104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65" name="Picture 17">
            <a:extLst>
              <a:ext uri="{FF2B5EF4-FFF2-40B4-BE49-F238E27FC236}">
                <a16:creationId xmlns="" xmlns:a16="http://schemas.microsoft.com/office/drawing/2014/main" id="{B056B868-8A95-B049-9144-A0A7B3FD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93" y="3184683"/>
            <a:ext cx="3505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8">
            <a:extLst>
              <a:ext uri="{FF2B5EF4-FFF2-40B4-BE49-F238E27FC236}">
                <a16:creationId xmlns="" xmlns:a16="http://schemas.microsoft.com/office/drawing/2014/main" id="{2FB4F6A5-A7A0-4448-8B1B-597F24B7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33" y="2134297"/>
            <a:ext cx="2438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67" name="Picture 19">
            <a:extLst>
              <a:ext uri="{FF2B5EF4-FFF2-40B4-BE49-F238E27FC236}">
                <a16:creationId xmlns="" xmlns:a16="http://schemas.microsoft.com/office/drawing/2014/main" id="{456BA847-FBC9-7A4C-A9A1-CC204849F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558"/>
            <a:ext cx="29718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20">
            <a:extLst>
              <a:ext uri="{FF2B5EF4-FFF2-40B4-BE49-F238E27FC236}">
                <a16:creationId xmlns="" xmlns:a16="http://schemas.microsoft.com/office/drawing/2014/main" id="{A0A3C947-8E9F-6A46-8B05-03CA59D0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1650"/>
            <a:ext cx="2895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72" name="Rectangle 24">
            <a:extLst>
              <a:ext uri="{FF2B5EF4-FFF2-40B4-BE49-F238E27FC236}">
                <a16:creationId xmlns="" xmlns:a16="http://schemas.microsoft.com/office/drawing/2014/main" id="{1AD63081-2E4A-A642-B166-1831853AF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91300" y="4173729"/>
            <a:ext cx="5257800" cy="1828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Well Known Ports (Numbers 0 to 1023)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dirty="0"/>
              <a:t>Reserved for common services and applications </a:t>
            </a:r>
          </a:p>
        </p:txBody>
      </p:sp>
      <p:sp>
        <p:nvSpPr>
          <p:cNvPr id="821277" name="Text Box 29">
            <a:extLst>
              <a:ext uri="{FF2B5EF4-FFF2-40B4-BE49-F238E27FC236}">
                <a16:creationId xmlns="" xmlns:a16="http://schemas.microsoft.com/office/drawing/2014/main" id="{93833D15-8C8F-3A4E-BB0F-0AB46796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55489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 dirty="0"/>
              <a:t>Well Known or Registered Port Number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2C8042-2156-B846-B51F-337C10E89076}"/>
              </a:ext>
            </a:extLst>
          </p:cNvPr>
          <p:cNvSpPr txBox="1"/>
          <p:nvPr/>
        </p:nvSpPr>
        <p:spPr>
          <a:xfrm>
            <a:off x="1844040" y="5654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14CBC4-3E9E-D740-A78F-792AAE1ED739}"/>
              </a:ext>
            </a:extLst>
          </p:cNvPr>
          <p:cNvSpPr txBox="1"/>
          <p:nvPr/>
        </p:nvSpPr>
        <p:spPr>
          <a:xfrm>
            <a:off x="640080" y="5278712"/>
            <a:ext cx="7909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Registered Ports (Numbers 1024 to 49151)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/>
              <a:t>Assigned to user processes or applications. </a:t>
            </a:r>
          </a:p>
          <a:p>
            <a:pPr lvl="1"/>
            <a:r>
              <a:rPr lang="en-US" altLang="en-US" dirty="0"/>
              <a:t>Non-common applications. </a:t>
            </a:r>
          </a:p>
          <a:p>
            <a:pPr lvl="2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="" xmlns:a16="http://schemas.microsoft.com/office/drawing/2014/main" id="{3923F7A4-4545-4F49-81B5-FADBEE220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108" y="3752850"/>
            <a:ext cx="10345783" cy="2667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b="1" dirty="0">
                <a:ea typeface="ＭＳ Ｐゴシック" panose="020B0600070205080204" pitchFamily="34" charset="-128"/>
              </a:rPr>
              <a:t>Dynamic or Private Ports (Numbers 49152 to 65535) </a:t>
            </a:r>
          </a:p>
          <a:p>
            <a:pPr lvl="1" eaLnBrk="1" hangingPunct="1"/>
            <a:r>
              <a:rPr lang="en-US" altLang="en-US" dirty="0"/>
              <a:t>Also known as Ephemeral Ports</a:t>
            </a:r>
          </a:p>
          <a:p>
            <a:pPr lvl="1" eaLnBrk="1" hangingPunct="1"/>
            <a:r>
              <a:rPr lang="en-US" altLang="en-US" dirty="0"/>
              <a:t>Usually </a:t>
            </a:r>
            <a:r>
              <a:rPr lang="en-US" altLang="en-US" u="sng" dirty="0"/>
              <a:t>assigned dynamically to client applications when initiating a connection. </a:t>
            </a:r>
          </a:p>
          <a:p>
            <a:pPr lvl="2" eaLnBrk="1" hangingPunct="1"/>
            <a:r>
              <a:rPr lang="en-US" altLang="en-US" sz="1800" b="1" dirty="0"/>
              <a:t>Client</a:t>
            </a:r>
            <a:r>
              <a:rPr lang="en-US" altLang="en-US" sz="1800" dirty="0"/>
              <a:t>: TCP </a:t>
            </a:r>
            <a:r>
              <a:rPr lang="en-US" altLang="en-US" sz="1800" u="sng" dirty="0"/>
              <a:t>source port</a:t>
            </a:r>
          </a:p>
          <a:p>
            <a:pPr lvl="2" eaLnBrk="1" hangingPunct="1"/>
            <a:r>
              <a:rPr lang="en-US" altLang="en-US" sz="1800" b="1" dirty="0"/>
              <a:t>Server</a:t>
            </a:r>
            <a:r>
              <a:rPr lang="en-US" altLang="en-US" sz="1800" dirty="0"/>
              <a:t>: TCP </a:t>
            </a:r>
            <a:r>
              <a:rPr lang="en-US" altLang="en-US" sz="1800" u="sng" dirty="0"/>
              <a:t>destination port</a:t>
            </a:r>
          </a:p>
          <a:p>
            <a:pPr lvl="1" eaLnBrk="1" hangingPunct="1"/>
            <a:r>
              <a:rPr lang="en-US" altLang="en-US" u="sng" dirty="0"/>
              <a:t>May also include the range of Registered Ports</a:t>
            </a:r>
            <a:r>
              <a:rPr lang="en-US" altLang="en-US" dirty="0"/>
              <a:t> (Numbers 1024 to 49151) 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82947" name="Rectangle 5">
            <a:extLst>
              <a:ext uri="{FF2B5EF4-FFF2-40B4-BE49-F238E27FC236}">
                <a16:creationId xmlns="" xmlns:a16="http://schemas.microsoft.com/office/drawing/2014/main" id="{F816E568-22A6-0A46-A7F9-B7BF2A288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82948" name="Picture 6">
            <a:extLst>
              <a:ext uri="{FF2B5EF4-FFF2-40B4-BE49-F238E27FC236}">
                <a16:creationId xmlns="" xmlns:a16="http://schemas.microsoft.com/office/drawing/2014/main" id="{09B221E4-E096-C548-877F-213511625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95" y="0"/>
            <a:ext cx="9614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6856" name="Picture 8" descr="dell_latitude_xt_tablet_pc_2">
            <a:extLst>
              <a:ext uri="{FF2B5EF4-FFF2-40B4-BE49-F238E27FC236}">
                <a16:creationId xmlns="" xmlns:a16="http://schemas.microsoft.com/office/drawing/2014/main" id="{F4834674-C9C1-3249-B30F-9C28D2F8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1"/>
            <a:ext cx="1143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6857" name="Picture 9">
            <a:extLst>
              <a:ext uri="{FF2B5EF4-FFF2-40B4-BE49-F238E27FC236}">
                <a16:creationId xmlns="" xmlns:a16="http://schemas.microsoft.com/office/drawing/2014/main" id="{1B0BFDE4-155C-8447-A6FC-09414949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667000"/>
            <a:ext cx="3781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6858" name="Line 10">
            <a:extLst>
              <a:ext uri="{FF2B5EF4-FFF2-40B4-BE49-F238E27FC236}">
                <a16:creationId xmlns="" xmlns:a16="http://schemas.microsoft.com/office/drawing/2014/main" id="{2600981E-4326-0344-A493-9D2E07FD2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514600"/>
            <a:ext cx="1905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859" name="Rectangle 11">
            <a:extLst>
              <a:ext uri="{FF2B5EF4-FFF2-40B4-BE49-F238E27FC236}">
                <a16:creationId xmlns="" xmlns:a16="http://schemas.microsoft.com/office/drawing/2014/main" id="{880E2B59-49B3-234C-85E0-E542B9A59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67000"/>
            <a:ext cx="1828800" cy="609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46860" name="Text Box 12">
            <a:extLst>
              <a:ext uri="{FF2B5EF4-FFF2-40B4-BE49-F238E27FC236}">
                <a16:creationId xmlns="" xmlns:a16="http://schemas.microsoft.com/office/drawing/2014/main" id="{559CEBD9-C5A7-C843-BDF7-3EBD3433B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Well Known or Registered Port Number</a:t>
            </a:r>
          </a:p>
        </p:txBody>
      </p:sp>
      <p:sp>
        <p:nvSpPr>
          <p:cNvPr id="846861" name="Text Box 13">
            <a:extLst>
              <a:ext uri="{FF2B5EF4-FFF2-40B4-BE49-F238E27FC236}">
                <a16:creationId xmlns="" xmlns:a16="http://schemas.microsoft.com/office/drawing/2014/main" id="{985BF95D-29B4-2B49-85F5-DF5D56531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276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Private/Dynamic Port Number</a:t>
            </a:r>
          </a:p>
        </p:txBody>
      </p:sp>
      <p:pic>
        <p:nvPicPr>
          <p:cNvPr id="846863" name="Picture 15" descr="HP_ProLiant_ML370_G4_server">
            <a:extLst>
              <a:ext uri="{FF2B5EF4-FFF2-40B4-BE49-F238E27FC236}">
                <a16:creationId xmlns="" xmlns:a16="http://schemas.microsoft.com/office/drawing/2014/main" id="{F584BE81-ADE4-184C-8033-9807A304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4" y="1295400"/>
            <a:ext cx="13795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6864" name="Picture 16">
            <a:extLst>
              <a:ext uri="{FF2B5EF4-FFF2-40B4-BE49-F238E27FC236}">
                <a16:creationId xmlns="" xmlns:a16="http://schemas.microsoft.com/office/drawing/2014/main" id="{5B17B028-A493-FE40-8EDE-9A6F647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6" y="2743200"/>
            <a:ext cx="3781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6865" name="Rectangle 17">
            <a:extLst>
              <a:ext uri="{FF2B5EF4-FFF2-40B4-BE49-F238E27FC236}">
                <a16:creationId xmlns="" xmlns:a16="http://schemas.microsoft.com/office/drawing/2014/main" id="{0C6AACD4-4C63-A74F-9BC8-1828C82A6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2743200"/>
            <a:ext cx="1828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46866" name="Line 18">
            <a:extLst>
              <a:ext uri="{FF2B5EF4-FFF2-40B4-BE49-F238E27FC236}">
                <a16:creationId xmlns="" xmlns:a16="http://schemas.microsoft.com/office/drawing/2014/main" id="{C6268E74-39CC-AD46-A33C-A24E0B4A20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2438400"/>
            <a:ext cx="2133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867" name="Text Box 19">
            <a:extLst>
              <a:ext uri="{FF2B5EF4-FFF2-40B4-BE49-F238E27FC236}">
                <a16:creationId xmlns="" xmlns:a16="http://schemas.microsoft.com/office/drawing/2014/main" id="{BDE9C900-C5BC-0A49-A662-8E98FF478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276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Well Known or Registered Port Number</a:t>
            </a:r>
          </a:p>
        </p:txBody>
      </p:sp>
      <p:sp>
        <p:nvSpPr>
          <p:cNvPr id="846868" name="Text Box 20">
            <a:extLst>
              <a:ext uri="{FF2B5EF4-FFF2-40B4-BE49-F238E27FC236}">
                <a16:creationId xmlns="" xmlns:a16="http://schemas.microsoft.com/office/drawing/2014/main" id="{9209A626-82F6-984E-8F82-D42922AD8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76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Private/Dynamic Port Number</a:t>
            </a:r>
          </a:p>
        </p:txBody>
      </p:sp>
    </p:spTree>
    <p:extLst>
      <p:ext uri="{BB962C8B-B14F-4D97-AF65-F5344CB8AC3E}">
        <p14:creationId xmlns:p14="http://schemas.microsoft.com/office/powerpoint/2010/main" val="42014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4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4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4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4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9" grpId="0" animBg="1"/>
      <p:bldP spid="846860" grpId="0"/>
      <p:bldP spid="846861" grpId="0"/>
      <p:bldP spid="846865" grpId="0" animBg="1"/>
      <p:bldP spid="846867" grpId="0"/>
      <p:bldP spid="8468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  <a:alpha val="0"/>
              </a:schemeClr>
            </a:gs>
            <a:gs pos="94000">
              <a:schemeClr val="bg1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>
            <a:extLst>
              <a:ext uri="{FF2B5EF4-FFF2-40B4-BE49-F238E27FC236}">
                <a16:creationId xmlns="" xmlns:a16="http://schemas.microsoft.com/office/drawing/2014/main" id="{5A8AC406-100A-4D44-A6A1-7F2EB7055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3810000"/>
            <a:ext cx="7391400" cy="289560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Notice the difference in how source and destination port numbers are used with clients and servers: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Client (initiating Telnet service):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Destination Port = 23 (telnet)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Source Port = 1028 (dynamically assigned)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Server (responding to Telnet service):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Destination Port = 1028 (source port of client)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Source Port = 23 (telnet)</a:t>
            </a:r>
          </a:p>
        </p:txBody>
      </p:sp>
      <p:cxnSp>
        <p:nvCxnSpPr>
          <p:cNvPr id="91139" name="AutoShape 3">
            <a:extLst>
              <a:ext uri="{FF2B5EF4-FFF2-40B4-BE49-F238E27FC236}">
                <a16:creationId xmlns="" xmlns:a16="http://schemas.microsoft.com/office/drawing/2014/main" id="{140BEB59-BD6A-A244-824A-609EE86AB46D}"/>
              </a:ext>
            </a:extLst>
          </p:cNvPr>
          <p:cNvCxnSpPr>
            <a:cxnSpLocks noChangeShapeType="1"/>
            <a:stCxn id="91141" idx="0"/>
            <a:endCxn id="91142" idx="0"/>
          </p:cNvCxnSpPr>
          <p:nvPr/>
        </p:nvCxnSpPr>
        <p:spPr bwMode="auto">
          <a:xfrm>
            <a:off x="2667000" y="4787900"/>
            <a:ext cx="0" cy="1524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0" name="AutoShape 4">
            <a:extLst>
              <a:ext uri="{FF2B5EF4-FFF2-40B4-BE49-F238E27FC236}">
                <a16:creationId xmlns="" xmlns:a16="http://schemas.microsoft.com/office/drawing/2014/main" id="{7A28CDFD-C8A1-1842-90D0-3F456B0B5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5600" y="5105400"/>
            <a:ext cx="0" cy="914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41" name="Line 5">
            <a:extLst>
              <a:ext uri="{FF2B5EF4-FFF2-40B4-BE49-F238E27FC236}">
                <a16:creationId xmlns="" xmlns:a16="http://schemas.microsoft.com/office/drawing/2014/main" id="{925D66AC-5735-7D44-9135-89F89B52B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800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Line 6">
            <a:extLst>
              <a:ext uri="{FF2B5EF4-FFF2-40B4-BE49-F238E27FC236}">
                <a16:creationId xmlns="" xmlns:a16="http://schemas.microsoft.com/office/drawing/2014/main" id="{EECCB44E-DD67-3644-9BFD-93E7FF661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6324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Line 7">
            <a:extLst>
              <a:ext uri="{FF2B5EF4-FFF2-40B4-BE49-F238E27FC236}">
                <a16:creationId xmlns="" xmlns:a16="http://schemas.microsoft.com/office/drawing/2014/main" id="{770F3637-9423-ED49-9C64-E73139ED9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105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Line 8">
            <a:extLst>
              <a:ext uri="{FF2B5EF4-FFF2-40B4-BE49-F238E27FC236}">
                <a16:creationId xmlns="" xmlns:a16="http://schemas.microsoft.com/office/drawing/2014/main" id="{ED98549B-7D95-184A-89E2-CEFC36E3F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019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Rectangle 25">
            <a:extLst>
              <a:ext uri="{FF2B5EF4-FFF2-40B4-BE49-F238E27FC236}">
                <a16:creationId xmlns="" xmlns:a16="http://schemas.microsoft.com/office/drawing/2014/main" id="{C06A8896-C086-2A45-AD93-F8B1310EE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30" y="823213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6" name="Rectangle 26">
            <a:extLst>
              <a:ext uri="{FF2B5EF4-FFF2-40B4-BE49-F238E27FC236}">
                <a16:creationId xmlns="" xmlns:a16="http://schemas.microsoft.com/office/drawing/2014/main" id="{77FD78F4-99E3-174E-BA3A-FFAB4F322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160" y="81263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91147" name="Picture 31">
            <a:extLst>
              <a:ext uri="{FF2B5EF4-FFF2-40B4-BE49-F238E27FC236}">
                <a16:creationId xmlns="" xmlns:a16="http://schemas.microsoft.com/office/drawing/2014/main" id="{B227937B-7CF7-7F44-B39B-2A2B81A2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0" y="213615"/>
            <a:ext cx="4419600" cy="246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32">
            <a:extLst>
              <a:ext uri="{FF2B5EF4-FFF2-40B4-BE49-F238E27FC236}">
                <a16:creationId xmlns="" xmlns:a16="http://schemas.microsoft.com/office/drawing/2014/main" id="{35528565-7574-E944-9A79-EF262450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80613"/>
            <a:ext cx="44196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1532" name="Rectangle 44">
            <a:extLst>
              <a:ext uri="{FF2B5EF4-FFF2-40B4-BE49-F238E27FC236}">
                <a16:creationId xmlns="" xmlns:a16="http://schemas.microsoft.com/office/drawing/2014/main" id="{4EE6FDF4-C22F-9746-B343-8E5CD0139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730" y="594613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33" name="Rectangle 45">
            <a:extLst>
              <a:ext uri="{FF2B5EF4-FFF2-40B4-BE49-F238E27FC236}">
                <a16:creationId xmlns="" xmlns:a16="http://schemas.microsoft.com/office/drawing/2014/main" id="{3408B0E4-ED75-BD4D-984A-EFA05D862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960" y="58403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34" name="Rectangle 46">
            <a:extLst>
              <a:ext uri="{FF2B5EF4-FFF2-40B4-BE49-F238E27FC236}">
                <a16:creationId xmlns="" xmlns:a16="http://schemas.microsoft.com/office/drawing/2014/main" id="{28D6E086-8C3D-5340-945B-5276302CB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430" y="569213"/>
            <a:ext cx="16002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35" name="Rectangle 47">
            <a:extLst>
              <a:ext uri="{FF2B5EF4-FFF2-40B4-BE49-F238E27FC236}">
                <a16:creationId xmlns="" xmlns:a16="http://schemas.microsoft.com/office/drawing/2014/main" id="{3DDC5B61-6513-7247-A7EE-8DB1F0C7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960" y="533230"/>
            <a:ext cx="16002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36" name="Rectangle 48">
            <a:extLst>
              <a:ext uri="{FF2B5EF4-FFF2-40B4-BE49-F238E27FC236}">
                <a16:creationId xmlns="" xmlns:a16="http://schemas.microsoft.com/office/drawing/2014/main" id="{12DA4AC0-571E-3247-92F0-E53C69C7A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530" y="569213"/>
            <a:ext cx="16002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37" name="Rectangle 49">
            <a:extLst>
              <a:ext uri="{FF2B5EF4-FFF2-40B4-BE49-F238E27FC236}">
                <a16:creationId xmlns="" xmlns:a16="http://schemas.microsoft.com/office/drawing/2014/main" id="{5834A0E0-F183-9949-B6EA-9380847D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560" y="533230"/>
            <a:ext cx="16002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38" name="Rectangle 50">
            <a:extLst>
              <a:ext uri="{FF2B5EF4-FFF2-40B4-BE49-F238E27FC236}">
                <a16:creationId xmlns="" xmlns:a16="http://schemas.microsoft.com/office/drawing/2014/main" id="{902D0C2F-22F2-4947-A208-9E3C85C9F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30" y="518413"/>
            <a:ext cx="5334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39" name="Rectangle 51">
            <a:extLst>
              <a:ext uri="{FF2B5EF4-FFF2-40B4-BE49-F238E27FC236}">
                <a16:creationId xmlns="" xmlns:a16="http://schemas.microsoft.com/office/drawing/2014/main" id="{46C3EFEC-34B1-7947-AB14-3A2EB537C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560" y="507830"/>
            <a:ext cx="4572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31" name="Picture 6" descr="HP_ProLiant_ML370_G4_server">
            <a:extLst>
              <a:ext uri="{FF2B5EF4-FFF2-40B4-BE49-F238E27FC236}">
                <a16:creationId xmlns="" xmlns:a16="http://schemas.microsoft.com/office/drawing/2014/main" id="{C5EC653A-506B-034F-86D2-7C071116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66" y="2697055"/>
            <a:ext cx="109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dell_latitude_xt_tablet_pc_2">
            <a:extLst>
              <a:ext uri="{FF2B5EF4-FFF2-40B4-BE49-F238E27FC236}">
                <a16:creationId xmlns="" xmlns:a16="http://schemas.microsoft.com/office/drawing/2014/main" id="{9A470EB0-2ABA-DD40-B0BE-B0E9CBB4C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30" y="2895430"/>
            <a:ext cx="762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8">
            <a:extLst>
              <a:ext uri="{FF2B5EF4-FFF2-40B4-BE49-F238E27FC236}">
                <a16:creationId xmlns="" xmlns:a16="http://schemas.microsoft.com/office/drawing/2014/main" id="{953B3CAC-1B31-D84A-884A-CCBDE8D299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5730" y="3124029"/>
            <a:ext cx="4515236" cy="4650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13" descr="telnet-window">
            <a:extLst>
              <a:ext uri="{FF2B5EF4-FFF2-40B4-BE49-F238E27FC236}">
                <a16:creationId xmlns="" xmlns:a16="http://schemas.microsoft.com/office/drawing/2014/main" id="{9FEB514A-27B7-A54D-9EC0-2325DF41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30" y="3581230"/>
            <a:ext cx="1066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5">
            <a:extLst>
              <a:ext uri="{FF2B5EF4-FFF2-40B4-BE49-F238E27FC236}">
                <a16:creationId xmlns="" xmlns:a16="http://schemas.microsoft.com/office/drawing/2014/main" id="{7AF7C667-D7B7-8D4C-85FB-9EF65982E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30" y="281923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Client</a:t>
            </a:r>
          </a:p>
        </p:txBody>
      </p:sp>
      <p:sp>
        <p:nvSpPr>
          <p:cNvPr id="36" name="Text Box 16">
            <a:extLst>
              <a:ext uri="{FF2B5EF4-FFF2-40B4-BE49-F238E27FC236}">
                <a16:creationId xmlns="" xmlns:a16="http://schemas.microsoft.com/office/drawing/2014/main" id="{6395398E-1227-CB49-B898-63B1ED26F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060" y="2803822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7868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1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3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3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3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3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3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31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31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31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31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3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32" grpId="0" animBg="1"/>
      <p:bldP spid="831533" grpId="0" animBg="1"/>
      <p:bldP spid="831534" grpId="0" animBg="1"/>
      <p:bldP spid="831535" grpId="0" animBg="1"/>
      <p:bldP spid="831536" grpId="0" animBg="1"/>
      <p:bldP spid="831537" grpId="0" animBg="1"/>
      <p:bldP spid="831538" grpId="0" animBg="1"/>
      <p:bldP spid="8315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="" xmlns:a16="http://schemas.microsoft.com/office/drawing/2014/main" id="{63BC52E8-648A-794E-9A51-55533E1F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80288"/>
            <a:ext cx="9603275" cy="1049235"/>
          </a:xfrm>
        </p:spPr>
        <p:txBody>
          <a:bodyPr/>
          <a:lstStyle/>
          <a:p>
            <a:r>
              <a:rPr lang="en-CA" altLang="en-US" dirty="0">
                <a:ea typeface="ＭＳ Ｐゴシック" panose="020B0600070205080204" pitchFamily="34" charset="-128"/>
              </a:rPr>
              <a:t>Socket Port Number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41D0F3-DD40-E440-AD8D-C2791685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24" y="2790826"/>
            <a:ext cx="7925290" cy="3294576"/>
          </a:xfrm>
        </p:spPr>
        <p:txBody>
          <a:bodyPr>
            <a:normAutofit lnSpcReduction="10000"/>
          </a:bodyPr>
          <a:lstStyle/>
          <a:p>
            <a:r>
              <a:rPr lang="en-CA" altLang="en-US" dirty="0">
                <a:ea typeface="ＭＳ Ｐゴシック" panose="020B0600070205080204" pitchFamily="34" charset="-128"/>
              </a:rPr>
              <a:t>A client socket might look like this, representing the </a:t>
            </a:r>
            <a:r>
              <a:rPr lang="en-CA" altLang="en-US" u="sng" dirty="0">
                <a:ea typeface="ＭＳ Ｐゴシック" panose="020B0600070205080204" pitchFamily="34" charset="-128"/>
              </a:rPr>
              <a:t>source IP address and source port number</a:t>
            </a:r>
            <a:r>
              <a:rPr lang="en-CA" altLang="en-US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en-CA" altLang="en-US" dirty="0">
                <a:solidFill>
                  <a:srgbClr val="0000FF"/>
                </a:solidFill>
              </a:rPr>
              <a:t>192.168.1.101:49888</a:t>
            </a:r>
          </a:p>
          <a:p>
            <a:r>
              <a:rPr lang="en-CA" altLang="en-US" dirty="0">
                <a:ea typeface="ＭＳ Ｐゴシック" panose="020B0600070205080204" pitchFamily="34" charset="-128"/>
              </a:rPr>
              <a:t>The socket on a web server might be, representing the </a:t>
            </a:r>
            <a:r>
              <a:rPr lang="en-CA" altLang="en-US" u="sng" dirty="0">
                <a:ea typeface="ＭＳ Ｐゴシック" panose="020B0600070205080204" pitchFamily="34" charset="-128"/>
              </a:rPr>
              <a:t>destination IP address and destination port number</a:t>
            </a:r>
            <a:r>
              <a:rPr lang="en-CA" altLang="en-US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en-CA" altLang="en-US" dirty="0">
                <a:solidFill>
                  <a:srgbClr val="FF0000"/>
                </a:solidFill>
              </a:rPr>
              <a:t>192.133.219.25:80</a:t>
            </a:r>
          </a:p>
          <a:p>
            <a:r>
              <a:rPr lang="en-CA" altLang="en-US" dirty="0">
                <a:ea typeface="ＭＳ Ｐゴシック" panose="020B0600070205080204" pitchFamily="34" charset="-128"/>
              </a:rPr>
              <a:t>Together, these two sockets combine to form a socket pair: </a:t>
            </a:r>
          </a:p>
          <a:p>
            <a:pPr lvl="1"/>
            <a:r>
              <a:rPr lang="en-CA" altLang="en-US" dirty="0">
                <a:solidFill>
                  <a:srgbClr val="0000FF"/>
                </a:solidFill>
              </a:rPr>
              <a:t>192.168.1.101:49888</a:t>
            </a:r>
            <a:r>
              <a:rPr lang="en-CA" altLang="en-US" dirty="0"/>
              <a:t>, </a:t>
            </a:r>
            <a:r>
              <a:rPr lang="en-CA" altLang="en-US" dirty="0">
                <a:solidFill>
                  <a:srgbClr val="FF0000"/>
                </a:solidFill>
              </a:rPr>
              <a:t>192.133.219.25:80</a:t>
            </a:r>
          </a:p>
        </p:txBody>
      </p:sp>
      <p:pic>
        <p:nvPicPr>
          <p:cNvPr id="100355" name="Picture 4" descr="HP_ProLiant_ML370_G4_server">
            <a:extLst>
              <a:ext uri="{FF2B5EF4-FFF2-40B4-BE49-F238E27FC236}">
                <a16:creationId xmlns="" xmlns:a16="http://schemas.microsoft.com/office/drawing/2014/main" id="{8160A520-A4D5-9D44-8AE0-92479F3A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97" y="1651810"/>
            <a:ext cx="15986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5" descr="dell_latitude_xt_tablet_pc_2">
            <a:extLst>
              <a:ext uri="{FF2B5EF4-FFF2-40B4-BE49-F238E27FC236}">
                <a16:creationId xmlns="" xmlns:a16="http://schemas.microsoft.com/office/drawing/2014/main" id="{5CBC820A-6123-B54F-991F-73D8F5CB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1"/>
            <a:ext cx="1143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7">
            <a:extLst>
              <a:ext uri="{FF2B5EF4-FFF2-40B4-BE49-F238E27FC236}">
                <a16:creationId xmlns="" xmlns:a16="http://schemas.microsoft.com/office/drawing/2014/main" id="{FD2A1A67-F750-C642-A7D2-15AAD0688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3626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192.168.1.101</a:t>
            </a:r>
          </a:p>
        </p:txBody>
      </p:sp>
      <p:sp>
        <p:nvSpPr>
          <p:cNvPr id="100358" name="Line 10">
            <a:extLst>
              <a:ext uri="{FF2B5EF4-FFF2-40B4-BE49-F238E27FC236}">
                <a16:creationId xmlns="" xmlns:a16="http://schemas.microsoft.com/office/drawing/2014/main" id="{B7ED4CB8-A854-804C-9E1D-9AEB74695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054225"/>
            <a:ext cx="3733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9" name="Text Box 12">
            <a:extLst>
              <a:ext uri="{FF2B5EF4-FFF2-40B4-BE49-F238E27FC236}">
                <a16:creationId xmlns="" xmlns:a16="http://schemas.microsoft.com/office/drawing/2014/main" id="{2C24D989-4753-D548-A98F-9CF3068C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139825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u="sng">
                <a:solidFill>
                  <a:srgbClr val="FF0000"/>
                </a:solidFill>
              </a:rPr>
              <a:t>Destination Port</a:t>
            </a:r>
          </a:p>
        </p:txBody>
      </p:sp>
      <p:sp>
        <p:nvSpPr>
          <p:cNvPr id="100360" name="Text Box 13">
            <a:extLst>
              <a:ext uri="{FF2B5EF4-FFF2-40B4-BE49-F238E27FC236}">
                <a16:creationId xmlns="" xmlns:a16="http://schemas.microsoft.com/office/drawing/2014/main" id="{B84FE050-AF9F-7A4A-96A0-80AE8476A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825626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00361" name="Text Box 16">
            <a:extLst>
              <a:ext uri="{FF2B5EF4-FFF2-40B4-BE49-F238E27FC236}">
                <a16:creationId xmlns="" xmlns:a16="http://schemas.microsoft.com/office/drawing/2014/main" id="{CABD93B2-DAE9-B44E-B27A-AA7C916A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2604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u="sng">
                <a:solidFill>
                  <a:srgbClr val="0000FF"/>
                </a:solidFill>
              </a:rPr>
              <a:t>Source Port</a:t>
            </a:r>
          </a:p>
        </p:txBody>
      </p:sp>
      <p:sp>
        <p:nvSpPr>
          <p:cNvPr id="100362" name="Text Box 21">
            <a:extLst>
              <a:ext uri="{FF2B5EF4-FFF2-40B4-BE49-F238E27FC236}">
                <a16:creationId xmlns="" xmlns:a16="http://schemas.microsoft.com/office/drawing/2014/main" id="{D2F445B9-28FD-814C-A329-F67BB245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014" y="1401116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198.133.219.25</a:t>
            </a:r>
          </a:p>
        </p:txBody>
      </p:sp>
      <p:sp>
        <p:nvSpPr>
          <p:cNvPr id="100363" name="Text Box 22">
            <a:extLst>
              <a:ext uri="{FF2B5EF4-FFF2-40B4-BE49-F238E27FC236}">
                <a16:creationId xmlns="" xmlns:a16="http://schemas.microsoft.com/office/drawing/2014/main" id="{56C45BF4-3F27-CB46-BEBB-6B322A270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25626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49888</a:t>
            </a:r>
          </a:p>
        </p:txBody>
      </p:sp>
      <p:sp>
        <p:nvSpPr>
          <p:cNvPr id="100364" name="Text Box 26">
            <a:extLst>
              <a:ext uri="{FF2B5EF4-FFF2-40B4-BE49-F238E27FC236}">
                <a16:creationId xmlns="" xmlns:a16="http://schemas.microsoft.com/office/drawing/2014/main" id="{4D3250BA-F22D-DF4D-B063-F4271C404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321219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www.cisco.com</a:t>
            </a:r>
            <a:endParaRPr lang="en-US" altLang="en-US" sz="1800" dirty="0"/>
          </a:p>
        </p:txBody>
      </p:sp>
      <p:sp>
        <p:nvSpPr>
          <p:cNvPr id="18" name="Line 28">
            <a:extLst>
              <a:ext uri="{FF2B5EF4-FFF2-40B4-BE49-F238E27FC236}">
                <a16:creationId xmlns="" xmlns:a16="http://schemas.microsoft.com/office/drawing/2014/main" id="{9A2D187E-80CF-814E-8F54-6F63245B6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371600"/>
            <a:ext cx="609600" cy="609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9">
            <a:extLst>
              <a:ext uri="{FF2B5EF4-FFF2-40B4-BE49-F238E27FC236}">
                <a16:creationId xmlns="" xmlns:a16="http://schemas.microsoft.com/office/drawing/2014/main" id="{4E2590CD-361D-A644-8113-A2A6B9212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7620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" name="Rectangle 31">
            <a:extLst>
              <a:ext uri="{FF2B5EF4-FFF2-40B4-BE49-F238E27FC236}">
                <a16:creationId xmlns="" xmlns:a16="http://schemas.microsoft.com/office/drawing/2014/main" id="{B1477F43-7271-5041-84EA-B2DDF1F46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66800"/>
            <a:ext cx="16764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435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B4E0CF4E-F13A-224E-9303-3F0D55520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6" y="324111"/>
            <a:ext cx="9821864" cy="8382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latin typeface="Times New Roman" panose="02020603050405020304" pitchFamily="18" charset="0"/>
              </a:rPr>
              <a:t>Rules of Communications </a:t>
            </a:r>
            <a:r>
              <a:rPr lang="en-US" dirty="0"/>
              <a:t/>
            </a:r>
            <a:br>
              <a:rPr lang="en-US" dirty="0"/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554" name="Picture 5">
            <a:extLst>
              <a:ext uri="{FF2B5EF4-FFF2-40B4-BE49-F238E27FC236}">
                <a16:creationId xmlns="" xmlns:a16="http://schemas.microsoft.com/office/drawing/2014/main" id="{B46C314A-64DE-6E44-83D4-EA5F2F50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03569"/>
            <a:ext cx="8382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dell_latitude_xt_tablet_pc_2">
            <a:extLst>
              <a:ext uri="{FF2B5EF4-FFF2-40B4-BE49-F238E27FC236}">
                <a16:creationId xmlns="" xmlns:a16="http://schemas.microsoft.com/office/drawing/2014/main" id="{597375D2-EF3C-E943-B224-070C08D5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2651126"/>
            <a:ext cx="21336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Network%20Server%20Rack">
            <a:extLst>
              <a:ext uri="{FF2B5EF4-FFF2-40B4-BE49-F238E27FC236}">
                <a16:creationId xmlns="" xmlns:a16="http://schemas.microsoft.com/office/drawing/2014/main" id="{9538B58B-2B48-2C49-879C-83F598AC5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97" y="3154363"/>
            <a:ext cx="16176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9" name="Picture 11">
            <a:extLst>
              <a:ext uri="{FF2B5EF4-FFF2-40B4-BE49-F238E27FC236}">
                <a16:creationId xmlns="" xmlns:a16="http://schemas.microsoft.com/office/drawing/2014/main" id="{383D4B80-BCE3-754F-96EA-8229D173D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303">
            <a:off x="2959100" y="3336927"/>
            <a:ext cx="1371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00" name="Picture 12">
            <a:extLst>
              <a:ext uri="{FF2B5EF4-FFF2-40B4-BE49-F238E27FC236}">
                <a16:creationId xmlns="" xmlns:a16="http://schemas.microsoft.com/office/drawing/2014/main" id="{F74CE429-78DA-A947-BC4E-A206FF92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5650">
            <a:off x="7454900" y="3336927"/>
            <a:ext cx="1371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02" name="Picture 14">
            <a:extLst>
              <a:ext uri="{FF2B5EF4-FFF2-40B4-BE49-F238E27FC236}">
                <a16:creationId xmlns="" xmlns:a16="http://schemas.microsoft.com/office/drawing/2014/main" id="{722E77DD-D5D4-174E-AC50-4EC11A06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794126"/>
            <a:ext cx="144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03" name="Picture 15">
            <a:extLst>
              <a:ext uri="{FF2B5EF4-FFF2-40B4-BE49-F238E27FC236}">
                <a16:creationId xmlns="" xmlns:a16="http://schemas.microsoft.com/office/drawing/2014/main" id="{391FB9AB-A3B4-F943-A013-B3BF5A7BD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794127"/>
            <a:ext cx="1447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504" name="Line 16">
            <a:extLst>
              <a:ext uri="{FF2B5EF4-FFF2-40B4-BE49-F238E27FC236}">
                <a16:creationId xmlns="" xmlns:a16="http://schemas.microsoft.com/office/drawing/2014/main" id="{4E5E6100-7CBC-7347-9977-B30B55192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4022726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1F2FA6-E2AB-2A49-B625-EE97F6F9780F}"/>
              </a:ext>
            </a:extLst>
          </p:cNvPr>
          <p:cNvSpPr txBox="1"/>
          <p:nvPr/>
        </p:nvSpPr>
        <p:spPr>
          <a:xfrm>
            <a:off x="4809067" y="2175676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Message Encoding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F52E30-2C7E-124F-B4BD-8D9C1C5542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8709" y="2175676"/>
            <a:ext cx="1552638" cy="9786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80560C8-3A7D-3543-9F98-F5B409A35B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2691" y="2682762"/>
            <a:ext cx="1552638" cy="9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="" xmlns:a16="http://schemas.microsoft.com/office/drawing/2014/main" id="{8B31C08B-A1CC-8B4F-9FD0-DA0E8F37B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57150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1800" b="1">
                <a:ea typeface="ＭＳ Ｐゴシック" panose="020B0600070205080204" pitchFamily="34" charset="-128"/>
              </a:rPr>
              <a:t>Note: </a:t>
            </a:r>
            <a:r>
              <a:rPr lang="en-US" altLang="en-US" sz="1800">
                <a:ea typeface="ＭＳ Ｐゴシック" panose="020B0600070205080204" pitchFamily="34" charset="-128"/>
              </a:rPr>
              <a:t>When downloading a web document and its objects it is common that there will be several TCP sessions created. 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="" xmlns:a16="http://schemas.microsoft.com/office/drawing/2014/main" id="{9CC66D74-DBE1-C147-BDDA-850C9670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2578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/>
              <a:t>netstat –n </a:t>
            </a:r>
          </a:p>
        </p:txBody>
      </p:sp>
      <p:pic>
        <p:nvPicPr>
          <p:cNvPr id="101380" name="Picture 4">
            <a:extLst>
              <a:ext uri="{FF2B5EF4-FFF2-40B4-BE49-F238E27FC236}">
                <a16:creationId xmlns="" xmlns:a16="http://schemas.microsoft.com/office/drawing/2014/main" id="{ECFDA140-332F-6E48-9E2E-FB1717C9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8862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5">
            <a:extLst>
              <a:ext uri="{FF2B5EF4-FFF2-40B4-BE49-F238E27FC236}">
                <a16:creationId xmlns="" xmlns:a16="http://schemas.microsoft.com/office/drawing/2014/main" id="{48BB0FA5-24D8-3440-A055-976F955A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"/>
            <a:ext cx="40862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6">
            <a:extLst>
              <a:ext uri="{FF2B5EF4-FFF2-40B4-BE49-F238E27FC236}">
                <a16:creationId xmlns="" xmlns:a16="http://schemas.microsoft.com/office/drawing/2014/main" id="{11804DA7-C587-8D4C-BF64-EA8BAC20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84582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3" name="Text Box 7">
            <a:extLst>
              <a:ext uri="{FF2B5EF4-FFF2-40B4-BE49-F238E27FC236}">
                <a16:creationId xmlns="" xmlns:a16="http://schemas.microsoft.com/office/drawing/2014/main" id="{A91CAC88-4AA7-B241-BBB9-49FE4DAE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340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www.cisco.com</a:t>
            </a:r>
          </a:p>
        </p:txBody>
      </p:sp>
      <p:sp>
        <p:nvSpPr>
          <p:cNvPr id="101384" name="Text Box 8">
            <a:extLst>
              <a:ext uri="{FF2B5EF4-FFF2-40B4-BE49-F238E27FC236}">
                <a16:creationId xmlns="" xmlns:a16="http://schemas.microsoft.com/office/drawing/2014/main" id="{50BD462F-929B-1E49-81F4-7FF40049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www.google.com</a:t>
            </a:r>
          </a:p>
        </p:txBody>
      </p:sp>
      <p:sp>
        <p:nvSpPr>
          <p:cNvPr id="101385" name="Line 9">
            <a:extLst>
              <a:ext uri="{FF2B5EF4-FFF2-40B4-BE49-F238E27FC236}">
                <a16:creationId xmlns="" xmlns:a16="http://schemas.microsoft.com/office/drawing/2014/main" id="{A4EE2E42-2A84-AB49-A065-DD7823FB32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236220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86" name="Text Box 10">
            <a:extLst>
              <a:ext uri="{FF2B5EF4-FFF2-40B4-BE49-F238E27FC236}">
                <a16:creationId xmlns="" xmlns:a16="http://schemas.microsoft.com/office/drawing/2014/main" id="{8CC68960-93D8-4A4C-A696-3D1A61370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600"/>
            <a:ext cx="685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TCP or UDP</a:t>
            </a:r>
          </a:p>
        </p:txBody>
      </p:sp>
      <p:sp>
        <p:nvSpPr>
          <p:cNvPr id="101387" name="Line 11">
            <a:extLst>
              <a:ext uri="{FF2B5EF4-FFF2-40B4-BE49-F238E27FC236}">
                <a16:creationId xmlns="" xmlns:a16="http://schemas.microsoft.com/office/drawing/2014/main" id="{3F350C5E-F663-AF47-997D-670F31963C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26670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88" name="Text Box 12">
            <a:extLst>
              <a:ext uri="{FF2B5EF4-FFF2-40B4-BE49-F238E27FC236}">
                <a16:creationId xmlns="" xmlns:a16="http://schemas.microsoft.com/office/drawing/2014/main" id="{DFEE6B7A-DFF5-274A-B945-07A832E20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622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Source Port</a:t>
            </a:r>
          </a:p>
        </p:txBody>
      </p:sp>
      <p:sp>
        <p:nvSpPr>
          <p:cNvPr id="101389" name="Line 13">
            <a:extLst>
              <a:ext uri="{FF2B5EF4-FFF2-40B4-BE49-F238E27FC236}">
                <a16:creationId xmlns="" xmlns:a16="http://schemas.microsoft.com/office/drawing/2014/main" id="{FC9E909C-245D-3B4A-A7F1-1F60DC9BD4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2514600"/>
            <a:ext cx="76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0" name="Text Box 14">
            <a:extLst>
              <a:ext uri="{FF2B5EF4-FFF2-40B4-BE49-F238E27FC236}">
                <a16:creationId xmlns="" xmlns:a16="http://schemas.microsoft.com/office/drawing/2014/main" id="{F36DC284-E499-BD46-901F-269EA550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574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Destination IP</a:t>
            </a:r>
          </a:p>
        </p:txBody>
      </p:sp>
      <p:sp>
        <p:nvSpPr>
          <p:cNvPr id="101391" name="Line 15">
            <a:extLst>
              <a:ext uri="{FF2B5EF4-FFF2-40B4-BE49-F238E27FC236}">
                <a16:creationId xmlns="" xmlns:a16="http://schemas.microsoft.com/office/drawing/2014/main" id="{DB551A1F-48D7-034A-AA4B-72EA176144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2" name="Text Box 16">
            <a:extLst>
              <a:ext uri="{FF2B5EF4-FFF2-40B4-BE49-F238E27FC236}">
                <a16:creationId xmlns="" xmlns:a16="http://schemas.microsoft.com/office/drawing/2014/main" id="{3B7830FC-B34A-DF4C-894A-E9F999184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622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Destination Port</a:t>
            </a:r>
          </a:p>
        </p:txBody>
      </p:sp>
      <p:sp>
        <p:nvSpPr>
          <p:cNvPr id="101393" name="Line 17">
            <a:extLst>
              <a:ext uri="{FF2B5EF4-FFF2-40B4-BE49-F238E27FC236}">
                <a16:creationId xmlns="" xmlns:a16="http://schemas.microsoft.com/office/drawing/2014/main" id="{A4C55A10-3AD8-7F4B-A97F-B6ADF8F6D5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25000" y="25146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4" name="Text Box 18">
            <a:extLst>
              <a:ext uri="{FF2B5EF4-FFF2-40B4-BE49-F238E27FC236}">
                <a16:creationId xmlns="" xmlns:a16="http://schemas.microsoft.com/office/drawing/2014/main" id="{19FEA2E7-C5D4-A34B-932D-22B7AA26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0574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FF0000"/>
                </a:solidFill>
              </a:rPr>
              <a:t>Connection State</a:t>
            </a:r>
          </a:p>
        </p:txBody>
      </p:sp>
      <p:sp>
        <p:nvSpPr>
          <p:cNvPr id="101395" name="Text Box 19">
            <a:extLst>
              <a:ext uri="{FF2B5EF4-FFF2-40B4-BE49-F238E27FC236}">
                <a16:creationId xmlns="" xmlns:a16="http://schemas.microsoft.com/office/drawing/2014/main" id="{3E3CF170-D946-0D48-9452-0FC1FCFB1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Source IP</a:t>
            </a:r>
          </a:p>
        </p:txBody>
      </p:sp>
      <p:sp>
        <p:nvSpPr>
          <p:cNvPr id="101396" name="Rectangle 20">
            <a:extLst>
              <a:ext uri="{FF2B5EF4-FFF2-40B4-BE49-F238E27FC236}">
                <a16:creationId xmlns="" xmlns:a16="http://schemas.microsoft.com/office/drawing/2014/main" id="{F7E54FD6-1DAE-8F43-819F-AED0231B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5486400" cy="533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1397" name="Rectangle 21">
            <a:extLst>
              <a:ext uri="{FF2B5EF4-FFF2-40B4-BE49-F238E27FC236}">
                <a16:creationId xmlns="" xmlns:a16="http://schemas.microsoft.com/office/drawing/2014/main" id="{14284D12-404D-1D4F-9013-0E76A421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19600"/>
            <a:ext cx="54102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1398" name="Line 22">
            <a:extLst>
              <a:ext uri="{FF2B5EF4-FFF2-40B4-BE49-F238E27FC236}">
                <a16:creationId xmlns="" xmlns:a16="http://schemas.microsoft.com/office/drawing/2014/main" id="{29233793-CE4B-AF43-94AE-DC8519C2E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209800"/>
            <a:ext cx="685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="" xmlns:a16="http://schemas.microsoft.com/office/drawing/2014/main" id="{C4750175-4DEB-1345-B50A-08B644395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8162" y="106464"/>
            <a:ext cx="9603275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latin typeface="Times" pitchFamily="2" charset="0"/>
                <a:ea typeface="ＭＳ Ｐゴシック" panose="020B0600070205080204" pitchFamily="34" charset="-128"/>
              </a:rPr>
              <a:t>Transport Layer Port Numbers</a:t>
            </a:r>
          </a:p>
        </p:txBody>
      </p:sp>
      <p:sp>
        <p:nvSpPr>
          <p:cNvPr id="1602563" name="Rectangle 3">
            <a:extLst>
              <a:ext uri="{FF2B5EF4-FFF2-40B4-BE49-F238E27FC236}">
                <a16:creationId xmlns="" xmlns:a16="http://schemas.microsoft.com/office/drawing/2014/main" id="{619FF545-91BF-6241-B53D-B29ECD9E4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036319"/>
            <a:ext cx="8229600" cy="437388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Hypertext Transfer Protocol (HTTP) 		- TCP Port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80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HTTP Secure (HTTPs) 				- TCP Port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443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Simple Mail Transfer Protocol (SMTP) 	- TCP Port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25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Post Office Protocol (POP) 			- TCP Port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110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Telnet 					- TCP Port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23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File Transfer Protocol (FTP) 			- TCP Ports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20</a:t>
            </a:r>
            <a:r>
              <a:rPr lang="en-US" dirty="0">
                <a:ea typeface="+mn-ea"/>
              </a:rPr>
              <a:t> &amp;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21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Trivial FTP (TFTP)				- UDP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69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Domain Name System (DNS) 		- TCP/UDP Port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53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Dynamic Host Configuration Protocol 	- UDP Port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67 &amp; 68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1602564" name="Rectangle 4">
            <a:extLst>
              <a:ext uri="{FF2B5EF4-FFF2-40B4-BE49-F238E27FC236}">
                <a16:creationId xmlns="" xmlns:a16="http://schemas.microsoft.com/office/drawing/2014/main" id="{F8E5A798-D317-DB4F-8395-F73FDA955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410201"/>
            <a:ext cx="61229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dirty="0">
                <a:hlinkClick r:id="rId2"/>
              </a:rPr>
              <a:t>http://en.wikipedia.org/wiki/List_of_TCP_and_UDP_port_numbers</a:t>
            </a:r>
            <a:r>
              <a:rPr lang="en-US" alt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77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0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0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0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0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0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0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0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0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0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0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2563" grpId="0" build="p" bldLvl="2"/>
      <p:bldP spid="16025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="" xmlns:a16="http://schemas.microsoft.com/office/drawing/2014/main" id="{2A9D6200-A2CA-A24E-81BB-A043525C1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962" y="138959"/>
            <a:ext cx="9603275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latin typeface="Times" pitchFamily="2" charset="0"/>
                <a:ea typeface="ＭＳ Ｐゴシック" panose="020B0600070205080204" pitchFamily="34" charset="-128"/>
              </a:rPr>
              <a:t>TCP/IP Application Layer Protocols</a:t>
            </a:r>
          </a:p>
        </p:txBody>
      </p:sp>
      <p:graphicFrame>
        <p:nvGraphicFramePr>
          <p:cNvPr id="1603587" name="Group 3">
            <a:extLst>
              <a:ext uri="{FF2B5EF4-FFF2-40B4-BE49-F238E27FC236}">
                <a16:creationId xmlns="" xmlns:a16="http://schemas.microsoft.com/office/drawing/2014/main" id="{45DE005F-0C37-BC4C-81CD-D0E3801D9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74580"/>
              </p:ext>
            </p:extLst>
          </p:nvPr>
        </p:nvGraphicFramePr>
        <p:xfrm>
          <a:off x="1751807" y="1028337"/>
          <a:ext cx="838200" cy="4978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509024488"/>
                    </a:ext>
                  </a:extLst>
                </a:gridCol>
              </a:tblGrid>
              <a:tr h="1244600">
                <a:tc>
                  <a:txBody>
                    <a:bodyPr/>
                    <a:lstStyle>
                      <a:lvl1pPr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8143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143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814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Layer</a:t>
                      </a:r>
                    </a:p>
                  </a:txBody>
                  <a:tcPr marL="0" marR="0" marT="36576" marB="365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6584002"/>
                  </a:ext>
                </a:extLst>
              </a:tr>
              <a:tr h="1244600">
                <a:tc>
                  <a:txBody>
                    <a:bodyPr/>
                    <a:lstStyle>
                      <a:lvl1pPr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8143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143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Transport</a:t>
                      </a:r>
                    </a:p>
                    <a:p>
                      <a:pPr marL="0" marR="0" lvl="0" indent="0" algn="ctr" defTabSz="814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Layer</a:t>
                      </a:r>
                    </a:p>
                  </a:txBody>
                  <a:tcPr marL="0" marR="0" marT="36576" marB="365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866260"/>
                  </a:ext>
                </a:extLst>
              </a:tr>
              <a:tr h="1244600">
                <a:tc>
                  <a:txBody>
                    <a:bodyPr/>
                    <a:lstStyle>
                      <a:lvl1pPr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8143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143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Internet </a:t>
                      </a:r>
                    </a:p>
                    <a:p>
                      <a:pPr marL="0" marR="0" lvl="0" indent="0" algn="ctr" defTabSz="814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Layer</a:t>
                      </a:r>
                    </a:p>
                  </a:txBody>
                  <a:tcPr marL="0" marR="0" marT="36576" marB="365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8513790"/>
                  </a:ext>
                </a:extLst>
              </a:tr>
              <a:tr h="1244600">
                <a:tc>
                  <a:txBody>
                    <a:bodyPr/>
                    <a:lstStyle>
                      <a:lvl1pPr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8143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143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14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143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Network</a:t>
                      </a:r>
                    </a:p>
                    <a:p>
                      <a:pPr marL="0" marR="0" lvl="0" indent="0" algn="ctr" defTabSz="814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Access</a:t>
                      </a:r>
                    </a:p>
                    <a:p>
                      <a:pPr marL="0" marR="0" lvl="0" indent="0" algn="ctr" defTabSz="814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Layer</a:t>
                      </a:r>
                    </a:p>
                  </a:txBody>
                  <a:tcPr marL="0" marR="0" marT="36576" marB="365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80079096"/>
                  </a:ext>
                </a:extLst>
              </a:tr>
            </a:tbl>
          </a:graphicData>
        </a:graphic>
      </p:graphicFrame>
      <p:sp>
        <p:nvSpPr>
          <p:cNvPr id="1603599" name="Rectangle 15">
            <a:extLst>
              <a:ext uri="{FF2B5EF4-FFF2-40B4-BE49-F238E27FC236}">
                <a16:creationId xmlns="" xmlns:a16="http://schemas.microsoft.com/office/drawing/2014/main" id="{957C5E77-B299-324E-A30B-1411775D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807" y="5168537"/>
            <a:ext cx="1371600" cy="547688"/>
          </a:xfrm>
          <a:prstGeom prst="rect">
            <a:avLst/>
          </a:prstGeom>
          <a:noFill/>
          <a:ln w="38100">
            <a:solidFill>
              <a:srgbClr val="00666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b="1"/>
              <a:t>LAN / WAN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="" xmlns:a16="http://schemas.microsoft.com/office/drawing/2014/main" id="{415EB787-9B51-5D4D-A009-A83291B58B18}"/>
              </a:ext>
            </a:extLst>
          </p:cNvPr>
          <p:cNvGrpSpPr>
            <a:grpSpLocks/>
          </p:cNvGrpSpPr>
          <p:nvPr/>
        </p:nvGrpSpPr>
        <p:grpSpPr bwMode="auto">
          <a:xfrm>
            <a:off x="5942807" y="4025541"/>
            <a:ext cx="1371600" cy="1142995"/>
            <a:chOff x="2784" y="2832"/>
            <a:chExt cx="864" cy="424"/>
          </a:xfrm>
        </p:grpSpPr>
        <p:sp>
          <p:nvSpPr>
            <p:cNvPr id="114747" name="Rectangle 17">
              <a:extLst>
                <a:ext uri="{FF2B5EF4-FFF2-40B4-BE49-F238E27FC236}">
                  <a16:creationId xmlns="" xmlns:a16="http://schemas.microsoft.com/office/drawing/2014/main" id="{61D75E88-F46D-984B-AF8C-D64D2168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864" cy="345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 b="1"/>
                <a:t>IP</a:t>
              </a:r>
            </a:p>
          </p:txBody>
        </p:sp>
        <p:cxnSp>
          <p:nvCxnSpPr>
            <p:cNvPr id="114748" name="AutoShape 18">
              <a:extLst>
                <a:ext uri="{FF2B5EF4-FFF2-40B4-BE49-F238E27FC236}">
                  <a16:creationId xmlns="" xmlns:a16="http://schemas.microsoft.com/office/drawing/2014/main" id="{F021BCCE-1E54-364B-9A1E-AAFF377A772B}"/>
                </a:ext>
              </a:extLst>
            </p:cNvPr>
            <p:cNvCxnSpPr>
              <a:cxnSpLocks noChangeShapeType="1"/>
              <a:stCxn id="114747" idx="2"/>
              <a:endCxn id="1603599" idx="0"/>
            </p:cNvCxnSpPr>
            <p:nvPr/>
          </p:nvCxnSpPr>
          <p:spPr bwMode="auto">
            <a:xfrm flipH="1">
              <a:off x="3216" y="3177"/>
              <a:ext cx="0" cy="79"/>
            </a:xfrm>
            <a:prstGeom prst="straightConnector1">
              <a:avLst/>
            </a:prstGeom>
            <a:noFill/>
            <a:ln w="28575">
              <a:solidFill>
                <a:srgbClr val="0066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9">
            <a:extLst>
              <a:ext uri="{FF2B5EF4-FFF2-40B4-BE49-F238E27FC236}">
                <a16:creationId xmlns="" xmlns:a16="http://schemas.microsoft.com/office/drawing/2014/main" id="{EED01DA8-4735-F340-819B-C7BEDD2354C8}"/>
              </a:ext>
            </a:extLst>
          </p:cNvPr>
          <p:cNvGrpSpPr>
            <a:grpSpLocks/>
          </p:cNvGrpSpPr>
          <p:nvPr/>
        </p:nvGrpSpPr>
        <p:grpSpPr bwMode="auto">
          <a:xfrm>
            <a:off x="4104483" y="2730137"/>
            <a:ext cx="5191125" cy="1295404"/>
            <a:chOff x="1626" y="2016"/>
            <a:chExt cx="3270" cy="520"/>
          </a:xfrm>
        </p:grpSpPr>
        <p:sp>
          <p:nvSpPr>
            <p:cNvPr id="114743" name="Rectangle 20">
              <a:extLst>
                <a:ext uri="{FF2B5EF4-FFF2-40B4-BE49-F238E27FC236}">
                  <a16:creationId xmlns="" xmlns:a16="http://schemas.microsoft.com/office/drawing/2014/main" id="{0D15A553-8C6F-0E40-893E-0E81F35CB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2016"/>
              <a:ext cx="864" cy="345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 b="1"/>
                <a:t>TCP</a:t>
              </a:r>
            </a:p>
          </p:txBody>
        </p:sp>
        <p:sp>
          <p:nvSpPr>
            <p:cNvPr id="114744" name="Rectangle 21">
              <a:extLst>
                <a:ext uri="{FF2B5EF4-FFF2-40B4-BE49-F238E27FC236}">
                  <a16:creationId xmlns="" xmlns:a16="http://schemas.microsoft.com/office/drawing/2014/main" id="{4246EF78-FF45-0148-BEFC-9B07BE399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864" cy="345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 b="1"/>
                <a:t>UDP</a:t>
              </a:r>
            </a:p>
          </p:txBody>
        </p:sp>
        <p:cxnSp>
          <p:nvCxnSpPr>
            <p:cNvPr id="114745" name="AutoShape 22">
              <a:extLst>
                <a:ext uri="{FF2B5EF4-FFF2-40B4-BE49-F238E27FC236}">
                  <a16:creationId xmlns="" xmlns:a16="http://schemas.microsoft.com/office/drawing/2014/main" id="{B1D3022D-D599-3B48-AD7D-4D65D7DDDA6A}"/>
                </a:ext>
              </a:extLst>
            </p:cNvPr>
            <p:cNvCxnSpPr>
              <a:cxnSpLocks noChangeShapeType="1"/>
              <a:stCxn id="114743" idx="2"/>
              <a:endCxn id="114747" idx="0"/>
            </p:cNvCxnSpPr>
            <p:nvPr/>
          </p:nvCxnSpPr>
          <p:spPr bwMode="auto">
            <a:xfrm rot="16200000" flipH="1">
              <a:off x="2550" y="1870"/>
              <a:ext cx="175" cy="115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46" name="AutoShape 23">
              <a:extLst>
                <a:ext uri="{FF2B5EF4-FFF2-40B4-BE49-F238E27FC236}">
                  <a16:creationId xmlns="" xmlns:a16="http://schemas.microsoft.com/office/drawing/2014/main" id="{524AA3C9-061D-F841-87D3-AA823F003334}"/>
                </a:ext>
              </a:extLst>
            </p:cNvPr>
            <p:cNvCxnSpPr>
              <a:cxnSpLocks noChangeShapeType="1"/>
              <a:stCxn id="114744" idx="2"/>
              <a:endCxn id="114747" idx="0"/>
            </p:cNvCxnSpPr>
            <p:nvPr/>
          </p:nvCxnSpPr>
          <p:spPr bwMode="auto">
            <a:xfrm rot="5400000">
              <a:off x="3753" y="1824"/>
              <a:ext cx="175" cy="124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4">
            <a:extLst>
              <a:ext uri="{FF2B5EF4-FFF2-40B4-BE49-F238E27FC236}">
                <a16:creationId xmlns="" xmlns:a16="http://schemas.microsoft.com/office/drawing/2014/main" id="{B70C3B87-9E4D-3240-A132-FF2306775E6F}"/>
              </a:ext>
            </a:extLst>
          </p:cNvPr>
          <p:cNvGrpSpPr>
            <a:grpSpLocks/>
          </p:cNvGrpSpPr>
          <p:nvPr/>
        </p:nvGrpSpPr>
        <p:grpSpPr bwMode="auto">
          <a:xfrm>
            <a:off x="3180558" y="1431563"/>
            <a:ext cx="1609725" cy="1298575"/>
            <a:chOff x="1044" y="1198"/>
            <a:chExt cx="1014" cy="818"/>
          </a:xfrm>
        </p:grpSpPr>
        <p:sp>
          <p:nvSpPr>
            <p:cNvPr id="114741" name="Text Box 25">
              <a:extLst>
                <a:ext uri="{FF2B5EF4-FFF2-40B4-BE49-F238E27FC236}">
                  <a16:creationId xmlns="" xmlns:a16="http://schemas.microsoft.com/office/drawing/2014/main" id="{B2F86D3C-617C-B34C-965B-7AADBF237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198"/>
              <a:ext cx="480" cy="242"/>
            </a:xfrm>
            <a:prstGeom prst="rect">
              <a:avLst/>
            </a:prstGeom>
            <a:noFill/>
            <a:ln w="1905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/>
                <a:t>FTP</a:t>
              </a:r>
            </a:p>
          </p:txBody>
        </p:sp>
        <p:cxnSp>
          <p:nvCxnSpPr>
            <p:cNvPr id="114742" name="AutoShape 26">
              <a:extLst>
                <a:ext uri="{FF2B5EF4-FFF2-40B4-BE49-F238E27FC236}">
                  <a16:creationId xmlns="" xmlns:a16="http://schemas.microsoft.com/office/drawing/2014/main" id="{EDE2360A-B5FB-F844-9683-DEDE56D3116B}"/>
                </a:ext>
              </a:extLst>
            </p:cNvPr>
            <p:cNvCxnSpPr>
              <a:cxnSpLocks noChangeShapeType="1"/>
              <a:stCxn id="114741" idx="2"/>
              <a:endCxn id="114743" idx="0"/>
            </p:cNvCxnSpPr>
            <p:nvPr/>
          </p:nvCxnSpPr>
          <p:spPr bwMode="auto">
            <a:xfrm rot="16200000" flipH="1">
              <a:off x="1383" y="1341"/>
              <a:ext cx="576" cy="77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7">
            <a:extLst>
              <a:ext uri="{FF2B5EF4-FFF2-40B4-BE49-F238E27FC236}">
                <a16:creationId xmlns="" xmlns:a16="http://schemas.microsoft.com/office/drawing/2014/main" id="{1AE48370-9371-D342-8323-639F6FF06340}"/>
              </a:ext>
            </a:extLst>
          </p:cNvPr>
          <p:cNvGrpSpPr>
            <a:grpSpLocks/>
          </p:cNvGrpSpPr>
          <p:nvPr/>
        </p:nvGrpSpPr>
        <p:grpSpPr bwMode="auto">
          <a:xfrm>
            <a:off x="3999708" y="1431563"/>
            <a:ext cx="790575" cy="1298575"/>
            <a:chOff x="1560" y="1198"/>
            <a:chExt cx="498" cy="818"/>
          </a:xfrm>
        </p:grpSpPr>
        <p:sp>
          <p:nvSpPr>
            <p:cNvPr id="114739" name="Text Box 28">
              <a:extLst>
                <a:ext uri="{FF2B5EF4-FFF2-40B4-BE49-F238E27FC236}">
                  <a16:creationId xmlns="" xmlns:a16="http://schemas.microsoft.com/office/drawing/2014/main" id="{ABBC6709-1095-F34B-9B7E-49C883DC9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198"/>
              <a:ext cx="480" cy="242"/>
            </a:xfrm>
            <a:prstGeom prst="rect">
              <a:avLst/>
            </a:prstGeom>
            <a:noFill/>
            <a:ln w="1905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/>
                <a:t>HTTP</a:t>
              </a:r>
            </a:p>
          </p:txBody>
        </p:sp>
        <p:cxnSp>
          <p:nvCxnSpPr>
            <p:cNvPr id="114740" name="AutoShape 29">
              <a:extLst>
                <a:ext uri="{FF2B5EF4-FFF2-40B4-BE49-F238E27FC236}">
                  <a16:creationId xmlns="" xmlns:a16="http://schemas.microsoft.com/office/drawing/2014/main" id="{B58D7F12-A864-DC4F-9C55-2F2816EFC67D}"/>
                </a:ext>
              </a:extLst>
            </p:cNvPr>
            <p:cNvCxnSpPr>
              <a:cxnSpLocks noChangeShapeType="1"/>
              <a:stCxn id="114739" idx="2"/>
              <a:endCxn id="114743" idx="0"/>
            </p:cNvCxnSpPr>
            <p:nvPr/>
          </p:nvCxnSpPr>
          <p:spPr bwMode="auto">
            <a:xfrm rot="16200000" flipH="1">
              <a:off x="1641" y="1599"/>
              <a:ext cx="576" cy="25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0">
            <a:extLst>
              <a:ext uri="{FF2B5EF4-FFF2-40B4-BE49-F238E27FC236}">
                <a16:creationId xmlns="" xmlns:a16="http://schemas.microsoft.com/office/drawing/2014/main" id="{362B05DC-6985-6B43-A035-94E6C4C62886}"/>
              </a:ext>
            </a:extLst>
          </p:cNvPr>
          <p:cNvGrpSpPr>
            <a:grpSpLocks/>
          </p:cNvGrpSpPr>
          <p:nvPr/>
        </p:nvGrpSpPr>
        <p:grpSpPr bwMode="auto">
          <a:xfrm>
            <a:off x="4790282" y="1431563"/>
            <a:ext cx="781050" cy="1298575"/>
            <a:chOff x="2058" y="1198"/>
            <a:chExt cx="492" cy="818"/>
          </a:xfrm>
        </p:grpSpPr>
        <p:sp>
          <p:nvSpPr>
            <p:cNvPr id="114737" name="Text Box 31">
              <a:extLst>
                <a:ext uri="{FF2B5EF4-FFF2-40B4-BE49-F238E27FC236}">
                  <a16:creationId xmlns="" xmlns:a16="http://schemas.microsoft.com/office/drawing/2014/main" id="{4E88F54D-D95D-AD4B-AE6B-B99C9B329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0" y="1198"/>
              <a:ext cx="480" cy="242"/>
            </a:xfrm>
            <a:prstGeom prst="rect">
              <a:avLst/>
            </a:prstGeom>
            <a:noFill/>
            <a:ln w="1905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/>
                <a:t>SMTP</a:t>
              </a:r>
            </a:p>
          </p:txBody>
        </p:sp>
        <p:cxnSp>
          <p:nvCxnSpPr>
            <p:cNvPr id="114738" name="AutoShape 32">
              <a:extLst>
                <a:ext uri="{FF2B5EF4-FFF2-40B4-BE49-F238E27FC236}">
                  <a16:creationId xmlns="" xmlns:a16="http://schemas.microsoft.com/office/drawing/2014/main" id="{91C30B81-5F09-924B-A041-2AA829F53C2C}"/>
                </a:ext>
              </a:extLst>
            </p:cNvPr>
            <p:cNvCxnSpPr>
              <a:cxnSpLocks noChangeShapeType="1"/>
              <a:stCxn id="114737" idx="2"/>
              <a:endCxn id="114743" idx="0"/>
            </p:cNvCxnSpPr>
            <p:nvPr/>
          </p:nvCxnSpPr>
          <p:spPr bwMode="auto">
            <a:xfrm rot="5400000">
              <a:off x="1896" y="1602"/>
              <a:ext cx="576" cy="2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33">
            <a:extLst>
              <a:ext uri="{FF2B5EF4-FFF2-40B4-BE49-F238E27FC236}">
                <a16:creationId xmlns="" xmlns:a16="http://schemas.microsoft.com/office/drawing/2014/main" id="{C3A93164-BCFF-2D4E-9EEF-BFB1086229AE}"/>
              </a:ext>
            </a:extLst>
          </p:cNvPr>
          <p:cNvGrpSpPr>
            <a:grpSpLocks/>
          </p:cNvGrpSpPr>
          <p:nvPr/>
        </p:nvGrpSpPr>
        <p:grpSpPr bwMode="auto">
          <a:xfrm>
            <a:off x="4790283" y="1431563"/>
            <a:ext cx="1609725" cy="1298575"/>
            <a:chOff x="2058" y="1198"/>
            <a:chExt cx="1014" cy="818"/>
          </a:xfrm>
        </p:grpSpPr>
        <p:sp>
          <p:nvSpPr>
            <p:cNvPr id="114735" name="Text Box 34">
              <a:extLst>
                <a:ext uri="{FF2B5EF4-FFF2-40B4-BE49-F238E27FC236}">
                  <a16:creationId xmlns="" xmlns:a16="http://schemas.microsoft.com/office/drawing/2014/main" id="{001982DB-224D-7440-8926-9C9E2F2FD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198"/>
              <a:ext cx="480" cy="242"/>
            </a:xfrm>
            <a:prstGeom prst="rect">
              <a:avLst/>
            </a:prstGeom>
            <a:noFill/>
            <a:ln w="1905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/>
                <a:t>Telnet</a:t>
              </a:r>
            </a:p>
          </p:txBody>
        </p:sp>
        <p:cxnSp>
          <p:nvCxnSpPr>
            <p:cNvPr id="114736" name="AutoShape 35">
              <a:extLst>
                <a:ext uri="{FF2B5EF4-FFF2-40B4-BE49-F238E27FC236}">
                  <a16:creationId xmlns="" xmlns:a16="http://schemas.microsoft.com/office/drawing/2014/main" id="{83144630-8557-754D-B244-DD64DACCFC6B}"/>
                </a:ext>
              </a:extLst>
            </p:cNvPr>
            <p:cNvCxnSpPr>
              <a:cxnSpLocks noChangeShapeType="1"/>
              <a:stCxn id="114735" idx="2"/>
              <a:endCxn id="114743" idx="0"/>
            </p:cNvCxnSpPr>
            <p:nvPr/>
          </p:nvCxnSpPr>
          <p:spPr bwMode="auto">
            <a:xfrm rot="5400000">
              <a:off x="2157" y="1341"/>
              <a:ext cx="576" cy="77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36">
            <a:extLst>
              <a:ext uri="{FF2B5EF4-FFF2-40B4-BE49-F238E27FC236}">
                <a16:creationId xmlns="" xmlns:a16="http://schemas.microsoft.com/office/drawing/2014/main" id="{3DFDFB89-A644-F64F-979B-F3F02BD3CD4B}"/>
              </a:ext>
            </a:extLst>
          </p:cNvPr>
          <p:cNvGrpSpPr>
            <a:grpSpLocks/>
          </p:cNvGrpSpPr>
          <p:nvPr/>
        </p:nvGrpSpPr>
        <p:grpSpPr bwMode="auto">
          <a:xfrm>
            <a:off x="6933407" y="1431563"/>
            <a:ext cx="1676400" cy="1298575"/>
            <a:chOff x="3408" y="1198"/>
            <a:chExt cx="1056" cy="818"/>
          </a:xfrm>
        </p:grpSpPr>
        <p:sp>
          <p:nvSpPr>
            <p:cNvPr id="114733" name="Text Box 37">
              <a:extLst>
                <a:ext uri="{FF2B5EF4-FFF2-40B4-BE49-F238E27FC236}">
                  <a16:creationId xmlns="" xmlns:a16="http://schemas.microsoft.com/office/drawing/2014/main" id="{07AA78D7-7A30-4C41-910B-2CF68663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198"/>
              <a:ext cx="480" cy="242"/>
            </a:xfrm>
            <a:prstGeom prst="rect">
              <a:avLst/>
            </a:prstGeom>
            <a:noFill/>
            <a:ln w="1905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/>
                <a:t>TFTP</a:t>
              </a:r>
            </a:p>
          </p:txBody>
        </p:sp>
        <p:cxnSp>
          <p:nvCxnSpPr>
            <p:cNvPr id="114734" name="AutoShape 38">
              <a:extLst>
                <a:ext uri="{FF2B5EF4-FFF2-40B4-BE49-F238E27FC236}">
                  <a16:creationId xmlns="" xmlns:a16="http://schemas.microsoft.com/office/drawing/2014/main" id="{1EB0AB16-4B96-754A-BC88-C28B45336094}"/>
                </a:ext>
              </a:extLst>
            </p:cNvPr>
            <p:cNvCxnSpPr>
              <a:cxnSpLocks noChangeShapeType="1"/>
              <a:stCxn id="114733" idx="2"/>
              <a:endCxn id="114744" idx="0"/>
            </p:cNvCxnSpPr>
            <p:nvPr/>
          </p:nvCxnSpPr>
          <p:spPr bwMode="auto">
            <a:xfrm rot="16200000" flipH="1">
              <a:off x="3768" y="1320"/>
              <a:ext cx="576" cy="81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39">
            <a:extLst>
              <a:ext uri="{FF2B5EF4-FFF2-40B4-BE49-F238E27FC236}">
                <a16:creationId xmlns="" xmlns:a16="http://schemas.microsoft.com/office/drawing/2014/main" id="{A7511FF4-00E9-3F4A-9FFE-A49DC0CAD962}"/>
              </a:ext>
            </a:extLst>
          </p:cNvPr>
          <p:cNvGrpSpPr>
            <a:grpSpLocks/>
          </p:cNvGrpSpPr>
          <p:nvPr/>
        </p:nvGrpSpPr>
        <p:grpSpPr bwMode="auto">
          <a:xfrm>
            <a:off x="7752557" y="1431563"/>
            <a:ext cx="857250" cy="1298575"/>
            <a:chOff x="3924" y="1198"/>
            <a:chExt cx="540" cy="818"/>
          </a:xfrm>
        </p:grpSpPr>
        <p:sp>
          <p:nvSpPr>
            <p:cNvPr id="114731" name="Text Box 40">
              <a:extLst>
                <a:ext uri="{FF2B5EF4-FFF2-40B4-BE49-F238E27FC236}">
                  <a16:creationId xmlns="" xmlns:a16="http://schemas.microsoft.com/office/drawing/2014/main" id="{FD1538B1-3E44-AE4C-BB00-FB7C17EC4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" y="1198"/>
              <a:ext cx="480" cy="242"/>
            </a:xfrm>
            <a:prstGeom prst="rect">
              <a:avLst/>
            </a:prstGeom>
            <a:noFill/>
            <a:ln w="1905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/>
                <a:t>SNMP</a:t>
              </a:r>
            </a:p>
          </p:txBody>
        </p:sp>
        <p:cxnSp>
          <p:nvCxnSpPr>
            <p:cNvPr id="114732" name="AutoShape 41">
              <a:extLst>
                <a:ext uri="{FF2B5EF4-FFF2-40B4-BE49-F238E27FC236}">
                  <a16:creationId xmlns="" xmlns:a16="http://schemas.microsoft.com/office/drawing/2014/main" id="{2E1EB049-1430-7F47-99F6-FA05659C4571}"/>
                </a:ext>
              </a:extLst>
            </p:cNvPr>
            <p:cNvCxnSpPr>
              <a:cxnSpLocks noChangeShapeType="1"/>
              <a:stCxn id="114731" idx="2"/>
              <a:endCxn id="114744" idx="0"/>
            </p:cNvCxnSpPr>
            <p:nvPr/>
          </p:nvCxnSpPr>
          <p:spPr bwMode="auto">
            <a:xfrm rot="16200000" flipH="1">
              <a:off x="4026" y="1578"/>
              <a:ext cx="576" cy="3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42">
            <a:extLst>
              <a:ext uri="{FF2B5EF4-FFF2-40B4-BE49-F238E27FC236}">
                <a16:creationId xmlns="" xmlns:a16="http://schemas.microsoft.com/office/drawing/2014/main" id="{92BB6932-73F5-9E4D-8A26-FD2923FAA2AD}"/>
              </a:ext>
            </a:extLst>
          </p:cNvPr>
          <p:cNvGrpSpPr>
            <a:grpSpLocks/>
          </p:cNvGrpSpPr>
          <p:nvPr/>
        </p:nvGrpSpPr>
        <p:grpSpPr bwMode="auto">
          <a:xfrm>
            <a:off x="8562182" y="1431563"/>
            <a:ext cx="762000" cy="1298575"/>
            <a:chOff x="4434" y="1198"/>
            <a:chExt cx="480" cy="818"/>
          </a:xfrm>
        </p:grpSpPr>
        <p:sp>
          <p:nvSpPr>
            <p:cNvPr id="114729" name="Text Box 43">
              <a:extLst>
                <a:ext uri="{FF2B5EF4-FFF2-40B4-BE49-F238E27FC236}">
                  <a16:creationId xmlns="" xmlns:a16="http://schemas.microsoft.com/office/drawing/2014/main" id="{EDEECDDB-6C29-454E-8655-CFD6DB2B9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" y="1198"/>
              <a:ext cx="480" cy="242"/>
            </a:xfrm>
            <a:prstGeom prst="rect">
              <a:avLst/>
            </a:prstGeom>
            <a:noFill/>
            <a:ln w="1905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/>
                <a:t>DHCP</a:t>
              </a:r>
            </a:p>
          </p:txBody>
        </p:sp>
        <p:cxnSp>
          <p:nvCxnSpPr>
            <p:cNvPr id="114730" name="AutoShape 44">
              <a:extLst>
                <a:ext uri="{FF2B5EF4-FFF2-40B4-BE49-F238E27FC236}">
                  <a16:creationId xmlns="" xmlns:a16="http://schemas.microsoft.com/office/drawing/2014/main" id="{DB4C10A5-9742-CD4D-AE4E-8F5A1337D623}"/>
                </a:ext>
              </a:extLst>
            </p:cNvPr>
            <p:cNvCxnSpPr>
              <a:cxnSpLocks noChangeShapeType="1"/>
              <a:stCxn id="114729" idx="2"/>
              <a:endCxn id="114744" idx="0"/>
            </p:cNvCxnSpPr>
            <p:nvPr/>
          </p:nvCxnSpPr>
          <p:spPr bwMode="auto">
            <a:xfrm rot="5400000">
              <a:off x="4281" y="1623"/>
              <a:ext cx="576" cy="21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45">
            <a:extLst>
              <a:ext uri="{FF2B5EF4-FFF2-40B4-BE49-F238E27FC236}">
                <a16:creationId xmlns="" xmlns:a16="http://schemas.microsoft.com/office/drawing/2014/main" id="{3AC8CD54-735A-5947-963F-71C1E98A630A}"/>
              </a:ext>
            </a:extLst>
          </p:cNvPr>
          <p:cNvGrpSpPr>
            <a:grpSpLocks/>
          </p:cNvGrpSpPr>
          <p:nvPr/>
        </p:nvGrpSpPr>
        <p:grpSpPr bwMode="auto">
          <a:xfrm>
            <a:off x="8609808" y="1431563"/>
            <a:ext cx="1533525" cy="1298575"/>
            <a:chOff x="4464" y="1198"/>
            <a:chExt cx="966" cy="818"/>
          </a:xfrm>
        </p:grpSpPr>
        <p:sp>
          <p:nvSpPr>
            <p:cNvPr id="114727" name="Text Box 46">
              <a:extLst>
                <a:ext uri="{FF2B5EF4-FFF2-40B4-BE49-F238E27FC236}">
                  <a16:creationId xmlns="" xmlns:a16="http://schemas.microsoft.com/office/drawing/2014/main" id="{E2961868-8B0A-8140-82DC-7A4A8874B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" y="1198"/>
              <a:ext cx="480" cy="242"/>
            </a:xfrm>
            <a:prstGeom prst="rect">
              <a:avLst/>
            </a:prstGeom>
            <a:noFill/>
            <a:ln w="19050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/>
                <a:t>DNS</a:t>
              </a:r>
            </a:p>
          </p:txBody>
        </p:sp>
        <p:cxnSp>
          <p:nvCxnSpPr>
            <p:cNvPr id="114728" name="AutoShape 47">
              <a:extLst>
                <a:ext uri="{FF2B5EF4-FFF2-40B4-BE49-F238E27FC236}">
                  <a16:creationId xmlns="" xmlns:a16="http://schemas.microsoft.com/office/drawing/2014/main" id="{BEE508FE-0124-A34B-85F0-2F2EBF3FCE28}"/>
                </a:ext>
              </a:extLst>
            </p:cNvPr>
            <p:cNvCxnSpPr>
              <a:cxnSpLocks noChangeShapeType="1"/>
              <a:stCxn id="114727" idx="2"/>
              <a:endCxn id="114744" idx="0"/>
            </p:cNvCxnSpPr>
            <p:nvPr/>
          </p:nvCxnSpPr>
          <p:spPr bwMode="auto">
            <a:xfrm rot="5400000">
              <a:off x="4539" y="1365"/>
              <a:ext cx="576" cy="7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4713" name="Line 48">
            <a:extLst>
              <a:ext uri="{FF2B5EF4-FFF2-40B4-BE49-F238E27FC236}">
                <a16:creationId xmlns="" xmlns:a16="http://schemas.microsoft.com/office/drawing/2014/main" id="{B02FAAE3-4689-DD47-AA89-80E4E3E7A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1807" y="475896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124" tIns="41061" rIns="82124" bIns="41061">
            <a:spAutoFit/>
          </a:bodyPr>
          <a:lstStyle/>
          <a:p>
            <a:endParaRPr lang="en-US"/>
          </a:p>
        </p:txBody>
      </p:sp>
      <p:sp>
        <p:nvSpPr>
          <p:cNvPr id="114714" name="Line 49">
            <a:extLst>
              <a:ext uri="{FF2B5EF4-FFF2-40B4-BE49-F238E27FC236}">
                <a16:creationId xmlns="" xmlns:a16="http://schemas.microsoft.com/office/drawing/2014/main" id="{CA798B16-6596-184E-985C-87B9D26369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1807" y="3511188"/>
            <a:ext cx="1809750" cy="9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124" tIns="41061" rIns="82124" bIns="41061">
            <a:spAutoFit/>
          </a:bodyPr>
          <a:lstStyle/>
          <a:p>
            <a:endParaRPr lang="en-US"/>
          </a:p>
        </p:txBody>
      </p:sp>
      <p:sp>
        <p:nvSpPr>
          <p:cNvPr id="114715" name="Line 50">
            <a:extLst>
              <a:ext uri="{FF2B5EF4-FFF2-40B4-BE49-F238E27FC236}">
                <a16:creationId xmlns="" xmlns:a16="http://schemas.microsoft.com/office/drawing/2014/main" id="{8014FB6D-CC43-5E4E-8962-BE5DA6E64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1806" y="2272936"/>
            <a:ext cx="171450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124" tIns="41061" rIns="82124" bIns="41061">
            <a:spAutoFit/>
          </a:bodyPr>
          <a:lstStyle/>
          <a:p>
            <a:endParaRPr lang="en-US"/>
          </a:p>
        </p:txBody>
      </p:sp>
      <p:sp>
        <p:nvSpPr>
          <p:cNvPr id="1603635" name="Text Box 51">
            <a:extLst>
              <a:ext uri="{FF2B5EF4-FFF2-40B4-BE49-F238E27FC236}">
                <a16:creationId xmlns="" xmlns:a16="http://schemas.microsoft.com/office/drawing/2014/main" id="{7D7768A7-2E4A-1B43-89C3-7FBC5072D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771" y="1912576"/>
            <a:ext cx="650875" cy="219075"/>
          </a:xfrm>
          <a:prstGeom prst="rect">
            <a:avLst/>
          </a:prstGeom>
          <a:solidFill>
            <a:srgbClr val="FFFF9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20 &amp; 21</a:t>
            </a:r>
          </a:p>
        </p:txBody>
      </p:sp>
      <p:sp>
        <p:nvSpPr>
          <p:cNvPr id="1603636" name="Text Box 52">
            <a:extLst>
              <a:ext uri="{FF2B5EF4-FFF2-40B4-BE49-F238E27FC236}">
                <a16:creationId xmlns="" xmlns:a16="http://schemas.microsoft.com/office/drawing/2014/main" id="{33B9A2F2-CF47-8244-AC95-69F72E928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71" y="1912576"/>
            <a:ext cx="650875" cy="219075"/>
          </a:xfrm>
          <a:prstGeom prst="rect">
            <a:avLst/>
          </a:prstGeom>
          <a:solidFill>
            <a:srgbClr val="FFFF9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80</a:t>
            </a:r>
          </a:p>
        </p:txBody>
      </p:sp>
      <p:sp>
        <p:nvSpPr>
          <p:cNvPr id="1603637" name="Text Box 53">
            <a:extLst>
              <a:ext uri="{FF2B5EF4-FFF2-40B4-BE49-F238E27FC236}">
                <a16:creationId xmlns="" xmlns:a16="http://schemas.microsoft.com/office/drawing/2014/main" id="{A21278F1-5A77-0B4C-B3D3-0611D9926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596" y="1912576"/>
            <a:ext cx="650875" cy="219075"/>
          </a:xfrm>
          <a:prstGeom prst="rect">
            <a:avLst/>
          </a:prstGeom>
          <a:solidFill>
            <a:srgbClr val="FFFF9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</a:p>
        </p:txBody>
      </p:sp>
      <p:sp>
        <p:nvSpPr>
          <p:cNvPr id="1603638" name="Text Box 54">
            <a:extLst>
              <a:ext uri="{FF2B5EF4-FFF2-40B4-BE49-F238E27FC236}">
                <a16:creationId xmlns="" xmlns:a16="http://schemas.microsoft.com/office/drawing/2014/main" id="{5EF5DD20-B236-8C49-9AD3-015C7159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21" y="1912576"/>
            <a:ext cx="650875" cy="219075"/>
          </a:xfrm>
          <a:prstGeom prst="rect">
            <a:avLst/>
          </a:prstGeom>
          <a:solidFill>
            <a:srgbClr val="FFFF9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</a:p>
        </p:txBody>
      </p:sp>
      <p:sp>
        <p:nvSpPr>
          <p:cNvPr id="1603639" name="Text Box 55">
            <a:extLst>
              <a:ext uri="{FF2B5EF4-FFF2-40B4-BE49-F238E27FC236}">
                <a16:creationId xmlns="" xmlns:a16="http://schemas.microsoft.com/office/drawing/2014/main" id="{F99F61D0-1472-9A4A-B4D1-2DC2E9A38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096" y="1912576"/>
            <a:ext cx="650875" cy="219075"/>
          </a:xfrm>
          <a:prstGeom prst="rect">
            <a:avLst/>
          </a:prstGeom>
          <a:solidFill>
            <a:srgbClr val="FFFF9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69</a:t>
            </a:r>
          </a:p>
        </p:txBody>
      </p:sp>
      <p:sp>
        <p:nvSpPr>
          <p:cNvPr id="1603640" name="Text Box 56">
            <a:extLst>
              <a:ext uri="{FF2B5EF4-FFF2-40B4-BE49-F238E27FC236}">
                <a16:creationId xmlns="" xmlns:a16="http://schemas.microsoft.com/office/drawing/2014/main" id="{0D550EB6-95DD-B24B-B576-60C37483F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771" y="1912576"/>
            <a:ext cx="650875" cy="219075"/>
          </a:xfrm>
          <a:prstGeom prst="rect">
            <a:avLst/>
          </a:prstGeom>
          <a:solidFill>
            <a:srgbClr val="FFFF9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161</a:t>
            </a:r>
          </a:p>
        </p:txBody>
      </p:sp>
      <p:sp>
        <p:nvSpPr>
          <p:cNvPr id="1603641" name="Text Box 57">
            <a:extLst>
              <a:ext uri="{FF2B5EF4-FFF2-40B4-BE49-F238E27FC236}">
                <a16:creationId xmlns="" xmlns:a16="http://schemas.microsoft.com/office/drawing/2014/main" id="{1E4F2875-8B56-304E-B3C3-8AB7E2528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396" y="1912576"/>
            <a:ext cx="650875" cy="219075"/>
          </a:xfrm>
          <a:prstGeom prst="rect">
            <a:avLst/>
          </a:prstGeom>
          <a:solidFill>
            <a:srgbClr val="FFFF9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67 &amp; 68</a:t>
            </a:r>
          </a:p>
        </p:txBody>
      </p:sp>
      <p:sp>
        <p:nvSpPr>
          <p:cNvPr id="1603642" name="Text Box 58">
            <a:extLst>
              <a:ext uri="{FF2B5EF4-FFF2-40B4-BE49-F238E27FC236}">
                <a16:creationId xmlns="" xmlns:a16="http://schemas.microsoft.com/office/drawing/2014/main" id="{C40114E2-D6E5-6342-9D89-1EFE28F9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71" y="1912576"/>
            <a:ext cx="650875" cy="219075"/>
          </a:xfrm>
          <a:prstGeom prst="rect">
            <a:avLst/>
          </a:prstGeom>
          <a:solidFill>
            <a:srgbClr val="FFFF9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7564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0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0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0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0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0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0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0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0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0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0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0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0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0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0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0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0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03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0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03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03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0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0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0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0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0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0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0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0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0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0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3599" grpId="0" animBg="1" autoUpdateAnimBg="0"/>
      <p:bldP spid="1603635" grpId="0" animBg="1"/>
      <p:bldP spid="1603636" grpId="0" animBg="1"/>
      <p:bldP spid="1603637" grpId="0" animBg="1"/>
      <p:bldP spid="1603638" grpId="0" animBg="1"/>
      <p:bldP spid="1603639" grpId="0" animBg="1"/>
      <p:bldP spid="1603640" grpId="0" animBg="1"/>
      <p:bldP spid="1603641" grpId="0" animBg="1"/>
      <p:bldP spid="160364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E28627-5948-0A47-B993-9DF2FC9B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90" y="298024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End of Chapter 1</a:t>
            </a:r>
          </a:p>
        </p:txBody>
      </p:sp>
    </p:spTree>
    <p:extLst>
      <p:ext uri="{BB962C8B-B14F-4D97-AF65-F5344CB8AC3E}">
        <p14:creationId xmlns:p14="http://schemas.microsoft.com/office/powerpoint/2010/main" val="403910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="" xmlns:a16="http://schemas.microsoft.com/office/drawing/2014/main" id="{ADD57C2E-F5EC-3A4E-883B-B3C2CC03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7" y="961427"/>
            <a:ext cx="10644264" cy="5562600"/>
          </a:xfrm>
        </p:spPr>
        <p:txBody>
          <a:bodyPr>
            <a:normAutofit/>
          </a:bodyPr>
          <a:lstStyle/>
          <a:p>
            <a:r>
              <a:rPr lang="en-US" altLang="en-US" sz="1800" b="1" dirty="0">
                <a:ea typeface="ＭＳ Ｐゴシック" panose="020B0600070205080204" pitchFamily="34" charset="-128"/>
              </a:rPr>
              <a:t>Message Timing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/>
              <a:t>People use timing to determine when to speak, how fast/slow to talk, and how long to wait for a response. </a:t>
            </a:r>
          </a:p>
          <a:p>
            <a:r>
              <a:rPr lang="en-US" altLang="en-US" sz="1800" b="1" dirty="0">
                <a:ea typeface="ＭＳ Ｐゴシック" panose="020B0600070205080204" pitchFamily="34" charset="-128"/>
              </a:rPr>
              <a:t>Access Method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/>
              <a:t>Determines when someone is able to send a message. </a:t>
            </a:r>
          </a:p>
          <a:p>
            <a:pPr lvl="1"/>
            <a:r>
              <a:rPr lang="en-US" altLang="en-US" dirty="0"/>
              <a:t>If two people talk at the same time, a collision occurs.</a:t>
            </a:r>
          </a:p>
          <a:p>
            <a:pPr lvl="1"/>
            <a:r>
              <a:rPr lang="en-US" altLang="en-US" dirty="0"/>
              <a:t>Hosts on a network need an access method to know when to begin sending messages. </a:t>
            </a:r>
          </a:p>
          <a:p>
            <a:r>
              <a:rPr lang="en-US" altLang="en-US" sz="1800" b="1" dirty="0">
                <a:ea typeface="ＭＳ Ｐゴシック" panose="020B0600070205080204" pitchFamily="34" charset="-128"/>
              </a:rPr>
              <a:t>Flow Control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/>
              <a:t>How much information can be sent. </a:t>
            </a:r>
          </a:p>
          <a:p>
            <a:pPr lvl="1"/>
            <a:r>
              <a:rPr lang="en-US" altLang="en-US" dirty="0"/>
              <a:t>Hosts use flow control to negotiate how much data can be sent/received. </a:t>
            </a:r>
          </a:p>
          <a:p>
            <a:r>
              <a:rPr lang="en-US" altLang="en-US" sz="1800" b="1" dirty="0">
                <a:ea typeface="ＭＳ Ｐゴシック" panose="020B0600070205080204" pitchFamily="34" charset="-128"/>
              </a:rPr>
              <a:t>Response Timeout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/>
              <a:t>Hosts on the network also have rules that specify how long to wait for responses and what action to take if a response timeout occurs.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DEBCB88-0267-3948-9464-E74F84E0C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47" y="0"/>
            <a:ext cx="814546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457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127FFCB-7D6C-4A4B-BBD0-2A94AF628691}"/>
              </a:ext>
            </a:extLst>
          </p:cNvPr>
          <p:cNvSpPr txBox="1">
            <a:spLocks noChangeArrowheads="1"/>
          </p:cNvSpPr>
          <p:nvPr/>
        </p:nvSpPr>
        <p:spPr>
          <a:xfrm>
            <a:off x="249600" y="198755"/>
            <a:ext cx="8145463" cy="601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Times" pitchFamily="2" charset="0"/>
              </a:rPr>
              <a:t>Message Delivery Options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16FBC37-DE89-D441-80C1-04D9F0D2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" b="5148"/>
          <a:stretch>
            <a:fillRect/>
          </a:stretch>
        </p:blipFill>
        <p:spPr bwMode="auto">
          <a:xfrm>
            <a:off x="3899263" y="838200"/>
            <a:ext cx="7677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582EBB9C-3E66-DC4F-A4CB-7B4F02C9D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263" y="1295400"/>
            <a:ext cx="533400" cy="2590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E6E83AF-67C2-9A4D-99DB-4F4A737C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463" y="1295400"/>
            <a:ext cx="685800" cy="2590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7FD8B5D-7796-6144-9069-71433F05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863" y="1981200"/>
            <a:ext cx="6858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57F469F-5659-0147-BFC8-7581464E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663" y="2971800"/>
            <a:ext cx="6858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8A61035-B7E1-CB4A-9128-06A23E009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863" y="1295400"/>
            <a:ext cx="533400" cy="2590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F5BEF92-CD53-0B45-9E20-87DFB73F5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3" y="1295400"/>
            <a:ext cx="533400" cy="2590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3917230-A12E-CD48-B5D7-A6FDC386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663" y="2209800"/>
            <a:ext cx="6858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AECA493-88E8-2141-AF34-0586C10E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863" y="3276600"/>
            <a:ext cx="6858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120C6636-F2B4-264D-82E2-CA29AF2DADF0}"/>
              </a:ext>
            </a:extLst>
          </p:cNvPr>
          <p:cNvSpPr txBox="1">
            <a:spLocks noChangeArrowheads="1"/>
          </p:cNvSpPr>
          <p:nvPr/>
        </p:nvSpPr>
        <p:spPr>
          <a:xfrm>
            <a:off x="17825" y="2590800"/>
            <a:ext cx="8262938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dirty="0">
                <a:ea typeface="ＭＳ Ｐゴシック" panose="020B0600070205080204" pitchFamily="34" charset="-128"/>
              </a:rPr>
              <a:t>Unicast: One to One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ea typeface="ＭＳ Ｐゴシック" panose="020B0600070205080204" pitchFamily="34" charset="-128"/>
              </a:rPr>
              <a:t>Multicast: One to many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ea typeface="ＭＳ Ｐゴシック" panose="020B0600070205080204" pitchFamily="34" charset="-128"/>
              </a:rPr>
              <a:t>Broadcast: One to everyone</a:t>
            </a:r>
          </a:p>
        </p:txBody>
      </p:sp>
    </p:spTree>
    <p:extLst>
      <p:ext uri="{BB962C8B-B14F-4D97-AF65-F5344CB8AC3E}">
        <p14:creationId xmlns:p14="http://schemas.microsoft.com/office/powerpoint/2010/main" val="11031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4FB5590A-B6AB-854C-839A-E2BFF0D23D6B}"/>
              </a:ext>
            </a:extLst>
          </p:cNvPr>
          <p:cNvSpPr txBox="1">
            <a:spLocks noChangeArrowheads="1"/>
          </p:cNvSpPr>
          <p:nvPr/>
        </p:nvSpPr>
        <p:spPr>
          <a:xfrm>
            <a:off x="317291" y="184150"/>
            <a:ext cx="5993568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latin typeface="Times" pitchFamily="2" charset="0"/>
              </a:rPr>
              <a:t>Interaction of Protocols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9789C23C-8CD9-AB4D-9CAF-1A66D9279EC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29727"/>
            <a:ext cx="7281863" cy="304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>
                <a:ea typeface="ＭＳ Ｐゴシック" panose="020B0600070205080204" pitchFamily="34" charset="-128"/>
              </a:rPr>
              <a:t>Application Protocol </a:t>
            </a:r>
            <a:r>
              <a:rPr lang="en-US" altLang="en-US" sz="1800" dirty="0">
                <a:ea typeface="ＭＳ Ｐゴシック" panose="020B0600070205080204" pitchFamily="34" charset="-128"/>
              </a:rPr>
              <a:t>- Hypertext Transfer Protocol (HTTP) is a protocol that governs the way a web server and a web client interact. </a:t>
            </a:r>
          </a:p>
          <a:p>
            <a:r>
              <a:rPr lang="en-US" altLang="en-US" sz="1800" b="1" dirty="0">
                <a:ea typeface="ＭＳ Ｐゴシック" panose="020B0600070205080204" pitchFamily="34" charset="-128"/>
              </a:rPr>
              <a:t>Transport Protocol </a:t>
            </a:r>
            <a:r>
              <a:rPr lang="en-US" altLang="en-US" sz="1800" dirty="0">
                <a:ea typeface="ＭＳ Ｐゴシック" panose="020B0600070205080204" pitchFamily="34" charset="-128"/>
              </a:rPr>
              <a:t>- Transmission Control Protocol (TCP) is the transport protocol that manages the individual conversations between web servers and web clients. </a:t>
            </a:r>
          </a:p>
          <a:p>
            <a:r>
              <a:rPr lang="en-US" altLang="en-US" sz="1800" b="1" dirty="0">
                <a:ea typeface="ＭＳ Ｐゴシック" panose="020B0600070205080204" pitchFamily="34" charset="-128"/>
              </a:rPr>
              <a:t>Internet Protocol </a:t>
            </a:r>
            <a:r>
              <a:rPr lang="en-US" altLang="en-US" sz="1800" dirty="0">
                <a:ea typeface="ＭＳ Ｐゴシック" panose="020B0600070205080204" pitchFamily="34" charset="-128"/>
              </a:rPr>
              <a:t>- IP is responsible for assigning the appropriate addresses, and delivering them across the best path to the destination host.</a:t>
            </a:r>
          </a:p>
          <a:p>
            <a:r>
              <a:rPr lang="en-US" altLang="en-US" sz="1800" b="1" dirty="0">
                <a:ea typeface="ＭＳ Ｐゴシック" panose="020B0600070205080204" pitchFamily="34" charset="-128"/>
              </a:rPr>
              <a:t>Network Access Protocols </a:t>
            </a:r>
            <a:r>
              <a:rPr lang="en-US" altLang="en-US" sz="1800" dirty="0">
                <a:ea typeface="ＭＳ Ｐゴシック" panose="020B0600070205080204" pitchFamily="34" charset="-128"/>
              </a:rPr>
              <a:t>- Network access protocols describe two primary functions, communication over a data link and the physical transmission of data on the network media. </a:t>
            </a:r>
            <a:endParaRPr lang="en-US" altLang="ja-JP" sz="1800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84D56194-26E1-7C4F-98B4-A5ABBFD3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-3176"/>
            <a:ext cx="4910137" cy="38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2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65103C2-1E9D-DE49-8A36-07CE00782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4774" y="-7938"/>
            <a:ext cx="5651292" cy="6489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/>
              <a:t> </a:t>
            </a:r>
            <a:br>
              <a:rPr lang="en-US" sz="1800" dirty="0"/>
            </a:br>
            <a:r>
              <a:rPr lang="en-US" sz="3100" b="1" dirty="0">
                <a:latin typeface="Times" pitchFamily="2" charset="0"/>
              </a:rPr>
              <a:t>Standards Organizations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D4E1C9F5-0EDD-BB4C-80E3-27626EF3B5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33864"/>
            <a:ext cx="8262938" cy="3048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Open standards encourage competition and innovation. 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Guarantee that no single company’s product can monopolize the market, or have an unfair advantage over its competition.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Standards organizations include:</a:t>
            </a:r>
          </a:p>
          <a:p>
            <a:pPr lvl="1"/>
            <a:r>
              <a:rPr lang="en-US" altLang="en-US" dirty="0"/>
              <a:t>The Internet Society (ISOC) </a:t>
            </a:r>
          </a:p>
          <a:p>
            <a:pPr lvl="1"/>
            <a:r>
              <a:rPr lang="en-US" altLang="en-US" dirty="0"/>
              <a:t>The Internet Architecture Board (IAB)</a:t>
            </a:r>
          </a:p>
          <a:p>
            <a:pPr lvl="1"/>
            <a:r>
              <a:rPr lang="en-US" altLang="en-US" dirty="0"/>
              <a:t>The Internet Engineering Task Force (IETF)</a:t>
            </a:r>
          </a:p>
          <a:p>
            <a:pPr lvl="1"/>
            <a:r>
              <a:rPr lang="en-US" altLang="en-US" dirty="0"/>
              <a:t>The Institute of Electrical and Electronics Engineers (IEEE)</a:t>
            </a:r>
          </a:p>
          <a:p>
            <a:pPr lvl="1"/>
            <a:r>
              <a:rPr lang="en-US" altLang="en-US" dirty="0"/>
              <a:t>The International Organization for Standardization (ISO)</a:t>
            </a:r>
          </a:p>
        </p:txBody>
      </p:sp>
      <p:pic>
        <p:nvPicPr>
          <p:cNvPr id="44036" name="Picture 1">
            <a:extLst>
              <a:ext uri="{FF2B5EF4-FFF2-40B4-BE49-F238E27FC236}">
                <a16:creationId xmlns="" xmlns:a16="http://schemas.microsoft.com/office/drawing/2014/main" id="{D1C9BD93-A102-7A43-A20A-2BD86B614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23" y="2068539"/>
            <a:ext cx="5521377" cy="3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0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CF428C0C-7B71-774F-B256-61E75C445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188" y="-156754"/>
            <a:ext cx="3124200" cy="7968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" pitchFamily="2" charset="0"/>
              </a:rPr>
              <a:t> </a:t>
            </a:r>
            <a:br>
              <a:rPr lang="en-US" sz="2800" b="1" dirty="0">
                <a:latin typeface="Times" pitchFamily="2" charset="0"/>
              </a:rPr>
            </a:br>
            <a:r>
              <a:rPr lang="en-US" sz="2800" b="1" dirty="0">
                <a:latin typeface="Times" pitchFamily="2" charset="0"/>
              </a:rPr>
              <a:t>ISOC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="" xmlns:a16="http://schemas.microsoft.com/office/drawing/2014/main" id="{77C4435F-E933-964B-ABC5-784E1B934B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474" y="1473564"/>
            <a:ext cx="7134726" cy="1905000"/>
          </a:xfrm>
        </p:spPr>
        <p:txBody>
          <a:bodyPr>
            <a:normAutofit/>
          </a:bodyPr>
          <a:lstStyle/>
          <a:p>
            <a:pPr marL="0" indent="0">
              <a:lnSpc>
                <a:spcPct val="75000"/>
              </a:lnSpc>
              <a:buNone/>
              <a:defRPr/>
            </a:pPr>
            <a:r>
              <a:rPr lang="en-US" b="1" dirty="0"/>
              <a:t>The Internet Society (ISOC) </a:t>
            </a:r>
          </a:p>
          <a:p>
            <a:pPr algn="just" eaLnBrk="1" hangingPunct="1">
              <a:lnSpc>
                <a:spcPct val="150000"/>
              </a:lnSpc>
              <a:buFont typeface="Wingdings" charset="0"/>
              <a:buChar char="l"/>
              <a:defRPr/>
            </a:pPr>
            <a:r>
              <a:rPr lang="en-US" dirty="0">
                <a:latin typeface="Times" pitchFamily="2" charset="0"/>
              </a:rPr>
              <a:t>ISOC facilitates the open development of standards and protocols for the technical infrastructure of the Internet, including the oversight of the Internet Architecture Board (IAB)</a:t>
            </a:r>
            <a:r>
              <a:rPr lang="en-US" altLang="ja-JP" dirty="0">
                <a:latin typeface="Times" pitchFamily="2" charset="0"/>
              </a:rPr>
              <a:t>.</a:t>
            </a:r>
          </a:p>
        </p:txBody>
      </p:sp>
      <p:pic>
        <p:nvPicPr>
          <p:cNvPr id="46084" name="Picture 1">
            <a:extLst>
              <a:ext uri="{FF2B5EF4-FFF2-40B4-BE49-F238E27FC236}">
                <a16:creationId xmlns="" xmlns:a16="http://schemas.microsoft.com/office/drawing/2014/main" id="{8F45C6F3-62EF-D049-A2CD-B43B73E6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931444"/>
            <a:ext cx="58705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1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{0D2BB6F0-8835-4744-A525-AFCA449E3D94}tf10001119</Template>
  <TotalTime>4619</TotalTime>
  <Words>1829</Words>
  <Application>Microsoft Office PowerPoint</Application>
  <PresentationFormat>Widescreen</PresentationFormat>
  <Paragraphs>309</Paragraphs>
  <Slides>43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ＭＳ Ｐゴシック</vt:lpstr>
      <vt:lpstr>游ゴシック</vt:lpstr>
      <vt:lpstr>Apple Chancery</vt:lpstr>
      <vt:lpstr>Arial</vt:lpstr>
      <vt:lpstr>Bradley Hand</vt:lpstr>
      <vt:lpstr>Calibri</vt:lpstr>
      <vt:lpstr>Century Gothic</vt:lpstr>
      <vt:lpstr>Times</vt:lpstr>
      <vt:lpstr>Times New Roman</vt:lpstr>
      <vt:lpstr>Wingdings</vt:lpstr>
      <vt:lpstr>Gallery</vt:lpstr>
      <vt:lpstr>Document</vt:lpstr>
      <vt:lpstr>PowerPoint Presentation</vt:lpstr>
      <vt:lpstr>Rules of Communications                                        </vt:lpstr>
      <vt:lpstr>Tasks involved in sending a letter</vt:lpstr>
      <vt:lpstr>Rules of Communications  </vt:lpstr>
      <vt:lpstr>PowerPoint Presentation</vt:lpstr>
      <vt:lpstr>PowerPoint Presentation</vt:lpstr>
      <vt:lpstr>PowerPoint Presentation</vt:lpstr>
      <vt:lpstr>  Standards Organizations</vt:lpstr>
      <vt:lpstr>  ISOC</vt:lpstr>
      <vt:lpstr>  IAB</vt:lpstr>
      <vt:lpstr>  IETF</vt:lpstr>
      <vt:lpstr>  IRTF</vt:lpstr>
      <vt:lpstr> IEEE</vt:lpstr>
      <vt:lpstr>Purpose of ISO</vt:lpstr>
      <vt:lpstr> Benefits of a Layered Model</vt:lpstr>
      <vt:lpstr> TCP/IP and OSI model</vt:lpstr>
      <vt:lpstr>PowerPoint Presentation</vt:lpstr>
      <vt:lpstr>The Communication Process - Encapsulation</vt:lpstr>
      <vt:lpstr>The Communication Process - Decapsulation</vt:lpstr>
      <vt:lpstr>Data Link Layer Layer 2 Frame Structure</vt:lpstr>
      <vt:lpstr> Accessing Local Resources : Network Address  </vt:lpstr>
      <vt:lpstr>PowerPoint Presentation</vt:lpstr>
      <vt:lpstr> Layer 3 Addresses</vt:lpstr>
      <vt:lpstr>PowerPoint Presentation</vt:lpstr>
      <vt:lpstr> Accessing Local Resources Data Link Address  </vt:lpstr>
      <vt:lpstr> Accessing Local Resources</vt:lpstr>
      <vt:lpstr> Layer 2 Addresses</vt:lpstr>
      <vt:lpstr> Layer 2 Addresses</vt:lpstr>
      <vt:lpstr> Layer 2 Addresses</vt:lpstr>
      <vt:lpstr> Communicating with Devices on the Same Network</vt:lpstr>
      <vt:lpstr> Communicating with Devices on a Different Network</vt:lpstr>
      <vt:lpstr>Role of the Transport Layer</vt:lpstr>
      <vt:lpstr>PowerPoint Presentation</vt:lpstr>
      <vt:lpstr>PowerPoint Presentation</vt:lpstr>
      <vt:lpstr>TCP</vt:lpstr>
      <vt:lpstr>PowerPoint Presentation</vt:lpstr>
      <vt:lpstr>PowerPoint Presentation</vt:lpstr>
      <vt:lpstr>PowerPoint Presentation</vt:lpstr>
      <vt:lpstr>Socket Port Number Example</vt:lpstr>
      <vt:lpstr>PowerPoint Presentation</vt:lpstr>
      <vt:lpstr>Transport Layer Port Numbers</vt:lpstr>
      <vt:lpstr>TCP/IP Application Layer Protocols</vt:lpstr>
      <vt:lpstr>End of Chapter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Mahmud Mansour</dc:creator>
  <cp:lastModifiedBy>Najia Bensaud</cp:lastModifiedBy>
  <cp:revision>91</cp:revision>
  <dcterms:created xsi:type="dcterms:W3CDTF">2021-12-20T14:28:02Z</dcterms:created>
  <dcterms:modified xsi:type="dcterms:W3CDTF">2022-12-03T11:46:49Z</dcterms:modified>
</cp:coreProperties>
</file>