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6" r:id="rId3"/>
    <p:sldId id="257" r:id="rId4"/>
    <p:sldId id="258" r:id="rId5"/>
    <p:sldId id="259" r:id="rId6"/>
    <p:sldId id="260" r:id="rId7"/>
    <p:sldId id="261" r:id="rId8"/>
    <p:sldId id="262" r:id="rId9"/>
    <p:sldId id="263" r:id="rId10"/>
    <p:sldId id="264"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3" d="100"/>
          <a:sy n="83" d="100"/>
        </p:scale>
        <p:origin x="6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69F71C4-BAFB-4683-BF19-E48A8EC382FB}" type="datetimeFigureOut">
              <a:rPr lang="en-US" smtClean="0"/>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7FD5D6-D169-4AA9-A1A1-12FFE686587E}" type="slidenum">
              <a:rPr lang="en-US" smtClean="0"/>
              <a:t>‹#›</a:t>
            </a:fld>
            <a:endParaRPr lang="en-US"/>
          </a:p>
        </p:txBody>
      </p:sp>
    </p:spTree>
    <p:extLst>
      <p:ext uri="{BB962C8B-B14F-4D97-AF65-F5344CB8AC3E}">
        <p14:creationId xmlns:p14="http://schemas.microsoft.com/office/powerpoint/2010/main" val="3974341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9F71C4-BAFB-4683-BF19-E48A8EC382FB}" type="datetimeFigureOut">
              <a:rPr lang="en-US" smtClean="0"/>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7FD5D6-D169-4AA9-A1A1-12FFE686587E}" type="slidenum">
              <a:rPr lang="en-US" smtClean="0"/>
              <a:t>‹#›</a:t>
            </a:fld>
            <a:endParaRPr lang="en-US"/>
          </a:p>
        </p:txBody>
      </p:sp>
    </p:spTree>
    <p:extLst>
      <p:ext uri="{BB962C8B-B14F-4D97-AF65-F5344CB8AC3E}">
        <p14:creationId xmlns:p14="http://schemas.microsoft.com/office/powerpoint/2010/main" val="2496246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9F71C4-BAFB-4683-BF19-E48A8EC382FB}" type="datetimeFigureOut">
              <a:rPr lang="en-US" smtClean="0"/>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7FD5D6-D169-4AA9-A1A1-12FFE686587E}" type="slidenum">
              <a:rPr lang="en-US" smtClean="0"/>
              <a:t>‹#›</a:t>
            </a:fld>
            <a:endParaRPr lang="en-US"/>
          </a:p>
        </p:txBody>
      </p:sp>
    </p:spTree>
    <p:extLst>
      <p:ext uri="{BB962C8B-B14F-4D97-AF65-F5344CB8AC3E}">
        <p14:creationId xmlns:p14="http://schemas.microsoft.com/office/powerpoint/2010/main" val="650610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9F71C4-BAFB-4683-BF19-E48A8EC382FB}" type="datetimeFigureOut">
              <a:rPr lang="en-US" smtClean="0"/>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7FD5D6-D169-4AA9-A1A1-12FFE686587E}" type="slidenum">
              <a:rPr lang="en-US" smtClean="0"/>
              <a:t>‹#›</a:t>
            </a:fld>
            <a:endParaRPr lang="en-US"/>
          </a:p>
        </p:txBody>
      </p:sp>
    </p:spTree>
    <p:extLst>
      <p:ext uri="{BB962C8B-B14F-4D97-AF65-F5344CB8AC3E}">
        <p14:creationId xmlns:p14="http://schemas.microsoft.com/office/powerpoint/2010/main" val="789609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69F71C4-BAFB-4683-BF19-E48A8EC382FB}" type="datetimeFigureOut">
              <a:rPr lang="en-US" smtClean="0"/>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7FD5D6-D169-4AA9-A1A1-12FFE686587E}" type="slidenum">
              <a:rPr lang="en-US" smtClean="0"/>
              <a:t>‹#›</a:t>
            </a:fld>
            <a:endParaRPr lang="en-US"/>
          </a:p>
        </p:txBody>
      </p:sp>
    </p:spTree>
    <p:extLst>
      <p:ext uri="{BB962C8B-B14F-4D97-AF65-F5344CB8AC3E}">
        <p14:creationId xmlns:p14="http://schemas.microsoft.com/office/powerpoint/2010/main" val="4035214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69F71C4-BAFB-4683-BF19-E48A8EC382FB}" type="datetimeFigureOut">
              <a:rPr lang="en-US" smtClean="0"/>
              <a:t>12/11/2024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7FD5D6-D169-4AA9-A1A1-12FFE686587E}" type="slidenum">
              <a:rPr lang="en-US" smtClean="0"/>
              <a:t>‹#›</a:t>
            </a:fld>
            <a:endParaRPr lang="en-US"/>
          </a:p>
        </p:txBody>
      </p:sp>
    </p:spTree>
    <p:extLst>
      <p:ext uri="{BB962C8B-B14F-4D97-AF65-F5344CB8AC3E}">
        <p14:creationId xmlns:p14="http://schemas.microsoft.com/office/powerpoint/2010/main" val="2439762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69F71C4-BAFB-4683-BF19-E48A8EC382FB}" type="datetimeFigureOut">
              <a:rPr lang="en-US" smtClean="0"/>
              <a:t>12/11/2024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7FD5D6-D169-4AA9-A1A1-12FFE686587E}" type="slidenum">
              <a:rPr lang="en-US" smtClean="0"/>
              <a:t>‹#›</a:t>
            </a:fld>
            <a:endParaRPr lang="en-US"/>
          </a:p>
        </p:txBody>
      </p:sp>
    </p:spTree>
    <p:extLst>
      <p:ext uri="{BB962C8B-B14F-4D97-AF65-F5344CB8AC3E}">
        <p14:creationId xmlns:p14="http://schemas.microsoft.com/office/powerpoint/2010/main" val="9635155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69F71C4-BAFB-4683-BF19-E48A8EC382FB}" type="datetimeFigureOut">
              <a:rPr lang="en-US" smtClean="0"/>
              <a:t>12/11/2024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7FD5D6-D169-4AA9-A1A1-12FFE686587E}" type="slidenum">
              <a:rPr lang="en-US" smtClean="0"/>
              <a:t>‹#›</a:t>
            </a:fld>
            <a:endParaRPr lang="en-US"/>
          </a:p>
        </p:txBody>
      </p:sp>
    </p:spTree>
    <p:extLst>
      <p:ext uri="{BB962C8B-B14F-4D97-AF65-F5344CB8AC3E}">
        <p14:creationId xmlns:p14="http://schemas.microsoft.com/office/powerpoint/2010/main" val="2413965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9F71C4-BAFB-4683-BF19-E48A8EC382FB}" type="datetimeFigureOut">
              <a:rPr lang="en-US" smtClean="0"/>
              <a:t>12/11/2024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7FD5D6-D169-4AA9-A1A1-12FFE686587E}" type="slidenum">
              <a:rPr lang="en-US" smtClean="0"/>
              <a:t>‹#›</a:t>
            </a:fld>
            <a:endParaRPr lang="en-US"/>
          </a:p>
        </p:txBody>
      </p:sp>
    </p:spTree>
    <p:extLst>
      <p:ext uri="{BB962C8B-B14F-4D97-AF65-F5344CB8AC3E}">
        <p14:creationId xmlns:p14="http://schemas.microsoft.com/office/powerpoint/2010/main" val="4292778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69F71C4-BAFB-4683-BF19-E48A8EC382FB}" type="datetimeFigureOut">
              <a:rPr lang="en-US" smtClean="0"/>
              <a:t>12/11/2024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7FD5D6-D169-4AA9-A1A1-12FFE686587E}" type="slidenum">
              <a:rPr lang="en-US" smtClean="0"/>
              <a:t>‹#›</a:t>
            </a:fld>
            <a:endParaRPr lang="en-US"/>
          </a:p>
        </p:txBody>
      </p:sp>
    </p:spTree>
    <p:extLst>
      <p:ext uri="{BB962C8B-B14F-4D97-AF65-F5344CB8AC3E}">
        <p14:creationId xmlns:p14="http://schemas.microsoft.com/office/powerpoint/2010/main" val="2351149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69F71C4-BAFB-4683-BF19-E48A8EC382FB}" type="datetimeFigureOut">
              <a:rPr lang="en-US" smtClean="0"/>
              <a:t>12/11/2024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7FD5D6-D169-4AA9-A1A1-12FFE686587E}" type="slidenum">
              <a:rPr lang="en-US" smtClean="0"/>
              <a:t>‹#›</a:t>
            </a:fld>
            <a:endParaRPr lang="en-US"/>
          </a:p>
        </p:txBody>
      </p:sp>
    </p:spTree>
    <p:extLst>
      <p:ext uri="{BB962C8B-B14F-4D97-AF65-F5344CB8AC3E}">
        <p14:creationId xmlns:p14="http://schemas.microsoft.com/office/powerpoint/2010/main" val="32267360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9F71C4-BAFB-4683-BF19-E48A8EC382FB}" type="datetimeFigureOut">
              <a:rPr lang="en-US" smtClean="0"/>
              <a:t>12/11/2024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7FD5D6-D169-4AA9-A1A1-12FFE686587E}" type="slidenum">
              <a:rPr lang="en-US" smtClean="0"/>
              <a:t>‹#›</a:t>
            </a:fld>
            <a:endParaRPr lang="en-US"/>
          </a:p>
        </p:txBody>
      </p:sp>
    </p:spTree>
    <p:extLst>
      <p:ext uri="{BB962C8B-B14F-4D97-AF65-F5344CB8AC3E}">
        <p14:creationId xmlns:p14="http://schemas.microsoft.com/office/powerpoint/2010/main" val="31324659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61E9672-A56B-4B0F-8F49-45903E077596}"/>
              </a:ext>
            </a:extLst>
          </p:cNvPr>
          <p:cNvSpPr>
            <a:spLocks noGrp="1"/>
          </p:cNvSpPr>
          <p:nvPr>
            <p:ph type="ctrTitle"/>
          </p:nvPr>
        </p:nvSpPr>
        <p:spPr>
          <a:xfrm>
            <a:off x="1524000" y="1122363"/>
            <a:ext cx="9144000" cy="2387600"/>
          </a:xfrm>
        </p:spPr>
        <p:txBody>
          <a:bodyPr>
            <a:normAutofit/>
          </a:bodyPr>
          <a:lstStyle/>
          <a:p>
            <a:r>
              <a:rPr lang="ar-LY" sz="66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البنيان المؤسساتي</a:t>
            </a:r>
            <a:br>
              <a:rPr lang="ar-LY" sz="66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br>
            <a:r>
              <a:rPr lang="en-US" b="1" dirty="0">
                <a:solidFill>
                  <a:schemeClr val="accent2">
                    <a:lumMod val="50000"/>
                  </a:schemeClr>
                </a:solidFill>
              </a:rPr>
              <a:t> Enterprise Architecture (EA)</a:t>
            </a:r>
            <a:endParaRPr lang="en-US" sz="66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5" name="Subtitle 2">
            <a:extLst>
              <a:ext uri="{FF2B5EF4-FFF2-40B4-BE49-F238E27FC236}">
                <a16:creationId xmlns:a16="http://schemas.microsoft.com/office/drawing/2014/main" id="{DF043FDF-914C-4EEB-AD36-4141E20689EF}"/>
              </a:ext>
            </a:extLst>
          </p:cNvPr>
          <p:cNvSpPr>
            <a:spLocks noGrp="1"/>
          </p:cNvSpPr>
          <p:nvPr>
            <p:ph type="subTitle" idx="1"/>
          </p:nvPr>
        </p:nvSpPr>
        <p:spPr>
          <a:xfrm>
            <a:off x="1524000" y="3847070"/>
            <a:ext cx="9144000" cy="2223281"/>
          </a:xfrm>
        </p:spPr>
        <p:txBody>
          <a:bodyPr>
            <a:normAutofit/>
          </a:bodyPr>
          <a:lstStyle/>
          <a:p>
            <a:r>
              <a:rPr lang="en-US" sz="48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ea typeface="+mj-ea"/>
                <a:cs typeface="Calibri" panose="020F0502020204030204" pitchFamily="34" charset="0"/>
              </a:rPr>
              <a:t>ITIS411</a:t>
            </a:r>
            <a:r>
              <a:rPr lang="ar-LY" sz="48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ea typeface="+mj-ea"/>
                <a:cs typeface="Calibri" panose="020F0502020204030204" pitchFamily="34" charset="0"/>
              </a:rPr>
              <a:t> </a:t>
            </a:r>
            <a:r>
              <a:rPr lang="en-US" sz="48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ea typeface="+mj-ea"/>
                <a:cs typeface="Calibri" panose="020F0502020204030204" pitchFamily="34" charset="0"/>
              </a:rPr>
              <a:t>&gt;&gt; LEC </a:t>
            </a:r>
            <a:r>
              <a:rPr lang="ar-LY" sz="48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ea typeface="+mj-ea"/>
                <a:cs typeface="Calibri" panose="020F0502020204030204" pitchFamily="34" charset="0"/>
              </a:rPr>
              <a:t>9</a:t>
            </a:r>
            <a:r>
              <a:rPr lang="en-US" sz="4800" b="1" dirty="0" smtClean="0">
                <a:solidFill>
                  <a:schemeClr val="accent2">
                    <a:lumMod val="50000"/>
                  </a:schemeClr>
                </a:solidFill>
                <a:effectLst>
                  <a:outerShdw blurRad="38100" dist="38100" dir="2700000" algn="tl">
                    <a:srgbClr val="000000">
                      <a:alpha val="43137"/>
                    </a:srgbClr>
                  </a:outerShdw>
                </a:effectLst>
                <a:latin typeface="Calibri" panose="020F0502020204030204" pitchFamily="34" charset="0"/>
                <a:ea typeface="+mj-ea"/>
                <a:cs typeface="Calibri" panose="020F0502020204030204" pitchFamily="34" charset="0"/>
              </a:rPr>
              <a:t>#</a:t>
            </a:r>
            <a:endParaRPr lang="en-US" sz="48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ea typeface="+mj-ea"/>
              <a:cs typeface="Calibri" panose="020F0502020204030204" pitchFamily="34" charset="0"/>
            </a:endParaRPr>
          </a:p>
        </p:txBody>
      </p:sp>
    </p:spTree>
    <p:extLst>
      <p:ext uri="{BB962C8B-B14F-4D97-AF65-F5344CB8AC3E}">
        <p14:creationId xmlns:p14="http://schemas.microsoft.com/office/powerpoint/2010/main" val="25398111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9821"/>
            <a:ext cx="10515600" cy="1325563"/>
          </a:xfrm>
        </p:spPr>
        <p:txBody>
          <a:bodyPr/>
          <a:lstStyle/>
          <a:p>
            <a:pPr algn="ctr"/>
            <a:r>
              <a:rPr lang="ar-LY" b="1" dirty="0" smtClean="0">
                <a:latin typeface="Sakkal Majalla" panose="02000000000000000000" pitchFamily="2" charset="-78"/>
                <a:cs typeface="Sakkal Majalla" panose="02000000000000000000" pitchFamily="2" charset="-78"/>
              </a:rPr>
              <a:t>اضافات مهمة لتحسين فعالية ادارة المخاطر</a:t>
            </a:r>
            <a:endParaRPr lang="en-US" dirty="0"/>
          </a:p>
        </p:txBody>
      </p:sp>
      <p:sp>
        <p:nvSpPr>
          <p:cNvPr id="3" name="Content Placeholder 2"/>
          <p:cNvSpPr>
            <a:spLocks noGrp="1"/>
          </p:cNvSpPr>
          <p:nvPr>
            <p:ph idx="1"/>
          </p:nvPr>
        </p:nvSpPr>
        <p:spPr>
          <a:xfrm>
            <a:off x="1327727" y="1145742"/>
            <a:ext cx="10515600" cy="4351338"/>
          </a:xfrm>
        </p:spPr>
        <p:txBody>
          <a:bodyPr>
            <a:noAutofit/>
          </a:bodyPr>
          <a:lstStyle/>
          <a:p>
            <a:pPr marL="0" indent="0" algn="just" rtl="1">
              <a:buNone/>
            </a:pPr>
            <a:r>
              <a:rPr lang="en-US" sz="2200" b="1" dirty="0" smtClean="0">
                <a:latin typeface="Sakkal Majalla" panose="02000000000000000000" pitchFamily="2" charset="-78"/>
                <a:cs typeface="Sakkal Majalla" panose="02000000000000000000" pitchFamily="2" charset="-78"/>
              </a:rPr>
              <a:t>.5 </a:t>
            </a:r>
            <a:r>
              <a:rPr lang="ar-SA" sz="2200" b="1" dirty="0">
                <a:latin typeface="Sakkal Majalla" panose="02000000000000000000" pitchFamily="2" charset="-78"/>
                <a:cs typeface="Sakkal Majalla" panose="02000000000000000000" pitchFamily="2" charset="-78"/>
              </a:rPr>
              <a:t>التدريب والتوعية المستمرة</a:t>
            </a:r>
            <a:endParaRPr lang="en-US" sz="2200" dirty="0">
              <a:latin typeface="Sakkal Majalla" panose="02000000000000000000" pitchFamily="2" charset="-78"/>
              <a:cs typeface="Sakkal Majalla" panose="02000000000000000000" pitchFamily="2" charset="-78"/>
            </a:endParaRPr>
          </a:p>
          <a:p>
            <a:pPr algn="just" rtl="1"/>
            <a:r>
              <a:rPr lang="ar-SA" sz="2200" dirty="0">
                <a:latin typeface="Sakkal Majalla" panose="02000000000000000000" pitchFamily="2" charset="-78"/>
                <a:cs typeface="Sakkal Majalla" panose="02000000000000000000" pitchFamily="2" charset="-78"/>
              </a:rPr>
              <a:t>يجب أن تكون </a:t>
            </a:r>
            <a:r>
              <a:rPr lang="ar-SA" sz="2200" b="1" dirty="0">
                <a:latin typeface="Sakkal Majalla" panose="02000000000000000000" pitchFamily="2" charset="-78"/>
                <a:cs typeface="Sakkal Majalla" panose="02000000000000000000" pitchFamily="2" charset="-78"/>
              </a:rPr>
              <a:t>التوعية المستمرة</a:t>
            </a:r>
            <a:r>
              <a:rPr lang="ar-SA" sz="2200" dirty="0">
                <a:latin typeface="Sakkal Majalla" panose="02000000000000000000" pitchFamily="2" charset="-78"/>
                <a:cs typeface="Sakkal Majalla" panose="02000000000000000000" pitchFamily="2" charset="-78"/>
              </a:rPr>
              <a:t> جزءًا من عملية إدارة المخاطر. توعية الموظفين بشأن المخاطر المحتملة وكيفية التصرف في حالة وقوع أزمة يعد أمرًا أساسيًا في تقليل المخاطر</a:t>
            </a:r>
            <a:r>
              <a:rPr lang="en-US" sz="2200" dirty="0">
                <a:latin typeface="Sakkal Majalla" panose="02000000000000000000" pitchFamily="2" charset="-78"/>
                <a:cs typeface="Sakkal Majalla" panose="02000000000000000000" pitchFamily="2" charset="-78"/>
              </a:rPr>
              <a:t>.</a:t>
            </a:r>
          </a:p>
          <a:p>
            <a:pPr algn="just" rtl="1"/>
            <a:r>
              <a:rPr lang="ar-SA" sz="2200" b="1" dirty="0">
                <a:latin typeface="Sakkal Majalla" panose="02000000000000000000" pitchFamily="2" charset="-78"/>
                <a:cs typeface="Sakkal Majalla" panose="02000000000000000000" pitchFamily="2" charset="-78"/>
              </a:rPr>
              <a:t>التدريب المتواصل</a:t>
            </a:r>
            <a:r>
              <a:rPr lang="ar-SA" sz="2200" dirty="0">
                <a:latin typeface="Sakkal Majalla" panose="02000000000000000000" pitchFamily="2" charset="-78"/>
                <a:cs typeface="Sakkal Majalla" panose="02000000000000000000" pitchFamily="2" charset="-78"/>
              </a:rPr>
              <a:t> لجميع الموظفين على كيفية التعامل مع المخاطر وتقنيات الوقاية يساهم في زيادة فاعلية إدارة المخاطر. يمكن استخدام المحاكاة والنماذج التجريبية لرفع مستوى الاستعداد</a:t>
            </a:r>
            <a:r>
              <a:rPr lang="en-US" sz="2200" dirty="0">
                <a:latin typeface="Sakkal Majalla" panose="02000000000000000000" pitchFamily="2" charset="-78"/>
                <a:cs typeface="Sakkal Majalla" panose="02000000000000000000" pitchFamily="2" charset="-78"/>
              </a:rPr>
              <a:t>.</a:t>
            </a:r>
          </a:p>
          <a:p>
            <a:pPr marL="0" indent="0" algn="just" rtl="1">
              <a:buNone/>
            </a:pPr>
            <a:r>
              <a:rPr lang="en-US" sz="2200" b="1" dirty="0" smtClean="0">
                <a:latin typeface="Sakkal Majalla" panose="02000000000000000000" pitchFamily="2" charset="-78"/>
                <a:cs typeface="Sakkal Majalla" panose="02000000000000000000" pitchFamily="2" charset="-78"/>
              </a:rPr>
              <a:t>6 </a:t>
            </a:r>
            <a:r>
              <a:rPr lang="ar-LY" sz="2200" b="1" dirty="0">
                <a:latin typeface="Sakkal Majalla" panose="02000000000000000000" pitchFamily="2" charset="-78"/>
                <a:cs typeface="Sakkal Majalla" panose="02000000000000000000" pitchFamily="2" charset="-78"/>
              </a:rPr>
              <a:t>.</a:t>
            </a:r>
            <a:r>
              <a:rPr lang="ar-SA" sz="2200" b="1" dirty="0" smtClean="0">
                <a:latin typeface="Sakkal Majalla" panose="02000000000000000000" pitchFamily="2" charset="-78"/>
                <a:cs typeface="Sakkal Majalla" panose="02000000000000000000" pitchFamily="2" charset="-78"/>
              </a:rPr>
              <a:t>إدارة </a:t>
            </a:r>
            <a:r>
              <a:rPr lang="ar-SA" sz="2200" b="1" dirty="0">
                <a:latin typeface="Sakkal Majalla" panose="02000000000000000000" pitchFamily="2" charset="-78"/>
                <a:cs typeface="Sakkal Majalla" panose="02000000000000000000" pitchFamily="2" charset="-78"/>
              </a:rPr>
              <a:t>المخاطر التكنولوجية</a:t>
            </a:r>
            <a:endParaRPr lang="en-US" sz="2200" dirty="0">
              <a:latin typeface="Sakkal Majalla" panose="02000000000000000000" pitchFamily="2" charset="-78"/>
              <a:cs typeface="Sakkal Majalla" panose="02000000000000000000" pitchFamily="2" charset="-78"/>
            </a:endParaRPr>
          </a:p>
          <a:p>
            <a:pPr algn="just" rtl="1"/>
            <a:r>
              <a:rPr lang="ar-SA" sz="2200" dirty="0">
                <a:latin typeface="Sakkal Majalla" panose="02000000000000000000" pitchFamily="2" charset="-78"/>
                <a:cs typeface="Sakkal Majalla" panose="02000000000000000000" pitchFamily="2" charset="-78"/>
              </a:rPr>
              <a:t>في العصر الرقمي، تُعد </a:t>
            </a:r>
            <a:r>
              <a:rPr lang="ar-SA" sz="2200" b="1" dirty="0">
                <a:latin typeface="Sakkal Majalla" panose="02000000000000000000" pitchFamily="2" charset="-78"/>
                <a:cs typeface="Sakkal Majalla" panose="02000000000000000000" pitchFamily="2" charset="-78"/>
              </a:rPr>
              <a:t>المخاطر التكنولوجية</a:t>
            </a:r>
            <a:r>
              <a:rPr lang="ar-SA" sz="2200" dirty="0">
                <a:latin typeface="Sakkal Majalla" panose="02000000000000000000" pitchFamily="2" charset="-78"/>
                <a:cs typeface="Sakkal Majalla" panose="02000000000000000000" pitchFamily="2" charset="-78"/>
              </a:rPr>
              <a:t> من أبرز المخاطر التي يجب أخذها في الاعتبار. وتشمل هذه المخاطر الاختراقات الأمنية، تسريب البيانات، أو فقدان البيانات بسبب الأعطال التكنولوجية</a:t>
            </a:r>
            <a:r>
              <a:rPr lang="en-US" sz="2200" dirty="0">
                <a:latin typeface="Sakkal Majalla" panose="02000000000000000000" pitchFamily="2" charset="-78"/>
                <a:cs typeface="Sakkal Majalla" panose="02000000000000000000" pitchFamily="2" charset="-78"/>
              </a:rPr>
              <a:t>.</a:t>
            </a:r>
          </a:p>
          <a:p>
            <a:pPr algn="just" rtl="1"/>
            <a:r>
              <a:rPr lang="ar-SA" sz="2200" dirty="0">
                <a:latin typeface="Sakkal Majalla" panose="02000000000000000000" pitchFamily="2" charset="-78"/>
                <a:cs typeface="Sakkal Majalla" panose="02000000000000000000" pitchFamily="2" charset="-78"/>
              </a:rPr>
              <a:t>ضرورة تبني </a:t>
            </a:r>
            <a:r>
              <a:rPr lang="ar-SA" sz="2200" b="1" dirty="0">
                <a:latin typeface="Sakkal Majalla" panose="02000000000000000000" pitchFamily="2" charset="-78"/>
                <a:cs typeface="Sakkal Majalla" panose="02000000000000000000" pitchFamily="2" charset="-78"/>
              </a:rPr>
              <a:t>أفضل ممارسات الأمان السيبراني</a:t>
            </a:r>
            <a:r>
              <a:rPr lang="ar-SA" sz="2200" dirty="0">
                <a:latin typeface="Sakkal Majalla" panose="02000000000000000000" pitchFamily="2" charset="-78"/>
                <a:cs typeface="Sakkal Majalla" panose="02000000000000000000" pitchFamily="2" charset="-78"/>
              </a:rPr>
              <a:t> وتقنيات الحماية مثل </a:t>
            </a:r>
            <a:r>
              <a:rPr lang="ar-SA" sz="2200" b="1" dirty="0">
                <a:latin typeface="Sakkal Majalla" panose="02000000000000000000" pitchFamily="2" charset="-78"/>
                <a:cs typeface="Sakkal Majalla" panose="02000000000000000000" pitchFamily="2" charset="-78"/>
              </a:rPr>
              <a:t>التشفير</a:t>
            </a:r>
            <a:r>
              <a:rPr lang="ar-SA" sz="2200" dirty="0">
                <a:latin typeface="Sakkal Majalla" panose="02000000000000000000" pitchFamily="2" charset="-78"/>
                <a:cs typeface="Sakkal Majalla" panose="02000000000000000000" pitchFamily="2" charset="-78"/>
              </a:rPr>
              <a:t>، </a:t>
            </a:r>
            <a:r>
              <a:rPr lang="ar-SA" sz="2200" b="1" dirty="0">
                <a:latin typeface="Sakkal Majalla" panose="02000000000000000000" pitchFamily="2" charset="-78"/>
                <a:cs typeface="Sakkal Majalla" panose="02000000000000000000" pitchFamily="2" charset="-78"/>
              </a:rPr>
              <a:t>التحقق متعدد العوامل</a:t>
            </a:r>
            <a:r>
              <a:rPr lang="ar-SA" sz="2200" dirty="0">
                <a:latin typeface="Sakkal Majalla" panose="02000000000000000000" pitchFamily="2" charset="-78"/>
                <a:cs typeface="Sakkal Majalla" panose="02000000000000000000" pitchFamily="2" charset="-78"/>
              </a:rPr>
              <a:t>، و </a:t>
            </a:r>
            <a:r>
              <a:rPr lang="ar-SA" sz="2200" b="1" dirty="0">
                <a:latin typeface="Sakkal Majalla" panose="02000000000000000000" pitchFamily="2" charset="-78"/>
                <a:cs typeface="Sakkal Majalla" panose="02000000000000000000" pitchFamily="2" charset="-78"/>
              </a:rPr>
              <a:t>التخزين الآمن للبيانات</a:t>
            </a:r>
            <a:r>
              <a:rPr lang="ar-SA" sz="2200" dirty="0">
                <a:latin typeface="Sakkal Majalla" panose="02000000000000000000" pitchFamily="2" charset="-78"/>
                <a:cs typeface="Sakkal Majalla" panose="02000000000000000000" pitchFamily="2" charset="-78"/>
              </a:rPr>
              <a:t> أصبحت أمرًا حيويًا</a:t>
            </a:r>
            <a:r>
              <a:rPr lang="en-US" sz="2200" dirty="0">
                <a:latin typeface="Sakkal Majalla" panose="02000000000000000000" pitchFamily="2" charset="-78"/>
                <a:cs typeface="Sakkal Majalla" panose="02000000000000000000" pitchFamily="2" charset="-78"/>
              </a:rPr>
              <a:t>.</a:t>
            </a:r>
          </a:p>
          <a:p>
            <a:pPr marL="0" indent="0" algn="just" rtl="1">
              <a:buNone/>
            </a:pPr>
            <a:r>
              <a:rPr lang="en-US" sz="2200" b="1" dirty="0" smtClean="0">
                <a:latin typeface="Sakkal Majalla" panose="02000000000000000000" pitchFamily="2" charset="-78"/>
                <a:cs typeface="Sakkal Majalla" panose="02000000000000000000" pitchFamily="2" charset="-78"/>
              </a:rPr>
              <a:t>.7 </a:t>
            </a:r>
            <a:r>
              <a:rPr lang="ar-SA" sz="2200" b="1" dirty="0">
                <a:latin typeface="Sakkal Majalla" panose="02000000000000000000" pitchFamily="2" charset="-78"/>
                <a:cs typeface="Sakkal Majalla" panose="02000000000000000000" pitchFamily="2" charset="-78"/>
              </a:rPr>
              <a:t>التعاون والتشارك في المخاطر</a:t>
            </a:r>
            <a:endParaRPr lang="en-US" sz="2200" dirty="0">
              <a:latin typeface="Sakkal Majalla" panose="02000000000000000000" pitchFamily="2" charset="-78"/>
              <a:cs typeface="Sakkal Majalla" panose="02000000000000000000" pitchFamily="2" charset="-78"/>
            </a:endParaRPr>
          </a:p>
          <a:p>
            <a:pPr algn="just" rtl="1"/>
            <a:r>
              <a:rPr lang="ar-SA" sz="2200" dirty="0">
                <a:latin typeface="Sakkal Majalla" panose="02000000000000000000" pitchFamily="2" charset="-78"/>
                <a:cs typeface="Sakkal Majalla" panose="02000000000000000000" pitchFamily="2" charset="-78"/>
              </a:rPr>
              <a:t>أصبح التعاون بين الشركات أو حتى بين الحكومات ضرورة في مواجهة المخاطر الكبيرة مثل </a:t>
            </a:r>
            <a:r>
              <a:rPr lang="ar-SA" sz="2200" b="1" dirty="0">
                <a:latin typeface="Sakkal Majalla" panose="02000000000000000000" pitchFamily="2" charset="-78"/>
                <a:cs typeface="Sakkal Majalla" panose="02000000000000000000" pitchFamily="2" charset="-78"/>
              </a:rPr>
              <a:t>الأوبئة</a:t>
            </a:r>
            <a:r>
              <a:rPr lang="ar-SA" sz="2200" dirty="0">
                <a:latin typeface="Sakkal Majalla" panose="02000000000000000000" pitchFamily="2" charset="-78"/>
                <a:cs typeface="Sakkal Majalla" panose="02000000000000000000" pitchFamily="2" charset="-78"/>
              </a:rPr>
              <a:t> أو </a:t>
            </a:r>
            <a:r>
              <a:rPr lang="ar-SA" sz="2200" b="1" dirty="0">
                <a:latin typeface="Sakkal Majalla" panose="02000000000000000000" pitchFamily="2" charset="-78"/>
                <a:cs typeface="Sakkal Majalla" panose="02000000000000000000" pitchFamily="2" charset="-78"/>
              </a:rPr>
              <a:t>الكوارث الطبيعية</a:t>
            </a:r>
            <a:r>
              <a:rPr lang="en-US" sz="2200" dirty="0">
                <a:latin typeface="Sakkal Majalla" panose="02000000000000000000" pitchFamily="2" charset="-78"/>
                <a:cs typeface="Sakkal Majalla" panose="02000000000000000000" pitchFamily="2" charset="-78"/>
              </a:rPr>
              <a:t>. </a:t>
            </a:r>
            <a:r>
              <a:rPr lang="ar-SA" sz="2200" dirty="0">
                <a:latin typeface="Sakkal Majalla" panose="02000000000000000000" pitchFamily="2" charset="-78"/>
                <a:cs typeface="Sakkal Majalla" panose="02000000000000000000" pitchFamily="2" charset="-78"/>
              </a:rPr>
              <a:t>التعاون يمكن أن يساعد في </a:t>
            </a:r>
            <a:r>
              <a:rPr lang="ar-SA" sz="2200" b="1" dirty="0">
                <a:latin typeface="Sakkal Majalla" panose="02000000000000000000" pitchFamily="2" charset="-78"/>
                <a:cs typeface="Sakkal Majalla" panose="02000000000000000000" pitchFamily="2" charset="-78"/>
              </a:rPr>
              <a:t>مشاركة المعلومات</a:t>
            </a:r>
            <a:r>
              <a:rPr lang="ar-SA" sz="2200" dirty="0">
                <a:latin typeface="Sakkal Majalla" panose="02000000000000000000" pitchFamily="2" charset="-78"/>
                <a:cs typeface="Sakkal Majalla" panose="02000000000000000000" pitchFamily="2" charset="-78"/>
              </a:rPr>
              <a:t> والخبرات وبالتالي تعزيز القدرة على إدارة المخاطر المشتركة</a:t>
            </a:r>
            <a:r>
              <a:rPr lang="en-US" sz="2200" dirty="0">
                <a:latin typeface="Sakkal Majalla" panose="02000000000000000000" pitchFamily="2" charset="-78"/>
                <a:cs typeface="Sakkal Majalla" panose="02000000000000000000" pitchFamily="2" charset="-78"/>
              </a:rPr>
              <a:t>.</a:t>
            </a:r>
          </a:p>
          <a:p>
            <a:pPr algn="just" rtl="1"/>
            <a:r>
              <a:rPr lang="ar-SA" sz="2200" dirty="0">
                <a:latin typeface="Sakkal Majalla" panose="02000000000000000000" pitchFamily="2" charset="-78"/>
                <a:cs typeface="Sakkal Majalla" panose="02000000000000000000" pitchFamily="2" charset="-78"/>
              </a:rPr>
              <a:t>تبادل أفضل الممارسات بين المؤسسات يمكن أن يساهم في رفع مستوى الاستعداد وتوسيع نطاق الحلول المتاحة</a:t>
            </a:r>
            <a:r>
              <a:rPr lang="en-US" sz="2200" dirty="0">
                <a:latin typeface="Sakkal Majalla" panose="02000000000000000000" pitchFamily="2" charset="-78"/>
                <a:cs typeface="Sakkal Majalla" panose="02000000000000000000" pitchFamily="2" charset="-78"/>
              </a:rPr>
              <a:t>.</a:t>
            </a:r>
          </a:p>
        </p:txBody>
      </p:sp>
    </p:spTree>
    <p:extLst>
      <p:ext uri="{BB962C8B-B14F-4D97-AF65-F5344CB8AC3E}">
        <p14:creationId xmlns:p14="http://schemas.microsoft.com/office/powerpoint/2010/main" val="10914998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LY" b="1" dirty="0" smtClean="0">
                <a:latin typeface="Sakkal Majalla" panose="02000000000000000000" pitchFamily="2" charset="-78"/>
                <a:cs typeface="Sakkal Majalla" panose="02000000000000000000" pitchFamily="2" charset="-78"/>
              </a:rPr>
              <a:t>اضافات مهمة لتحسين فعالية ادارة المخاطر</a:t>
            </a:r>
            <a:endParaRPr lang="en-US" dirty="0"/>
          </a:p>
        </p:txBody>
      </p:sp>
      <p:sp>
        <p:nvSpPr>
          <p:cNvPr id="3" name="Content Placeholder 2"/>
          <p:cNvSpPr>
            <a:spLocks noGrp="1"/>
          </p:cNvSpPr>
          <p:nvPr>
            <p:ph idx="1"/>
          </p:nvPr>
        </p:nvSpPr>
        <p:spPr/>
        <p:txBody>
          <a:bodyPr>
            <a:normAutofit fontScale="85000" lnSpcReduction="10000"/>
          </a:bodyPr>
          <a:lstStyle/>
          <a:p>
            <a:pPr marL="0" indent="0" algn="r" rtl="1">
              <a:buNone/>
            </a:pPr>
            <a:r>
              <a:rPr lang="en-US" b="1" dirty="0" smtClean="0">
                <a:latin typeface="Sakkal Majalla" panose="02000000000000000000" pitchFamily="2" charset="-78"/>
                <a:cs typeface="Sakkal Majalla" panose="02000000000000000000" pitchFamily="2" charset="-78"/>
              </a:rPr>
              <a:t>.8 </a:t>
            </a:r>
            <a:r>
              <a:rPr lang="ar-SA" b="1" dirty="0">
                <a:latin typeface="Sakkal Majalla" panose="02000000000000000000" pitchFamily="2" charset="-78"/>
                <a:cs typeface="Sakkal Majalla" panose="02000000000000000000" pitchFamily="2" charset="-78"/>
              </a:rPr>
              <a:t>التحليل بعد الحدث</a:t>
            </a:r>
            <a:r>
              <a:rPr lang="en-US" b="1" dirty="0">
                <a:latin typeface="Sakkal Majalla" panose="02000000000000000000" pitchFamily="2" charset="-78"/>
                <a:cs typeface="Sakkal Majalla" panose="02000000000000000000" pitchFamily="2" charset="-78"/>
              </a:rPr>
              <a:t> (Post-Event Analysis)</a:t>
            </a:r>
            <a:endParaRPr lang="en-US" dirty="0">
              <a:latin typeface="Sakkal Majalla" panose="02000000000000000000" pitchFamily="2" charset="-78"/>
              <a:cs typeface="Sakkal Majalla" panose="02000000000000000000" pitchFamily="2" charset="-78"/>
            </a:endParaRPr>
          </a:p>
          <a:p>
            <a:pPr lvl="0" algn="r" rtl="1"/>
            <a:r>
              <a:rPr lang="ar-SA" dirty="0">
                <a:latin typeface="Sakkal Majalla" panose="02000000000000000000" pitchFamily="2" charset="-78"/>
                <a:cs typeface="Sakkal Majalla" panose="02000000000000000000" pitchFamily="2" charset="-78"/>
              </a:rPr>
              <a:t>بعد وقوع أي حدث أو أزمة، يجب على المنظمات إجراء </a:t>
            </a:r>
            <a:r>
              <a:rPr lang="ar-SA" b="1" dirty="0">
                <a:latin typeface="Sakkal Majalla" panose="02000000000000000000" pitchFamily="2" charset="-78"/>
                <a:cs typeface="Sakkal Majalla" panose="02000000000000000000" pitchFamily="2" charset="-78"/>
              </a:rPr>
              <a:t>تحليل بعد الحدث</a:t>
            </a:r>
            <a:r>
              <a:rPr lang="ar-SA" dirty="0">
                <a:latin typeface="Sakkal Majalla" panose="02000000000000000000" pitchFamily="2" charset="-78"/>
                <a:cs typeface="Sakkal Majalla" panose="02000000000000000000" pitchFamily="2" charset="-78"/>
              </a:rPr>
              <a:t> لفهم الأسباب الجذرية للمشكلة، وتقييم استجابة المنظمة، واستكشاف كيف يمكن تحسين العمليات لتجنب حدوث نفس المخاطر مرة أخرى</a:t>
            </a:r>
            <a:r>
              <a:rPr lang="en-US" dirty="0">
                <a:latin typeface="Sakkal Majalla" panose="02000000000000000000" pitchFamily="2" charset="-78"/>
                <a:cs typeface="Sakkal Majalla" panose="02000000000000000000" pitchFamily="2" charset="-78"/>
              </a:rPr>
              <a:t>.</a:t>
            </a:r>
          </a:p>
          <a:p>
            <a:pPr lvl="0" algn="r" rtl="1"/>
            <a:r>
              <a:rPr lang="ar-SA" dirty="0">
                <a:latin typeface="Sakkal Majalla" panose="02000000000000000000" pitchFamily="2" charset="-78"/>
                <a:cs typeface="Sakkal Majalla" panose="02000000000000000000" pitchFamily="2" charset="-78"/>
              </a:rPr>
              <a:t>يجب أن يتم تحليل </a:t>
            </a:r>
            <a:r>
              <a:rPr lang="ar-SA" b="1" dirty="0">
                <a:latin typeface="Sakkal Majalla" panose="02000000000000000000" pitchFamily="2" charset="-78"/>
                <a:cs typeface="Sakkal Majalla" panose="02000000000000000000" pitchFamily="2" charset="-78"/>
              </a:rPr>
              <a:t>الدروس المستفادة</a:t>
            </a:r>
            <a:r>
              <a:rPr lang="ar-SA" dirty="0">
                <a:latin typeface="Sakkal Majalla" panose="02000000000000000000" pitchFamily="2" charset="-78"/>
                <a:cs typeface="Sakkal Majalla" panose="02000000000000000000" pitchFamily="2" charset="-78"/>
              </a:rPr>
              <a:t> بشكل دقيق لضمان تطبيقها في المستقبل</a:t>
            </a:r>
            <a:r>
              <a:rPr lang="en-US" dirty="0">
                <a:latin typeface="Sakkal Majalla" panose="02000000000000000000" pitchFamily="2" charset="-78"/>
                <a:cs typeface="Sakkal Majalla" panose="02000000000000000000" pitchFamily="2" charset="-78"/>
              </a:rPr>
              <a:t>.</a:t>
            </a:r>
          </a:p>
          <a:p>
            <a:pPr algn="r" rtl="1"/>
            <a:r>
              <a:rPr lang="en-US" b="1" dirty="0" smtClean="0">
                <a:latin typeface="Sakkal Majalla" panose="02000000000000000000" pitchFamily="2" charset="-78"/>
                <a:cs typeface="Sakkal Majalla" panose="02000000000000000000" pitchFamily="2" charset="-78"/>
              </a:rPr>
              <a:t>.9 </a:t>
            </a:r>
            <a:r>
              <a:rPr lang="ar-SA" b="1" dirty="0">
                <a:latin typeface="Sakkal Majalla" panose="02000000000000000000" pitchFamily="2" charset="-78"/>
                <a:cs typeface="Sakkal Majalla" panose="02000000000000000000" pitchFamily="2" charset="-78"/>
              </a:rPr>
              <a:t>المراجعة الدورية والمستمرة لإدارة المخاطر</a:t>
            </a:r>
            <a:endParaRPr lang="en-US" dirty="0">
              <a:latin typeface="Sakkal Majalla" panose="02000000000000000000" pitchFamily="2" charset="-78"/>
              <a:cs typeface="Sakkal Majalla" panose="02000000000000000000" pitchFamily="2" charset="-78"/>
            </a:endParaRPr>
          </a:p>
          <a:p>
            <a:pPr lvl="0" algn="r" rtl="1"/>
            <a:r>
              <a:rPr lang="ar-SA" dirty="0">
                <a:latin typeface="Sakkal Majalla" panose="02000000000000000000" pitchFamily="2" charset="-78"/>
                <a:cs typeface="Sakkal Majalla" panose="02000000000000000000" pitchFamily="2" charset="-78"/>
              </a:rPr>
              <a:t>إن </a:t>
            </a:r>
            <a:r>
              <a:rPr lang="ar-SA" b="1" dirty="0">
                <a:latin typeface="Sakkal Majalla" panose="02000000000000000000" pitchFamily="2" charset="-78"/>
                <a:cs typeface="Sakkal Majalla" panose="02000000000000000000" pitchFamily="2" charset="-78"/>
              </a:rPr>
              <a:t>إدارة المخاطر هي عملية مستمرة</a:t>
            </a:r>
            <a:r>
              <a:rPr lang="en-US" dirty="0">
                <a:latin typeface="Sakkal Majalla" panose="02000000000000000000" pitchFamily="2" charset="-78"/>
                <a:cs typeface="Sakkal Majalla" panose="02000000000000000000" pitchFamily="2" charset="-78"/>
              </a:rPr>
              <a:t>. </a:t>
            </a:r>
            <a:r>
              <a:rPr lang="ar-SA" dirty="0">
                <a:latin typeface="Sakkal Majalla" panose="02000000000000000000" pitchFamily="2" charset="-78"/>
                <a:cs typeface="Sakkal Majalla" panose="02000000000000000000" pitchFamily="2" charset="-78"/>
              </a:rPr>
              <a:t>من المهم أن تتم المراجعة المستمرة للخطط والاستراتيجيات لضمان ملاءمتها لأحدث التحديات والفرص. قد تتغير البيئة التنظيمية، ويجب أن تكون خطط إدارة المخاطر مرنة بما يكفي للتكيف مع هذه التغيرات</a:t>
            </a:r>
            <a:r>
              <a:rPr lang="en-US" dirty="0">
                <a:latin typeface="Sakkal Majalla" panose="02000000000000000000" pitchFamily="2" charset="-78"/>
                <a:cs typeface="Sakkal Majalla" panose="02000000000000000000" pitchFamily="2" charset="-78"/>
              </a:rPr>
              <a:t>.</a:t>
            </a:r>
          </a:p>
          <a:p>
            <a:pPr lvl="0" algn="just" rtl="1"/>
            <a:r>
              <a:rPr lang="ar-SA" dirty="0">
                <a:latin typeface="Sakkal Majalla" panose="02000000000000000000" pitchFamily="2" charset="-78"/>
                <a:cs typeface="Sakkal Majalla" panose="02000000000000000000" pitchFamily="2" charset="-78"/>
              </a:rPr>
              <a:t>إجراء </a:t>
            </a:r>
            <a:r>
              <a:rPr lang="ar-SA" b="1" dirty="0">
                <a:latin typeface="Sakkal Majalla" panose="02000000000000000000" pitchFamily="2" charset="-78"/>
                <a:cs typeface="Sakkal Majalla" panose="02000000000000000000" pitchFamily="2" charset="-78"/>
              </a:rPr>
              <a:t>مراجعات دورية</a:t>
            </a:r>
            <a:r>
              <a:rPr lang="ar-SA" dirty="0">
                <a:latin typeface="Sakkal Majalla" panose="02000000000000000000" pitchFamily="2" charset="-78"/>
                <a:cs typeface="Sakkal Majalla" panose="02000000000000000000" pitchFamily="2" charset="-78"/>
              </a:rPr>
              <a:t> للسياسات والإجراءات المتعلقة بالمخاطر يعزز قدرة المنظمة على التكيف مع بيئة العمل المتغيرة</a:t>
            </a:r>
            <a:r>
              <a:rPr lang="en-US" dirty="0" smtClean="0">
                <a:latin typeface="Sakkal Majalla" panose="02000000000000000000" pitchFamily="2" charset="-78"/>
                <a:cs typeface="Sakkal Majalla" panose="02000000000000000000" pitchFamily="2" charset="-78"/>
              </a:rPr>
              <a:t>.</a:t>
            </a:r>
          </a:p>
          <a:p>
            <a:pPr marL="0" indent="0" algn="just" rtl="1">
              <a:buNone/>
            </a:pPr>
            <a:r>
              <a:rPr lang="ar-SA" dirty="0">
                <a:latin typeface="Sakkal Majalla" panose="02000000000000000000" pitchFamily="2" charset="-78"/>
                <a:cs typeface="Sakkal Majalla" panose="02000000000000000000" pitchFamily="2" charset="-78"/>
              </a:rPr>
              <a:t>إدارة المخاطر هي عملية متعددة الأبعاد تتطلب اتباع أساليب متطورة وتكييفها مع الظروف الحالية والمستقبلية. من خلال دمج التكنولوجيا، تعزيز المرونة، وتبني ثقافة وقائية، يمكن للمؤسسات مواجهة التحديات المستقبلية بشكل أكثر كفاءة</a:t>
            </a:r>
            <a:r>
              <a:rPr lang="en-US" dirty="0">
                <a:latin typeface="Sakkal Majalla" panose="02000000000000000000" pitchFamily="2" charset="-78"/>
                <a:cs typeface="Sakkal Majalla" panose="02000000000000000000" pitchFamily="2" charset="-78"/>
              </a:rPr>
              <a:t>.</a:t>
            </a:r>
          </a:p>
          <a:p>
            <a:pPr marL="0" lvl="0" indent="0" algn="r" rtl="1">
              <a:buNone/>
            </a:pPr>
            <a:endParaRPr lang="en-US" dirty="0">
              <a:latin typeface="Sakkal Majalla" panose="02000000000000000000" pitchFamily="2" charset="-78"/>
              <a:cs typeface="Sakkal Majalla" panose="02000000000000000000" pitchFamily="2" charset="-78"/>
            </a:endParaRPr>
          </a:p>
          <a:p>
            <a:pPr marL="0" lvl="0" indent="0" algn="r" rtl="1">
              <a:buNone/>
            </a:pPr>
            <a:endParaRPr lang="en-US"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6911483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chemeClr val="accent2">
                    <a:lumMod val="50000"/>
                  </a:schemeClr>
                </a:solidFill>
                <a:latin typeface="Sakkal Majalla" panose="02000000000000000000" pitchFamily="2" charset="-78"/>
                <a:cs typeface="Sakkal Majalla" panose="02000000000000000000" pitchFamily="2" charset="-78"/>
              </a:rPr>
              <a:t>Risk Management</a:t>
            </a:r>
            <a:br>
              <a:rPr lang="en-US" b="1" dirty="0" smtClean="0">
                <a:solidFill>
                  <a:schemeClr val="accent2">
                    <a:lumMod val="50000"/>
                  </a:schemeClr>
                </a:solidFill>
                <a:latin typeface="Sakkal Majalla" panose="02000000000000000000" pitchFamily="2" charset="-78"/>
                <a:cs typeface="Sakkal Majalla" panose="02000000000000000000" pitchFamily="2" charset="-78"/>
              </a:rPr>
            </a:br>
            <a:r>
              <a:rPr lang="ar-LY" b="1" dirty="0" smtClean="0">
                <a:solidFill>
                  <a:schemeClr val="accent2">
                    <a:lumMod val="50000"/>
                  </a:schemeClr>
                </a:solidFill>
                <a:latin typeface="Sakkal Majalla" panose="02000000000000000000" pitchFamily="2" charset="-78"/>
                <a:cs typeface="Sakkal Majalla" panose="02000000000000000000" pitchFamily="2" charset="-78"/>
              </a:rPr>
              <a:t>ادارة المخاطر</a:t>
            </a:r>
            <a:endParaRPr lang="en-US" b="1" dirty="0">
              <a:solidFill>
                <a:schemeClr val="accent2">
                  <a:lumMod val="50000"/>
                </a:schemeClr>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9133151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smtClean="0">
                <a:latin typeface="Sakkal Majalla" panose="02000000000000000000" pitchFamily="2" charset="-78"/>
                <a:cs typeface="Sakkal Majalla" panose="02000000000000000000" pitchFamily="2" charset="-78"/>
              </a:rPr>
              <a:t>إدارة المخاطر</a:t>
            </a:r>
            <a:endParaRPr lang="en-US" dirty="0"/>
          </a:p>
        </p:txBody>
      </p:sp>
      <p:sp>
        <p:nvSpPr>
          <p:cNvPr id="3" name="Content Placeholder 2"/>
          <p:cNvSpPr>
            <a:spLocks noGrp="1"/>
          </p:cNvSpPr>
          <p:nvPr>
            <p:ph idx="1"/>
          </p:nvPr>
        </p:nvSpPr>
        <p:spPr>
          <a:xfrm>
            <a:off x="838200" y="2065770"/>
            <a:ext cx="10515600" cy="4351338"/>
          </a:xfrm>
        </p:spPr>
        <p:txBody>
          <a:bodyPr/>
          <a:lstStyle/>
          <a:p>
            <a:pPr marL="0" indent="0" algn="just" rtl="1">
              <a:buNone/>
            </a:pPr>
            <a:r>
              <a:rPr lang="ar-SA" b="1" dirty="0">
                <a:latin typeface="Sakkal Majalla" panose="02000000000000000000" pitchFamily="2" charset="-78"/>
                <a:cs typeface="Sakkal Majalla" panose="02000000000000000000" pitchFamily="2" charset="-78"/>
              </a:rPr>
              <a:t>إدارة المخاطر</a:t>
            </a:r>
            <a:r>
              <a:rPr lang="ar-SA" dirty="0">
                <a:latin typeface="Sakkal Majalla" panose="02000000000000000000" pitchFamily="2" charset="-78"/>
                <a:cs typeface="Sakkal Majalla" panose="02000000000000000000" pitchFamily="2" charset="-78"/>
              </a:rPr>
              <a:t> هي عملية تحديد وتحليل وتقييم المخاطر المرتبطة بنشاط أو مشروع معين، ثم اتخاذ الإجراءات اللازمة للحد من أو السيطرة على تلك المخاطر. تهدف إدارة المخاطر إلى تعزيز القدرة على التنبؤ بالتهديدات المحتملة والتفاعل معها بشكل استباقي بدلاً من أن تكون ردود الفعل على الأزمات عند وقوعها. يتضمن هذا المجال العديد من الأدوات والتقنيات التي تساعد المنظمات في اتخاذ قرارات مدروسة لتقليل التهديدات المحتملة إلى الحد الأدنى</a:t>
            </a:r>
            <a:r>
              <a:rPr lang="en-US" dirty="0">
                <a:latin typeface="Sakkal Majalla" panose="02000000000000000000" pitchFamily="2" charset="-78"/>
                <a:cs typeface="Sakkal Majalla" panose="02000000000000000000" pitchFamily="2" charset="-78"/>
              </a:rPr>
              <a:t>.</a:t>
            </a:r>
          </a:p>
          <a:p>
            <a:pPr marL="0" indent="0" algn="just" rtl="1">
              <a:buNone/>
            </a:pPr>
            <a:r>
              <a:rPr lang="ar-SA" dirty="0">
                <a:latin typeface="Sakkal Majalla" panose="02000000000000000000" pitchFamily="2" charset="-78"/>
                <a:cs typeface="Sakkal Majalla" panose="02000000000000000000" pitchFamily="2" charset="-78"/>
              </a:rPr>
              <a:t>إدارة المخاطر هي جزء أساسي في أي مجال أو قطاع، سواء كان في المؤسسات التجارية، الرعاية الصحية، أو القطاع الحكومي. تعتبر إدارة المخاطر جزءًا أساسيًا من حوكمة الشركات والإدارة الاستراتيجية</a:t>
            </a:r>
            <a:r>
              <a:rPr lang="en-US" dirty="0">
                <a:latin typeface="Sakkal Majalla" panose="02000000000000000000" pitchFamily="2" charset="-78"/>
                <a:cs typeface="Sakkal Majalla" panose="02000000000000000000" pitchFamily="2" charset="-78"/>
              </a:rPr>
              <a:t>.</a:t>
            </a:r>
          </a:p>
        </p:txBody>
      </p:sp>
    </p:spTree>
    <p:extLst>
      <p:ext uri="{BB962C8B-B14F-4D97-AF65-F5344CB8AC3E}">
        <p14:creationId xmlns:p14="http://schemas.microsoft.com/office/powerpoint/2010/main" val="40611213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marL="0" indent="0" algn="ctr" rtl="1"/>
            <a:r>
              <a:rPr lang="ar-SA" b="1" dirty="0" smtClean="0">
                <a:latin typeface="Sakkal Majalla" panose="02000000000000000000" pitchFamily="2" charset="-78"/>
                <a:cs typeface="Sakkal Majalla" panose="02000000000000000000" pitchFamily="2" charset="-78"/>
              </a:rPr>
              <a:t>أنواع المخاطر</a:t>
            </a:r>
            <a:endParaRPr lang="en-US"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397164" y="1594715"/>
            <a:ext cx="11252199" cy="4769140"/>
          </a:xfrm>
        </p:spPr>
        <p:txBody>
          <a:bodyPr>
            <a:noAutofit/>
          </a:bodyPr>
          <a:lstStyle/>
          <a:p>
            <a:pPr marL="0" indent="0" algn="just" rtl="1">
              <a:lnSpc>
                <a:spcPct val="100000"/>
              </a:lnSpc>
              <a:buNone/>
            </a:pPr>
            <a:r>
              <a:rPr lang="ar-SA" sz="2200" dirty="0" smtClean="0">
                <a:latin typeface="Sakkal Majalla" panose="02000000000000000000" pitchFamily="2" charset="-78"/>
                <a:cs typeface="Sakkal Majalla" panose="02000000000000000000" pitchFamily="2" charset="-78"/>
              </a:rPr>
              <a:t>إدارة </a:t>
            </a:r>
            <a:r>
              <a:rPr lang="ar-SA" sz="2200" dirty="0">
                <a:latin typeface="Sakkal Majalla" panose="02000000000000000000" pitchFamily="2" charset="-78"/>
                <a:cs typeface="Sakkal Majalla" panose="02000000000000000000" pitchFamily="2" charset="-78"/>
              </a:rPr>
              <a:t>المخاطر تشمل أنواعًا متعددة من المخاطر التي يمكن أن تواجهها المنظمات أو الأفراد. وفيما يلي أبرز الأنواع</a:t>
            </a:r>
            <a:r>
              <a:rPr lang="en-US" sz="2200" dirty="0">
                <a:latin typeface="Sakkal Majalla" panose="02000000000000000000" pitchFamily="2" charset="-78"/>
                <a:cs typeface="Sakkal Majalla" panose="02000000000000000000" pitchFamily="2" charset="-78"/>
              </a:rPr>
              <a:t>:</a:t>
            </a:r>
          </a:p>
          <a:p>
            <a:pPr marL="0" lvl="0" indent="0" algn="just" rtl="1">
              <a:lnSpc>
                <a:spcPct val="100000"/>
              </a:lnSpc>
              <a:buNone/>
            </a:pPr>
            <a:r>
              <a:rPr lang="ar-SA" sz="2200" b="1" dirty="0">
                <a:latin typeface="Sakkal Majalla" panose="02000000000000000000" pitchFamily="2" charset="-78"/>
                <a:cs typeface="Sakkal Majalla" panose="02000000000000000000" pitchFamily="2" charset="-78"/>
              </a:rPr>
              <a:t>المخاطر الاستراتيجية</a:t>
            </a:r>
            <a:r>
              <a:rPr lang="en-US" sz="2200" dirty="0">
                <a:latin typeface="Sakkal Majalla" panose="02000000000000000000" pitchFamily="2" charset="-78"/>
                <a:cs typeface="Sakkal Majalla" panose="02000000000000000000" pitchFamily="2" charset="-78"/>
              </a:rPr>
              <a:t>: </a:t>
            </a:r>
            <a:r>
              <a:rPr lang="ar-SA" sz="2200" dirty="0">
                <a:latin typeface="Sakkal Majalla" panose="02000000000000000000" pitchFamily="2" charset="-78"/>
                <a:cs typeface="Sakkal Majalla" panose="02000000000000000000" pitchFamily="2" charset="-78"/>
              </a:rPr>
              <a:t>هذه المخاطر تتعلق بالقرارات الاستراتيجية التي تؤثر على وضع المؤسسة على المدى الطويل. تشمل التغيرات في السوق، أو التوجهات التكنولوجية، أو التغييرات في البيئة الاقتصادية</a:t>
            </a:r>
            <a:r>
              <a:rPr lang="en-US" sz="2200" dirty="0">
                <a:latin typeface="Sakkal Majalla" panose="02000000000000000000" pitchFamily="2" charset="-78"/>
                <a:cs typeface="Sakkal Majalla" panose="02000000000000000000" pitchFamily="2" charset="-78"/>
              </a:rPr>
              <a:t>.</a:t>
            </a:r>
          </a:p>
          <a:p>
            <a:pPr marL="0" lvl="0" indent="0" algn="just" rtl="1">
              <a:lnSpc>
                <a:spcPct val="100000"/>
              </a:lnSpc>
              <a:buNone/>
            </a:pPr>
            <a:r>
              <a:rPr lang="ar-SA" sz="2200" b="1" dirty="0">
                <a:latin typeface="Sakkal Majalla" panose="02000000000000000000" pitchFamily="2" charset="-78"/>
                <a:cs typeface="Sakkal Majalla" panose="02000000000000000000" pitchFamily="2" charset="-78"/>
              </a:rPr>
              <a:t>المخاطر التشغيلية</a:t>
            </a:r>
            <a:r>
              <a:rPr lang="en-US" sz="2200" dirty="0">
                <a:latin typeface="Sakkal Majalla" panose="02000000000000000000" pitchFamily="2" charset="-78"/>
                <a:cs typeface="Sakkal Majalla" panose="02000000000000000000" pitchFamily="2" charset="-78"/>
              </a:rPr>
              <a:t>: </a:t>
            </a:r>
            <a:r>
              <a:rPr lang="ar-SA" sz="2200" dirty="0">
                <a:latin typeface="Sakkal Majalla" panose="02000000000000000000" pitchFamily="2" charset="-78"/>
                <a:cs typeface="Sakkal Majalla" panose="02000000000000000000" pitchFamily="2" charset="-78"/>
              </a:rPr>
              <a:t>هذه المخاطر تتعلق بالعمليات اليومية للمؤسسة، مثل أنظمة الإنتاج، والتوريد، والمشاكل التقنية، أو أي خلل في الإجراءات الداخلية</a:t>
            </a:r>
            <a:r>
              <a:rPr lang="en-US" sz="2200" dirty="0">
                <a:latin typeface="Sakkal Majalla" panose="02000000000000000000" pitchFamily="2" charset="-78"/>
                <a:cs typeface="Sakkal Majalla" panose="02000000000000000000" pitchFamily="2" charset="-78"/>
              </a:rPr>
              <a:t>.</a:t>
            </a:r>
          </a:p>
          <a:p>
            <a:pPr marL="0" lvl="0" indent="0" algn="just" rtl="1">
              <a:lnSpc>
                <a:spcPct val="100000"/>
              </a:lnSpc>
              <a:buNone/>
            </a:pPr>
            <a:r>
              <a:rPr lang="ar-SA" sz="2200" b="1" dirty="0">
                <a:latin typeface="Sakkal Majalla" panose="02000000000000000000" pitchFamily="2" charset="-78"/>
                <a:cs typeface="Sakkal Majalla" panose="02000000000000000000" pitchFamily="2" charset="-78"/>
              </a:rPr>
              <a:t>المخاطر المالية</a:t>
            </a:r>
            <a:r>
              <a:rPr lang="en-US" sz="2200" dirty="0">
                <a:latin typeface="Sakkal Majalla" panose="02000000000000000000" pitchFamily="2" charset="-78"/>
                <a:cs typeface="Sakkal Majalla" panose="02000000000000000000" pitchFamily="2" charset="-78"/>
              </a:rPr>
              <a:t>: </a:t>
            </a:r>
            <a:r>
              <a:rPr lang="ar-SA" sz="2200" dirty="0">
                <a:latin typeface="Sakkal Majalla" panose="02000000000000000000" pitchFamily="2" charset="-78"/>
                <a:cs typeface="Sakkal Majalla" panose="02000000000000000000" pitchFamily="2" charset="-78"/>
              </a:rPr>
              <a:t>تشمل المخاطر المتعلقة بالأمور المالية مثل تغيرات أسعار الصرف، معدلات الفائدة، ومخاطر السيولة أو الائتمان</a:t>
            </a:r>
            <a:r>
              <a:rPr lang="en-US" sz="2200" dirty="0">
                <a:latin typeface="Sakkal Majalla" panose="02000000000000000000" pitchFamily="2" charset="-78"/>
                <a:cs typeface="Sakkal Majalla" panose="02000000000000000000" pitchFamily="2" charset="-78"/>
              </a:rPr>
              <a:t>.</a:t>
            </a:r>
          </a:p>
          <a:p>
            <a:pPr marL="0" lvl="0" indent="0" algn="just" rtl="1">
              <a:lnSpc>
                <a:spcPct val="100000"/>
              </a:lnSpc>
              <a:buNone/>
            </a:pPr>
            <a:r>
              <a:rPr lang="ar-SA" sz="2200" b="1" dirty="0">
                <a:latin typeface="Sakkal Majalla" panose="02000000000000000000" pitchFamily="2" charset="-78"/>
                <a:cs typeface="Sakkal Majalla" panose="02000000000000000000" pitchFamily="2" charset="-78"/>
              </a:rPr>
              <a:t>المخاطر القانونية والتنظيمية</a:t>
            </a:r>
            <a:r>
              <a:rPr lang="en-US" sz="2200" dirty="0">
                <a:latin typeface="Sakkal Majalla" panose="02000000000000000000" pitchFamily="2" charset="-78"/>
                <a:cs typeface="Sakkal Majalla" panose="02000000000000000000" pitchFamily="2" charset="-78"/>
              </a:rPr>
              <a:t>: </a:t>
            </a:r>
            <a:r>
              <a:rPr lang="ar-SA" sz="2200" dirty="0">
                <a:latin typeface="Sakkal Majalla" panose="02000000000000000000" pitchFamily="2" charset="-78"/>
                <a:cs typeface="Sakkal Majalla" panose="02000000000000000000" pitchFamily="2" charset="-78"/>
              </a:rPr>
              <a:t>تتعلق هذه المخاطر بالقوانين واللوائح التي قد تؤثر على العمل أو قد تؤدي إلى دعاوى قانونية. قد تشمل التغيرات في التشريعات أو اللوائح الحكومية</a:t>
            </a:r>
            <a:r>
              <a:rPr lang="en-US" sz="2200" dirty="0">
                <a:latin typeface="Sakkal Majalla" panose="02000000000000000000" pitchFamily="2" charset="-78"/>
                <a:cs typeface="Sakkal Majalla" panose="02000000000000000000" pitchFamily="2" charset="-78"/>
              </a:rPr>
              <a:t>.</a:t>
            </a:r>
          </a:p>
          <a:p>
            <a:pPr marL="0" lvl="0" indent="0" algn="just" rtl="1">
              <a:lnSpc>
                <a:spcPct val="100000"/>
              </a:lnSpc>
              <a:buNone/>
            </a:pPr>
            <a:r>
              <a:rPr lang="ar-SA" sz="2200" b="1" dirty="0">
                <a:latin typeface="Sakkal Majalla" panose="02000000000000000000" pitchFamily="2" charset="-78"/>
                <a:cs typeface="Sakkal Majalla" panose="02000000000000000000" pitchFamily="2" charset="-78"/>
              </a:rPr>
              <a:t>المخاطر البيئية</a:t>
            </a:r>
            <a:r>
              <a:rPr lang="en-US" sz="2200" dirty="0">
                <a:latin typeface="Sakkal Majalla" panose="02000000000000000000" pitchFamily="2" charset="-78"/>
                <a:cs typeface="Sakkal Majalla" panose="02000000000000000000" pitchFamily="2" charset="-78"/>
              </a:rPr>
              <a:t>: </a:t>
            </a:r>
            <a:r>
              <a:rPr lang="ar-SA" sz="2200" dirty="0">
                <a:latin typeface="Sakkal Majalla" panose="02000000000000000000" pitchFamily="2" charset="-78"/>
                <a:cs typeface="Sakkal Majalla" panose="02000000000000000000" pitchFamily="2" charset="-78"/>
              </a:rPr>
              <a:t>تشمل المخاطر الناجمة عن الكوارث الطبيعية أو التغيرات البيئية التي قد تؤثر على العمليات أو المشاريع</a:t>
            </a:r>
            <a:r>
              <a:rPr lang="en-US" sz="2200" dirty="0">
                <a:latin typeface="Sakkal Majalla" panose="02000000000000000000" pitchFamily="2" charset="-78"/>
                <a:cs typeface="Sakkal Majalla" panose="02000000000000000000" pitchFamily="2" charset="-78"/>
              </a:rPr>
              <a:t>.</a:t>
            </a:r>
          </a:p>
          <a:p>
            <a:pPr marL="0" lvl="0" indent="0" algn="just" rtl="1">
              <a:lnSpc>
                <a:spcPct val="100000"/>
              </a:lnSpc>
              <a:buNone/>
            </a:pPr>
            <a:r>
              <a:rPr lang="ar-SA" sz="2200" b="1" dirty="0">
                <a:latin typeface="Sakkal Majalla" panose="02000000000000000000" pitchFamily="2" charset="-78"/>
                <a:cs typeface="Sakkal Majalla" panose="02000000000000000000" pitchFamily="2" charset="-78"/>
              </a:rPr>
              <a:t>المخاطر الاجتماعية</a:t>
            </a:r>
            <a:r>
              <a:rPr lang="en-US" sz="2200" dirty="0">
                <a:latin typeface="Sakkal Majalla" panose="02000000000000000000" pitchFamily="2" charset="-78"/>
                <a:cs typeface="Sakkal Majalla" panose="02000000000000000000" pitchFamily="2" charset="-78"/>
              </a:rPr>
              <a:t>: </a:t>
            </a:r>
            <a:r>
              <a:rPr lang="ar-SA" sz="2200" dirty="0">
                <a:latin typeface="Sakkal Majalla" panose="02000000000000000000" pitchFamily="2" charset="-78"/>
                <a:cs typeface="Sakkal Majalla" panose="02000000000000000000" pitchFamily="2" charset="-78"/>
              </a:rPr>
              <a:t>تتعلق بتغيرات في سلوك الأفراد أو المجتمع قد تؤثر على الأعمال أو المشروعات، مثل تغيير الاتجاهات الاجتماعية </a:t>
            </a:r>
            <a:r>
              <a:rPr lang="ar-LY" sz="2200" dirty="0" smtClean="0">
                <a:latin typeface="Sakkal Majalla" panose="02000000000000000000" pitchFamily="2" charset="-78"/>
                <a:cs typeface="Sakkal Majalla" panose="02000000000000000000" pitchFamily="2" charset="-78"/>
              </a:rPr>
              <a:t>(مثل الوعي باهمية الاستدامة البيئية)</a:t>
            </a:r>
            <a:r>
              <a:rPr lang="ar-SA" sz="2200" dirty="0" smtClean="0">
                <a:latin typeface="Sakkal Majalla" panose="02000000000000000000" pitchFamily="2" charset="-78"/>
                <a:cs typeface="Sakkal Majalla" panose="02000000000000000000" pitchFamily="2" charset="-78"/>
              </a:rPr>
              <a:t>أو </a:t>
            </a:r>
            <a:r>
              <a:rPr lang="ar-SA" sz="2200" dirty="0">
                <a:latin typeface="Sakkal Majalla" panose="02000000000000000000" pitchFamily="2" charset="-78"/>
                <a:cs typeface="Sakkal Majalla" panose="02000000000000000000" pitchFamily="2" charset="-78"/>
              </a:rPr>
              <a:t>تزايد الوعي بالمسؤولية </a:t>
            </a:r>
            <a:r>
              <a:rPr lang="ar-SA" sz="2200" dirty="0" smtClean="0">
                <a:latin typeface="Sakkal Majalla" panose="02000000000000000000" pitchFamily="2" charset="-78"/>
                <a:cs typeface="Sakkal Majalla" panose="02000000000000000000" pitchFamily="2" charset="-78"/>
              </a:rPr>
              <a:t>الاجتماعية</a:t>
            </a:r>
            <a:r>
              <a:rPr lang="ar-LY" sz="2200" smtClean="0">
                <a:latin typeface="Sakkal Majalla" panose="02000000000000000000" pitchFamily="2" charset="-78"/>
                <a:cs typeface="Sakkal Majalla" panose="02000000000000000000" pitchFamily="2" charset="-78"/>
              </a:rPr>
              <a:t>(دعم المشاريع الصحية، توفير بيئة عمل عادلة وامنة للموظفين)</a:t>
            </a:r>
            <a:r>
              <a:rPr lang="en-US" sz="2200" dirty="0" smtClean="0">
                <a:latin typeface="Sakkal Majalla" panose="02000000000000000000" pitchFamily="2" charset="-78"/>
                <a:cs typeface="Sakkal Majalla" panose="02000000000000000000" pitchFamily="2" charset="-78"/>
              </a:rPr>
              <a:t>.</a:t>
            </a:r>
            <a:endParaRPr lang="en-US" sz="22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2689103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smtClean="0">
                <a:latin typeface="Sakkal Majalla" panose="02000000000000000000" pitchFamily="2" charset="-78"/>
                <a:cs typeface="Sakkal Majalla" panose="02000000000000000000" pitchFamily="2" charset="-78"/>
              </a:rPr>
              <a:t>أهداف إدارة المخاطر</a:t>
            </a:r>
            <a:r>
              <a:rPr lang="en-US" dirty="0" smtClean="0">
                <a:latin typeface="Sakkal Majalla" panose="02000000000000000000" pitchFamily="2" charset="-78"/>
                <a:cs typeface="Sakkal Majalla" panose="02000000000000000000" pitchFamily="2" charset="-78"/>
              </a:rPr>
              <a:t/>
            </a:r>
            <a:br>
              <a:rPr lang="en-US" dirty="0" smtClean="0">
                <a:latin typeface="Sakkal Majalla" panose="02000000000000000000" pitchFamily="2" charset="-78"/>
                <a:cs typeface="Sakkal Majalla" panose="02000000000000000000" pitchFamily="2" charset="-78"/>
              </a:rPr>
            </a:br>
            <a:endParaRPr lang="en-US" dirty="0"/>
          </a:p>
        </p:txBody>
      </p:sp>
      <p:sp>
        <p:nvSpPr>
          <p:cNvPr id="3" name="Content Placeholder 2"/>
          <p:cNvSpPr>
            <a:spLocks noGrp="1"/>
          </p:cNvSpPr>
          <p:nvPr>
            <p:ph idx="1"/>
          </p:nvPr>
        </p:nvSpPr>
        <p:spPr>
          <a:xfrm>
            <a:off x="711200" y="1252971"/>
            <a:ext cx="11215254" cy="5018520"/>
          </a:xfrm>
        </p:spPr>
        <p:txBody>
          <a:bodyPr>
            <a:noAutofit/>
          </a:bodyPr>
          <a:lstStyle/>
          <a:p>
            <a:pPr marL="0" indent="0" algn="just" rtl="1">
              <a:lnSpc>
                <a:spcPct val="100000"/>
              </a:lnSpc>
              <a:buNone/>
            </a:pPr>
            <a:r>
              <a:rPr lang="ar-SA" sz="2200" dirty="0" smtClean="0">
                <a:latin typeface="Sakkal Majalla" panose="02000000000000000000" pitchFamily="2" charset="-78"/>
                <a:cs typeface="Sakkal Majalla" panose="02000000000000000000" pitchFamily="2" charset="-78"/>
              </a:rPr>
              <a:t>إدارة </a:t>
            </a:r>
            <a:r>
              <a:rPr lang="ar-SA" sz="2200" dirty="0">
                <a:latin typeface="Sakkal Majalla" panose="02000000000000000000" pitchFamily="2" charset="-78"/>
                <a:cs typeface="Sakkal Majalla" panose="02000000000000000000" pitchFamily="2" charset="-78"/>
              </a:rPr>
              <a:t>المخاطر تهدف إلى تحقيق عدة أهداف رئيسية، منها</a:t>
            </a:r>
            <a:r>
              <a:rPr lang="en-US" sz="2200" dirty="0">
                <a:latin typeface="Sakkal Majalla" panose="02000000000000000000" pitchFamily="2" charset="-78"/>
                <a:cs typeface="Sakkal Majalla" panose="02000000000000000000" pitchFamily="2" charset="-78"/>
              </a:rPr>
              <a:t>:</a:t>
            </a:r>
          </a:p>
          <a:p>
            <a:pPr marL="285750" lvl="0" indent="-285750" algn="just" rtl="1">
              <a:lnSpc>
                <a:spcPct val="100000"/>
              </a:lnSpc>
              <a:buFont typeface="+mj-lt"/>
              <a:buAutoNum type="arabicPeriod"/>
            </a:pPr>
            <a:r>
              <a:rPr lang="ar-SA" sz="2200" b="1" dirty="0">
                <a:latin typeface="Sakkal Majalla" panose="02000000000000000000" pitchFamily="2" charset="-78"/>
                <a:cs typeface="Sakkal Majalla" panose="02000000000000000000" pitchFamily="2" charset="-78"/>
              </a:rPr>
              <a:t>تحقيق الاستقرار المالي</a:t>
            </a:r>
            <a:r>
              <a:rPr lang="en-US" sz="2200" dirty="0">
                <a:latin typeface="Sakkal Majalla" panose="02000000000000000000" pitchFamily="2" charset="-78"/>
                <a:cs typeface="Sakkal Majalla" panose="02000000000000000000" pitchFamily="2" charset="-78"/>
              </a:rPr>
              <a:t>: </a:t>
            </a:r>
            <a:r>
              <a:rPr lang="ar-SA" sz="2200" dirty="0">
                <a:latin typeface="Sakkal Majalla" panose="02000000000000000000" pitchFamily="2" charset="-78"/>
                <a:cs typeface="Sakkal Majalla" panose="02000000000000000000" pitchFamily="2" charset="-78"/>
              </a:rPr>
              <a:t>من خلال تحديد المخاطر المالية المتوقعة والتعامل معها بشكل مسبق، تستطيع المنظمات الحفاظ على استقرارها المالي والحد من الخسائر غير المتوقعة</a:t>
            </a:r>
            <a:r>
              <a:rPr lang="en-US" sz="2200" dirty="0">
                <a:latin typeface="Sakkal Majalla" panose="02000000000000000000" pitchFamily="2" charset="-78"/>
                <a:cs typeface="Sakkal Majalla" panose="02000000000000000000" pitchFamily="2" charset="-78"/>
              </a:rPr>
              <a:t>.</a:t>
            </a:r>
          </a:p>
          <a:p>
            <a:pPr marL="285750" lvl="0" indent="-285750" algn="just" rtl="1">
              <a:lnSpc>
                <a:spcPct val="100000"/>
              </a:lnSpc>
              <a:buFont typeface="+mj-lt"/>
              <a:buAutoNum type="arabicPeriod"/>
            </a:pPr>
            <a:r>
              <a:rPr lang="ar-SA" sz="2200" b="1" dirty="0">
                <a:latin typeface="Sakkal Majalla" panose="02000000000000000000" pitchFamily="2" charset="-78"/>
                <a:cs typeface="Sakkal Majalla" panose="02000000000000000000" pitchFamily="2" charset="-78"/>
              </a:rPr>
              <a:t>تحسين القدرة على التنبؤ</a:t>
            </a:r>
            <a:r>
              <a:rPr lang="en-US" sz="2200" dirty="0">
                <a:latin typeface="Sakkal Majalla" panose="02000000000000000000" pitchFamily="2" charset="-78"/>
                <a:cs typeface="Sakkal Majalla" panose="02000000000000000000" pitchFamily="2" charset="-78"/>
              </a:rPr>
              <a:t>: </a:t>
            </a:r>
            <a:r>
              <a:rPr lang="ar-SA" sz="2200" dirty="0">
                <a:latin typeface="Sakkal Majalla" panose="02000000000000000000" pitchFamily="2" charset="-78"/>
                <a:cs typeface="Sakkal Majalla" panose="02000000000000000000" pitchFamily="2" charset="-78"/>
              </a:rPr>
              <a:t>تساعد إدارة المخاطر في توفير فهم أفضل لما يمكن أن يحدث في المستقبل، مما يتيح للمؤسسات اتخاذ قرارات استراتيجية بناءً على تحليل دقيق</a:t>
            </a:r>
            <a:r>
              <a:rPr lang="en-US" sz="2200" dirty="0">
                <a:latin typeface="Sakkal Majalla" panose="02000000000000000000" pitchFamily="2" charset="-78"/>
                <a:cs typeface="Sakkal Majalla" panose="02000000000000000000" pitchFamily="2" charset="-78"/>
              </a:rPr>
              <a:t>.</a:t>
            </a:r>
          </a:p>
          <a:p>
            <a:pPr marL="285750" lvl="0" indent="-285750" algn="just" rtl="1">
              <a:lnSpc>
                <a:spcPct val="100000"/>
              </a:lnSpc>
              <a:buFont typeface="+mj-lt"/>
              <a:buAutoNum type="arabicPeriod"/>
            </a:pPr>
            <a:r>
              <a:rPr lang="ar-SA" sz="2200" b="1" dirty="0">
                <a:latin typeface="Sakkal Majalla" panose="02000000000000000000" pitchFamily="2" charset="-78"/>
                <a:cs typeface="Sakkal Majalla" panose="02000000000000000000" pitchFamily="2" charset="-78"/>
              </a:rPr>
              <a:t>تعزيز الأمن والسلامة</a:t>
            </a:r>
            <a:r>
              <a:rPr lang="en-US" sz="2200" dirty="0">
                <a:latin typeface="Sakkal Majalla" panose="02000000000000000000" pitchFamily="2" charset="-78"/>
                <a:cs typeface="Sakkal Majalla" panose="02000000000000000000" pitchFamily="2" charset="-78"/>
              </a:rPr>
              <a:t>: </a:t>
            </a:r>
            <a:r>
              <a:rPr lang="ar-SA" sz="2200" dirty="0">
                <a:latin typeface="Sakkal Majalla" panose="02000000000000000000" pitchFamily="2" charset="-78"/>
                <a:cs typeface="Sakkal Majalla" panose="02000000000000000000" pitchFamily="2" charset="-78"/>
              </a:rPr>
              <a:t>من خلال تقليل المخاطر التشغيلية، يمكن للمؤسسات ضمان بيئة عمل أكثر أمانًا لجميع المعنيين، سواء الموظفين أو العملاء</a:t>
            </a:r>
            <a:r>
              <a:rPr lang="en-US" sz="2200" dirty="0">
                <a:latin typeface="Sakkal Majalla" panose="02000000000000000000" pitchFamily="2" charset="-78"/>
                <a:cs typeface="Sakkal Majalla" panose="02000000000000000000" pitchFamily="2" charset="-78"/>
              </a:rPr>
              <a:t>.</a:t>
            </a:r>
          </a:p>
          <a:p>
            <a:pPr marL="285750" lvl="0" indent="-285750" algn="just" rtl="1">
              <a:lnSpc>
                <a:spcPct val="100000"/>
              </a:lnSpc>
              <a:buFont typeface="+mj-lt"/>
              <a:buAutoNum type="arabicPeriod"/>
            </a:pPr>
            <a:r>
              <a:rPr lang="ar-SA" sz="2200" b="1" dirty="0">
                <a:latin typeface="Sakkal Majalla" panose="02000000000000000000" pitchFamily="2" charset="-78"/>
                <a:cs typeface="Sakkal Majalla" panose="02000000000000000000" pitchFamily="2" charset="-78"/>
              </a:rPr>
              <a:t>حماية السمعة</a:t>
            </a:r>
            <a:r>
              <a:rPr lang="en-US" sz="2200" dirty="0">
                <a:latin typeface="Sakkal Majalla" panose="02000000000000000000" pitchFamily="2" charset="-78"/>
                <a:cs typeface="Sakkal Majalla" panose="02000000000000000000" pitchFamily="2" charset="-78"/>
              </a:rPr>
              <a:t>: </a:t>
            </a:r>
            <a:r>
              <a:rPr lang="ar-SA" sz="2200" dirty="0">
                <a:latin typeface="Sakkal Majalla" panose="02000000000000000000" pitchFamily="2" charset="-78"/>
                <a:cs typeface="Sakkal Majalla" panose="02000000000000000000" pitchFamily="2" charset="-78"/>
              </a:rPr>
              <a:t>تعتبر إدارة المخاطر عاملاً مهمًا في حماية سمعة المؤسسة من خلال تقليل احتمالية وقوع أحداث قد تؤثر سلبًا على صورة المؤسسة أو العلامة التجارية</a:t>
            </a:r>
            <a:r>
              <a:rPr lang="en-US" sz="2200" dirty="0">
                <a:latin typeface="Sakkal Majalla" panose="02000000000000000000" pitchFamily="2" charset="-78"/>
                <a:cs typeface="Sakkal Majalla" panose="02000000000000000000" pitchFamily="2" charset="-78"/>
              </a:rPr>
              <a:t>.</a:t>
            </a:r>
          </a:p>
          <a:p>
            <a:pPr marL="285750" lvl="0" indent="-285750" algn="just" rtl="1">
              <a:lnSpc>
                <a:spcPct val="100000"/>
              </a:lnSpc>
              <a:buFont typeface="+mj-lt"/>
              <a:buAutoNum type="arabicPeriod"/>
            </a:pPr>
            <a:r>
              <a:rPr lang="ar-SA" sz="2200" b="1" dirty="0">
                <a:latin typeface="Sakkal Majalla" panose="02000000000000000000" pitchFamily="2" charset="-78"/>
                <a:cs typeface="Sakkal Majalla" panose="02000000000000000000" pitchFamily="2" charset="-78"/>
              </a:rPr>
              <a:t>زيادة الفعالية التشغيلية</a:t>
            </a:r>
            <a:r>
              <a:rPr lang="en-US" sz="2200" dirty="0">
                <a:latin typeface="Sakkal Majalla" panose="02000000000000000000" pitchFamily="2" charset="-78"/>
                <a:cs typeface="Sakkal Majalla" panose="02000000000000000000" pitchFamily="2" charset="-78"/>
              </a:rPr>
              <a:t>: </a:t>
            </a:r>
            <a:r>
              <a:rPr lang="ar-SA" sz="2200" dirty="0">
                <a:latin typeface="Sakkal Majalla" panose="02000000000000000000" pitchFamily="2" charset="-78"/>
                <a:cs typeface="Sakkal Majalla" panose="02000000000000000000" pitchFamily="2" charset="-78"/>
              </a:rPr>
              <a:t>تساعد إدارة المخاطر في تحسين فعالية الأداء في المؤسسات من خلال تنظيم العمليات وتقليل الاضطرابات الناتجة عن المخاطر المحتملة</a:t>
            </a:r>
            <a:r>
              <a:rPr lang="en-US" sz="2200" dirty="0">
                <a:latin typeface="Sakkal Majalla" panose="02000000000000000000" pitchFamily="2" charset="-78"/>
                <a:cs typeface="Sakkal Majalla" panose="02000000000000000000" pitchFamily="2" charset="-78"/>
              </a:rPr>
              <a:t>.</a:t>
            </a:r>
          </a:p>
          <a:p>
            <a:pPr marL="285750" lvl="0" indent="-285750" algn="just" rtl="1">
              <a:lnSpc>
                <a:spcPct val="100000"/>
              </a:lnSpc>
              <a:buFont typeface="+mj-lt"/>
              <a:buAutoNum type="arabicPeriod"/>
            </a:pPr>
            <a:r>
              <a:rPr lang="ar-SA" sz="2200" b="1" dirty="0">
                <a:latin typeface="Sakkal Majalla" panose="02000000000000000000" pitchFamily="2" charset="-78"/>
                <a:cs typeface="Sakkal Majalla" panose="02000000000000000000" pitchFamily="2" charset="-78"/>
              </a:rPr>
              <a:t>الامتثال للقوانين واللوائح</a:t>
            </a:r>
            <a:r>
              <a:rPr lang="en-US" sz="2200" dirty="0">
                <a:latin typeface="Sakkal Majalla" panose="02000000000000000000" pitchFamily="2" charset="-78"/>
                <a:cs typeface="Sakkal Majalla" panose="02000000000000000000" pitchFamily="2" charset="-78"/>
              </a:rPr>
              <a:t>: </a:t>
            </a:r>
            <a:r>
              <a:rPr lang="ar-SA" sz="2200" dirty="0">
                <a:latin typeface="Sakkal Majalla" panose="02000000000000000000" pitchFamily="2" charset="-78"/>
                <a:cs typeface="Sakkal Majalla" panose="02000000000000000000" pitchFamily="2" charset="-78"/>
              </a:rPr>
              <a:t>تعتبر إدارة المخاطر ضرورية لضمان الامتثال للقوانين والمعايير التنظيمية، مما يساهم في تجنب الدعاوى القانونية أو الغرامات</a:t>
            </a:r>
            <a:r>
              <a:rPr lang="en-US" sz="2200" dirty="0">
                <a:latin typeface="Sakkal Majalla" panose="02000000000000000000" pitchFamily="2" charset="-78"/>
                <a:cs typeface="Sakkal Majalla" panose="02000000000000000000" pitchFamily="2" charset="-78"/>
              </a:rPr>
              <a:t>.</a:t>
            </a:r>
          </a:p>
        </p:txBody>
      </p:sp>
    </p:spTree>
    <p:extLst>
      <p:ext uri="{BB962C8B-B14F-4D97-AF65-F5344CB8AC3E}">
        <p14:creationId xmlns:p14="http://schemas.microsoft.com/office/powerpoint/2010/main" val="32259355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5145" y="-373785"/>
            <a:ext cx="10515600" cy="1325563"/>
          </a:xfrm>
        </p:spPr>
        <p:txBody>
          <a:bodyPr/>
          <a:lstStyle/>
          <a:p>
            <a:pPr algn="ctr" rtl="1"/>
            <a:r>
              <a:rPr lang="ar-SA" b="1" dirty="0"/>
              <a:t>الخطوات المتبعة في إدارة المخاطر</a:t>
            </a:r>
            <a:endParaRPr lang="en-US" dirty="0"/>
          </a:p>
        </p:txBody>
      </p:sp>
      <p:sp>
        <p:nvSpPr>
          <p:cNvPr id="3" name="Content Placeholder 2"/>
          <p:cNvSpPr>
            <a:spLocks noGrp="1"/>
          </p:cNvSpPr>
          <p:nvPr>
            <p:ph idx="1"/>
          </p:nvPr>
        </p:nvSpPr>
        <p:spPr>
          <a:xfrm>
            <a:off x="701964" y="615662"/>
            <a:ext cx="11122891" cy="4778374"/>
          </a:xfrm>
        </p:spPr>
        <p:txBody>
          <a:bodyPr>
            <a:noAutofit/>
          </a:bodyPr>
          <a:lstStyle/>
          <a:p>
            <a:pPr marL="0" indent="0" algn="just" rtl="1">
              <a:buNone/>
            </a:pPr>
            <a:r>
              <a:rPr lang="ar-SA" sz="2200" dirty="0">
                <a:latin typeface="Sakkal Majalla" panose="02000000000000000000" pitchFamily="2" charset="-78"/>
                <a:cs typeface="Sakkal Majalla" panose="02000000000000000000" pitchFamily="2" charset="-78"/>
              </a:rPr>
              <a:t>تتضمن عملية إدارة المخاطر عدة خطوات أساسية يمكن اتباعها لتحقيق أهداف فعالة. وهذه الخطوات هي</a:t>
            </a:r>
            <a:r>
              <a:rPr lang="en-US" sz="2200" dirty="0">
                <a:latin typeface="Sakkal Majalla" panose="02000000000000000000" pitchFamily="2" charset="-78"/>
                <a:cs typeface="Sakkal Majalla" panose="02000000000000000000" pitchFamily="2" charset="-78"/>
              </a:rPr>
              <a:t>:</a:t>
            </a:r>
          </a:p>
          <a:p>
            <a:pPr algn="just" rtl="1"/>
            <a:r>
              <a:rPr lang="ar-SA" sz="2200" b="1" dirty="0">
                <a:latin typeface="Sakkal Majalla" panose="02000000000000000000" pitchFamily="2" charset="-78"/>
                <a:cs typeface="Sakkal Majalla" panose="02000000000000000000" pitchFamily="2" charset="-78"/>
              </a:rPr>
              <a:t>التحديد</a:t>
            </a:r>
            <a:r>
              <a:rPr lang="en-US" sz="2200" dirty="0">
                <a:latin typeface="Sakkal Majalla" panose="02000000000000000000" pitchFamily="2" charset="-78"/>
                <a:cs typeface="Sakkal Majalla" panose="02000000000000000000" pitchFamily="2" charset="-78"/>
              </a:rPr>
              <a:t>:</a:t>
            </a:r>
          </a:p>
          <a:p>
            <a:pPr marL="457200" lvl="1" indent="0" algn="just" rtl="1">
              <a:buNone/>
            </a:pPr>
            <a:r>
              <a:rPr lang="ar-SA" sz="2200" dirty="0">
                <a:latin typeface="Sakkal Majalla" panose="02000000000000000000" pitchFamily="2" charset="-78"/>
                <a:cs typeface="Sakkal Majalla" panose="02000000000000000000" pitchFamily="2" charset="-78"/>
              </a:rPr>
              <a:t>أول خطوة في إدارة المخاطر هي </a:t>
            </a:r>
            <a:r>
              <a:rPr lang="ar-SA" sz="2200" b="1" dirty="0">
                <a:latin typeface="Sakkal Majalla" panose="02000000000000000000" pitchFamily="2" charset="-78"/>
                <a:cs typeface="Sakkal Majalla" panose="02000000000000000000" pitchFamily="2" charset="-78"/>
              </a:rPr>
              <a:t>تحديد المخاطر</a:t>
            </a:r>
            <a:r>
              <a:rPr lang="ar-SA" sz="2200" dirty="0">
                <a:latin typeface="Sakkal Majalla" panose="02000000000000000000" pitchFamily="2" charset="-78"/>
                <a:cs typeface="Sakkal Majalla" panose="02000000000000000000" pitchFamily="2" charset="-78"/>
              </a:rPr>
              <a:t> المحتملة. يشمل ذلك استعراض جميع الأنشطة والعمليات داخل المنظمة وتحديد جميع المخاطر المحتملة التي قد تؤثر على هذه العمليات</a:t>
            </a:r>
            <a:r>
              <a:rPr lang="en-US" sz="2200" dirty="0">
                <a:latin typeface="Sakkal Majalla" panose="02000000000000000000" pitchFamily="2" charset="-78"/>
                <a:cs typeface="Sakkal Majalla" panose="02000000000000000000" pitchFamily="2" charset="-78"/>
              </a:rPr>
              <a:t>.</a:t>
            </a:r>
          </a:p>
          <a:p>
            <a:pPr algn="just" rtl="1"/>
            <a:r>
              <a:rPr lang="ar-SA" sz="2200" b="1" dirty="0" smtClean="0">
                <a:latin typeface="Sakkal Majalla" panose="02000000000000000000" pitchFamily="2" charset="-78"/>
                <a:cs typeface="Sakkal Majalla" panose="02000000000000000000" pitchFamily="2" charset="-78"/>
              </a:rPr>
              <a:t>التحليل</a:t>
            </a:r>
            <a:r>
              <a:rPr lang="en-US" sz="2200" dirty="0">
                <a:latin typeface="Sakkal Majalla" panose="02000000000000000000" pitchFamily="2" charset="-78"/>
                <a:cs typeface="Sakkal Majalla" panose="02000000000000000000" pitchFamily="2" charset="-78"/>
              </a:rPr>
              <a:t>:</a:t>
            </a:r>
          </a:p>
          <a:p>
            <a:pPr marL="457200" lvl="1" indent="0" algn="just" rtl="1">
              <a:buNone/>
            </a:pPr>
            <a:r>
              <a:rPr lang="ar-SA" sz="2200" dirty="0">
                <a:latin typeface="Sakkal Majalla" panose="02000000000000000000" pitchFamily="2" charset="-78"/>
                <a:cs typeface="Sakkal Majalla" panose="02000000000000000000" pitchFamily="2" charset="-78"/>
              </a:rPr>
              <a:t>بعد تحديد المخاطر، تأتي خطوة </a:t>
            </a:r>
            <a:r>
              <a:rPr lang="ar-SA" sz="2200" b="1" dirty="0">
                <a:latin typeface="Sakkal Majalla" panose="02000000000000000000" pitchFamily="2" charset="-78"/>
                <a:cs typeface="Sakkal Majalla" panose="02000000000000000000" pitchFamily="2" charset="-78"/>
              </a:rPr>
              <a:t>تحليل المخاطر</a:t>
            </a:r>
            <a:r>
              <a:rPr lang="en-US" sz="2200" dirty="0">
                <a:latin typeface="Sakkal Majalla" panose="02000000000000000000" pitchFamily="2" charset="-78"/>
                <a:cs typeface="Sakkal Majalla" panose="02000000000000000000" pitchFamily="2" charset="-78"/>
              </a:rPr>
              <a:t>. </a:t>
            </a:r>
            <a:r>
              <a:rPr lang="ar-SA" sz="2200" dirty="0">
                <a:latin typeface="Sakkal Majalla" panose="02000000000000000000" pitchFamily="2" charset="-78"/>
                <a:cs typeface="Sakkal Majalla" panose="02000000000000000000" pitchFamily="2" charset="-78"/>
              </a:rPr>
              <a:t>يتطلب ذلك تحديد احتمالية حدوث كل خطر وتأثيره المحتمل. يتم تصنيف المخاطر وفقًا لأولوية معالجتها بناءً على شدة تأثيرها واحتمال حدوثها</a:t>
            </a:r>
            <a:r>
              <a:rPr lang="en-US" sz="2200" dirty="0">
                <a:latin typeface="Sakkal Majalla" panose="02000000000000000000" pitchFamily="2" charset="-78"/>
                <a:cs typeface="Sakkal Majalla" panose="02000000000000000000" pitchFamily="2" charset="-78"/>
              </a:rPr>
              <a:t>.</a:t>
            </a:r>
          </a:p>
          <a:p>
            <a:pPr algn="just" rtl="1"/>
            <a:r>
              <a:rPr lang="ar-SA" sz="2200" b="1" dirty="0">
                <a:latin typeface="Sakkal Majalla" panose="02000000000000000000" pitchFamily="2" charset="-78"/>
                <a:cs typeface="Sakkal Majalla" panose="02000000000000000000" pitchFamily="2" charset="-78"/>
              </a:rPr>
              <a:t>التقييم الكمي والنوعي</a:t>
            </a:r>
            <a:r>
              <a:rPr lang="en-US" sz="2200" dirty="0">
                <a:latin typeface="Sakkal Majalla" panose="02000000000000000000" pitchFamily="2" charset="-78"/>
                <a:cs typeface="Sakkal Majalla" panose="02000000000000000000" pitchFamily="2" charset="-78"/>
              </a:rPr>
              <a:t>:</a:t>
            </a:r>
          </a:p>
          <a:p>
            <a:pPr marL="457200" lvl="1" indent="0" algn="just" rtl="1">
              <a:buNone/>
            </a:pPr>
            <a:r>
              <a:rPr lang="ar-SA" sz="2200" dirty="0">
                <a:latin typeface="Sakkal Majalla" panose="02000000000000000000" pitchFamily="2" charset="-78"/>
                <a:cs typeface="Sakkal Majalla" panose="02000000000000000000" pitchFamily="2" charset="-78"/>
              </a:rPr>
              <a:t>في هذه المرحلة، يتم استخدام أدوات تحليلية لتقييم المخاطر </a:t>
            </a:r>
            <a:r>
              <a:rPr lang="ar-SA" sz="2200" b="1" dirty="0">
                <a:latin typeface="Sakkal Majalla" panose="02000000000000000000" pitchFamily="2" charset="-78"/>
                <a:cs typeface="Sakkal Majalla" panose="02000000000000000000" pitchFamily="2" charset="-78"/>
              </a:rPr>
              <a:t>كميا</a:t>
            </a:r>
            <a:r>
              <a:rPr lang="ar-SA" sz="2200" dirty="0">
                <a:latin typeface="Sakkal Majalla" panose="02000000000000000000" pitchFamily="2" charset="-78"/>
                <a:cs typeface="Sakkal Majalla" panose="02000000000000000000" pitchFamily="2" charset="-78"/>
              </a:rPr>
              <a:t> و</a:t>
            </a:r>
            <a:r>
              <a:rPr lang="ar-SA" sz="2200" b="1" dirty="0">
                <a:latin typeface="Sakkal Majalla" panose="02000000000000000000" pitchFamily="2" charset="-78"/>
                <a:cs typeface="Sakkal Majalla" panose="02000000000000000000" pitchFamily="2" charset="-78"/>
              </a:rPr>
              <a:t>نوعيا</a:t>
            </a:r>
            <a:r>
              <a:rPr lang="en-US" sz="2200" dirty="0">
                <a:latin typeface="Sakkal Majalla" panose="02000000000000000000" pitchFamily="2" charset="-78"/>
                <a:cs typeface="Sakkal Majalla" panose="02000000000000000000" pitchFamily="2" charset="-78"/>
              </a:rPr>
              <a:t>. </a:t>
            </a:r>
            <a:r>
              <a:rPr lang="ar-SA" sz="2200" dirty="0">
                <a:latin typeface="Sakkal Majalla" panose="02000000000000000000" pitchFamily="2" charset="-78"/>
                <a:cs typeface="Sakkal Majalla" panose="02000000000000000000" pitchFamily="2" charset="-78"/>
              </a:rPr>
              <a:t>يتضمن ذلك استخدام نماذج رياضية لتحديد مقدار الخسائر المحتملة بناءً على احتمالية حدوث المخاطر وتقدير العواقب</a:t>
            </a:r>
            <a:r>
              <a:rPr lang="en-US" sz="2200" dirty="0" smtClean="0">
                <a:latin typeface="Sakkal Majalla" panose="02000000000000000000" pitchFamily="2" charset="-78"/>
                <a:cs typeface="Sakkal Majalla" panose="02000000000000000000" pitchFamily="2" charset="-78"/>
              </a:rPr>
              <a:t>.</a:t>
            </a:r>
            <a:endParaRPr lang="ar-LY" sz="2200" dirty="0" smtClean="0">
              <a:latin typeface="Sakkal Majalla" panose="02000000000000000000" pitchFamily="2" charset="-78"/>
              <a:cs typeface="Sakkal Majalla" panose="02000000000000000000" pitchFamily="2" charset="-78"/>
            </a:endParaRPr>
          </a:p>
          <a:p>
            <a:pPr algn="just" rtl="1"/>
            <a:r>
              <a:rPr lang="ar-SA" sz="2200" b="1" dirty="0" smtClean="0">
                <a:latin typeface="Sakkal Majalla" panose="02000000000000000000" pitchFamily="2" charset="-78"/>
                <a:cs typeface="Sakkal Majalla" panose="02000000000000000000" pitchFamily="2" charset="-78"/>
              </a:rPr>
              <a:t>التخطيط </a:t>
            </a:r>
            <a:r>
              <a:rPr lang="ar-SA" sz="2200" b="1" dirty="0">
                <a:latin typeface="Sakkal Majalla" panose="02000000000000000000" pitchFamily="2" charset="-78"/>
                <a:cs typeface="Sakkal Majalla" panose="02000000000000000000" pitchFamily="2" charset="-78"/>
              </a:rPr>
              <a:t>للتعامل مع المخاطر</a:t>
            </a:r>
            <a:r>
              <a:rPr lang="en-US" sz="2200" dirty="0">
                <a:latin typeface="Sakkal Majalla" panose="02000000000000000000" pitchFamily="2" charset="-78"/>
                <a:cs typeface="Sakkal Majalla" panose="02000000000000000000" pitchFamily="2" charset="-78"/>
              </a:rPr>
              <a:t>:</a:t>
            </a:r>
          </a:p>
          <a:p>
            <a:pPr marL="457200" lvl="1" indent="0" algn="just" rtl="1">
              <a:buNone/>
            </a:pPr>
            <a:r>
              <a:rPr lang="ar-SA" sz="2200" dirty="0">
                <a:latin typeface="Sakkal Majalla" panose="02000000000000000000" pitchFamily="2" charset="-78"/>
                <a:cs typeface="Sakkal Majalla" panose="02000000000000000000" pitchFamily="2" charset="-78"/>
              </a:rPr>
              <a:t>يتم تطوير </a:t>
            </a:r>
            <a:r>
              <a:rPr lang="ar-SA" sz="2200" b="1" dirty="0">
                <a:latin typeface="Sakkal Majalla" panose="02000000000000000000" pitchFamily="2" charset="-78"/>
                <a:cs typeface="Sakkal Majalla" panose="02000000000000000000" pitchFamily="2" charset="-78"/>
              </a:rPr>
              <a:t>استراتيجيات للتعامل مع المخاطر</a:t>
            </a:r>
            <a:r>
              <a:rPr lang="ar-SA" sz="2200" dirty="0">
                <a:latin typeface="Sakkal Majalla" panose="02000000000000000000" pitchFamily="2" charset="-78"/>
                <a:cs typeface="Sakkal Majalla" panose="02000000000000000000" pitchFamily="2" charset="-78"/>
              </a:rPr>
              <a:t> التي تم تحديدها وتقييمها. تختلف استراتيجيات التعامل مع المخاطر بناءً على طبيعة المخاطر، ولكنها قد تشمل</a:t>
            </a:r>
            <a:r>
              <a:rPr lang="en-US" sz="2200" dirty="0">
                <a:latin typeface="Sakkal Majalla" panose="02000000000000000000" pitchFamily="2" charset="-78"/>
                <a:cs typeface="Sakkal Majalla" panose="02000000000000000000" pitchFamily="2" charset="-78"/>
              </a:rPr>
              <a:t>: </a:t>
            </a:r>
          </a:p>
          <a:p>
            <a:pPr lvl="2" algn="just" rtl="1"/>
            <a:r>
              <a:rPr lang="ar-SA" sz="2200" b="1" dirty="0">
                <a:latin typeface="Sakkal Majalla" panose="02000000000000000000" pitchFamily="2" charset="-78"/>
                <a:cs typeface="Sakkal Majalla" panose="02000000000000000000" pitchFamily="2" charset="-78"/>
              </a:rPr>
              <a:t>التقليل</a:t>
            </a:r>
            <a:r>
              <a:rPr lang="en-US" sz="2200" dirty="0">
                <a:latin typeface="Sakkal Majalla" panose="02000000000000000000" pitchFamily="2" charset="-78"/>
                <a:cs typeface="Sakkal Majalla" panose="02000000000000000000" pitchFamily="2" charset="-78"/>
              </a:rPr>
              <a:t>: </a:t>
            </a:r>
            <a:r>
              <a:rPr lang="ar-SA" sz="2200" dirty="0">
                <a:latin typeface="Sakkal Majalla" panose="02000000000000000000" pitchFamily="2" charset="-78"/>
                <a:cs typeface="Sakkal Majalla" panose="02000000000000000000" pitchFamily="2" charset="-78"/>
              </a:rPr>
              <a:t>اتخاذ خطوات للحد من احتمالية حدوث المخاطر أو تأثيرها</a:t>
            </a:r>
            <a:r>
              <a:rPr lang="en-US" sz="2200" dirty="0">
                <a:latin typeface="Sakkal Majalla" panose="02000000000000000000" pitchFamily="2" charset="-78"/>
                <a:cs typeface="Sakkal Majalla" panose="02000000000000000000" pitchFamily="2" charset="-78"/>
              </a:rPr>
              <a:t>.</a:t>
            </a:r>
          </a:p>
          <a:p>
            <a:pPr lvl="2" algn="just" rtl="1"/>
            <a:r>
              <a:rPr lang="ar-SA" sz="2200" b="1" dirty="0">
                <a:latin typeface="Sakkal Majalla" panose="02000000000000000000" pitchFamily="2" charset="-78"/>
                <a:cs typeface="Sakkal Majalla" panose="02000000000000000000" pitchFamily="2" charset="-78"/>
              </a:rPr>
              <a:t>التجنب</a:t>
            </a:r>
            <a:r>
              <a:rPr lang="en-US" sz="2200" dirty="0">
                <a:latin typeface="Sakkal Majalla" panose="02000000000000000000" pitchFamily="2" charset="-78"/>
                <a:cs typeface="Sakkal Majalla" panose="02000000000000000000" pitchFamily="2" charset="-78"/>
              </a:rPr>
              <a:t>: </a:t>
            </a:r>
            <a:r>
              <a:rPr lang="ar-SA" sz="2200" dirty="0">
                <a:latin typeface="Sakkal Majalla" panose="02000000000000000000" pitchFamily="2" charset="-78"/>
                <a:cs typeface="Sakkal Majalla" panose="02000000000000000000" pitchFamily="2" charset="-78"/>
              </a:rPr>
              <a:t>تغيير الإجراءات أو الأنشطة لتجنب المخاطر</a:t>
            </a:r>
            <a:r>
              <a:rPr lang="en-US" sz="2200" dirty="0">
                <a:latin typeface="Sakkal Majalla" panose="02000000000000000000" pitchFamily="2" charset="-78"/>
                <a:cs typeface="Sakkal Majalla" panose="02000000000000000000" pitchFamily="2" charset="-78"/>
              </a:rPr>
              <a:t>.</a:t>
            </a:r>
          </a:p>
          <a:p>
            <a:pPr lvl="2" algn="just" rtl="1"/>
            <a:r>
              <a:rPr lang="ar-SA" sz="2200" b="1" dirty="0">
                <a:latin typeface="Sakkal Majalla" panose="02000000000000000000" pitchFamily="2" charset="-78"/>
                <a:cs typeface="Sakkal Majalla" panose="02000000000000000000" pitchFamily="2" charset="-78"/>
              </a:rPr>
              <a:t>القبول</a:t>
            </a:r>
            <a:r>
              <a:rPr lang="en-US" sz="2200" dirty="0">
                <a:latin typeface="Sakkal Majalla" panose="02000000000000000000" pitchFamily="2" charset="-78"/>
                <a:cs typeface="Sakkal Majalla" panose="02000000000000000000" pitchFamily="2" charset="-78"/>
              </a:rPr>
              <a:t>: </a:t>
            </a:r>
            <a:r>
              <a:rPr lang="ar-SA" sz="2200" dirty="0">
                <a:latin typeface="Sakkal Majalla" panose="02000000000000000000" pitchFamily="2" charset="-78"/>
                <a:cs typeface="Sakkal Majalla" panose="02000000000000000000" pitchFamily="2" charset="-78"/>
              </a:rPr>
              <a:t>قبول المخاطر التي لا يمكن تجنبها أو تقليلها</a:t>
            </a:r>
            <a:r>
              <a:rPr lang="en-US" sz="2200" dirty="0">
                <a:latin typeface="Sakkal Majalla" panose="02000000000000000000" pitchFamily="2" charset="-78"/>
                <a:cs typeface="Sakkal Majalla" panose="02000000000000000000" pitchFamily="2" charset="-78"/>
              </a:rPr>
              <a:t>.</a:t>
            </a:r>
          </a:p>
          <a:p>
            <a:pPr lvl="2" algn="just" rtl="1"/>
            <a:r>
              <a:rPr lang="ar-SA" sz="2200" b="1" dirty="0">
                <a:latin typeface="Sakkal Majalla" panose="02000000000000000000" pitchFamily="2" charset="-78"/>
                <a:cs typeface="Sakkal Majalla" panose="02000000000000000000" pitchFamily="2" charset="-78"/>
              </a:rPr>
              <a:t>التحويل</a:t>
            </a:r>
            <a:r>
              <a:rPr lang="en-US" sz="2200" dirty="0">
                <a:latin typeface="Sakkal Majalla" panose="02000000000000000000" pitchFamily="2" charset="-78"/>
                <a:cs typeface="Sakkal Majalla" panose="02000000000000000000" pitchFamily="2" charset="-78"/>
              </a:rPr>
              <a:t>: </a:t>
            </a:r>
            <a:r>
              <a:rPr lang="ar-SA" sz="2200" dirty="0">
                <a:latin typeface="Sakkal Majalla" panose="02000000000000000000" pitchFamily="2" charset="-78"/>
                <a:cs typeface="Sakkal Majalla" panose="02000000000000000000" pitchFamily="2" charset="-78"/>
              </a:rPr>
              <a:t>تحويل المخاطر إلى طرف آخر مثل التأمين أو الشراكات</a:t>
            </a:r>
            <a:r>
              <a:rPr lang="en-US" sz="2200" dirty="0" smtClean="0">
                <a:latin typeface="Sakkal Majalla" panose="02000000000000000000" pitchFamily="2" charset="-78"/>
                <a:cs typeface="Sakkal Majalla" panose="02000000000000000000" pitchFamily="2" charset="-78"/>
              </a:rPr>
              <a:t>.</a:t>
            </a:r>
            <a:endParaRPr lang="en-US" sz="22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41307456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SA" b="1" dirty="0"/>
              <a:t>الخطوات المتبعة في إدارة المخاطر</a:t>
            </a:r>
            <a:endParaRPr lang="en-US" dirty="0"/>
          </a:p>
        </p:txBody>
      </p:sp>
      <p:sp>
        <p:nvSpPr>
          <p:cNvPr id="3" name="Content Placeholder 2"/>
          <p:cNvSpPr>
            <a:spLocks noGrp="1"/>
          </p:cNvSpPr>
          <p:nvPr>
            <p:ph idx="1"/>
          </p:nvPr>
        </p:nvSpPr>
        <p:spPr/>
        <p:txBody>
          <a:bodyPr>
            <a:normAutofit fontScale="92500" lnSpcReduction="10000"/>
          </a:bodyPr>
          <a:lstStyle/>
          <a:p>
            <a:pPr algn="just" rtl="1"/>
            <a:r>
              <a:rPr lang="ar-SA" sz="2200" b="1" dirty="0" smtClean="0">
                <a:latin typeface="Sakkal Majalla" panose="02000000000000000000" pitchFamily="2" charset="-78"/>
                <a:cs typeface="Sakkal Majalla" panose="02000000000000000000" pitchFamily="2" charset="-78"/>
              </a:rPr>
              <a:t>تنفيذ الحلول</a:t>
            </a:r>
            <a:r>
              <a:rPr lang="en-US" sz="2200" dirty="0" smtClean="0">
                <a:latin typeface="Sakkal Majalla" panose="02000000000000000000" pitchFamily="2" charset="-78"/>
                <a:cs typeface="Sakkal Majalla" panose="02000000000000000000" pitchFamily="2" charset="-78"/>
              </a:rPr>
              <a:t>:</a:t>
            </a:r>
          </a:p>
          <a:p>
            <a:pPr marL="457200" lvl="1" indent="0" algn="just" rtl="1">
              <a:buNone/>
            </a:pPr>
            <a:r>
              <a:rPr lang="ar-SA" sz="2200" dirty="0" smtClean="0">
                <a:latin typeface="Sakkal Majalla" panose="02000000000000000000" pitchFamily="2" charset="-78"/>
                <a:cs typeface="Sakkal Majalla" panose="02000000000000000000" pitchFamily="2" charset="-78"/>
              </a:rPr>
              <a:t>تتضمن هذه المرحلة تنفيذ الحلول والخطط التي تم وضعها للتعامل مع المخاطر. قد يشمل ذلك تطبيق أنظمة جديدة، تحسين الإجراءات، أو تدريب الموظفين</a:t>
            </a:r>
            <a:r>
              <a:rPr lang="en-US" sz="2200" dirty="0" smtClean="0">
                <a:latin typeface="Sakkal Majalla" panose="02000000000000000000" pitchFamily="2" charset="-78"/>
                <a:cs typeface="Sakkal Majalla" panose="02000000000000000000" pitchFamily="2" charset="-78"/>
              </a:rPr>
              <a:t>.</a:t>
            </a:r>
          </a:p>
          <a:p>
            <a:pPr algn="just" rtl="1"/>
            <a:r>
              <a:rPr lang="ar-SA" sz="2200" b="1" dirty="0" smtClean="0">
                <a:latin typeface="Sakkal Majalla" panose="02000000000000000000" pitchFamily="2" charset="-78"/>
                <a:cs typeface="Sakkal Majalla" panose="02000000000000000000" pitchFamily="2" charset="-78"/>
              </a:rPr>
              <a:t>المراقبة والمراجعة</a:t>
            </a:r>
            <a:r>
              <a:rPr lang="en-US" sz="2200" dirty="0" smtClean="0">
                <a:latin typeface="Sakkal Majalla" panose="02000000000000000000" pitchFamily="2" charset="-78"/>
                <a:cs typeface="Sakkal Majalla" panose="02000000000000000000" pitchFamily="2" charset="-78"/>
              </a:rPr>
              <a:t>:</a:t>
            </a:r>
          </a:p>
          <a:p>
            <a:pPr marL="457200" lvl="1" indent="0" algn="just" rtl="1">
              <a:buNone/>
            </a:pPr>
            <a:r>
              <a:rPr lang="ar-SA" sz="2200" dirty="0" smtClean="0">
                <a:latin typeface="Sakkal Majalla" panose="02000000000000000000" pitchFamily="2" charset="-78"/>
                <a:cs typeface="Sakkal Majalla" panose="02000000000000000000" pitchFamily="2" charset="-78"/>
              </a:rPr>
              <a:t>يجب أن تتم مراقبة المخاطر بشكل مستمر لتحديد أي تغيرات في البيئة أو الأنشطة قد تؤدي إلى ظهور مخاطر جديدة. تشتمل هذه الخطوة أيضًا على </a:t>
            </a:r>
            <a:r>
              <a:rPr lang="ar-SA" sz="2200" b="1" dirty="0" smtClean="0">
                <a:latin typeface="Sakkal Majalla" panose="02000000000000000000" pitchFamily="2" charset="-78"/>
                <a:cs typeface="Sakkal Majalla" panose="02000000000000000000" pitchFamily="2" charset="-78"/>
              </a:rPr>
              <a:t>مراجعة وتقييم فعالية</a:t>
            </a:r>
            <a:r>
              <a:rPr lang="ar-SA" sz="2200" dirty="0" smtClean="0">
                <a:latin typeface="Sakkal Majalla" panose="02000000000000000000" pitchFamily="2" charset="-78"/>
                <a:cs typeface="Sakkal Majalla" panose="02000000000000000000" pitchFamily="2" charset="-78"/>
              </a:rPr>
              <a:t> الإجراءات التي تم اتخاذها</a:t>
            </a:r>
            <a:r>
              <a:rPr lang="en-US" sz="2200" dirty="0" smtClean="0">
                <a:latin typeface="Sakkal Majalla" panose="02000000000000000000" pitchFamily="2" charset="-78"/>
                <a:cs typeface="Sakkal Majalla" panose="02000000000000000000" pitchFamily="2" charset="-78"/>
              </a:rPr>
              <a:t>.</a:t>
            </a:r>
          </a:p>
          <a:p>
            <a:pPr algn="just" rtl="1"/>
            <a:r>
              <a:rPr lang="ar-SA" sz="2200" b="1" dirty="0" smtClean="0">
                <a:latin typeface="Sakkal Majalla" panose="02000000000000000000" pitchFamily="2" charset="-78"/>
                <a:cs typeface="Sakkal Majalla" panose="02000000000000000000" pitchFamily="2" charset="-78"/>
              </a:rPr>
              <a:t>التوثيق والتواصل</a:t>
            </a:r>
            <a:r>
              <a:rPr lang="en-US" sz="2200" dirty="0" smtClean="0">
                <a:latin typeface="Sakkal Majalla" panose="02000000000000000000" pitchFamily="2" charset="-78"/>
                <a:cs typeface="Sakkal Majalla" panose="02000000000000000000" pitchFamily="2" charset="-78"/>
              </a:rPr>
              <a:t>:</a:t>
            </a:r>
          </a:p>
          <a:p>
            <a:pPr marL="457200" lvl="1" indent="0" algn="just" rtl="1">
              <a:buNone/>
            </a:pPr>
            <a:r>
              <a:rPr lang="ar-SA" sz="2200" dirty="0" smtClean="0">
                <a:latin typeface="Sakkal Majalla" panose="02000000000000000000" pitchFamily="2" charset="-78"/>
                <a:cs typeface="Sakkal Majalla" panose="02000000000000000000" pitchFamily="2" charset="-78"/>
              </a:rPr>
              <a:t>يُعد </a:t>
            </a:r>
            <a:r>
              <a:rPr lang="ar-SA" sz="2200" b="1" dirty="0" smtClean="0">
                <a:latin typeface="Sakkal Majalla" panose="02000000000000000000" pitchFamily="2" charset="-78"/>
                <a:cs typeface="Sakkal Majalla" panose="02000000000000000000" pitchFamily="2" charset="-78"/>
              </a:rPr>
              <a:t>توثيق كافة الإجراءات</a:t>
            </a:r>
            <a:r>
              <a:rPr lang="ar-SA" sz="2200" dirty="0" smtClean="0">
                <a:latin typeface="Sakkal Majalla" panose="02000000000000000000" pitchFamily="2" charset="-78"/>
                <a:cs typeface="Sakkal Majalla" panose="02000000000000000000" pitchFamily="2" charset="-78"/>
              </a:rPr>
              <a:t> المتعلقة بإدارة المخاطر أمرًا بالغ الأهمية لضمان الاستفادة من الدروس المستفادة. يجب أيضًا أن تكون هناك </a:t>
            </a:r>
            <a:r>
              <a:rPr lang="ar-SA" sz="2200" b="1" dirty="0" smtClean="0">
                <a:latin typeface="Sakkal Majalla" panose="02000000000000000000" pitchFamily="2" charset="-78"/>
                <a:cs typeface="Sakkal Majalla" panose="02000000000000000000" pitchFamily="2" charset="-78"/>
              </a:rPr>
              <a:t>قنوات اتصال فعّالة</a:t>
            </a:r>
            <a:r>
              <a:rPr lang="ar-SA" sz="2200" dirty="0" smtClean="0">
                <a:latin typeface="Sakkal Majalla" panose="02000000000000000000" pitchFamily="2" charset="-78"/>
                <a:cs typeface="Sakkal Majalla" panose="02000000000000000000" pitchFamily="2" charset="-78"/>
              </a:rPr>
              <a:t> مع الأطراف المعنية لضمان أن جميع المعنيين في المنظمة على دراية بمخاطرهم وكيفية التعامل معها</a:t>
            </a:r>
            <a:r>
              <a:rPr lang="en-US" sz="2200" dirty="0" smtClean="0">
                <a:latin typeface="Sakkal Majalla" panose="02000000000000000000" pitchFamily="2" charset="-78"/>
                <a:cs typeface="Sakkal Majalla" panose="02000000000000000000" pitchFamily="2" charset="-78"/>
              </a:rPr>
              <a:t>.</a:t>
            </a:r>
          </a:p>
          <a:p>
            <a:pPr marL="457200" lvl="1" indent="0" algn="just" rtl="1">
              <a:buNone/>
            </a:pPr>
            <a:endParaRPr lang="en-US" sz="2200" dirty="0">
              <a:latin typeface="Sakkal Majalla" panose="02000000000000000000" pitchFamily="2" charset="-78"/>
              <a:cs typeface="Sakkal Majalla" panose="02000000000000000000" pitchFamily="2" charset="-78"/>
            </a:endParaRPr>
          </a:p>
          <a:p>
            <a:pPr marL="0" lvl="1" indent="0" algn="just" rtl="1">
              <a:buNone/>
            </a:pPr>
            <a:r>
              <a:rPr lang="ar-SA" b="1" dirty="0">
                <a:latin typeface="Sakkal Majalla" panose="02000000000000000000" pitchFamily="2" charset="-78"/>
                <a:cs typeface="Sakkal Majalla" panose="02000000000000000000" pitchFamily="2" charset="-78"/>
              </a:rPr>
              <a:t>إدارة المخاطر هي عملية أساسية لضمان استدامة ونجاح المؤسسات في مختلف القطاعات. من خلال تحديد المخاطر وتقييمها، يمكن للمؤسسات وضع استراتيجيات فعّالة للتعامل معها وتقليل آثارها السلبية. يساهم تطبيق إدارة المخاطر في تعزيز الأمن المالي، تحسين كفاءة العمليات، وحماية سمعة المؤسسة. مع استمرار تطور التحديات والفرص في بيئات الأعمال، تظل إدارة المخاطر أداة حيوية لضمان النجاح المستدام</a:t>
            </a:r>
            <a:r>
              <a:rPr lang="en-US" b="1" dirty="0">
                <a:latin typeface="Sakkal Majalla" panose="02000000000000000000" pitchFamily="2" charset="-78"/>
                <a:cs typeface="Sakkal Majalla" panose="02000000000000000000" pitchFamily="2" charset="-78"/>
              </a:rPr>
              <a:t>.</a:t>
            </a:r>
          </a:p>
          <a:p>
            <a:pPr marL="457200" lvl="1" indent="0" algn="just" rtl="1">
              <a:buNone/>
            </a:pPr>
            <a:endParaRPr lang="en-US" sz="22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892402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LY" b="1" dirty="0" smtClean="0">
                <a:latin typeface="Sakkal Majalla" panose="02000000000000000000" pitchFamily="2" charset="-78"/>
                <a:cs typeface="Sakkal Majalla" panose="02000000000000000000" pitchFamily="2" charset="-78"/>
              </a:rPr>
              <a:t>اضافات مهمة لتحسين فعالية ادارة المخاطر</a:t>
            </a:r>
            <a:endParaRPr lang="en-US" b="1"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p:txBody>
          <a:bodyPr>
            <a:normAutofit fontScale="85000" lnSpcReduction="20000"/>
          </a:bodyPr>
          <a:lstStyle/>
          <a:p>
            <a:pPr marL="0" indent="0" algn="just" rtl="1">
              <a:buNone/>
            </a:pPr>
            <a:r>
              <a:rPr lang="ar-SA" dirty="0">
                <a:latin typeface="Sakkal Majalla" panose="02000000000000000000" pitchFamily="2" charset="-78"/>
                <a:cs typeface="Sakkal Majalla" panose="02000000000000000000" pitchFamily="2" charset="-78"/>
              </a:rPr>
              <a:t>إضافة إلى الخطوات الأساسية لإدارة المخاطر التي تم ذكرها سابقًا، هناك بعض الجوانب والتوجهات الحديثة التي يمكن أن تعزز عملية إدارة المخاطر بشكل كبير. إليك بعض </a:t>
            </a:r>
            <a:r>
              <a:rPr lang="ar-SA" b="1" dirty="0">
                <a:latin typeface="Sakkal Majalla" panose="02000000000000000000" pitchFamily="2" charset="-78"/>
                <a:cs typeface="Sakkal Majalla" panose="02000000000000000000" pitchFamily="2" charset="-78"/>
              </a:rPr>
              <a:t>الإضافات المهمة</a:t>
            </a:r>
            <a:r>
              <a:rPr lang="ar-SA" dirty="0">
                <a:latin typeface="Sakkal Majalla" panose="02000000000000000000" pitchFamily="2" charset="-78"/>
                <a:cs typeface="Sakkal Majalla" panose="02000000000000000000" pitchFamily="2" charset="-78"/>
              </a:rPr>
              <a:t> التي يمكن أن تساهم في تحسين فعالية إدارة المخاطر</a:t>
            </a:r>
            <a:r>
              <a:rPr lang="en-US" dirty="0">
                <a:latin typeface="Sakkal Majalla" panose="02000000000000000000" pitchFamily="2" charset="-78"/>
                <a:cs typeface="Sakkal Majalla" panose="02000000000000000000" pitchFamily="2" charset="-78"/>
              </a:rPr>
              <a:t>:</a:t>
            </a:r>
          </a:p>
          <a:p>
            <a:pPr marL="0" indent="0" algn="just" rtl="1">
              <a:buNone/>
            </a:pPr>
            <a:r>
              <a:rPr lang="en-US" b="1" dirty="0">
                <a:latin typeface="Sakkal Majalla" panose="02000000000000000000" pitchFamily="2" charset="-78"/>
                <a:cs typeface="Sakkal Majalla" panose="02000000000000000000" pitchFamily="2" charset="-78"/>
              </a:rPr>
              <a:t>.</a:t>
            </a:r>
            <a:r>
              <a:rPr lang="en-US" b="1" dirty="0" smtClean="0">
                <a:latin typeface="Sakkal Majalla" panose="02000000000000000000" pitchFamily="2" charset="-78"/>
                <a:cs typeface="Sakkal Majalla" panose="02000000000000000000" pitchFamily="2" charset="-78"/>
              </a:rPr>
              <a:t>1 </a:t>
            </a:r>
            <a:r>
              <a:rPr lang="ar-SA" b="1" dirty="0">
                <a:latin typeface="Sakkal Majalla" panose="02000000000000000000" pitchFamily="2" charset="-78"/>
                <a:cs typeface="Sakkal Majalla" panose="02000000000000000000" pitchFamily="2" charset="-78"/>
              </a:rPr>
              <a:t>التكنولوجيا والتحليلات المتقدمة</a:t>
            </a:r>
            <a:endParaRPr lang="en-US" dirty="0">
              <a:latin typeface="Sakkal Majalla" panose="02000000000000000000" pitchFamily="2" charset="-78"/>
              <a:cs typeface="Sakkal Majalla" panose="02000000000000000000" pitchFamily="2" charset="-78"/>
            </a:endParaRPr>
          </a:p>
          <a:p>
            <a:pPr lvl="0" algn="just" rtl="1"/>
            <a:r>
              <a:rPr lang="ar-SA" b="1" dirty="0">
                <a:latin typeface="Sakkal Majalla" panose="02000000000000000000" pitchFamily="2" charset="-78"/>
                <a:cs typeface="Sakkal Majalla" panose="02000000000000000000" pitchFamily="2" charset="-78"/>
              </a:rPr>
              <a:t>الذكاء الاصطناعي</a:t>
            </a:r>
            <a:r>
              <a:rPr lang="ar-SA" dirty="0">
                <a:latin typeface="Sakkal Majalla" panose="02000000000000000000" pitchFamily="2" charset="-78"/>
                <a:cs typeface="Sakkal Majalla" panose="02000000000000000000" pitchFamily="2" charset="-78"/>
              </a:rPr>
              <a:t> </a:t>
            </a:r>
            <a:r>
              <a:rPr lang="en-US" dirty="0">
                <a:latin typeface="Sakkal Majalla" panose="02000000000000000000" pitchFamily="2" charset="-78"/>
                <a:cs typeface="Sakkal Majalla" panose="02000000000000000000" pitchFamily="2" charset="-78"/>
              </a:rPr>
              <a:t>(AI) </a:t>
            </a:r>
            <a:r>
              <a:rPr lang="ar-SA" dirty="0">
                <a:latin typeface="Sakkal Majalla" panose="02000000000000000000" pitchFamily="2" charset="-78"/>
                <a:cs typeface="Sakkal Majalla" panose="02000000000000000000" pitchFamily="2" charset="-78"/>
              </a:rPr>
              <a:t>و </a:t>
            </a:r>
            <a:r>
              <a:rPr lang="ar-SA" b="1" dirty="0">
                <a:latin typeface="Sakkal Majalla" panose="02000000000000000000" pitchFamily="2" charset="-78"/>
                <a:cs typeface="Sakkal Majalla" panose="02000000000000000000" pitchFamily="2" charset="-78"/>
              </a:rPr>
              <a:t>تحليل البيانات الكبيرة</a:t>
            </a:r>
            <a:r>
              <a:rPr lang="ar-SA" dirty="0">
                <a:latin typeface="Sakkal Majalla" panose="02000000000000000000" pitchFamily="2" charset="-78"/>
                <a:cs typeface="Sakkal Majalla" panose="02000000000000000000" pitchFamily="2" charset="-78"/>
              </a:rPr>
              <a:t> </a:t>
            </a:r>
            <a:r>
              <a:rPr lang="en-US" dirty="0">
                <a:latin typeface="Sakkal Majalla" panose="02000000000000000000" pitchFamily="2" charset="-78"/>
                <a:cs typeface="Sakkal Majalla" panose="02000000000000000000" pitchFamily="2" charset="-78"/>
              </a:rPr>
              <a:t>(Big Data Analytics) </a:t>
            </a:r>
            <a:r>
              <a:rPr lang="ar-SA" dirty="0">
                <a:latin typeface="Sakkal Majalla" panose="02000000000000000000" pitchFamily="2" charset="-78"/>
                <a:cs typeface="Sakkal Majalla" panose="02000000000000000000" pitchFamily="2" charset="-78"/>
              </a:rPr>
              <a:t>أصبحا جزءًا مهمًا في إدارة المخاطر الحديثة. يمكن لهذه التقنيات تحليل كميات ضخمة من البيانات في الوقت الفعلي للكشف عن الأنماط أو التوجهات التي قد تشير إلى مخاطر محتملة</a:t>
            </a:r>
            <a:r>
              <a:rPr lang="en-US" dirty="0">
                <a:latin typeface="Sakkal Majalla" panose="02000000000000000000" pitchFamily="2" charset="-78"/>
                <a:cs typeface="Sakkal Majalla" panose="02000000000000000000" pitchFamily="2" charset="-78"/>
              </a:rPr>
              <a:t>.</a:t>
            </a:r>
          </a:p>
          <a:p>
            <a:pPr lvl="0" algn="just" rtl="1"/>
            <a:r>
              <a:rPr lang="ar-SA" dirty="0">
                <a:latin typeface="Sakkal Majalla" panose="02000000000000000000" pitchFamily="2" charset="-78"/>
                <a:cs typeface="Sakkal Majalla" panose="02000000000000000000" pitchFamily="2" charset="-78"/>
              </a:rPr>
              <a:t>باستخدام </a:t>
            </a:r>
            <a:r>
              <a:rPr lang="ar-SA" b="1" dirty="0">
                <a:latin typeface="Sakkal Majalla" panose="02000000000000000000" pitchFamily="2" charset="-78"/>
                <a:cs typeface="Sakkal Majalla" panose="02000000000000000000" pitchFamily="2" charset="-78"/>
              </a:rPr>
              <a:t>التعلم الآلي</a:t>
            </a:r>
            <a:r>
              <a:rPr lang="ar-SA" dirty="0">
                <a:latin typeface="Sakkal Majalla" panose="02000000000000000000" pitchFamily="2" charset="-78"/>
                <a:cs typeface="Sakkal Majalla" panose="02000000000000000000" pitchFamily="2" charset="-78"/>
              </a:rPr>
              <a:t> </a:t>
            </a:r>
            <a:r>
              <a:rPr lang="en-US" dirty="0">
                <a:latin typeface="Sakkal Majalla" panose="02000000000000000000" pitchFamily="2" charset="-78"/>
                <a:cs typeface="Sakkal Majalla" panose="02000000000000000000" pitchFamily="2" charset="-78"/>
              </a:rPr>
              <a:t>(Machine Learning)</a:t>
            </a:r>
            <a:r>
              <a:rPr lang="ar-SA" dirty="0">
                <a:latin typeface="Sakkal Majalla" panose="02000000000000000000" pitchFamily="2" charset="-78"/>
                <a:cs typeface="Sakkal Majalla" panose="02000000000000000000" pitchFamily="2" charset="-78"/>
              </a:rPr>
              <a:t>، يمكن التنبؤ بالمخاطر المستقبلية بناءً على البيانات التاريخية</a:t>
            </a:r>
            <a:r>
              <a:rPr lang="en-US" dirty="0">
                <a:latin typeface="Sakkal Majalla" panose="02000000000000000000" pitchFamily="2" charset="-78"/>
                <a:cs typeface="Sakkal Majalla" panose="02000000000000000000" pitchFamily="2" charset="-78"/>
              </a:rPr>
              <a:t>.</a:t>
            </a:r>
          </a:p>
          <a:p>
            <a:pPr lvl="0" algn="just" rtl="1"/>
            <a:r>
              <a:rPr lang="ar-SA" b="1" dirty="0">
                <a:latin typeface="Sakkal Majalla" panose="02000000000000000000" pitchFamily="2" charset="-78"/>
                <a:cs typeface="Sakkal Majalla" panose="02000000000000000000" pitchFamily="2" charset="-78"/>
              </a:rPr>
              <a:t>تقنيات التحليل التنبؤي</a:t>
            </a:r>
            <a:r>
              <a:rPr lang="ar-SA" dirty="0">
                <a:latin typeface="Sakkal Majalla" panose="02000000000000000000" pitchFamily="2" charset="-78"/>
                <a:cs typeface="Sakkal Majalla" panose="02000000000000000000" pitchFamily="2" charset="-78"/>
              </a:rPr>
              <a:t> تساعد المنظمات في التنبؤ بالمخاطر قبل أن تحدث، وبالتالي يمكن اتخاذ إجراءات وقائية</a:t>
            </a:r>
            <a:r>
              <a:rPr lang="en-US" dirty="0">
                <a:latin typeface="Sakkal Majalla" panose="02000000000000000000" pitchFamily="2" charset="-78"/>
                <a:cs typeface="Sakkal Majalla" panose="02000000000000000000" pitchFamily="2" charset="-78"/>
              </a:rPr>
              <a:t>.</a:t>
            </a:r>
          </a:p>
          <a:p>
            <a:pPr algn="just" rtl="1"/>
            <a:r>
              <a:rPr lang="en-US" b="1" dirty="0" smtClean="0">
                <a:latin typeface="Sakkal Majalla" panose="02000000000000000000" pitchFamily="2" charset="-78"/>
                <a:cs typeface="Sakkal Majalla" panose="02000000000000000000" pitchFamily="2" charset="-78"/>
              </a:rPr>
              <a:t>.2 </a:t>
            </a:r>
            <a:r>
              <a:rPr lang="ar-SA" b="1" dirty="0">
                <a:latin typeface="Sakkal Majalla" panose="02000000000000000000" pitchFamily="2" charset="-78"/>
                <a:cs typeface="Sakkal Majalla" panose="02000000000000000000" pitchFamily="2" charset="-78"/>
              </a:rPr>
              <a:t>التحليل الشامل للمخاطر</a:t>
            </a:r>
            <a:endParaRPr lang="en-US" dirty="0">
              <a:latin typeface="Sakkal Majalla" panose="02000000000000000000" pitchFamily="2" charset="-78"/>
              <a:cs typeface="Sakkal Majalla" panose="02000000000000000000" pitchFamily="2" charset="-78"/>
            </a:endParaRPr>
          </a:p>
          <a:p>
            <a:pPr lvl="0" algn="just" rtl="1"/>
            <a:r>
              <a:rPr lang="ar-SA" b="1" dirty="0">
                <a:latin typeface="Sakkal Majalla" panose="02000000000000000000" pitchFamily="2" charset="-78"/>
                <a:cs typeface="Sakkal Majalla" panose="02000000000000000000" pitchFamily="2" charset="-78"/>
              </a:rPr>
              <a:t>المخاطر المتكاملة</a:t>
            </a:r>
            <a:r>
              <a:rPr lang="en-US" dirty="0">
                <a:latin typeface="Sakkal Majalla" panose="02000000000000000000" pitchFamily="2" charset="-78"/>
                <a:cs typeface="Sakkal Majalla" panose="02000000000000000000" pitchFamily="2" charset="-78"/>
              </a:rPr>
              <a:t>: </a:t>
            </a:r>
            <a:r>
              <a:rPr lang="ar-SA" dirty="0">
                <a:latin typeface="Sakkal Majalla" panose="02000000000000000000" pitchFamily="2" charset="-78"/>
                <a:cs typeface="Sakkal Majalla" panose="02000000000000000000" pitchFamily="2" charset="-78"/>
              </a:rPr>
              <a:t>من المهم النظر إلى المخاطر على أنها مترابطة بدلاً من تحليلها بشكل منفصل. يمكن أن تكون هناك مخاطر متكاملة تؤثر على بعضها البعض. على سبيل المثال، قد تؤدي مشكلة مالية إلى مشكلات تشغيلية أو قانونية</a:t>
            </a:r>
            <a:r>
              <a:rPr lang="en-US" dirty="0">
                <a:latin typeface="Sakkal Majalla" panose="02000000000000000000" pitchFamily="2" charset="-78"/>
                <a:cs typeface="Sakkal Majalla" panose="02000000000000000000" pitchFamily="2" charset="-78"/>
              </a:rPr>
              <a:t>.</a:t>
            </a:r>
          </a:p>
          <a:p>
            <a:pPr lvl="0" algn="just" rtl="1"/>
            <a:r>
              <a:rPr lang="ar-SA" dirty="0">
                <a:latin typeface="Sakkal Majalla" panose="02000000000000000000" pitchFamily="2" charset="-78"/>
                <a:cs typeface="Sakkal Majalla" panose="02000000000000000000" pitchFamily="2" charset="-78"/>
              </a:rPr>
              <a:t>التحليل الشامل للمخاطر يتطلب أخذ كافة المخاطر في عين الاعتبار وتأثيرها المتبادل، مما يعزز فعالية استراتيجيات التعامل معها</a:t>
            </a:r>
            <a:r>
              <a:rPr lang="en-US" dirty="0">
                <a:latin typeface="Sakkal Majalla" panose="02000000000000000000" pitchFamily="2" charset="-78"/>
                <a:cs typeface="Sakkal Majalla" panose="02000000000000000000" pitchFamily="2" charset="-78"/>
              </a:rPr>
              <a:t>.</a:t>
            </a:r>
          </a:p>
        </p:txBody>
      </p:sp>
    </p:spTree>
    <p:extLst>
      <p:ext uri="{BB962C8B-B14F-4D97-AF65-F5344CB8AC3E}">
        <p14:creationId xmlns:p14="http://schemas.microsoft.com/office/powerpoint/2010/main" val="21431571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7457"/>
            <a:ext cx="10515600" cy="1325563"/>
          </a:xfrm>
        </p:spPr>
        <p:txBody>
          <a:bodyPr/>
          <a:lstStyle/>
          <a:p>
            <a:pPr algn="ctr"/>
            <a:r>
              <a:rPr lang="ar-LY" b="1" dirty="0" smtClean="0">
                <a:latin typeface="Sakkal Majalla" panose="02000000000000000000" pitchFamily="2" charset="-78"/>
                <a:cs typeface="Sakkal Majalla" panose="02000000000000000000" pitchFamily="2" charset="-78"/>
              </a:rPr>
              <a:t>اضافات مهمة لتحسين فعالية ادارة المخاطر</a:t>
            </a:r>
            <a:endParaRPr lang="en-US" dirty="0"/>
          </a:p>
        </p:txBody>
      </p:sp>
      <p:sp>
        <p:nvSpPr>
          <p:cNvPr id="3" name="Content Placeholder 2"/>
          <p:cNvSpPr>
            <a:spLocks noGrp="1"/>
          </p:cNvSpPr>
          <p:nvPr>
            <p:ph idx="1"/>
          </p:nvPr>
        </p:nvSpPr>
        <p:spPr>
          <a:xfrm>
            <a:off x="360218" y="1613189"/>
            <a:ext cx="11381510" cy="4621356"/>
          </a:xfrm>
        </p:spPr>
        <p:txBody>
          <a:bodyPr>
            <a:noAutofit/>
          </a:bodyPr>
          <a:lstStyle/>
          <a:p>
            <a:pPr marL="0" indent="0" algn="just" rtl="1">
              <a:buNone/>
            </a:pPr>
            <a:r>
              <a:rPr lang="en-US" sz="2500" b="1" dirty="0" smtClean="0">
                <a:latin typeface="Sakkal Majalla" panose="02000000000000000000" pitchFamily="2" charset="-78"/>
                <a:cs typeface="Sakkal Majalla" panose="02000000000000000000" pitchFamily="2" charset="-78"/>
              </a:rPr>
              <a:t>.3 </a:t>
            </a:r>
            <a:r>
              <a:rPr lang="ar-SA" sz="2500" b="1" dirty="0">
                <a:latin typeface="Sakkal Majalla" panose="02000000000000000000" pitchFamily="2" charset="-78"/>
                <a:cs typeface="Sakkal Majalla" panose="02000000000000000000" pitchFamily="2" charset="-78"/>
              </a:rPr>
              <a:t>المرونة التنظيمية</a:t>
            </a:r>
            <a:r>
              <a:rPr lang="en-US" sz="2500" b="1" dirty="0">
                <a:latin typeface="Sakkal Majalla" panose="02000000000000000000" pitchFamily="2" charset="-78"/>
                <a:cs typeface="Sakkal Majalla" panose="02000000000000000000" pitchFamily="2" charset="-78"/>
              </a:rPr>
              <a:t> (Organizational Resilience)</a:t>
            </a:r>
            <a:endParaRPr lang="en-US" sz="2500" dirty="0">
              <a:latin typeface="Sakkal Majalla" panose="02000000000000000000" pitchFamily="2" charset="-78"/>
              <a:cs typeface="Sakkal Majalla" panose="02000000000000000000" pitchFamily="2" charset="-78"/>
            </a:endParaRPr>
          </a:p>
          <a:p>
            <a:pPr marL="0" lvl="0" indent="0" algn="just" rtl="1">
              <a:buNone/>
            </a:pPr>
            <a:r>
              <a:rPr lang="ar-SA" sz="2500" dirty="0">
                <a:latin typeface="Sakkal Majalla" panose="02000000000000000000" pitchFamily="2" charset="-78"/>
                <a:cs typeface="Sakkal Majalla" panose="02000000000000000000" pitchFamily="2" charset="-78"/>
              </a:rPr>
              <a:t>لا تقتصر إدارة المخاطر على الوقاية فقط، بل تشمل أيضًا بناء قدرة المؤسسة على التعافي بسرعة وفعالية من أي أزمة. يمكن أن يشمل ذلك</a:t>
            </a:r>
            <a:r>
              <a:rPr lang="en-US" sz="2500" dirty="0">
                <a:latin typeface="Sakkal Majalla" panose="02000000000000000000" pitchFamily="2" charset="-78"/>
                <a:cs typeface="Sakkal Majalla" panose="02000000000000000000" pitchFamily="2" charset="-78"/>
              </a:rPr>
              <a:t>: </a:t>
            </a:r>
          </a:p>
          <a:p>
            <a:pPr lvl="1" algn="just" rtl="1"/>
            <a:r>
              <a:rPr lang="ar-SA" sz="2500" b="1" dirty="0">
                <a:latin typeface="Sakkal Majalla" panose="02000000000000000000" pitchFamily="2" charset="-78"/>
                <a:cs typeface="Sakkal Majalla" panose="02000000000000000000" pitchFamily="2" charset="-78"/>
              </a:rPr>
              <a:t>إعداد خطط للطوارئ</a:t>
            </a:r>
            <a:r>
              <a:rPr lang="ar-SA" sz="2500" dirty="0">
                <a:latin typeface="Sakkal Majalla" panose="02000000000000000000" pitchFamily="2" charset="-78"/>
                <a:cs typeface="Sakkal Majalla" panose="02000000000000000000" pitchFamily="2" charset="-78"/>
              </a:rPr>
              <a:t> </a:t>
            </a:r>
            <a:r>
              <a:rPr lang="en-US" sz="2500" dirty="0">
                <a:latin typeface="Sakkal Majalla" panose="02000000000000000000" pitchFamily="2" charset="-78"/>
                <a:cs typeface="Sakkal Majalla" panose="02000000000000000000" pitchFamily="2" charset="-78"/>
              </a:rPr>
              <a:t>(Emergency Response Plans).</a:t>
            </a:r>
          </a:p>
          <a:p>
            <a:pPr lvl="1" algn="just" rtl="1"/>
            <a:r>
              <a:rPr lang="ar-SA" sz="2500" dirty="0">
                <a:latin typeface="Sakkal Majalla" panose="02000000000000000000" pitchFamily="2" charset="-78"/>
                <a:cs typeface="Sakkal Majalla" panose="02000000000000000000" pitchFamily="2" charset="-78"/>
              </a:rPr>
              <a:t>تطوير </a:t>
            </a:r>
            <a:r>
              <a:rPr lang="ar-SA" sz="2500" b="1" dirty="0">
                <a:latin typeface="Sakkal Majalla" panose="02000000000000000000" pitchFamily="2" charset="-78"/>
                <a:cs typeface="Sakkal Majalla" panose="02000000000000000000" pitchFamily="2" charset="-78"/>
              </a:rPr>
              <a:t>استراتيجيات مرنة</a:t>
            </a:r>
            <a:r>
              <a:rPr lang="ar-SA" sz="2500" dirty="0">
                <a:latin typeface="Sakkal Majalla" panose="02000000000000000000" pitchFamily="2" charset="-78"/>
                <a:cs typeface="Sakkal Majalla" panose="02000000000000000000" pitchFamily="2" charset="-78"/>
              </a:rPr>
              <a:t> في إدارة الأعمال تتيح التكيف مع التغيرات السريعة في بيئات العمل</a:t>
            </a:r>
            <a:r>
              <a:rPr lang="en-US" sz="2500" dirty="0">
                <a:latin typeface="Sakkal Majalla" panose="02000000000000000000" pitchFamily="2" charset="-78"/>
                <a:cs typeface="Sakkal Majalla" panose="02000000000000000000" pitchFamily="2" charset="-78"/>
              </a:rPr>
              <a:t>.</a:t>
            </a:r>
          </a:p>
          <a:p>
            <a:pPr lvl="1" algn="just" rtl="1"/>
            <a:r>
              <a:rPr lang="ar-SA" sz="2500" dirty="0">
                <a:latin typeface="Sakkal Majalla" panose="02000000000000000000" pitchFamily="2" charset="-78"/>
                <a:cs typeface="Sakkal Majalla" panose="02000000000000000000" pitchFamily="2" charset="-78"/>
              </a:rPr>
              <a:t>تعزيز الثقافة التنظيمية بحيث يكون لدى الموظفين استعداد للتعامل مع الأزمات والتكيف مع الظروف غير المتوقعة</a:t>
            </a:r>
            <a:r>
              <a:rPr lang="en-US" sz="2500" dirty="0">
                <a:latin typeface="Sakkal Majalla" panose="02000000000000000000" pitchFamily="2" charset="-78"/>
                <a:cs typeface="Sakkal Majalla" panose="02000000000000000000" pitchFamily="2" charset="-78"/>
              </a:rPr>
              <a:t>.</a:t>
            </a:r>
          </a:p>
          <a:p>
            <a:pPr marL="0" indent="0" algn="just" rtl="1">
              <a:buNone/>
            </a:pPr>
            <a:r>
              <a:rPr lang="en-US" sz="2500" b="1" dirty="0" smtClean="0">
                <a:latin typeface="Sakkal Majalla" panose="02000000000000000000" pitchFamily="2" charset="-78"/>
                <a:cs typeface="Sakkal Majalla" panose="02000000000000000000" pitchFamily="2" charset="-78"/>
              </a:rPr>
              <a:t>.4 </a:t>
            </a:r>
            <a:r>
              <a:rPr lang="ar-SA" sz="2500" b="1" dirty="0">
                <a:latin typeface="Sakkal Majalla" panose="02000000000000000000" pitchFamily="2" charset="-78"/>
                <a:cs typeface="Sakkal Majalla" panose="02000000000000000000" pitchFamily="2" charset="-78"/>
              </a:rPr>
              <a:t>إدارة المخاطر المالية العالمية</a:t>
            </a:r>
            <a:endParaRPr lang="en-US" sz="2500" dirty="0">
              <a:latin typeface="Sakkal Majalla" panose="02000000000000000000" pitchFamily="2" charset="-78"/>
              <a:cs typeface="Sakkal Majalla" panose="02000000000000000000" pitchFamily="2" charset="-78"/>
            </a:endParaRPr>
          </a:p>
          <a:p>
            <a:pPr lvl="0" algn="just" rtl="1"/>
            <a:r>
              <a:rPr lang="ar-SA" sz="2500" dirty="0">
                <a:latin typeface="Sakkal Majalla" panose="02000000000000000000" pitchFamily="2" charset="-78"/>
                <a:cs typeface="Sakkal Majalla" panose="02000000000000000000" pitchFamily="2" charset="-78"/>
              </a:rPr>
              <a:t>في ظل العولمة، أصبحت </a:t>
            </a:r>
            <a:r>
              <a:rPr lang="ar-SA" sz="2500" b="1" dirty="0">
                <a:latin typeface="Sakkal Majalla" panose="02000000000000000000" pitchFamily="2" charset="-78"/>
                <a:cs typeface="Sakkal Majalla" panose="02000000000000000000" pitchFamily="2" charset="-78"/>
              </a:rPr>
              <a:t>المخاطر المالية العالمية</a:t>
            </a:r>
            <a:r>
              <a:rPr lang="ar-SA" sz="2500" dirty="0">
                <a:latin typeface="Sakkal Majalla" panose="02000000000000000000" pitchFamily="2" charset="-78"/>
                <a:cs typeface="Sakkal Majalla" panose="02000000000000000000" pitchFamily="2" charset="-78"/>
              </a:rPr>
              <a:t> أمرًا مهمًا يجب أخذه في الاعتبار. قد تشمل المخاطر المالية التأثيرات من الأزمات المالية العالمية، تقلبات أسعار العملات، أو تغيرات في البيئة الاقتصادية الدولية</a:t>
            </a:r>
            <a:r>
              <a:rPr lang="en-US" sz="2500" dirty="0">
                <a:latin typeface="Sakkal Majalla" panose="02000000000000000000" pitchFamily="2" charset="-78"/>
                <a:cs typeface="Sakkal Majalla" panose="02000000000000000000" pitchFamily="2" charset="-78"/>
              </a:rPr>
              <a:t>.</a:t>
            </a:r>
          </a:p>
          <a:p>
            <a:pPr lvl="0" algn="just" rtl="1"/>
            <a:r>
              <a:rPr lang="ar-SA" sz="2500" dirty="0">
                <a:latin typeface="Sakkal Majalla" panose="02000000000000000000" pitchFamily="2" charset="-78"/>
                <a:cs typeface="Sakkal Majalla" panose="02000000000000000000" pitchFamily="2" charset="-78"/>
              </a:rPr>
              <a:t>من الضروري اعتماد استراتيجيات مرنة لتحليل المخاطر المالية العالمية وإيجاد حلول مثل التحوط ضد التقلبات المالية</a:t>
            </a:r>
            <a:r>
              <a:rPr lang="en-US" sz="2500" dirty="0">
                <a:latin typeface="Sakkal Majalla" panose="02000000000000000000" pitchFamily="2" charset="-78"/>
                <a:cs typeface="Sakkal Majalla" panose="02000000000000000000" pitchFamily="2" charset="-78"/>
              </a:rPr>
              <a:t>.</a:t>
            </a:r>
          </a:p>
        </p:txBody>
      </p:sp>
    </p:spTree>
    <p:extLst>
      <p:ext uri="{BB962C8B-B14F-4D97-AF65-F5344CB8AC3E}">
        <p14:creationId xmlns:p14="http://schemas.microsoft.com/office/powerpoint/2010/main" val="26806433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TotalTime>
  <Words>1557</Words>
  <Application>Microsoft Office PowerPoint</Application>
  <PresentationFormat>Widescreen</PresentationFormat>
  <Paragraphs>81</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Sakkal Majalla</vt:lpstr>
      <vt:lpstr>Times New Roman</vt:lpstr>
      <vt:lpstr>Office Theme</vt:lpstr>
      <vt:lpstr>البنيان المؤسساتي  Enterprise Architecture (EA)</vt:lpstr>
      <vt:lpstr>Risk Management ادارة المخاطر</vt:lpstr>
      <vt:lpstr>إدارة المخاطر</vt:lpstr>
      <vt:lpstr>أنواع المخاطر</vt:lpstr>
      <vt:lpstr>أهداف إدارة المخاطر </vt:lpstr>
      <vt:lpstr>الخطوات المتبعة في إدارة المخاطر</vt:lpstr>
      <vt:lpstr>الخطوات المتبعة في إدارة المخاطر</vt:lpstr>
      <vt:lpstr>اضافات مهمة لتحسين فعالية ادارة المخاطر</vt:lpstr>
      <vt:lpstr>اضافات مهمة لتحسين فعالية ادارة المخاطر</vt:lpstr>
      <vt:lpstr>اضافات مهمة لتحسين فعالية ادارة المخاطر</vt:lpstr>
      <vt:lpstr>اضافات مهمة لتحسين فعالية ادارة المخاطر</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ebtes</dc:creator>
  <cp:lastModifiedBy>ebtes</cp:lastModifiedBy>
  <cp:revision>25</cp:revision>
  <dcterms:created xsi:type="dcterms:W3CDTF">2024-12-09T16:36:49Z</dcterms:created>
  <dcterms:modified xsi:type="dcterms:W3CDTF">2024-12-11T09:50:47Z</dcterms:modified>
</cp:coreProperties>
</file>