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7" r:id="rId1"/>
  </p:sldMasterIdLst>
  <p:notesMasterIdLst>
    <p:notesMasterId r:id="rId62"/>
  </p:notesMasterIdLst>
  <p:handoutMasterIdLst>
    <p:handoutMasterId r:id="rId63"/>
  </p:handoutMasterIdLst>
  <p:sldIdLst>
    <p:sldId id="493" r:id="rId2"/>
    <p:sldId id="527" r:id="rId3"/>
    <p:sldId id="495" r:id="rId4"/>
    <p:sldId id="497" r:id="rId5"/>
    <p:sldId id="499" r:id="rId6"/>
    <p:sldId id="500" r:id="rId7"/>
    <p:sldId id="528" r:id="rId8"/>
    <p:sldId id="536" r:id="rId9"/>
    <p:sldId id="540" r:id="rId10"/>
    <p:sldId id="537" r:id="rId11"/>
    <p:sldId id="538" r:id="rId12"/>
    <p:sldId id="539" r:id="rId13"/>
    <p:sldId id="501" r:id="rId14"/>
    <p:sldId id="503" r:id="rId15"/>
    <p:sldId id="502" r:id="rId16"/>
    <p:sldId id="510" r:id="rId17"/>
    <p:sldId id="509" r:id="rId18"/>
    <p:sldId id="511" r:id="rId19"/>
    <p:sldId id="557" r:id="rId20"/>
    <p:sldId id="558" r:id="rId21"/>
    <p:sldId id="559" r:id="rId22"/>
    <p:sldId id="562" r:id="rId23"/>
    <p:sldId id="563" r:id="rId24"/>
    <p:sldId id="560" r:id="rId25"/>
    <p:sldId id="561" r:id="rId26"/>
    <p:sldId id="565" r:id="rId27"/>
    <p:sldId id="566" r:id="rId28"/>
    <p:sldId id="567" r:id="rId29"/>
    <p:sldId id="515" r:id="rId30"/>
    <p:sldId id="532" r:id="rId31"/>
    <p:sldId id="533" r:id="rId32"/>
    <p:sldId id="534" r:id="rId33"/>
    <p:sldId id="535" r:id="rId34"/>
    <p:sldId id="516" r:id="rId35"/>
    <p:sldId id="512" r:id="rId36"/>
    <p:sldId id="576" r:id="rId37"/>
    <p:sldId id="541" r:id="rId38"/>
    <p:sldId id="542" r:id="rId39"/>
    <p:sldId id="568" r:id="rId40"/>
    <p:sldId id="569" r:id="rId41"/>
    <p:sldId id="547" r:id="rId42"/>
    <p:sldId id="548" r:id="rId43"/>
    <p:sldId id="549" r:id="rId44"/>
    <p:sldId id="550" r:id="rId45"/>
    <p:sldId id="553" r:id="rId46"/>
    <p:sldId id="570" r:id="rId47"/>
    <p:sldId id="571" r:id="rId48"/>
    <p:sldId id="554" r:id="rId49"/>
    <p:sldId id="555" r:id="rId50"/>
    <p:sldId id="551" r:id="rId51"/>
    <p:sldId id="552" r:id="rId52"/>
    <p:sldId id="523" r:id="rId53"/>
    <p:sldId id="524" r:id="rId54"/>
    <p:sldId id="574" r:id="rId55"/>
    <p:sldId id="575" r:id="rId56"/>
    <p:sldId id="525" r:id="rId57"/>
    <p:sldId id="572" r:id="rId58"/>
    <p:sldId id="526" r:id="rId59"/>
    <p:sldId id="573" r:id="rId60"/>
    <p:sldId id="530" r:id="rId61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/>
        </p14:section>
        <p14:section name="Overview and Objectives" id="{ABA716BF-3A5C-4ADB-94C9-CFEF84EBA240}">
          <p14:sldIdLst>
            <p14:sldId id="493"/>
            <p14:sldId id="527"/>
            <p14:sldId id="495"/>
            <p14:sldId id="497"/>
            <p14:sldId id="499"/>
            <p14:sldId id="500"/>
            <p14:sldId id="528"/>
            <p14:sldId id="536"/>
            <p14:sldId id="540"/>
            <p14:sldId id="537"/>
            <p14:sldId id="538"/>
            <p14:sldId id="539"/>
            <p14:sldId id="501"/>
            <p14:sldId id="503"/>
            <p14:sldId id="502"/>
            <p14:sldId id="510"/>
            <p14:sldId id="509"/>
            <p14:sldId id="511"/>
            <p14:sldId id="557"/>
            <p14:sldId id="558"/>
            <p14:sldId id="559"/>
            <p14:sldId id="562"/>
            <p14:sldId id="563"/>
            <p14:sldId id="560"/>
            <p14:sldId id="561"/>
            <p14:sldId id="565"/>
            <p14:sldId id="566"/>
            <p14:sldId id="567"/>
            <p14:sldId id="515"/>
            <p14:sldId id="532"/>
            <p14:sldId id="533"/>
            <p14:sldId id="534"/>
            <p14:sldId id="535"/>
            <p14:sldId id="516"/>
            <p14:sldId id="512"/>
            <p14:sldId id="576"/>
            <p14:sldId id="541"/>
            <p14:sldId id="542"/>
            <p14:sldId id="568"/>
            <p14:sldId id="569"/>
            <p14:sldId id="547"/>
            <p14:sldId id="548"/>
            <p14:sldId id="549"/>
            <p14:sldId id="550"/>
            <p14:sldId id="553"/>
            <p14:sldId id="570"/>
            <p14:sldId id="571"/>
            <p14:sldId id="554"/>
            <p14:sldId id="555"/>
            <p14:sldId id="551"/>
            <p14:sldId id="552"/>
            <p14:sldId id="523"/>
            <p14:sldId id="524"/>
            <p14:sldId id="574"/>
            <p14:sldId id="575"/>
            <p14:sldId id="525"/>
            <p14:sldId id="572"/>
            <p14:sldId id="526"/>
            <p14:sldId id="573"/>
            <p14:sldId id="5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5" autoAdjust="0"/>
    <p:restoredTop sz="77349" autoAdjust="0"/>
  </p:normalViewPr>
  <p:slideViewPr>
    <p:cSldViewPr>
      <p:cViewPr>
        <p:scale>
          <a:sx n="89" d="100"/>
          <a:sy n="89" d="100"/>
        </p:scale>
        <p:origin x="-24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83FDC75-7F73-4A4A-A77C-09AADF00E0EA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8AEF76B-3757-4A0B-AF93-28494465C1DD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792" eaLnBrk="0" hangingPunct="0">
              <a:defRPr sz="17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89933" indent="-303820" defTabSz="990792" eaLnBrk="0" hangingPunct="0">
              <a:defRPr sz="17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215282" indent="-243056" defTabSz="990792" eaLnBrk="0" hangingPunct="0">
              <a:defRPr sz="17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701394" indent="-243056" defTabSz="990792" eaLnBrk="0" hangingPunct="0">
              <a:defRPr sz="17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187507" indent="-243056" defTabSz="990792" eaLnBrk="0" hangingPunct="0">
              <a:defRPr sz="17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673620" indent="-243056" defTabSz="990792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7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159732" indent="-243056" defTabSz="990792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7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645845" indent="-243056" defTabSz="990792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7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4131958" indent="-243056" defTabSz="990792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7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45DAC750-DD2C-49C0-BF22-72DBBCE87A0C}" type="slidenum">
              <a:rPr lang="en-US" sz="1300">
                <a:solidFill>
                  <a:schemeClr val="tx1"/>
                </a:solidFill>
              </a:rPr>
              <a:pPr eaLnBrk="1" hangingPunct="1"/>
              <a:t>1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9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5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6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6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3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3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1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2/15/2016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Lecture-1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Lecture-1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Lecture-1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grid.jpg"/>
          <p:cNvPicPr>
            <a:picLocks noChangeAspect="1"/>
          </p:cNvPicPr>
          <p:nvPr userDrawn="1"/>
        </p:nvPicPr>
        <p:blipFill rotWithShape="1">
          <a:blip r:embed="rId2"/>
          <a:srcRect r="17636" b="16978"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22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796950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JavaScript - DOM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4572000"/>
          </a:xfrm>
        </p:spPr>
        <p:txBody>
          <a:bodyPr vert="horz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JavaScript Lecture-1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Lecture-1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Lecture-1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Lecture-1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Lecture-1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Lecture-1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JavaScript Lecture-1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2/15/2016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JavaScript - DOM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660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068960"/>
            <a:ext cx="8915621" cy="56207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JavaScript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Document Object Model (DOM)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JavaScript Lecture-1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079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5809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Element Nodes</a:t>
            </a:r>
            <a:endParaRPr lang="ar-LY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983188" cy="489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033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2400" cy="508918"/>
          </a:xfrm>
        </p:spPr>
        <p:txBody>
          <a:bodyPr>
            <a:noAutofit/>
          </a:bodyPr>
          <a:lstStyle/>
          <a:p>
            <a:r>
              <a:rPr lang="en-US" sz="2800" dirty="0" smtClean="0"/>
              <a:t>Text Nodes</a:t>
            </a:r>
            <a:endParaRPr lang="ar-LY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991759"/>
            <a:ext cx="6192689" cy="511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078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50891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Attribute Nodes</a:t>
            </a:r>
            <a:endParaRPr lang="ar-LY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65236"/>
            <a:ext cx="6275983" cy="518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078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13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15" y="548680"/>
            <a:ext cx="309827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574484" cy="187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2" y="2524254"/>
            <a:ext cx="892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between an element node and a text node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3" y="5446390"/>
            <a:ext cx="892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position of an attribute node in relation to an element node </a:t>
            </a:r>
          </a:p>
        </p:txBody>
      </p:sp>
    </p:spTree>
    <p:extLst>
      <p:ext uri="{BB962C8B-B14F-4D97-AF65-F5344CB8AC3E}">
        <p14:creationId xmlns:p14="http://schemas.microsoft.com/office/powerpoint/2010/main" val="2981991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Selecting Element </a:t>
            </a:r>
            <a:r>
              <a:rPr lang="en-GB" dirty="0"/>
              <a:t>Node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457200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Every element  </a:t>
            </a:r>
            <a:r>
              <a:rPr lang="en-GB" dirty="0"/>
              <a:t>node </a:t>
            </a:r>
            <a:r>
              <a:rPr lang="en-GB" dirty="0" smtClean="0"/>
              <a:t>in the DOM tree </a:t>
            </a:r>
            <a:r>
              <a:rPr lang="en-GB" dirty="0"/>
              <a:t>can be </a:t>
            </a:r>
            <a:r>
              <a:rPr lang="en-GB" dirty="0" smtClean="0"/>
              <a:t>selected using different methods.</a:t>
            </a:r>
          </a:p>
          <a:p>
            <a:pPr marL="0" indent="0">
              <a:buNone/>
            </a:pPr>
            <a:endParaRPr lang="en-GB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Example-2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962525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6051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Element Node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4824536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Every element  </a:t>
            </a:r>
            <a:r>
              <a:rPr lang="en-GB" dirty="0"/>
              <a:t>node </a:t>
            </a:r>
            <a:r>
              <a:rPr lang="en-GB" dirty="0" smtClean="0"/>
              <a:t>in the DOM tree </a:t>
            </a:r>
            <a:r>
              <a:rPr lang="en-GB" dirty="0"/>
              <a:t>can be reached </a:t>
            </a:r>
            <a:r>
              <a:rPr lang="en-GB" dirty="0" smtClean="0"/>
              <a:t>using different methods. </a:t>
            </a:r>
            <a:endParaRPr lang="en-GB" dirty="0"/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Selecting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ID </a:t>
            </a:r>
            <a:endParaRPr lang="en-GB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Selecting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</a:p>
          <a:p>
            <a:pPr marL="0" indent="0">
              <a:buNone/>
            </a:pP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GB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Selecting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58" y="5157192"/>
            <a:ext cx="3181350" cy="28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12364"/>
            <a:ext cx="2828925" cy="28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15" y="2288551"/>
            <a:ext cx="3162300" cy="33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499164" y="2312364"/>
            <a:ext cx="648072" cy="283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69" y="3521237"/>
            <a:ext cx="3438525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4499164" y="3631664"/>
            <a:ext cx="648072" cy="283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4499164" y="5157192"/>
            <a:ext cx="648072" cy="283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64" y="4784828"/>
            <a:ext cx="3609975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3" y="3645061"/>
            <a:ext cx="3800475" cy="25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8296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with Text node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792088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The method  </a:t>
            </a:r>
            <a:r>
              <a:rPr lang="en-GB" dirty="0" err="1" smtClean="0"/>
              <a:t>innerHTML</a:t>
            </a:r>
            <a:r>
              <a:rPr lang="en-GB" dirty="0" smtClean="0"/>
              <a:t> is used to get and change the content of HTML node.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39815"/>
            <a:ext cx="4392488" cy="336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85975"/>
            <a:ext cx="3048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076056" y="321297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776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280920" cy="504056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Example-4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73" y="980728"/>
            <a:ext cx="7079880" cy="508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6415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18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576388"/>
            <a:ext cx="38290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1855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772400" cy="508918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Changing Text node appearance</a:t>
            </a:r>
            <a:endParaRPr lang="ar-LY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1728192"/>
          </a:xfrm>
        </p:spPr>
        <p:txBody>
          <a:bodyPr/>
          <a:lstStyle/>
          <a:p>
            <a:r>
              <a:rPr lang="en-US" dirty="0" smtClean="0"/>
              <a:t>Changing  the CSS properties with the style property of the text node.</a:t>
            </a:r>
          </a:p>
          <a:p>
            <a:r>
              <a:rPr lang="en-US" dirty="0" smtClean="0"/>
              <a:t>Changing the class attribute value of the text node.</a:t>
            </a:r>
          </a:p>
          <a:p>
            <a:endParaRPr lang="ar-LY" dirty="0"/>
          </a:p>
        </p:txBody>
      </p:sp>
    </p:spTree>
    <p:extLst>
      <p:ext uri="{BB962C8B-B14F-4D97-AF65-F5344CB8AC3E}">
        <p14:creationId xmlns:p14="http://schemas.microsoft.com/office/powerpoint/2010/main" val="7699230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Model Object (DOM)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000" dirty="0"/>
              <a:t>The Document Object Model (DOM) is a programming interface for HTML </a:t>
            </a:r>
            <a:r>
              <a:rPr lang="en-GB" sz="2000" dirty="0" smtClean="0"/>
              <a:t>documents. </a:t>
            </a:r>
            <a:r>
              <a:rPr lang="en-GB" sz="2000" dirty="0"/>
              <a:t>It provides a structured representation of the document and it defines a way that the structure can be accessed from programs so that they can change the document structure, style and content.</a:t>
            </a:r>
          </a:p>
        </p:txBody>
      </p:sp>
    </p:spTree>
    <p:extLst>
      <p:ext uri="{BB962C8B-B14F-4D97-AF65-F5344CB8AC3E}">
        <p14:creationId xmlns:p14="http://schemas.microsoft.com/office/powerpoint/2010/main" val="41314691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20</a:t>
            </a:fld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37662" cy="473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772400" cy="50891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Using Style Property</a:t>
            </a:r>
            <a:endParaRPr lang="ar-LY" sz="2800" dirty="0"/>
          </a:p>
        </p:txBody>
      </p:sp>
    </p:spTree>
    <p:extLst>
      <p:ext uri="{BB962C8B-B14F-4D97-AF65-F5344CB8AC3E}">
        <p14:creationId xmlns:p14="http://schemas.microsoft.com/office/powerpoint/2010/main" val="30704934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21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000250"/>
            <a:ext cx="3124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7864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50891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Changing the  class attribute</a:t>
            </a:r>
            <a:endParaRPr lang="ar-LY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726583" cy="506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2638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733550"/>
            <a:ext cx="38957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59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50891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Changing the  class attribute</a:t>
            </a:r>
            <a:endParaRPr lang="ar-LY" sz="28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91936"/>
            <a:ext cx="5544616" cy="4991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092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25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733550"/>
            <a:ext cx="38957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4389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with Attributes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80920" cy="33123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DOM defines set of methods for </a:t>
            </a:r>
            <a:r>
              <a:rPr lang="en-GB" dirty="0"/>
              <a:t>getting and setting the values of </a:t>
            </a:r>
            <a:r>
              <a:rPr lang="en-GB" dirty="0" smtClean="0"/>
              <a:t>HTML </a:t>
            </a:r>
            <a:r>
              <a:rPr lang="en-GB" dirty="0"/>
              <a:t>attributes. Those </a:t>
            </a:r>
            <a:r>
              <a:rPr lang="en-GB" dirty="0" smtClean="0"/>
              <a:t>methods are :</a:t>
            </a:r>
          </a:p>
          <a:p>
            <a:pPr lvl="1">
              <a:lnSpc>
                <a:spcPct val="150000"/>
              </a:lnSpc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getAttribute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()   </a:t>
            </a:r>
          </a:p>
          <a:p>
            <a:pPr lvl="1">
              <a:lnSpc>
                <a:spcPct val="150000"/>
              </a:lnSpc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setAttribute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()  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removeAttribute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()  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hasAttribute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5507787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280920" cy="504056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Example-8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24744"/>
            <a:ext cx="7115175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941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28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881141" cy="489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3987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HTML Navigation (Tree Node Traverse)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38884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node tree can be navigated using the node relationship.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With DOM</a:t>
            </a:r>
            <a:r>
              <a:rPr lang="en-GB" sz="1600" dirty="0"/>
              <a:t>, all nodes in the node tree can be accessed by JavaScript.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New nodes can be created, and all nodes can be modified or deleted</a:t>
            </a:r>
            <a:r>
              <a:rPr lang="en-GB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There are two special properties that allow access to the full document:</a:t>
            </a:r>
          </a:p>
          <a:p>
            <a:pPr lvl="1">
              <a:lnSpc>
                <a:spcPct val="150000"/>
              </a:lnSpc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document.body</a:t>
            </a:r>
            <a:r>
              <a:rPr lang="en-GB" dirty="0"/>
              <a:t> - The body of the document</a:t>
            </a:r>
          </a:p>
          <a:p>
            <a:pPr lvl="1">
              <a:lnSpc>
                <a:spcPct val="150000"/>
              </a:lnSpc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document.documentElemen</a:t>
            </a:r>
            <a:r>
              <a:rPr lang="en-GB" dirty="0" err="1"/>
              <a:t>t</a:t>
            </a:r>
            <a:r>
              <a:rPr lang="en-GB" dirty="0"/>
              <a:t> - The full document</a:t>
            </a:r>
          </a:p>
          <a:p>
            <a:pPr marL="0" indent="0">
              <a:buNone/>
            </a:pPr>
            <a:r>
              <a:rPr lang="en-GB" sz="1600" dirty="0" smtClean="0"/>
              <a:t> </a:t>
            </a:r>
            <a:endParaRPr lang="en-GB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47425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784976" cy="3744416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The document Object Model (DOM) represents a web page in tree structure.</a:t>
            </a:r>
          </a:p>
          <a:p>
            <a:pPr algn="just"/>
            <a:r>
              <a:rPr lang="en-GB" dirty="0" smtClean="0"/>
              <a:t>DOM is a tree of objects each represents a single HTML element or  a single literal String on the web page.</a:t>
            </a:r>
          </a:p>
          <a:p>
            <a:pPr algn="just"/>
            <a:r>
              <a:rPr lang="en-GB" dirty="0"/>
              <a:t> </a:t>
            </a:r>
            <a:r>
              <a:rPr lang="en-GB" dirty="0" smtClean="0"/>
              <a:t>Every </a:t>
            </a:r>
            <a:r>
              <a:rPr lang="en-GB" dirty="0"/>
              <a:t>node in the DOM has a relationship to its surrounding nodes.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55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280920" cy="504056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Example-9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57338"/>
            <a:ext cx="80010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2956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31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833563"/>
            <a:ext cx="7972425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590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280920" cy="504056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Example-10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528763"/>
            <a:ext cx="7229475" cy="380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874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33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8" y="764704"/>
            <a:ext cx="8170695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777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Node Relationships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41044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</a:t>
            </a:r>
            <a:r>
              <a:rPr lang="en-GB" dirty="0"/>
              <a:t>nodes in the node tree have a hierarchical relationship to each other.</a:t>
            </a:r>
          </a:p>
          <a:p>
            <a:pPr>
              <a:lnSpc>
                <a:spcPct val="150000"/>
              </a:lnSpc>
            </a:pPr>
            <a:r>
              <a:rPr lang="en-GB" dirty="0"/>
              <a:t>The terms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parent</a:t>
            </a:r>
            <a:r>
              <a:rPr lang="en-GB" dirty="0"/>
              <a:t>,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child</a:t>
            </a:r>
            <a:r>
              <a:rPr lang="en-GB" dirty="0"/>
              <a:t>, and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sibling</a:t>
            </a:r>
            <a:r>
              <a:rPr lang="en-GB" dirty="0"/>
              <a:t> are used to describe the relationships.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</a:t>
            </a:r>
            <a:r>
              <a:rPr lang="en-GB" dirty="0"/>
              <a:t>top node is called the root </a:t>
            </a:r>
            <a:r>
              <a:rPr lang="en-GB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Every node has exactly one parent, except the root (which has no parent)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 </a:t>
            </a:r>
            <a:r>
              <a:rPr lang="en-GB" dirty="0"/>
              <a:t>node can have a number of children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Siblings </a:t>
            </a:r>
            <a:r>
              <a:rPr lang="en-GB" dirty="0" smtClean="0"/>
              <a:t>are </a:t>
            </a:r>
            <a:r>
              <a:rPr lang="en-GB" dirty="0"/>
              <a:t>nodes with the same parent</a:t>
            </a:r>
          </a:p>
        </p:txBody>
      </p:sp>
    </p:spTree>
    <p:extLst>
      <p:ext uri="{BB962C8B-B14F-4D97-AF65-F5344CB8AC3E}">
        <p14:creationId xmlns:p14="http://schemas.microsoft.com/office/powerpoint/2010/main" val="21346122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Navigating Between Nodes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5184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smtClean="0"/>
              <a:t>The documents can be </a:t>
            </a:r>
            <a:r>
              <a:rPr lang="en-GB" dirty="0"/>
              <a:t>traversed as trees of Element </a:t>
            </a:r>
            <a:r>
              <a:rPr lang="en-GB" dirty="0" smtClean="0"/>
              <a:t>objects using these  methods: </a:t>
            </a:r>
            <a:endParaRPr lang="ar-LY" dirty="0" smtClean="0"/>
          </a:p>
          <a:p>
            <a:pPr lvl="1">
              <a:lnSpc>
                <a:spcPct val="150000"/>
              </a:lnSpc>
            </a:pP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parentNode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previousSibling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nextSibling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firstChild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lastChild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20040" lvl="1" indent="0">
              <a:lnSpc>
                <a:spcPct val="150000"/>
              </a:lnSpc>
              <a:buNone/>
            </a:pPr>
            <a:r>
              <a:rPr lang="en-GB" dirty="0" smtClean="0"/>
              <a:t> </a:t>
            </a:r>
          </a:p>
          <a:p>
            <a:pPr lvl="2">
              <a:lnSpc>
                <a:spcPct val="150000"/>
              </a:lnSpc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5224844" cy="368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4003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dirty="0" err="1"/>
              <a:t>nodeName</a:t>
            </a:r>
            <a:r>
              <a:rPr lang="en-GB" dirty="0"/>
              <a:t> Property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4896544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/>
              <a:t>nodeName</a:t>
            </a:r>
            <a:r>
              <a:rPr lang="en-GB" dirty="0"/>
              <a:t> property specifies the name of a node.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err="1"/>
              <a:t>nodeName</a:t>
            </a:r>
            <a:r>
              <a:rPr lang="en-GB" sz="1600" dirty="0"/>
              <a:t> is read-only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err="1"/>
              <a:t>nodeName</a:t>
            </a:r>
            <a:r>
              <a:rPr lang="en-GB" sz="1600" dirty="0"/>
              <a:t> of an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element node </a:t>
            </a:r>
            <a:r>
              <a:rPr lang="en-GB" sz="1600" dirty="0"/>
              <a:t>is the same as the tag name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err="1"/>
              <a:t>nodeName</a:t>
            </a:r>
            <a:r>
              <a:rPr lang="en-GB" sz="1600" dirty="0"/>
              <a:t> of an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attribute node </a:t>
            </a:r>
            <a:r>
              <a:rPr lang="en-GB" sz="1600" dirty="0"/>
              <a:t>is the attribute name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err="1"/>
              <a:t>nodeName</a:t>
            </a:r>
            <a:r>
              <a:rPr lang="en-GB" sz="1600" dirty="0"/>
              <a:t> of a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text node </a:t>
            </a:r>
            <a:r>
              <a:rPr lang="en-GB" sz="1600" dirty="0"/>
              <a:t>is always #text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err="1"/>
              <a:t>nodeName</a:t>
            </a:r>
            <a:r>
              <a:rPr lang="en-GB" sz="1600" dirty="0"/>
              <a:t> of the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document node </a:t>
            </a:r>
            <a:r>
              <a:rPr lang="en-GB" sz="1600" dirty="0"/>
              <a:t>is always #document</a:t>
            </a: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9296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37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280920" cy="504056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Example-11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3048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3441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38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566863"/>
            <a:ext cx="38766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957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79512" y="260648"/>
            <a:ext cx="82809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Example-12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8" y="980728"/>
            <a:ext cx="7707723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5346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 Tree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DOM </a:t>
            </a:r>
            <a:r>
              <a:rPr lang="en-GB" dirty="0"/>
              <a:t>views </a:t>
            </a:r>
            <a:r>
              <a:rPr lang="en-GB" dirty="0" smtClean="0"/>
              <a:t>the HTML document </a:t>
            </a:r>
            <a:r>
              <a:rPr lang="en-GB" dirty="0"/>
              <a:t>as a </a:t>
            </a:r>
            <a:r>
              <a:rPr lang="en-GB" dirty="0" smtClean="0"/>
              <a:t>tree-structure.</a:t>
            </a:r>
          </a:p>
          <a:p>
            <a:r>
              <a:rPr lang="en-GB" dirty="0"/>
              <a:t>All nodes can be accessed through the tree. Their contents can be modified or deleted, and new elements can be created.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1398"/>
            <a:ext cx="325755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508518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HTML structure to illustrate a DOM tree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9754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40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1905000"/>
            <a:ext cx="3762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0134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41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280920" cy="504056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Example-9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362075"/>
            <a:ext cx="704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4770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42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1905000"/>
            <a:ext cx="3724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57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43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280920" cy="504056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Example-10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81112"/>
            <a:ext cx="7388504" cy="459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3829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44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566863"/>
            <a:ext cx="38766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0492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TRAVERSAL</a:t>
            </a:r>
            <a:endParaRPr lang="ar-LY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338437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following set of methods are used to return the element nodes only.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childElementCount</a:t>
            </a:r>
            <a:r>
              <a:rPr lang="en-US" dirty="0" smtClean="0"/>
              <a:t> - </a:t>
            </a:r>
            <a:r>
              <a:rPr lang="en-US" dirty="0"/>
              <a:t>Returns the number of child </a:t>
            </a:r>
            <a:r>
              <a:rPr lang="en-US" dirty="0" smtClean="0"/>
              <a:t>elements.</a:t>
            </a:r>
            <a:endParaRPr lang="en-US" dirty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firstElementChild</a:t>
            </a:r>
            <a:r>
              <a:rPr lang="en-US" dirty="0" smtClean="0"/>
              <a:t> - </a:t>
            </a:r>
            <a:r>
              <a:rPr lang="en-US" dirty="0"/>
              <a:t>Points to the ﬁ </a:t>
            </a:r>
            <a:r>
              <a:rPr lang="en-US" dirty="0" err="1"/>
              <a:t>rst</a:t>
            </a:r>
            <a:r>
              <a:rPr lang="en-US" dirty="0"/>
              <a:t> child that is an </a:t>
            </a:r>
            <a:r>
              <a:rPr lang="en-US" dirty="0" smtClean="0"/>
              <a:t>element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lastElementChild</a:t>
            </a:r>
            <a:r>
              <a:rPr lang="en-US" dirty="0" smtClean="0"/>
              <a:t> - Points </a:t>
            </a:r>
            <a:r>
              <a:rPr lang="en-US" dirty="0"/>
              <a:t>to the last child that is an element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previousElementSibling</a:t>
            </a:r>
            <a:r>
              <a:rPr lang="en-US" dirty="0" smtClean="0"/>
              <a:t> - </a:t>
            </a:r>
            <a:r>
              <a:rPr lang="en-US" dirty="0"/>
              <a:t>Points to the previous sibling that is an element.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nextElementSibling</a:t>
            </a:r>
            <a:r>
              <a:rPr lang="en-US" dirty="0" smtClean="0"/>
              <a:t> - </a:t>
            </a:r>
            <a:r>
              <a:rPr lang="en-US" dirty="0"/>
              <a:t>Points to the next sibling that is an </a:t>
            </a:r>
            <a:r>
              <a:rPr lang="en-US" dirty="0" smtClean="0"/>
              <a:t>element</a:t>
            </a:r>
            <a:endParaRPr lang="ar-LY" dirty="0"/>
          </a:p>
        </p:txBody>
      </p:sp>
    </p:spTree>
    <p:extLst>
      <p:ext uri="{BB962C8B-B14F-4D97-AF65-F5344CB8AC3E}">
        <p14:creationId xmlns:p14="http://schemas.microsoft.com/office/powerpoint/2010/main" val="29757891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79512" y="260648"/>
            <a:ext cx="82809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Example-11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8" y="1124744"/>
            <a:ext cx="7914534" cy="469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7507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47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943100"/>
            <a:ext cx="3714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9667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48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280920" cy="504056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Example-12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71322" cy="465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6451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49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6850"/>
            <a:ext cx="4876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7672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5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092320" cy="43204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4976" y="5382508"/>
            <a:ext cx="509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tree representation of an HTML document</a:t>
            </a:r>
          </a:p>
        </p:txBody>
      </p:sp>
    </p:spTree>
    <p:extLst>
      <p:ext uri="{BB962C8B-B14F-4D97-AF65-F5344CB8AC3E}">
        <p14:creationId xmlns:p14="http://schemas.microsoft.com/office/powerpoint/2010/main" val="15238606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50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280920" cy="504056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Example-13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157288"/>
            <a:ext cx="6943725" cy="45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134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51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485900"/>
            <a:ext cx="47720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8059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796950"/>
          </a:xfrm>
        </p:spPr>
        <p:txBody>
          <a:bodyPr>
            <a:normAutofit fontScale="90000"/>
          </a:bodyPr>
          <a:lstStyle/>
          <a:p>
            <a:r>
              <a:rPr lang="en-GB" dirty="0"/>
              <a:t>Creating New HTML Elements (Nodes)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2664296"/>
          </a:xfrm>
        </p:spPr>
        <p:txBody>
          <a:bodyPr/>
          <a:lstStyle/>
          <a:p>
            <a:r>
              <a:rPr lang="en-GB" dirty="0"/>
              <a:t>To add a new element to the </a:t>
            </a:r>
            <a:r>
              <a:rPr lang="en-GB" dirty="0" smtClean="0"/>
              <a:t>DOM,</a:t>
            </a:r>
          </a:p>
          <a:p>
            <a:r>
              <a:rPr lang="en-GB" dirty="0" smtClean="0"/>
              <a:t>First  create </a:t>
            </a:r>
            <a:r>
              <a:rPr lang="en-GB" dirty="0"/>
              <a:t>the </a:t>
            </a:r>
            <a:r>
              <a:rPr lang="en-GB" dirty="0" smtClean="0"/>
              <a:t>element node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 Second append </a:t>
            </a:r>
            <a:r>
              <a:rPr lang="en-GB" dirty="0"/>
              <a:t>it to an existing element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The </a:t>
            </a:r>
            <a:r>
              <a:rPr lang="en-GB" dirty="0" err="1"/>
              <a:t>appendChild</a:t>
            </a:r>
            <a:r>
              <a:rPr lang="en-GB" dirty="0"/>
              <a:t>() method </a:t>
            </a:r>
            <a:r>
              <a:rPr lang="en-GB" dirty="0" smtClean="0"/>
              <a:t>appended </a:t>
            </a:r>
            <a:r>
              <a:rPr lang="en-GB" dirty="0"/>
              <a:t>the new element as the last child of the parent.</a:t>
            </a:r>
          </a:p>
          <a:p>
            <a:pPr lvl="1"/>
            <a:r>
              <a:rPr lang="en-GB" dirty="0" smtClean="0"/>
              <a:t>The </a:t>
            </a:r>
            <a:r>
              <a:rPr lang="en-GB" dirty="0" err="1"/>
              <a:t>insertBefore</a:t>
            </a:r>
            <a:r>
              <a:rPr lang="en-GB" dirty="0"/>
              <a:t>() </a:t>
            </a:r>
            <a:r>
              <a:rPr lang="en-GB" dirty="0" smtClean="0"/>
              <a:t>method</a:t>
            </a:r>
            <a:r>
              <a:rPr lang="en-GB" dirty="0"/>
              <a:t> appended the new element </a:t>
            </a:r>
            <a:r>
              <a:rPr lang="en-GB" dirty="0" smtClean="0"/>
              <a:t>before a selected node.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0951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53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77" y="4077072"/>
            <a:ext cx="3642211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624736" cy="35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251520" y="188640"/>
            <a:ext cx="1437547" cy="36004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Example-14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7730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54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362315" cy="49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280920" cy="504056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Example-15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1579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55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924050"/>
            <a:ext cx="3733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1209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Removing Existing HTML Elements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56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To remove an HTML element, you must know the parent of the element: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568505" cy="4336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2648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57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933575"/>
            <a:ext cx="36766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6763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Replacing HTML Elements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58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/>
              <a:t>replaceChild</a:t>
            </a:r>
            <a:r>
              <a:rPr lang="en-GB" dirty="0"/>
              <a:t>() method </a:t>
            </a:r>
            <a:r>
              <a:rPr lang="en-GB" dirty="0" smtClean="0"/>
              <a:t> is used to  </a:t>
            </a:r>
            <a:r>
              <a:rPr lang="en-GB" dirty="0"/>
              <a:t>replace an element to the </a:t>
            </a:r>
            <a:r>
              <a:rPr lang="en-GB" dirty="0" smtClean="0"/>
              <a:t>DOM 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270079" cy="447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7032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59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909763"/>
            <a:ext cx="37338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381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2400" cy="796950"/>
          </a:xfrm>
        </p:spPr>
        <p:txBody>
          <a:bodyPr/>
          <a:lstStyle/>
          <a:p>
            <a:r>
              <a:rPr lang="en-GB" dirty="0" smtClean="0"/>
              <a:t>DOM Tree (</a:t>
            </a:r>
            <a:r>
              <a:rPr lang="en-GB" dirty="0" err="1" smtClean="0"/>
              <a:t>cont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772400" cy="4320480"/>
          </a:xfrm>
        </p:spPr>
        <p:txBody>
          <a:bodyPr/>
          <a:lstStyle/>
          <a:p>
            <a:r>
              <a:rPr lang="en-GB" dirty="0"/>
              <a:t>The DOM is made up of items called  nodes , which can have parents, children, and siblings </a:t>
            </a:r>
            <a:r>
              <a:rPr lang="en-GB" dirty="0" smtClean="0"/>
              <a:t> and </a:t>
            </a:r>
            <a:r>
              <a:rPr lang="en-GB" dirty="0"/>
              <a:t>this determines its position in the tree. </a:t>
            </a:r>
            <a:endParaRPr lang="en-GB" dirty="0" smtClean="0"/>
          </a:p>
          <a:p>
            <a:pPr lvl="1"/>
            <a:r>
              <a:rPr lang="en-GB" dirty="0"/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Parent</a:t>
            </a:r>
          </a:p>
          <a:p>
            <a:pPr marL="320040" lvl="1" indent="0">
              <a:buNone/>
            </a:pPr>
            <a:r>
              <a:rPr lang="en-GB" dirty="0"/>
              <a:t>	A parent node is anything that contains other nodes.   </a:t>
            </a:r>
          </a:p>
          <a:p>
            <a:pPr lvl="1"/>
            <a:r>
              <a:rPr lang="en-GB" dirty="0"/>
              <a:t> 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Child </a:t>
            </a:r>
          </a:p>
          <a:p>
            <a:pPr marL="320040" lvl="1" indent="0">
              <a:buNone/>
            </a:pPr>
            <a:r>
              <a:rPr lang="en-GB" dirty="0"/>
              <a:t>	Children are positioned inside parent nodes.  </a:t>
            </a:r>
          </a:p>
          <a:p>
            <a:pPr lvl="1"/>
            <a:r>
              <a:rPr lang="en-GB" dirty="0"/>
              <a:t> 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Sibling</a:t>
            </a:r>
          </a:p>
          <a:p>
            <a:pPr marL="320040" lvl="1" indent="0">
              <a:buNone/>
            </a:pPr>
            <a:r>
              <a:rPr lang="en-GB" dirty="0"/>
              <a:t>	It is the nodes that are on the same level </a:t>
            </a:r>
            <a:r>
              <a:rPr lang="en-GB" dirty="0" smtClean="0"/>
              <a:t>.</a:t>
            </a:r>
          </a:p>
          <a:p>
            <a:pPr marL="32004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5042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ar-LY" dirty="0"/>
          </a:p>
        </p:txBody>
      </p:sp>
    </p:spTree>
    <p:extLst>
      <p:ext uri="{BB962C8B-B14F-4D97-AF65-F5344CB8AC3E}">
        <p14:creationId xmlns:p14="http://schemas.microsoft.com/office/powerpoint/2010/main" val="15166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nodes</a:t>
            </a:r>
            <a:endParaRPr lang="ar-LY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26642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type of nodes in the DOM can be classified to :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Nodes </a:t>
            </a:r>
            <a:r>
              <a:rPr lang="en-GB" dirty="0"/>
              <a:t>that represent HTML elements are </a:t>
            </a:r>
            <a:r>
              <a:rPr lang="en-GB" dirty="0" smtClean="0"/>
              <a:t>called 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</a:t>
            </a:r>
          </a:p>
          <a:p>
            <a:pPr lvl="1">
              <a:lnSpc>
                <a:spcPct val="150000"/>
              </a:lnSpc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The text inside HTML elements </a:t>
            </a:r>
            <a:r>
              <a:rPr lang="en-GB" dirty="0" smtClean="0"/>
              <a:t>are </a:t>
            </a:r>
            <a:r>
              <a:rPr lang="en-GB" dirty="0"/>
              <a:t>called  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nodes  </a:t>
            </a:r>
            <a:endParaRPr lang="en-GB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n-GB" dirty="0"/>
              <a:t>Every HTML attribute </a:t>
            </a:r>
            <a:r>
              <a:rPr lang="en-GB" dirty="0" smtClean="0"/>
              <a:t> is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 node.</a:t>
            </a:r>
          </a:p>
          <a:p>
            <a:pPr marL="320040" lvl="1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3081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Types Example</a:t>
            </a:r>
            <a:endParaRPr lang="ar-LY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8344"/>
            <a:ext cx="7766301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953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661248"/>
            <a:ext cx="7560840" cy="29289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 A graphical representation of the Document Object Model</a:t>
            </a:r>
            <a:endParaRPr lang="ar-LY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6ACD-589A-4044-93F7-F955742DADFB}" type="datetime1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JavaScript - 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E232-1AAE-4FE0-8017-A773669F1257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310783" cy="528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842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-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1127</Words>
  <Application>Microsoft Office PowerPoint</Application>
  <PresentationFormat>On-screen Show (4:3)</PresentationFormat>
  <Paragraphs>310</Paragraphs>
  <Slides>60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Equity</vt:lpstr>
      <vt:lpstr>JavaScript Document Object Model (DOM)</vt:lpstr>
      <vt:lpstr>Document Model Object (DOM)</vt:lpstr>
      <vt:lpstr>DOM</vt:lpstr>
      <vt:lpstr>DOM Tree</vt:lpstr>
      <vt:lpstr>PowerPoint Presentation</vt:lpstr>
      <vt:lpstr>DOM Tree (cont)</vt:lpstr>
      <vt:lpstr>DOM nodes</vt:lpstr>
      <vt:lpstr>Node Types Example</vt:lpstr>
      <vt:lpstr> A graphical representation of the Document Object Model</vt:lpstr>
      <vt:lpstr>Element Nodes</vt:lpstr>
      <vt:lpstr>Text Nodes</vt:lpstr>
      <vt:lpstr>Attribute Nodes</vt:lpstr>
      <vt:lpstr>PowerPoint Presentation</vt:lpstr>
      <vt:lpstr>Selecting Element Node </vt:lpstr>
      <vt:lpstr>Selecting Element Node </vt:lpstr>
      <vt:lpstr>Working with Text node</vt:lpstr>
      <vt:lpstr>PowerPoint Presentation</vt:lpstr>
      <vt:lpstr>PowerPoint Presentation</vt:lpstr>
      <vt:lpstr>Changing Text node appearance</vt:lpstr>
      <vt:lpstr>Using Style Property</vt:lpstr>
      <vt:lpstr>PowerPoint Presentation</vt:lpstr>
      <vt:lpstr>Changing the  class attribute</vt:lpstr>
      <vt:lpstr>PowerPoint Presentation</vt:lpstr>
      <vt:lpstr>Changing the  class attribute</vt:lpstr>
      <vt:lpstr>PowerPoint Presentation</vt:lpstr>
      <vt:lpstr>Working with Attributes</vt:lpstr>
      <vt:lpstr>PowerPoint Presentation</vt:lpstr>
      <vt:lpstr>PowerPoint Presentation</vt:lpstr>
      <vt:lpstr>HTML Navigation (Tree Node Traverse)</vt:lpstr>
      <vt:lpstr>PowerPoint Presentation</vt:lpstr>
      <vt:lpstr>PowerPoint Presentation</vt:lpstr>
      <vt:lpstr>PowerPoint Presentation</vt:lpstr>
      <vt:lpstr>PowerPoint Presentation</vt:lpstr>
      <vt:lpstr>Node Relationships</vt:lpstr>
      <vt:lpstr>Navigating Between Nodes</vt:lpstr>
      <vt:lpstr>nodeName Property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 TRAVERSAL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New HTML Elements (Nodes)</vt:lpstr>
      <vt:lpstr>PowerPoint Presentation</vt:lpstr>
      <vt:lpstr>PowerPoint Presentation</vt:lpstr>
      <vt:lpstr>PowerPoint Presentation</vt:lpstr>
      <vt:lpstr>Removing Existing HTML Elements</vt:lpstr>
      <vt:lpstr>PowerPoint Presentation</vt:lpstr>
      <vt:lpstr>Replacing HTML Elements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2010-03-31T03:33:28Z</dcterms:created>
  <dcterms:modified xsi:type="dcterms:W3CDTF">2016-04-03T07:48:55Z</dcterms:modified>
</cp:coreProperties>
</file>