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7"/>
  </p:notesMasterIdLst>
  <p:sldIdLst>
    <p:sldId id="256" r:id="rId2"/>
    <p:sldId id="309" r:id="rId3"/>
    <p:sldId id="310" r:id="rId4"/>
    <p:sldId id="311" r:id="rId5"/>
    <p:sldId id="312" r:id="rId6"/>
    <p:sldId id="313" r:id="rId7"/>
    <p:sldId id="314" r:id="rId8"/>
    <p:sldId id="315" r:id="rId9"/>
    <p:sldId id="316" r:id="rId10"/>
    <p:sldId id="317" r:id="rId11"/>
    <p:sldId id="318" r:id="rId12"/>
    <p:sldId id="319" r:id="rId13"/>
    <p:sldId id="320" r:id="rId14"/>
    <p:sldId id="322" r:id="rId15"/>
    <p:sldId id="323" r:id="rId16"/>
  </p:sldIdLst>
  <p:sldSz cx="12192000" cy="6858000"/>
  <p:notesSz cx="6858000" cy="9144000"/>
  <p:defaultTextStyle>
    <a:defPPr>
      <a:defRPr lang="en-US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مقطع افتراضي" id="{AF935465-96F3-43E8-B510-F24AEC09FFAB}">
          <p14:sldIdLst>
            <p14:sldId id="256"/>
            <p14:sldId id="309"/>
            <p14:sldId id="310"/>
            <p14:sldId id="311"/>
            <p14:sldId id="312"/>
            <p14:sldId id="313"/>
            <p14:sldId id="314"/>
            <p14:sldId id="315"/>
            <p14:sldId id="316"/>
            <p14:sldId id="317"/>
            <p14:sldId id="318"/>
            <p14:sldId id="319"/>
            <p14:sldId id="320"/>
            <p14:sldId id="322"/>
            <p14:sldId id="323"/>
          </p14:sldIdLst>
        </p14:section>
        <p14:section name="مقطع بدون عنوان" id="{82BCE7A3-73F8-4117-B009-098EA9A2F3A1}">
          <p14:sldIdLst/>
        </p14:section>
      </p14:sectionLst>
    </p:ex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980" autoAdjust="0"/>
    <p:restoredTop sz="94660"/>
  </p:normalViewPr>
  <p:slideViewPr>
    <p:cSldViewPr snapToGrid="0">
      <p:cViewPr varScale="1">
        <p:scale>
          <a:sx n="70" d="100"/>
          <a:sy n="70" d="100"/>
        </p:scale>
        <p:origin x="-15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fld id="{52DB9FD9-4AEC-43CC-B543-BA49A38AD547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fld id="{3CC703BF-2579-4C40-A4D8-C4DCA70F3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2234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37ED0-127F-4D10-88AC-936F381A8186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C5D52-014D-4EB2-9934-1241492F8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035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37ED0-127F-4D10-88AC-936F381A8186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C5D52-014D-4EB2-9934-1241492F8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588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37ED0-127F-4D10-88AC-936F381A8186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C5D52-014D-4EB2-9934-1241492F8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038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37ED0-127F-4D10-88AC-936F381A8186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C5D52-014D-4EB2-9934-1241492F8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185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37ED0-127F-4D10-88AC-936F381A8186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C5D52-014D-4EB2-9934-1241492F8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467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37ED0-127F-4D10-88AC-936F381A8186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C5D52-014D-4EB2-9934-1241492F8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111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37ED0-127F-4D10-88AC-936F381A8186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C5D52-014D-4EB2-9934-1241492F8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60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37ED0-127F-4D10-88AC-936F381A8186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C5D52-014D-4EB2-9934-1241492F8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276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37ED0-127F-4D10-88AC-936F381A8186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C5D52-014D-4EB2-9934-1241492F8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33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37ED0-127F-4D10-88AC-936F381A8186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C5D52-014D-4EB2-9934-1241492F8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966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37ED0-127F-4D10-88AC-936F381A8186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C5D52-014D-4EB2-9934-1241492F8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240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37ED0-127F-4D10-88AC-936F381A8186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C5D52-014D-4EB2-9934-1241492F8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503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emf"/><Relationship Id="rId4" Type="http://schemas.openxmlformats.org/officeDocument/2006/relationships/image" Target="../media/image18.e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7" Type="http://schemas.openxmlformats.org/officeDocument/2006/relationships/image" Target="../media/image10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emf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546630"/>
            <a:ext cx="9144000" cy="2387600"/>
          </a:xfrm>
        </p:spPr>
        <p:txBody>
          <a:bodyPr/>
          <a:lstStyle/>
          <a:p>
            <a:r>
              <a:rPr lang="en-US" dirty="0" err="1" smtClean="0"/>
              <a:t>Lect</a:t>
            </a:r>
            <a:r>
              <a:rPr lang="en-US" dirty="0" smtClean="0"/>
              <a:t> 4</a:t>
            </a:r>
            <a:endParaRPr lang="en-US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415771"/>
            <a:ext cx="9144000" cy="1655762"/>
          </a:xfrm>
        </p:spPr>
        <p:txBody>
          <a:bodyPr>
            <a:normAutofit/>
          </a:bodyPr>
          <a:lstStyle/>
          <a:p>
            <a:endParaRPr lang="en-US" sz="3600" dirty="0" smtClean="0"/>
          </a:p>
          <a:p>
            <a:r>
              <a:rPr lang="en-US" sz="4000" b="1" i="1" dirty="0"/>
              <a:t>Radio propagation characteristic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71655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235766"/>
          </a:xfrm>
        </p:spPr>
        <p:txBody>
          <a:bodyPr>
            <a:normAutofit fontScale="90000"/>
          </a:bodyPr>
          <a:lstStyle/>
          <a:p>
            <a:pPr algn="l" rtl="0"/>
            <a:r>
              <a:rPr lang="en-US" b="1" dirty="0"/>
              <a:t>large-scale propagation models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38200" y="600892"/>
            <a:ext cx="10683240" cy="5576071"/>
          </a:xfrm>
        </p:spPr>
        <p:txBody>
          <a:bodyPr>
            <a:normAutofit/>
          </a:bodyPr>
          <a:lstStyle/>
          <a:p>
            <a:pPr algn="just" rtl="0"/>
            <a:endParaRPr lang="en-US" sz="2400" dirty="0" smtClean="0">
              <a:cs typeface="Akhbar MT" pitchFamily="2" charset="-78"/>
            </a:endParaRPr>
          </a:p>
          <a:p>
            <a:pPr algn="just" rtl="0"/>
            <a:r>
              <a:rPr lang="en-US" sz="2400" dirty="0" smtClean="0">
                <a:cs typeface="Akhbar MT" pitchFamily="2" charset="-78"/>
              </a:rPr>
              <a:t>As </a:t>
            </a:r>
            <a:r>
              <a:rPr lang="en-US" sz="2400" dirty="0">
                <a:cs typeface="Akhbar MT" pitchFamily="2" charset="-78"/>
              </a:rPr>
              <a:t>the mobile moves away from the transmitter over larger distances, the local average received signal will gradually decrease. This is called large-scale path loss.</a:t>
            </a:r>
          </a:p>
          <a:p>
            <a:pPr algn="just" rtl="0"/>
            <a:r>
              <a:rPr lang="en-US" sz="2400" dirty="0" smtClean="0">
                <a:cs typeface="Akhbar MT" pitchFamily="2" charset="-78"/>
              </a:rPr>
              <a:t>The </a:t>
            </a:r>
            <a:r>
              <a:rPr lang="en-US" sz="2400" dirty="0">
                <a:cs typeface="Akhbar MT" pitchFamily="2" charset="-78"/>
              </a:rPr>
              <a:t>models that predict the mean signal strength for an arbitrary-receiver (Arbitrary: based on chance rather than being planned or based on reason: arbitrary decision-making) transmitter (T-R) separation distance are called </a:t>
            </a:r>
            <a:r>
              <a:rPr lang="en-US" sz="2400" dirty="0">
                <a:solidFill>
                  <a:srgbClr val="FF0000"/>
                </a:solidFill>
                <a:cs typeface="Akhbar MT" pitchFamily="2" charset="-78"/>
              </a:rPr>
              <a:t>large-scale propagation models</a:t>
            </a:r>
          </a:p>
          <a:p>
            <a:pPr algn="just" rtl="0"/>
            <a:r>
              <a:rPr lang="en-US" sz="2400" dirty="0" smtClean="0">
                <a:cs typeface="Akhbar MT" pitchFamily="2" charset="-78"/>
              </a:rPr>
              <a:t>Useful </a:t>
            </a:r>
            <a:r>
              <a:rPr lang="en-US" sz="2400" dirty="0">
                <a:cs typeface="Akhbar MT" pitchFamily="2" charset="-78"/>
              </a:rPr>
              <a:t>for estimating the coverage area of transmitters</a:t>
            </a: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6382" y="4010296"/>
            <a:ext cx="4449606" cy="2599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6641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Radio Propagation Models</a:t>
            </a:r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93223" y="1704336"/>
            <a:ext cx="9261566" cy="4592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4418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9721"/>
          </a:xfrm>
        </p:spPr>
        <p:txBody>
          <a:bodyPr/>
          <a:lstStyle/>
          <a:p>
            <a:pPr algn="l" rtl="0"/>
            <a:endParaRPr lang="en-US" dirty="0"/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82337" y="1110342"/>
            <a:ext cx="9627326" cy="3448595"/>
          </a:xfrm>
          <a:prstGeom prst="rect">
            <a:avLst/>
          </a:prstGeo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70781" y="4819289"/>
            <a:ext cx="2716040" cy="1738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9468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6732" y="1136468"/>
            <a:ext cx="5199017" cy="554220"/>
          </a:xfrm>
          <a:prstGeom prst="rect">
            <a:avLst/>
          </a:prstGeom>
        </p:spPr>
      </p:pic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293225" y="1854608"/>
            <a:ext cx="6844936" cy="1214845"/>
          </a:xfrm>
          <a:prstGeom prst="rect">
            <a:avLst/>
          </a:prstGeom>
        </p:spPr>
      </p:pic>
      <p:pic>
        <p:nvPicPr>
          <p:cNvPr id="6" name="صورة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79619" y="3280428"/>
            <a:ext cx="4254976" cy="592550"/>
          </a:xfrm>
          <a:prstGeom prst="rect">
            <a:avLst/>
          </a:prstGeom>
        </p:spPr>
      </p:pic>
      <p:pic>
        <p:nvPicPr>
          <p:cNvPr id="7" name="صورة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93224" y="4083953"/>
            <a:ext cx="8882742" cy="1232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2899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pPr algn="l" rtl="0"/>
            <a:r>
              <a:rPr lang="en-US" sz="3600" dirty="0" smtClean="0"/>
              <a:t>Large scale propagation model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36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 rtl="0">
              <a:buNone/>
            </a:pPr>
            <a:r>
              <a:rPr lang="en-US" dirty="0"/>
              <a:t>Free-Space Propagation </a:t>
            </a:r>
            <a:r>
              <a:rPr lang="en-US" dirty="0" smtClean="0"/>
              <a:t>Model</a:t>
            </a:r>
          </a:p>
          <a:p>
            <a:pPr algn="l" rtl="0"/>
            <a:r>
              <a:rPr lang="en-US" dirty="0" smtClean="0"/>
              <a:t>Used </a:t>
            </a:r>
            <a:r>
              <a:rPr lang="en-US" dirty="0"/>
              <a:t>to predict the received signal strength when transmitter and receiver have clear, unobstructed LOS path between them.</a:t>
            </a:r>
          </a:p>
          <a:p>
            <a:pPr algn="l" rtl="0"/>
            <a:r>
              <a:rPr lang="en-US" dirty="0" smtClean="0"/>
              <a:t>The </a:t>
            </a:r>
            <a:r>
              <a:rPr lang="en-US" dirty="0"/>
              <a:t>received power decays as a function of T-R separation distance raised to some power</a:t>
            </a:r>
            <a:r>
              <a:rPr lang="en-US" dirty="0" smtClean="0"/>
              <a:t>.</a:t>
            </a:r>
          </a:p>
          <a:p>
            <a:pPr algn="l" rtl="0"/>
            <a:endParaRPr lang="en-US" dirty="0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3384" y="4161554"/>
            <a:ext cx="6897188" cy="2150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5393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7089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عنصر نائب للمحتوى 2"/>
              <p:cNvSpPr>
                <a:spLocks noGrp="1"/>
              </p:cNvSpPr>
              <p:nvPr>
                <p:ph idx="1"/>
              </p:nvPr>
            </p:nvSpPr>
            <p:spPr>
              <a:xfrm>
                <a:off x="561703" y="1332411"/>
                <a:ext cx="10792097" cy="4844552"/>
              </a:xfrm>
            </p:spPr>
            <p:txBody>
              <a:bodyPr>
                <a:normAutofit fontScale="92500" lnSpcReduction="10000"/>
              </a:bodyPr>
              <a:lstStyle/>
              <a:p>
                <a:pPr algn="l" rtl="0"/>
                <a:r>
                  <a:rPr lang="en-US" dirty="0" smtClean="0"/>
                  <a:t>Received power </a:t>
                </a:r>
                <a:r>
                  <a:rPr lang="en-US" dirty="0" err="1"/>
                  <a:t>Pr</a:t>
                </a:r>
                <a:r>
                  <a:rPr lang="en-US" dirty="0"/>
                  <a:t>(d), at a distance d &gt; d0 from a transmitter, is related to </a:t>
                </a:r>
                <a:r>
                  <a:rPr lang="en-US" dirty="0" err="1"/>
                  <a:t>Pr</a:t>
                </a:r>
                <a:r>
                  <a:rPr lang="en-US" dirty="0"/>
                  <a:t> at d0, which is expressed as </a:t>
                </a:r>
                <a:r>
                  <a:rPr lang="en-US" dirty="0" err="1"/>
                  <a:t>Pr</a:t>
                </a:r>
                <a:r>
                  <a:rPr lang="en-US" dirty="0"/>
                  <a:t>(d0).</a:t>
                </a:r>
              </a:p>
              <a:p>
                <a:pPr algn="l" rtl="0"/>
                <a:r>
                  <a:rPr lang="en-US" dirty="0" err="1"/>
                  <a:t>Pr</a:t>
                </a:r>
                <a:r>
                  <a:rPr lang="en-US" dirty="0"/>
                  <a:t>(d0) is the received signal strength at distance d0</a:t>
                </a:r>
              </a:p>
              <a:p>
                <a:pPr algn="ctr" rtl="0"/>
                <a:r>
                  <a:rPr lang="en-US" dirty="0"/>
                  <a:t>The power received in free space at a distance greater than d0 is given by: </a:t>
                </a:r>
                <a:r>
                  <a:rPr lang="en-US" sz="3000" dirty="0" err="1" smtClean="0">
                    <a:solidFill>
                      <a:srgbClr val="FF0000"/>
                    </a:solidFill>
                  </a:rPr>
                  <a:t>Pr</a:t>
                </a:r>
                <a:r>
                  <a:rPr lang="en-US" sz="3000" dirty="0" smtClean="0">
                    <a:solidFill>
                      <a:srgbClr val="FF0000"/>
                    </a:solidFill>
                  </a:rPr>
                  <a:t>(d</a:t>
                </a:r>
                <a:r>
                  <a:rPr lang="en-US" sz="3000" dirty="0">
                    <a:solidFill>
                      <a:srgbClr val="FF0000"/>
                    </a:solidFill>
                  </a:rPr>
                  <a:t>) = </a:t>
                </a:r>
                <a:r>
                  <a:rPr lang="en-US" sz="3000" dirty="0" err="1" smtClean="0">
                    <a:solidFill>
                      <a:srgbClr val="FF0000"/>
                    </a:solidFill>
                  </a:rPr>
                  <a:t>Pr</a:t>
                </a:r>
                <a:r>
                  <a:rPr lang="en-US" sz="3000" dirty="0" smtClean="0">
                    <a:solidFill>
                      <a:srgbClr val="FF0000"/>
                    </a:solidFill>
                  </a:rPr>
                  <a:t>(d0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0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sz="3000" dirty="0">
                            <a:solidFill>
                              <a:srgbClr val="FF0000"/>
                            </a:solidFill>
                          </a:rPr>
                          <m:t>)(</m:t>
                        </m:r>
                        <m:r>
                          <m:rPr>
                            <m:nor/>
                          </m:rPr>
                          <a:rPr lang="en-US" sz="3000" dirty="0">
                            <a:solidFill>
                              <a:srgbClr val="FF0000"/>
                            </a:solidFill>
                          </a:rPr>
                          <m:t>d</m:t>
                        </m:r>
                        <m:r>
                          <m:rPr>
                            <m:nor/>
                          </m:rPr>
                          <a:rPr lang="en-US" sz="3000" dirty="0">
                            <a:solidFill>
                              <a:srgbClr val="FF0000"/>
                            </a:solidFill>
                          </a:rPr>
                          <m:t>0</m:t>
                        </m:r>
                        <m:r>
                          <m:rPr>
                            <m:nor/>
                          </m:rPr>
                          <a:rPr lang="en-US" sz="3000" dirty="0">
                            <a:solidFill>
                              <a:srgbClr val="FF0000"/>
                            </a:solidFill>
                          </a:rPr>
                          <m:t>/</m:t>
                        </m:r>
                        <m:r>
                          <m:rPr>
                            <m:nor/>
                          </m:rPr>
                          <a:rPr lang="en-US" sz="3000" dirty="0">
                            <a:solidFill>
                              <a:srgbClr val="FF0000"/>
                            </a:solidFill>
                          </a:rPr>
                          <m:t>d</m:t>
                        </m:r>
                        <m:r>
                          <m:rPr>
                            <m:nor/>
                          </m:rPr>
                          <a:rPr lang="en-US" sz="3000" dirty="0">
                            <a:solidFill>
                              <a:srgbClr val="FF0000"/>
                            </a:solidFill>
                          </a:rPr>
                          <m:t>)</m:t>
                        </m:r>
                      </m:e>
                      <m:sup>
                        <m:r>
                          <a:rPr lang="en-US" sz="30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3000" dirty="0" smtClean="0">
                    <a:solidFill>
                      <a:srgbClr val="FF0000"/>
                    </a:solidFill>
                  </a:rPr>
                  <a:t>, </a:t>
                </a:r>
                <a:r>
                  <a:rPr lang="en-US" sz="3000" dirty="0">
                    <a:solidFill>
                      <a:srgbClr val="FF0000"/>
                    </a:solidFill>
                  </a:rPr>
                  <a:t>d &gt;= d0</a:t>
                </a:r>
              </a:p>
              <a:p>
                <a:pPr marL="0" indent="0" algn="l" rtl="0">
                  <a:buNone/>
                </a:pPr>
                <a:r>
                  <a:rPr lang="en-US" dirty="0" smtClean="0">
                    <a:solidFill>
                      <a:srgbClr val="FF0000"/>
                    </a:solidFill>
                  </a:rPr>
                  <a:t>Example</a:t>
                </a:r>
                <a:r>
                  <a:rPr lang="en-US" dirty="0">
                    <a:solidFill>
                      <a:srgbClr val="FF0000"/>
                    </a:solidFill>
                  </a:rPr>
                  <a:t>:</a:t>
                </a:r>
                <a:r>
                  <a:rPr lang="en-US" dirty="0"/>
                  <a:t> A transmitter produces 50W of power. If d0 is 100m and the received power at that distance is 0.0035mW, then find the received power level at a distance of 10km.</a:t>
                </a:r>
              </a:p>
              <a:p>
                <a:pPr marL="0" indent="0" algn="l" rtl="0">
                  <a:buNone/>
                </a:pPr>
                <a:r>
                  <a:rPr lang="en-US" dirty="0"/>
                  <a:t>Solution:</a:t>
                </a:r>
              </a:p>
              <a:p>
                <a:pPr algn="l" rtl="0"/>
                <a:r>
                  <a:rPr lang="en-US" dirty="0" err="1"/>
                  <a:t>Pr</a:t>
                </a:r>
                <a:r>
                  <a:rPr lang="en-US" dirty="0"/>
                  <a:t>(10km) = </a:t>
                </a:r>
                <a:r>
                  <a:rPr lang="en-US" dirty="0" err="1"/>
                  <a:t>Pr</a:t>
                </a:r>
                <a:r>
                  <a:rPr lang="en-US" dirty="0"/>
                  <a:t>(100m</a:t>
                </a:r>
                <a:r>
                  <a:rPr lang="en-US" dirty="0" smtClean="0"/>
                  <a:t>)</a:t>
                </a:r>
                <a14:m>
                  <m:oMath xmlns:m="http://schemas.openxmlformats.org/officeDocument/2006/math">
                    <m:r>
                      <a:rPr lang="el-GR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dirty="0"/>
                          <m:t>(</m:t>
                        </m:r>
                        <m:r>
                          <m:rPr>
                            <m:nor/>
                          </m:rPr>
                          <a:rPr lang="en-US" dirty="0"/>
                          <m:t>100</m:t>
                        </m:r>
                        <m:r>
                          <m:rPr>
                            <m:nor/>
                          </m:rPr>
                          <a:rPr lang="en-US" dirty="0"/>
                          <m:t>m</m:t>
                        </m:r>
                        <m:r>
                          <m:rPr>
                            <m:nor/>
                          </m:rPr>
                          <a:rPr lang="en-US" dirty="0"/>
                          <m:t>/</m:t>
                        </m:r>
                        <m:r>
                          <m:rPr>
                            <m:nor/>
                          </m:rPr>
                          <a:rPr lang="en-US" dirty="0"/>
                          <m:t>10</m:t>
                        </m:r>
                        <m:r>
                          <m:rPr>
                            <m:nor/>
                          </m:rPr>
                          <a:rPr lang="en-US" dirty="0"/>
                          <m:t>km</m:t>
                        </m:r>
                        <m:r>
                          <m:rPr>
                            <m:nor/>
                          </m:rPr>
                          <a:rPr lang="en-US" dirty="0"/>
                          <m:t>)</m:t>
                        </m:r>
                      </m:e>
                      <m:sup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/>
                  <a:t> </a:t>
                </a:r>
              </a:p>
              <a:p>
                <a:pPr algn="l" rtl="0"/>
                <a:r>
                  <a:rPr lang="en-US" dirty="0" smtClean="0"/>
                  <a:t>Pr(10km</a:t>
                </a:r>
                <a:r>
                  <a:rPr lang="en-US" dirty="0"/>
                  <a:t>) = </a:t>
                </a:r>
                <a:r>
                  <a:rPr lang="en-US" dirty="0" smtClean="0"/>
                  <a:t>0.0035mW(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ar-SA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ar-SA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ar-SA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r>
                  <a:rPr lang="en-US" dirty="0" smtClean="0"/>
                  <a:t>)</a:t>
                </a:r>
              </a:p>
              <a:p>
                <a:pPr algn="l" rtl="0"/>
                <a:r>
                  <a:rPr lang="en-US" dirty="0" smtClean="0"/>
                  <a:t> </a:t>
                </a:r>
                <a:r>
                  <a:rPr lang="en-US" dirty="0" err="1"/>
                  <a:t>Pr</a:t>
                </a:r>
                <a:r>
                  <a:rPr lang="en-US" dirty="0"/>
                  <a:t>(10km) = 3.5x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ar-SA" i="1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ar-SA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ar-SA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sup>
                    </m:sSup>
                  </m:oMath>
                </a14:m>
                <a:r>
                  <a:rPr lang="en-US" dirty="0"/>
                  <a:t>W</a:t>
                </a:r>
              </a:p>
            </p:txBody>
          </p:sp>
        </mc:Choice>
        <mc:Fallback xmlns="">
          <p:sp>
            <p:nvSpPr>
              <p:cNvPr id="3" name="عنصر نائب للمحتوى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61703" y="1332411"/>
                <a:ext cx="10792097" cy="4844552"/>
              </a:xfrm>
              <a:blipFill>
                <a:blip r:embed="rId2"/>
                <a:stretch>
                  <a:fillRect l="-1016" t="-2645" r="-903" b="-27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65470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3778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/>
              <a:t>Doppler Effect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When a transmitter or receiver is moving, the frequency of the received signal changes, i.e. İt is different than the frequency of </a:t>
            </a:r>
            <a:r>
              <a:rPr lang="en-US" dirty="0" smtClean="0"/>
              <a:t>transmission. </a:t>
            </a:r>
            <a:r>
              <a:rPr lang="en-US" dirty="0"/>
              <a:t>This is called</a:t>
            </a:r>
            <a:r>
              <a:rPr lang="en-US" dirty="0">
                <a:solidFill>
                  <a:srgbClr val="FF0000"/>
                </a:solidFill>
              </a:rPr>
              <a:t> Doppler Effect</a:t>
            </a:r>
            <a:r>
              <a:rPr lang="en-US" dirty="0"/>
              <a:t>. The change in frequency is called </a:t>
            </a:r>
            <a:r>
              <a:rPr lang="en-US" dirty="0">
                <a:solidFill>
                  <a:srgbClr val="FF0000"/>
                </a:solidFill>
              </a:rPr>
              <a:t>Doppler Shift</a:t>
            </a:r>
            <a:r>
              <a:rPr lang="en-US" dirty="0" smtClean="0">
                <a:solidFill>
                  <a:srgbClr val="FF0000"/>
                </a:solidFill>
              </a:rPr>
              <a:t>. </a:t>
            </a:r>
          </a:p>
          <a:p>
            <a:pPr marL="0" indent="0" algn="l" rtl="0">
              <a:buNone/>
            </a:pPr>
            <a:r>
              <a:rPr lang="en-US" b="1" dirty="0" smtClean="0"/>
              <a:t>It </a:t>
            </a:r>
            <a:r>
              <a:rPr lang="en-US" b="1" dirty="0"/>
              <a:t>depends on </a:t>
            </a:r>
            <a:r>
              <a:rPr lang="en-US" b="1" dirty="0" smtClean="0"/>
              <a:t>:-</a:t>
            </a:r>
          </a:p>
          <a:p>
            <a:pPr marL="0" indent="0" algn="l" rtl="0">
              <a:buNone/>
            </a:pPr>
            <a:r>
              <a:rPr lang="en-US" sz="2000" b="1" dirty="0"/>
              <a:t>•The relative velocity of the receiver with respect to transmitter</a:t>
            </a:r>
          </a:p>
          <a:p>
            <a:pPr marL="0" indent="0" algn="l" rtl="0">
              <a:buNone/>
            </a:pPr>
            <a:r>
              <a:rPr lang="en-US" sz="2000" b="1" dirty="0"/>
              <a:t>•The </a:t>
            </a:r>
            <a:r>
              <a:rPr lang="en-US" sz="2000" b="1" dirty="0" smtClean="0"/>
              <a:t>frequency </a:t>
            </a:r>
            <a:r>
              <a:rPr lang="en-US" sz="2000" b="1" dirty="0"/>
              <a:t>(or </a:t>
            </a:r>
            <a:r>
              <a:rPr lang="en-US" sz="2000" b="1" dirty="0" err="1"/>
              <a:t>wavelenth</a:t>
            </a:r>
            <a:r>
              <a:rPr lang="en-US" sz="2000" b="1" dirty="0"/>
              <a:t>) of transmission</a:t>
            </a:r>
          </a:p>
          <a:p>
            <a:pPr marL="0" indent="0" algn="l" rtl="0">
              <a:buNone/>
            </a:pPr>
            <a:r>
              <a:rPr lang="en-US" sz="2000" b="1" dirty="0"/>
              <a:t>•The direction of traveling with respect to the direction of the arriving signal.</a:t>
            </a:r>
          </a:p>
          <a:p>
            <a:pPr algn="l" rtl="0"/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0058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8200" y="469628"/>
            <a:ext cx="10515600" cy="614589"/>
          </a:xfrm>
        </p:spPr>
        <p:txBody>
          <a:bodyPr>
            <a:normAutofit fontScale="90000"/>
          </a:bodyPr>
          <a:lstStyle/>
          <a:p>
            <a:pPr algn="l" rtl="0"/>
            <a:r>
              <a:rPr lang="en-US" b="1" dirty="0"/>
              <a:t>Doppler Shift – Transmitter is moving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6" name="عنصر نائب للمحتوى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73829" y="776922"/>
            <a:ext cx="7223285" cy="3265102"/>
          </a:xfrm>
          <a:prstGeom prst="rect">
            <a:avLst/>
          </a:prstGeom>
        </p:spPr>
      </p:pic>
      <p:pic>
        <p:nvPicPr>
          <p:cNvPr id="3" name="صورة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53565" y="4042024"/>
            <a:ext cx="4647928" cy="2371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1988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97024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Doppler Effect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38200" y="1227909"/>
            <a:ext cx="10515600" cy="4949054"/>
          </a:xfrm>
        </p:spPr>
        <p:txBody>
          <a:bodyPr/>
          <a:lstStyle/>
          <a:p>
            <a:pPr algn="l" rtl="0"/>
            <a:r>
              <a:rPr lang="en-US" dirty="0"/>
              <a:t>The Doppler shift is </a:t>
            </a:r>
            <a:r>
              <a:rPr lang="en-US" dirty="0">
                <a:solidFill>
                  <a:srgbClr val="FF0000"/>
                </a:solidFill>
              </a:rPr>
              <a:t>positive</a:t>
            </a:r>
          </a:p>
          <a:p>
            <a:pPr marL="0" indent="0" algn="l" rtl="0">
              <a:buNone/>
            </a:pPr>
            <a:r>
              <a:rPr lang="en-US" dirty="0"/>
              <a:t>If the mobile is moving toward the direction of arrival of the wave</a:t>
            </a:r>
          </a:p>
          <a:p>
            <a:pPr algn="l" rtl="0"/>
            <a:r>
              <a:rPr lang="en-US" dirty="0"/>
              <a:t>The Doppler shift is </a:t>
            </a:r>
            <a:r>
              <a:rPr lang="en-US" dirty="0">
                <a:solidFill>
                  <a:srgbClr val="FF0000"/>
                </a:solidFill>
              </a:rPr>
              <a:t>negative</a:t>
            </a:r>
          </a:p>
          <a:p>
            <a:pPr marL="0" indent="0" algn="l" rtl="0">
              <a:buNone/>
            </a:pPr>
            <a:r>
              <a:rPr lang="en-US" dirty="0"/>
              <a:t>If the mobile is moving away from the direction of arrival of the wave</a:t>
            </a:r>
            <a:r>
              <a:rPr lang="en-US" dirty="0" smtClean="0"/>
              <a:t>.</a:t>
            </a:r>
          </a:p>
          <a:p>
            <a:pPr marL="0" indent="0" algn="l" rtl="0">
              <a:buNone/>
            </a:pPr>
            <a:r>
              <a:rPr lang="en-US" dirty="0"/>
              <a:t>mph * </a:t>
            </a:r>
            <a:r>
              <a:rPr lang="en-US" dirty="0" smtClean="0"/>
              <a:t>1.609344 =</a:t>
            </a:r>
            <a:r>
              <a:rPr lang="en-US" dirty="0"/>
              <a:t> km </a:t>
            </a:r>
            <a:r>
              <a:rPr lang="en-US" dirty="0" err="1"/>
              <a:t>ph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endParaRPr lang="en-US" dirty="0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7543" y="3797761"/>
            <a:ext cx="8673737" cy="2870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8735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flipV="1">
            <a:off x="838200" y="261258"/>
            <a:ext cx="10515600" cy="103868"/>
          </a:xfrm>
        </p:spPr>
        <p:txBody>
          <a:bodyPr>
            <a:normAutofit fontScale="90000"/>
          </a:bodyPr>
          <a:lstStyle/>
          <a:p>
            <a:pPr algn="l"/>
            <a:endParaRPr lang="en-US" dirty="0"/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5577" y="836023"/>
            <a:ext cx="11299371" cy="5603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4183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70898"/>
          </a:xfrm>
        </p:spPr>
        <p:txBody>
          <a:bodyPr>
            <a:normAutofit fontScale="90000"/>
          </a:bodyPr>
          <a:lstStyle/>
          <a:p>
            <a:pPr algn="l" rtl="0"/>
            <a:r>
              <a:rPr lang="en-US" dirty="0"/>
              <a:t>Fading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65760" y="992777"/>
            <a:ext cx="11469189" cy="5184186"/>
          </a:xfrm>
        </p:spPr>
        <p:txBody>
          <a:bodyPr/>
          <a:lstStyle/>
          <a:p>
            <a:pPr algn="l" rtl="0"/>
            <a:r>
              <a:rPr lang="en-US" dirty="0"/>
              <a:t>Fading: rapid fluctuations of received signal strength over short time intervals and/or travel </a:t>
            </a:r>
            <a:r>
              <a:rPr lang="en-US" dirty="0" smtClean="0"/>
              <a:t>distances.</a:t>
            </a:r>
          </a:p>
          <a:p>
            <a:pPr algn="l" rtl="0"/>
            <a:r>
              <a:rPr lang="en-US" dirty="0" smtClean="0"/>
              <a:t>Fading </a:t>
            </a:r>
            <a:r>
              <a:rPr lang="en-US" dirty="0"/>
              <a:t>signals occur due to reflections from ground &amp; surrounding buildings (clutter) as well as scattered signals from trees, people, towers, etc. </a:t>
            </a:r>
          </a:p>
          <a:p>
            <a:pPr marL="0" indent="0" algn="l" rtl="0">
              <a:buNone/>
            </a:pPr>
            <a:r>
              <a:rPr lang="en-US" dirty="0">
                <a:solidFill>
                  <a:srgbClr val="FF0000"/>
                </a:solidFill>
              </a:rPr>
              <a:t>often </a:t>
            </a:r>
            <a:r>
              <a:rPr lang="en-US" dirty="0" smtClean="0">
                <a:solidFill>
                  <a:srgbClr val="FF0000"/>
                </a:solidFill>
              </a:rPr>
              <a:t>LOS </a:t>
            </a:r>
            <a:r>
              <a:rPr lang="en-US" dirty="0">
                <a:solidFill>
                  <a:srgbClr val="FF0000"/>
                </a:solidFill>
              </a:rPr>
              <a:t>path is not available so the first multipath signal arrival is probably the desired signal (the one which traveled the shortest distance</a:t>
            </a:r>
            <a:r>
              <a:rPr lang="en-US" dirty="0" smtClean="0">
                <a:solidFill>
                  <a:srgbClr val="FF0000"/>
                </a:solidFill>
              </a:rPr>
              <a:t>).</a:t>
            </a:r>
          </a:p>
          <a:p>
            <a:endParaRPr lang="en-US" dirty="0"/>
          </a:p>
          <a:p>
            <a:pPr algn="l" rtl="0"/>
            <a:r>
              <a:rPr lang="en-US" dirty="0" smtClean="0"/>
              <a:t>Caused </a:t>
            </a:r>
            <a:r>
              <a:rPr lang="en-US" dirty="0"/>
              <a:t>by interference from multiple copies of </a:t>
            </a:r>
            <a:r>
              <a:rPr lang="en-US" i="1" dirty="0" err="1"/>
              <a:t>Tx</a:t>
            </a:r>
            <a:r>
              <a:rPr lang="en-US" i="1" dirty="0"/>
              <a:t> </a:t>
            </a:r>
            <a:r>
              <a:rPr lang="en-US" dirty="0"/>
              <a:t>signal arriving @ </a:t>
            </a:r>
            <a:r>
              <a:rPr lang="en-US" i="1" dirty="0"/>
              <a:t>Rx </a:t>
            </a:r>
            <a:r>
              <a:rPr lang="en-US" dirty="0" smtClean="0"/>
              <a:t>in slightly </a:t>
            </a:r>
            <a:r>
              <a:rPr lang="en-US" b="1" dirty="0"/>
              <a:t>different </a:t>
            </a:r>
            <a:r>
              <a:rPr lang="en-US" dirty="0" smtClean="0"/>
              <a:t>times.</a:t>
            </a:r>
          </a:p>
          <a:p>
            <a:pPr algn="l" rtl="0"/>
            <a:r>
              <a:rPr lang="en-US" dirty="0"/>
              <a:t>Multipath signals have randomly distributed amplitudes, phases, &amp; direction of </a:t>
            </a:r>
            <a:r>
              <a:rPr lang="en-US" dirty="0" smtClean="0"/>
              <a:t>arrival.</a:t>
            </a:r>
            <a:endParaRPr lang="en-US" dirty="0"/>
          </a:p>
          <a:p>
            <a:pPr marL="0" indent="0" algn="l" rtl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2056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66395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38200" y="979714"/>
            <a:ext cx="10515600" cy="5197249"/>
          </a:xfrm>
        </p:spPr>
        <p:txBody>
          <a:bodyPr/>
          <a:lstStyle/>
          <a:p>
            <a:pPr algn="l" rtl="0"/>
            <a:r>
              <a:rPr lang="en-US" dirty="0"/>
              <a:t>Three most important effects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endParaRPr lang="en-US" dirty="0"/>
          </a:p>
          <a:p>
            <a:pPr algn="l" rtl="0">
              <a:buFont typeface="Wingdings" panose="05000000000000000000" pitchFamily="2" charset="2"/>
              <a:buChar char="q"/>
            </a:pPr>
            <a:r>
              <a:rPr lang="en-US" dirty="0"/>
              <a:t>Rapid changes in signal strengths over small travel distances or short time periods. </a:t>
            </a:r>
            <a:endParaRPr lang="en-US" dirty="0" smtClean="0"/>
          </a:p>
          <a:p>
            <a:pPr algn="l" rtl="0">
              <a:buFont typeface="Wingdings" panose="05000000000000000000" pitchFamily="2" charset="2"/>
              <a:buChar char="q"/>
            </a:pPr>
            <a:r>
              <a:rPr lang="en-US" dirty="0"/>
              <a:t>Changes in the frequency of signals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algn="l" rtl="0">
              <a:buFont typeface="Wingdings" panose="05000000000000000000" pitchFamily="2" charset="2"/>
              <a:buChar char="q"/>
            </a:pPr>
            <a:r>
              <a:rPr lang="en-US" dirty="0"/>
              <a:t>Multiple signals arriving a different times. </a:t>
            </a:r>
          </a:p>
        </p:txBody>
      </p:sp>
    </p:spTree>
    <p:extLst>
      <p:ext uri="{BB962C8B-B14F-4D97-AF65-F5344CB8AC3E}">
        <p14:creationId xmlns:p14="http://schemas.microsoft.com/office/powerpoint/2010/main" val="3408297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صورة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8605" y="1005441"/>
            <a:ext cx="9644744" cy="588475"/>
          </a:xfrm>
          <a:prstGeom prst="rect">
            <a:avLst/>
          </a:prstGeom>
        </p:spPr>
      </p:pic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18605" y="268353"/>
            <a:ext cx="10515600" cy="1325563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6469" y="101838"/>
            <a:ext cx="3873892" cy="526574"/>
          </a:xfrm>
          <a:prstGeom prst="rect">
            <a:avLst/>
          </a:prstGeom>
        </p:spPr>
      </p:pic>
      <p:pic>
        <p:nvPicPr>
          <p:cNvPr id="9" name="عنصر نائب للمحتوى 8"/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818605" y="1593916"/>
            <a:ext cx="9104811" cy="1720625"/>
          </a:xfrm>
          <a:prstGeom prst="rect">
            <a:avLst/>
          </a:prstGeom>
        </p:spPr>
      </p:pic>
      <p:pic>
        <p:nvPicPr>
          <p:cNvPr id="11" name="صورة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8605" y="3381703"/>
            <a:ext cx="9004664" cy="1095469"/>
          </a:xfrm>
          <a:prstGeom prst="rect">
            <a:avLst/>
          </a:prstGeom>
        </p:spPr>
      </p:pic>
      <p:pic>
        <p:nvPicPr>
          <p:cNvPr id="12" name="صورة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12479" y="4477172"/>
            <a:ext cx="8810790" cy="1339913"/>
          </a:xfrm>
          <a:prstGeom prst="rect">
            <a:avLst/>
          </a:prstGeom>
        </p:spPr>
      </p:pic>
      <p:pic>
        <p:nvPicPr>
          <p:cNvPr id="13" name="صورة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45593" y="5817085"/>
            <a:ext cx="9072047" cy="1040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8491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8200" y="247560"/>
            <a:ext cx="10515600" cy="314144"/>
          </a:xfrm>
        </p:spPr>
        <p:txBody>
          <a:bodyPr>
            <a:normAutofit fontScale="90000"/>
          </a:bodyPr>
          <a:lstStyle/>
          <a:p>
            <a:pPr algn="l" rtl="0"/>
            <a:r>
              <a:rPr lang="en-US" b="1" dirty="0" smtClean="0"/>
              <a:t>Small-scale </a:t>
            </a:r>
            <a:r>
              <a:rPr lang="en-US" b="1" dirty="0"/>
              <a:t>fading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38200" y="1058091"/>
            <a:ext cx="10515600" cy="5118872"/>
          </a:xfrm>
        </p:spPr>
        <p:txBody>
          <a:bodyPr>
            <a:normAutofit/>
          </a:bodyPr>
          <a:lstStyle/>
          <a:p>
            <a:pPr algn="l" rtl="0"/>
            <a:r>
              <a:rPr lang="en-US" sz="2400" dirty="0"/>
              <a:t>As the mobile moves over small distances (about 7 cm at 1 GHz), the instantaneous received signal will fluctuate rapidly giving rise to small-scale fading</a:t>
            </a:r>
          </a:p>
          <a:p>
            <a:pPr algn="l" rtl="0"/>
            <a:r>
              <a:rPr lang="en-US" sz="2400" spc="300" dirty="0" smtClean="0"/>
              <a:t>The</a:t>
            </a:r>
            <a:r>
              <a:rPr lang="en-US" sz="2400" dirty="0" smtClean="0"/>
              <a:t> </a:t>
            </a:r>
            <a:r>
              <a:rPr lang="en-US" sz="2400" dirty="0"/>
              <a:t>reason is that the signal is the sum of many contributors coming from different directions.</a:t>
            </a:r>
          </a:p>
          <a:p>
            <a:pPr algn="l" rtl="0"/>
            <a:r>
              <a:rPr lang="en-US" sz="2400" dirty="0" smtClean="0"/>
              <a:t>In </a:t>
            </a:r>
            <a:r>
              <a:rPr lang="en-US" sz="2400" dirty="0"/>
              <a:t>small scale fading, the received signal power may </a:t>
            </a:r>
            <a:r>
              <a:rPr lang="en-US" sz="2400" dirty="0" smtClean="0"/>
              <a:t>change, </a:t>
            </a:r>
            <a:r>
              <a:rPr lang="en-US" sz="2400" dirty="0"/>
              <a:t>when the receiver is only moved a fraction of the wavelength.</a:t>
            </a: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1579" y="4777459"/>
            <a:ext cx="5432079" cy="2799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4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2090</TotalTime>
  <Words>603</Words>
  <Application>Microsoft Office PowerPoint</Application>
  <PresentationFormat>مخصص</PresentationFormat>
  <Paragraphs>51</Paragraphs>
  <Slides>15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15</vt:i4>
      </vt:variant>
    </vt:vector>
  </HeadingPairs>
  <TitlesOfParts>
    <vt:vector size="16" baseType="lpstr">
      <vt:lpstr>نسق Office</vt:lpstr>
      <vt:lpstr>Lect 4</vt:lpstr>
      <vt:lpstr>Doppler Effect</vt:lpstr>
      <vt:lpstr>Doppler Shift – Transmitter is moving </vt:lpstr>
      <vt:lpstr> Doppler Effect  </vt:lpstr>
      <vt:lpstr>عرض تقديمي في PowerPoint</vt:lpstr>
      <vt:lpstr>Fading</vt:lpstr>
      <vt:lpstr>عرض تقديمي في PowerPoint</vt:lpstr>
      <vt:lpstr>عرض تقديمي في PowerPoint</vt:lpstr>
      <vt:lpstr>Small-scale fading</vt:lpstr>
      <vt:lpstr>large-scale propagation models</vt:lpstr>
      <vt:lpstr>Radio Propagation Models</vt:lpstr>
      <vt:lpstr>عرض تقديمي في PowerPoint</vt:lpstr>
      <vt:lpstr>عرض تقديمي في PowerPoint</vt:lpstr>
      <vt:lpstr>Large scale propagation model  </vt:lpstr>
      <vt:lpstr>عرض تقديمي في PowerPoint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 1</dc:title>
  <dc:creator>omima</dc:creator>
  <cp:lastModifiedBy>DR.Ahmed Saker 2O11</cp:lastModifiedBy>
  <cp:revision>104</cp:revision>
  <dcterms:created xsi:type="dcterms:W3CDTF">2021-12-28T19:41:27Z</dcterms:created>
  <dcterms:modified xsi:type="dcterms:W3CDTF">2024-02-06T08:12:11Z</dcterms:modified>
</cp:coreProperties>
</file>