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7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08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860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7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11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01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3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2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3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8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0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7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B13C0E-E9BD-4065-993B-278DCD05B319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6EE0B7-B264-4FBE-BC72-96B760C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419" y="73891"/>
            <a:ext cx="7352363" cy="39162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ubtitle 2"/>
          <p:cNvSpPr>
            <a:spLocks noGrp="1"/>
          </p:cNvSpPr>
          <p:nvPr>
            <p:ph type="title"/>
          </p:nvPr>
        </p:nvSpPr>
        <p:spPr>
          <a:xfrm>
            <a:off x="1309542" y="5678055"/>
            <a:ext cx="10018713" cy="1752600"/>
          </a:xfrm>
        </p:spPr>
        <p:txBody>
          <a:bodyPr>
            <a:normAutofit/>
          </a:bodyPr>
          <a:lstStyle/>
          <a:p>
            <a:pPr algn="ctr" rtl="1"/>
            <a:r>
              <a:rPr lang="ar-LY" sz="28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الرابعة</a:t>
            </a:r>
          </a:p>
          <a:p>
            <a:pPr rtl="1"/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LY" sz="1900" b="1" dirty="0" smtClean="0">
                <a:solidFill>
                  <a:schemeClr val="accent1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 / أ.إبتسام عبدالسلام العاشوري</a:t>
            </a:r>
          </a:p>
          <a:p>
            <a:pPr rtl="1"/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rtl="1"/>
            <a:endParaRPr lang="ar-LY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90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12700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المخاطرة في تنفيذ مبادرة الحكومة الإلكترونية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7655" y="2389908"/>
            <a:ext cx="10018713" cy="312420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هناك العديد من التجارب الفاشلة لمشاريع الحكومة الإلكترونية، والتي لم تتمكن من تحقيق التوقعات.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وعموماً،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تصنيف المخاطر المتعلقة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بالحكومة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قسمين: قسم يتعلق بالمواطنين، وقسم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يتعلق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بالحكومة.</a:t>
            </a:r>
            <a:endParaRPr lang="en-US" sz="2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sz="2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المخاطر المتعلقة </a:t>
            </a:r>
            <a:r>
              <a:rPr lang="ar-LY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بالمواطن</a:t>
            </a:r>
            <a:r>
              <a:rPr lang="en-US" sz="2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الفجوة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الرقمية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توقعات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منخفضة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محدودية في الاطلاع على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محدودية في القدرة على استخدام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ضعف الحافز لاستخدام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ضعف الثقة في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فهم خاطئ لما يمكن أن تقدمه التكنولوجيا.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40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0566" y="0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المخاطرة في تنفيذ مبادرة الحكومة 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164" y="2029690"/>
            <a:ext cx="10018713" cy="3124201"/>
          </a:xfrm>
        </p:spPr>
        <p:txBody>
          <a:bodyPr/>
          <a:lstStyle/>
          <a:p>
            <a:pPr marL="0" indent="0" algn="r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المخاطر المتعلقة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بالحكومة</a:t>
            </a:r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algn="r" rtl="1"/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التعقيد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تركيز كل جهة حكومية على نفسها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فقط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ضعف في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محدودية في الموارد البشرية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المناسبة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محدودية في الموارد المالية اللازمة للعمل.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5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657" y="188575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الفرق بين الحكومة الالكترونية والحكومة التقليدية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9657" y="1203420"/>
            <a:ext cx="10255108" cy="3124201"/>
          </a:xfrm>
        </p:spPr>
        <p:txBody>
          <a:bodyPr/>
          <a:lstStyle/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تختلف الحكومة الالكترونية عن الحكومة التقليدية في أهدافها وفلسفتها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ونظم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إدارتها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وهيكلها التنظيمي وطبيعة العلاقات التي تربطها بالمواطنين وأسلوب إدارة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الموارد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البشرية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بها وذلك على النحو الموضح بالجدول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699" y="3546765"/>
            <a:ext cx="6149873" cy="2160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814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672" y="1551710"/>
            <a:ext cx="5685273" cy="497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65838" y="-200889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الفرق بين الحكومة الالكترونية والحكومة التقليدية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6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710" y="-317223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200" y="0"/>
            <a:ext cx="10018713" cy="3124201"/>
          </a:xfrm>
        </p:spPr>
        <p:txBody>
          <a:bodyPr/>
          <a:lstStyle/>
          <a:p>
            <a:pPr marL="0" indent="0" algn="r" rtl="1">
              <a:buNone/>
              <a:tabLst>
                <a:tab pos="9485313" algn="l"/>
              </a:tabLst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تصنيف عوامل النجاح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ضمن المجموعات الخمس التالية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المترابطة</a:t>
            </a:r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كما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الشكل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106" y="2032554"/>
            <a:ext cx="5418899" cy="41120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601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2784" y="-424873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5384" y="2195944"/>
            <a:ext cx="10625568" cy="3124201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الرؤية والأهداف والاستراتيجية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يتطلب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نجاح الحكومة الإلكترونية وجود خطة بعيدة المدى تبنى على رؤية مُصاغة بعناية، إذ لا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للإجراءات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التصحيحية المتسرعة أن تحقق النتيجة المطلوبة. ويعتبر التركيز على الصورة الكبرى في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البداية هو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الأسلوب الأمثل، حيث يتم التركيز على فهم ما يطلب تحقيقه من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حيث من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أهم المفاهيم التي يجب تبنيها أثناء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وضع استراتيجية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بناء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تصور للخدمات وفقاً لاحتياجات المواطنين وقطاع الأعمال،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وليس وفقاً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للبنى الإدارية للحكومة، وقد تكون بعض الخدمات عابرة لأكثر من جهة حكومية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للحكومة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المتكاملة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 تساهم في تحفيز التعاون بين الجهات الحكومية، وتساهم أيضاً في منع تكرار الاستثمارات في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البنى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التحتية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والتطبيقات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بشكل مختصر، يتطلب نجاح الحكومة الإلكترونية ما يلي:</a:t>
            </a: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رؤية واضحة ودعم من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القيادات.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دعماً فعالاً ومشاركة من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المواطنين.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استراتيجية معدة جيداً تتضمن التزاماً بتقديم الموارد المطلوبة للتنفيذ.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19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529" y="-200891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83" y="2473035"/>
            <a:ext cx="10018713" cy="3124201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القوانين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والتشريعات</a:t>
            </a:r>
            <a:endParaRPr lang="en-US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تطلب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عمليات التطبيق لمبادرة الحكومة الإلكترونية التعامل مع مجموعة من القضايا القانونية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والتشريعية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التالية</a:t>
            </a:r>
          </a:p>
          <a:p>
            <a:pPr algn="just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حماية البيانات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الشخصية.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حرية وسرية المعلومات في الاتصالات الإلكترونية (التجارة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المعاملات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الإلكترونية) 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حقوق الملكية الفكرية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والصناعية.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الجرائم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السيبرانية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بالإضافة إلى النقاط السابقة، هناك مواضيع أخرى يجب تغطيتها لضمان أن القوانين المعمول بها تدعم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الإلكترونية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ولا تعرقلها. وبوجه عام يجب أن يتم وضع التشريعات الإضافية التالية لتتمكن الحكومة الإلكترونية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النجاح:</a:t>
            </a:r>
          </a:p>
          <a:p>
            <a:pPr algn="just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قوانين/تعليمات متعلقة بالتغيير في سيرورة إجراءات العمل 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Business processes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وفي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نظم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قوانين/تعليمات متعلقة بالبنيان التقني </a:t>
            </a:r>
            <a:r>
              <a:rPr lang="en-US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IT </a:t>
            </a:r>
            <a:r>
              <a:rPr lang="en-US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architecture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الإلكترونية، وإنشاء مركز بيانات </a:t>
            </a:r>
            <a:r>
              <a:rPr lang="ar-LY" sz="2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حكومي متكامل</a:t>
            </a:r>
            <a:r>
              <a:rPr lang="ar-LY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77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530" y="-302491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165" y="2429163"/>
            <a:ext cx="10018713" cy="3124201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الترتيبات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المؤسسية</a:t>
            </a:r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0" indent="0" algn="just" rtl="1">
              <a:buNone/>
            </a:pP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الترتيبات المؤسسية هي مجموعة من الصلاحيات والمسؤوليات وآليات التعاون التي تحكم سلوك الأفراد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والمؤسسات</a:t>
            </a:r>
            <a:r>
              <a:rPr lang="en-US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مجال معين. وتساهم الترتيبات المؤسسية في ضمان التعاون ضمن الحكومة، كما أنها تمكن القطاع الخاص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</a:t>
            </a:r>
            <a:r>
              <a:rPr lang="en-US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المشاركة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وتكفل الترتيبات الصحيحة عملية المشاركة وتسرع عملية التنفيذ. إن معظم النشاطات المرتبطة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بالحوكمة</a:t>
            </a:r>
            <a:r>
              <a:rPr lang="en-US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تتطلب تغييرات في طرق العمل الحالية ضمن الجهة الحكومية المعنية أو بين الجهات الحكومية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المختلفة،</a:t>
            </a:r>
            <a:r>
              <a:rPr lang="en-US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كما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أنها تتطلب التفاعل والتنسيق بين عدد من المشاريع التي تتبع لجهات حكومية مختلفة، ومن هنا تبرز أهمية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وجود</a:t>
            </a:r>
            <a:r>
              <a:rPr lang="en-US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البناء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المؤسسي الذي يمكنه لعب الدور التنسيقي المطلوب، وذلك من خلال بنية وصلاحيات مدروسة بعناية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2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ولتصميم ترتيبات مؤسسية 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ناج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ح</a:t>
            </a:r>
            <a:r>
              <a:rPr lang="ar-LY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ة </a:t>
            </a:r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لا بد من النقاط التالية: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ضمان وجود قيادة قوية ومصمّمة على مبادرة الحكومة الإلكترونية؛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التخطيط لإدارة تكنولوجيا المعلومات والتخطيط لإدارة التغيير؛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إعداد الاعتمادات المالية وتحديد آليات إنفاقها؛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التنسيق والتعاون؛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الرصد وتقييم الأداء؛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إنشاء مؤسسة للدعم التقني؛</a:t>
            </a:r>
          </a:p>
          <a:p>
            <a:pPr algn="r" rtl="1"/>
            <a:r>
              <a:rPr lang="ar-LY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الشراكة بين القطاعين العام والخاص.</a:t>
            </a:r>
            <a:endParaRPr lang="en-US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30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-191655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0565" y="1641763"/>
            <a:ext cx="10018713" cy="3124201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إجراءات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العمل</a:t>
            </a:r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0" indent="0" algn="just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 الإلكترونية ليست مجرد تحويل إجراءات العمل من شكلها الورقي إلى إجراءات إلكترونية، أو تقديم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إلكترونياً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بل إن الهدف الأسمى للحكومة الإلكترونية هو أن تحدث تحوّلاً في الحكومة؛ ولهذا يعتبر تطوير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إجراءات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العمل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وسيرورتها أحد أهم ركائز نجاح الحكومة الإلكترونية. إن فهم ضرورة تحويل الخدمة إلى شكلها الإلكتروني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تطوير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الإجراء الإداري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وليس قبله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وتخليصه من كل الخطوات غير الضرورية يشكل أهم مقومات نجاح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الحكومة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؛ إذ قد لا تكون الطريقة الحالية للعمل الحكومي هي الطريقة الفضلى. وتعد إعادة هندسة الإجراءات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إحدى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تقنيات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تطوير الإجراءات الإدارية، وهي تمكن من تصميم الإجراءات الداخلية ضمن كل جهة حكومية،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والإجراءات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بين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الجهات الحكومية، وذلك بهدف رفع كفاءتها من خلال إزالة كل الخطوات ذات الكفاءة المنخفضة.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890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148" y="-163945"/>
            <a:ext cx="10018713" cy="1752599"/>
          </a:xfrm>
        </p:spPr>
        <p:txBody>
          <a:bodyPr/>
          <a:lstStyle/>
          <a:p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عوامل النجاح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للحكومة </a:t>
            </a: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الإلكترونية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473" y="2251362"/>
            <a:ext cx="10018713" cy="312420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Y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تكنولوجيا </a:t>
            </a:r>
            <a:r>
              <a:rPr lang="ar-LY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المعلومات</a:t>
            </a:r>
            <a:r>
              <a:rPr lang="en-US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</a:p>
          <a:p>
            <a:pPr marL="0" indent="0" algn="r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تتغير التكنولوجيا بوتيرة سريعة، غير أن أهم النقاط التي يجب أخذها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الحسبان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أثناء اختيار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والمصنعين </a:t>
            </a: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هي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المستوى التقني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للتطبيقات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البنية التحتية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للشبكات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التشغيل 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البيني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التقييس</a:t>
            </a:r>
            <a:r>
              <a:rPr lang="en-US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LY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SzPct val="105000"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القدرات البشرية والتكنولوجية</a:t>
            </a:r>
            <a:r>
              <a:rPr lang="ar-LY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إضافةً إلى النقاط السابقة، هناك بعض القضايا المساعدة التي تساهم في رفع أولوية برامج الحكومة الإلكترونية مثل:</a:t>
            </a:r>
          </a:p>
          <a:p>
            <a:pPr marL="0" indent="0" algn="r" rtl="1">
              <a:buNone/>
            </a:pPr>
            <a:r>
              <a:rPr lang="ar-LY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الإرادة السياسية والضغط غير الحكومي وتوفر المهارات الإدارية والتقنية في الحكومة للقيام بالأعمال المطلوبة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20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381</TotalTime>
  <Words>814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Corbel</vt:lpstr>
      <vt:lpstr>Sakkal Majalla</vt:lpstr>
      <vt:lpstr>Parallax</vt:lpstr>
      <vt:lpstr>المحاضرة الرابعة  إعداد / أ.إبتسام عبدالسلام العاشوري  </vt:lpstr>
      <vt:lpstr>الفرق بين الحكومة الالكترونية والحكومة التقليدية</vt:lpstr>
      <vt:lpstr>الفرق بين الحكومة الالكترونية والحكومة التقليدية</vt:lpstr>
      <vt:lpstr>عوامل النجاح للحكومة الإلكترونية</vt:lpstr>
      <vt:lpstr>عوامل النجاح للحكومة الإلكترونية</vt:lpstr>
      <vt:lpstr>عوامل النجاح للحكومة الإلكترونية</vt:lpstr>
      <vt:lpstr>عوامل النجاح للحكومة الإلكترونية</vt:lpstr>
      <vt:lpstr>عوامل النجاح للحكومة الإلكترونية</vt:lpstr>
      <vt:lpstr>عوامل النجاح للحكومة الإلكترونية</vt:lpstr>
      <vt:lpstr>عوامل المخاطرة في تنفيذ مبادرة الحكومة الإلكترونية</vt:lpstr>
      <vt:lpstr>عوامل المخاطرة في تنفيذ مبادرة الحكومة الإلكترونية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ebtes</dc:creator>
  <cp:lastModifiedBy>ebtes</cp:lastModifiedBy>
  <cp:revision>43</cp:revision>
  <dcterms:created xsi:type="dcterms:W3CDTF">2024-05-17T23:53:04Z</dcterms:created>
  <dcterms:modified xsi:type="dcterms:W3CDTF">2024-10-26T20:51:40Z</dcterms:modified>
</cp:coreProperties>
</file>