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3" r:id="rId3"/>
  </p:sldMasterIdLst>
  <p:notesMasterIdLst>
    <p:notesMasterId r:id="rId43"/>
  </p:notesMasterIdLst>
  <p:sldIdLst>
    <p:sldId id="256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284" r:id="rId19"/>
    <p:sldId id="282" r:id="rId20"/>
    <p:sldId id="283" r:id="rId21"/>
    <p:sldId id="277" r:id="rId22"/>
    <p:sldId id="301" r:id="rId23"/>
    <p:sldId id="285" r:id="rId24"/>
    <p:sldId id="278" r:id="rId25"/>
    <p:sldId id="302" r:id="rId26"/>
    <p:sldId id="300" r:id="rId27"/>
    <p:sldId id="286" r:id="rId28"/>
    <p:sldId id="280" r:id="rId29"/>
    <p:sldId id="287" r:id="rId30"/>
    <p:sldId id="290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52DB9FD9-4AEC-43CC-B543-BA49A38AD54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3CC703BF-2579-4C40-A4D8-C4DCA70F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2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6525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59D0D5-5AAE-437F-AC6A-8E3E6467131B}" type="slidenum">
              <a:rPr lang="en-US" altLang="en-US" sz="1200" b="0" i="0" baseline="0"/>
              <a:pPr/>
              <a:t>23</a:t>
            </a:fld>
            <a:endParaRPr lang="en-US" altLang="en-US" sz="1200" b="0" i="0" baseline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030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D42659-1FA6-4C5A-9A33-61CABB5855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093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11CDFD-492B-4A3A-8C87-98C0D5D24C86}" type="slidenum">
              <a:rPr lang="en-US" altLang="en-US" sz="1200" b="0" i="0" baseline="0"/>
              <a:pPr/>
              <a:t>27</a:t>
            </a:fld>
            <a:endParaRPr lang="en-US" altLang="en-US" sz="1200" b="0" i="0" baseline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1278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87156-6F90-4C57-BADA-1E565F26258D}" type="slidenum">
              <a:rPr lang="en-US" altLang="en-US" sz="1200" b="0" i="0" baseline="0"/>
              <a:pPr/>
              <a:t>28</a:t>
            </a:fld>
            <a:endParaRPr lang="en-US" altLang="en-US" sz="1200" b="0" i="0" baseline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96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45D122-F540-4DF6-9EBA-18C67C8D7FD9}" type="slidenum">
              <a:rPr lang="en-US" altLang="en-US" sz="1200" b="0" i="0" baseline="0"/>
              <a:pPr/>
              <a:t>29</a:t>
            </a:fld>
            <a:endParaRPr lang="en-US" altLang="en-US" sz="1200" b="0" i="0" baseline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5428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E98401-4055-4E84-BF88-F7504821B4A3}" type="slidenum">
              <a:rPr lang="en-US" altLang="en-US" sz="1200" b="0" i="0" baseline="0"/>
              <a:pPr/>
              <a:t>30</a:t>
            </a:fld>
            <a:endParaRPr lang="en-US" altLang="en-US" sz="1200" b="0" i="0" baseline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5079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F22DC4-3DAA-45B2-B77C-416D29CEACB8}" type="slidenum">
              <a:rPr lang="en-US" altLang="en-US" sz="1200" b="0" i="0" baseline="0"/>
              <a:pPr/>
              <a:t>31</a:t>
            </a:fld>
            <a:endParaRPr lang="en-US" altLang="en-US" sz="1200" b="0" i="0" baseline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0720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74566C-4151-4FAD-A212-D6A544D06650}" type="slidenum">
              <a:rPr lang="en-US" altLang="en-US" sz="1200" b="0" i="0" baseline="0"/>
              <a:pPr/>
              <a:t>32</a:t>
            </a:fld>
            <a:endParaRPr lang="en-US" altLang="en-US" sz="1200" b="0" i="0" baseline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9663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BE02B8-EE4A-4B8D-A6D7-E891967B838B}" type="slidenum">
              <a:rPr lang="en-US" altLang="en-US" sz="1200" b="0" i="0" baseline="0"/>
              <a:pPr/>
              <a:t>33</a:t>
            </a:fld>
            <a:endParaRPr lang="en-US" altLang="en-US" sz="1200" b="0" i="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7510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C6C2EC-E3CD-472B-8307-62249B1DF772}" type="slidenum">
              <a:rPr lang="en-US" altLang="en-US" sz="1200" b="0" i="0" baseline="0"/>
              <a:pPr/>
              <a:t>34</a:t>
            </a:fld>
            <a:endParaRPr lang="en-US" altLang="en-US" sz="1200" b="0" i="0" baseline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984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710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8F1F54-6C34-458E-B7F9-04962CA7B5FA}" type="slidenum">
              <a:rPr lang="en-US" altLang="en-US" sz="1200" b="0" i="0" baseline="0"/>
              <a:pPr/>
              <a:t>35</a:t>
            </a:fld>
            <a:endParaRPr lang="en-US" altLang="en-US" sz="1200" b="0" i="0" baseline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110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E63D06-7EBA-4133-9117-4FCE5D781889}" type="slidenum">
              <a:rPr lang="en-US" altLang="en-US" sz="1200" b="0" i="0" baseline="0"/>
              <a:pPr/>
              <a:t>36</a:t>
            </a:fld>
            <a:endParaRPr lang="en-US" altLang="en-US" sz="1200" b="0" i="0" baseline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2190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316EC2-4985-4B31-891A-0C8D5CB9B302}" type="slidenum">
              <a:rPr lang="en-US" altLang="en-US" sz="1200" b="0" i="0" baseline="0"/>
              <a:pPr/>
              <a:t>37</a:t>
            </a:fld>
            <a:endParaRPr lang="en-US" altLang="en-US" sz="1200" b="0" i="0" baseline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2549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8CB906-9006-4CF7-B59D-D4CED55F6178}" type="slidenum">
              <a:rPr lang="en-US" altLang="en-US" sz="1200" b="0" i="0" baseline="0"/>
              <a:pPr/>
              <a:t>38</a:t>
            </a:fld>
            <a:endParaRPr lang="en-US" altLang="en-US" sz="1200" b="0" i="0" baseline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7733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FDF965-C1CF-414F-9930-5D7C208728C9}" type="slidenum">
              <a:rPr lang="en-US" altLang="en-US" sz="1200" b="0" i="0" baseline="0"/>
              <a:pPr/>
              <a:t>39</a:t>
            </a:fld>
            <a:endParaRPr lang="en-US" altLang="en-US" sz="1200" b="0" i="0" baseline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90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393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2551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46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589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263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4597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860D79-8827-43C2-ABBA-045BACE32C31}" type="slidenum">
              <a:rPr lang="en-US" altLang="en-US" sz="1200" b="0" i="0" baseline="0"/>
              <a:pPr/>
              <a:t>20</a:t>
            </a:fld>
            <a:endParaRPr lang="en-US" altLang="en-US" sz="1200" b="0" i="0" baseline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154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3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8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8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8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8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baseline="-1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8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/>
            </a:p>
          </p:txBody>
        </p:sp>
      </p:grpSp>
      <p:sp>
        <p:nvSpPr>
          <p:cNvPr id="14" name="Text Box 17"/>
          <p:cNvSpPr txBox="1">
            <a:spLocks noChangeArrowheads="1"/>
          </p:cNvSpPr>
          <p:nvPr userDrawn="1"/>
        </p:nvSpPr>
        <p:spPr bwMode="auto">
          <a:xfrm>
            <a:off x="0" y="6553200"/>
            <a:ext cx="294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0" i="0" baseline="0">
                <a:latin typeface="McGrawHill-Italic" pitchFamily="2" charset="0"/>
              </a:rPr>
              <a:t>McGraw-Hill</a:t>
            </a:r>
            <a:endParaRPr lang="en-US" altLang="en-US" sz="2400" b="0" i="0" baseline="0"/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6096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Char char="©"/>
            </a:pPr>
            <a:r>
              <a:rPr lang="en-US" altLang="en-US" sz="1400" b="0" i="0" baseline="0">
                <a:latin typeface="McGrawHill-Italic" pitchFamily="2" charset="0"/>
              </a:rPr>
              <a:t>The McGraw-Hill Companies, Inc., 2000</a:t>
            </a:r>
            <a:endParaRPr lang="en-US" altLang="en-US" sz="2400" b="0" i="0" baseline="0"/>
          </a:p>
        </p:txBody>
      </p:sp>
      <p:sp>
        <p:nvSpPr>
          <p:cNvPr id="21095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1320800" y="1676400"/>
            <a:ext cx="1036320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 i="0" baseline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 baseline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99D91DC2-0CE9-4B3E-AF7B-E77EE1B17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621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C8DC660D-811E-4143-B1F3-BEB444B99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978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F2710C47-5B50-4DCF-9290-ACD90BF93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9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46107D2C-A18C-45A7-9AE1-1FCF832D5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1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A8F89826-88AF-4443-A151-468B4963A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3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A1E84ADB-3B49-4298-9BD3-32169D38A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54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326634C6-C75D-4E73-9AB8-2674CE9CD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6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F52769BF-A49E-4069-A71E-CB587CFEC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5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553F8901-1CA7-4B2D-BDAD-CC2EB60BF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63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5494576C-0BE8-467C-9743-3DC10684E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178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ACCC46DD-FD7F-49CD-B3B8-D8FE943C4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39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12.</a:t>
            </a:r>
            <a:fld id="{C0B7804D-3DAE-43F1-8969-D1B2E7F46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666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2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2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2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2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" name="Text Box 17"/>
          <p:cNvSpPr txBox="1">
            <a:spLocks noChangeArrowheads="1"/>
          </p:cNvSpPr>
          <p:nvPr userDrawn="1"/>
        </p:nvSpPr>
        <p:spPr bwMode="auto">
          <a:xfrm>
            <a:off x="0" y="6553200"/>
            <a:ext cx="294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0" smtClean="0">
                <a:solidFill>
                  <a:srgbClr val="000000"/>
                </a:solidFill>
                <a:latin typeface="McGrawHill-Italic" pitchFamily="2" charset="0"/>
              </a:rPr>
              <a:t>McGraw-Hill</a:t>
            </a:r>
            <a:endParaRPr lang="en-US" sz="2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6096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0" fontAlgn="base">
              <a:spcBef>
                <a:spcPct val="50000"/>
              </a:spcBef>
              <a:spcAft>
                <a:spcPct val="0"/>
              </a:spcAft>
              <a:buFontTx/>
              <a:buChar char="©"/>
              <a:defRPr/>
            </a:pPr>
            <a:r>
              <a:rPr lang="en-US" sz="1400" b="0" smtClean="0">
                <a:solidFill>
                  <a:srgbClr val="000000"/>
                </a:solidFill>
                <a:latin typeface="McGrawHill-Italic" pitchFamily="2" charset="0"/>
              </a:rPr>
              <a:t>The McGraw-Hill Companies, Inc., 2000</a:t>
            </a:r>
            <a:endParaRPr lang="en-US" sz="2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095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1320800" y="1676400"/>
            <a:ext cx="1036320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Date Placeholder 1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7" name="Footer Placeholder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CA338E8-7953-4114-B796-7768BE16229A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42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382BD02E-62E7-4B2C-AADE-C40F4ECE2FEF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33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526F8520-8C96-4626-942C-5F612944C4F9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78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A000CE5B-2F83-400D-8A8C-240C7388425A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91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11BF9881-8E6A-4658-8F9E-C4221D1045DD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00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B6C9C978-E2A1-4564-8A8E-4F07FF38B2F8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3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67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A744B4AA-EB8A-4049-AC24-E6D358427071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10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FE89A7AB-A334-4FD9-9D85-A5E5B19E02B8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83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8F949AB3-E32E-49D5-9DC1-78AF56EB23D5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8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D84A0B93-0812-4D56-9AFE-F6ED229E2585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64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C2DFA3CC-174A-4007-9023-ED4B05FA44C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8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6.</a:t>
            </a:r>
            <a:fld id="{94BF0645-BECD-499C-8617-D1AEB76BEAD1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5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1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37ED0-127F-4D10-88AC-936F381A818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0" i="0" baseline="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12.</a:t>
            </a:r>
            <a:fld id="{5409F7C1-6266-4FF0-B110-7DCAD643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7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chemeClr val="bg2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1C1C1C"/>
                </a:solidFill>
                <a:latin typeface="Arial" panose="020B0604020202020204" pitchFamily="34" charset="0"/>
              </a:rPr>
              <a:t>6.</a:t>
            </a:r>
            <a:fld id="{2CE78156-7CC6-4BEE-B393-5D8D78CE6F23}" type="slidenum">
              <a:rPr lang="en-US" b="1">
                <a:solidFill>
                  <a:srgbClr val="1C1C1C"/>
                </a:solidFill>
                <a:latin typeface="Arial" panose="020B0604020202020204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6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40094" y="399245"/>
            <a:ext cx="9144000" cy="2387600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10487" y="3189914"/>
            <a:ext cx="9144000" cy="1655762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000000"/>
                </a:solidFill>
              </a:rPr>
              <a:t>Spreading &amp; FDMA&amp;TDMA and CDMA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1C1C1C"/>
                </a:solidFill>
              </a:rPr>
              <a:t>6.</a:t>
            </a:r>
            <a:fld id="{E7A905E0-A323-48B2-9F46-9239BA1019F7}" type="slidenum">
              <a:rPr lang="en-US" sz="2000">
                <a:solidFill>
                  <a:srgbClr val="1C1C1C"/>
                </a:solidFill>
              </a:rPr>
              <a:pPr/>
              <a:t>10</a:t>
            </a:fld>
            <a:endParaRPr lang="en-US" sz="2000">
              <a:solidFill>
                <a:srgbClr val="1C1C1C"/>
              </a:solidFill>
            </a:endParaRPr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828801" y="762001"/>
            <a:ext cx="2779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4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FHSS cycles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8" y="1676400"/>
            <a:ext cx="6983412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1C1C1C"/>
                </a:solidFill>
              </a:rPr>
              <a:t>6.</a:t>
            </a:r>
            <a:fld id="{3AF9F12E-476F-4F98-A702-221E7842CDC8}" type="slidenum">
              <a:rPr lang="en-US" sz="2000">
                <a:solidFill>
                  <a:srgbClr val="1C1C1C"/>
                </a:solidFill>
              </a:rPr>
              <a:pPr/>
              <a:t>11</a:t>
            </a:fld>
            <a:endParaRPr lang="en-US" sz="2000">
              <a:solidFill>
                <a:srgbClr val="1C1C1C"/>
              </a:solidFill>
            </a:endParaRPr>
          </a:p>
        </p:txBody>
      </p:sp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828801" y="762001"/>
            <a:ext cx="3535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5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Bandwidth sharing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01838"/>
            <a:ext cx="8656638" cy="386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6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1847850" y="365126"/>
            <a:ext cx="8191500" cy="760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Direct Sequence Spread Spectrum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1847850" y="1825625"/>
            <a:ext cx="81915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/>
              <a:t>The direct sequence spread spectrum (DSSS) technique also expands the bandwidth of the original signal, but the process is different. In DSSS, we replace each data bit with n bits using a spreading code. In other words, each bit is assigned a code of n bits, </a:t>
            </a:r>
            <a:r>
              <a:rPr lang="en-US" sz="2400">
                <a:solidFill>
                  <a:srgbClr val="FF0000"/>
                </a:solidFill>
              </a:rPr>
              <a:t>called chips</a:t>
            </a:r>
            <a:r>
              <a:rPr lang="en-US" sz="2400"/>
              <a:t>, where the chip rate is n times that of the data bit</a:t>
            </a:r>
          </a:p>
        </p:txBody>
      </p:sp>
    </p:spTree>
    <p:extLst>
      <p:ext uri="{BB962C8B-B14F-4D97-AF65-F5344CB8AC3E}">
        <p14:creationId xmlns:p14="http://schemas.microsoft.com/office/powerpoint/2010/main" val="82526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1C1C1C"/>
                </a:solidFill>
              </a:rPr>
              <a:t>6.</a:t>
            </a:r>
            <a:fld id="{478C38C8-4397-4700-8C42-9E43DFC8546A}" type="slidenum">
              <a:rPr lang="en-US" sz="2000">
                <a:solidFill>
                  <a:srgbClr val="1C1C1C"/>
                </a:solidFill>
              </a:rPr>
              <a:pPr/>
              <a:t>13</a:t>
            </a:fld>
            <a:endParaRPr lang="en-US" sz="2000">
              <a:solidFill>
                <a:srgbClr val="1C1C1C"/>
              </a:solidFill>
            </a:endParaRPr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828801" y="762001"/>
            <a:ext cx="1971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Figure6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DSSS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2490788"/>
            <a:ext cx="8126412" cy="276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9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 bwMode="auto">
          <a:xfrm>
            <a:off x="1919289" y="365126"/>
            <a:ext cx="8569325" cy="976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Cont..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 bwMode="auto">
          <a:xfrm>
            <a:off x="1919289" y="1825625"/>
            <a:ext cx="8569325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latin typeface="Times New Roman" panose="02020603050405020304" pitchFamily="18" charset="0"/>
              </a:rPr>
              <a:t>The direct sequence spread spectrum (DSSS) technique also expands the bandwidth of the original signal, but the process is different. </a:t>
            </a:r>
          </a:p>
          <a:p>
            <a:r>
              <a:rPr lang="en-US" sz="2400" b="1">
                <a:latin typeface="Times New Roman" panose="02020603050405020304" pitchFamily="18" charset="0"/>
              </a:rPr>
              <a:t>In figure 7 , we replace each data bit with 11 bits using a spreading code. </a:t>
            </a:r>
          </a:p>
          <a:p>
            <a:r>
              <a:rPr lang="en-US" sz="2400" b="1">
                <a:latin typeface="Times New Roman" panose="02020603050405020304" pitchFamily="18" charset="0"/>
              </a:rPr>
              <a:t>In other words, each bit is assigned a code of 11 bits, called chips, where the chip rate is 11 times that of the data bit.</a:t>
            </a:r>
          </a:p>
        </p:txBody>
      </p:sp>
    </p:spTree>
    <p:extLst>
      <p:ext uri="{BB962C8B-B14F-4D97-AF65-F5344CB8AC3E}">
        <p14:creationId xmlns:p14="http://schemas.microsoft.com/office/powerpoint/2010/main" val="403348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762001"/>
            <a:ext cx="3022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7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DSSS example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057400"/>
            <a:ext cx="8875713" cy="35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6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Taxonomy of multiple-access protocols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55" y="1946364"/>
            <a:ext cx="7495489" cy="309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9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3 CHANNELIZATION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>
                <a:solidFill>
                  <a:srgbClr val="FF0000"/>
                </a:solidFill>
              </a:rPr>
              <a:t>Channelization</a:t>
            </a:r>
            <a:r>
              <a:rPr lang="en-US" dirty="0"/>
              <a:t> is a multiple-access method in which the available bandwidth of a </a:t>
            </a:r>
            <a:r>
              <a:rPr lang="en-US" dirty="0" smtClean="0"/>
              <a:t>link is </a:t>
            </a:r>
            <a:r>
              <a:rPr lang="en-US" dirty="0"/>
              <a:t>shared in time, frequency, or through code, between different stations. In this </a:t>
            </a:r>
            <a:r>
              <a:rPr lang="en-US" dirty="0" smtClean="0"/>
              <a:t>section, we </a:t>
            </a:r>
            <a:r>
              <a:rPr lang="en-US" dirty="0"/>
              <a:t>discuss three channelization protocols: FDMA, TDMA, and CDMA.</a:t>
            </a:r>
          </a:p>
        </p:txBody>
      </p:sp>
    </p:spTree>
    <p:extLst>
      <p:ext uri="{BB962C8B-B14F-4D97-AF65-F5344CB8AC3E}">
        <p14:creationId xmlns:p14="http://schemas.microsoft.com/office/powerpoint/2010/main" val="16464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>
                <a:latin typeface="+mn-lt"/>
              </a:rPr>
              <a:t>FDMA Frequency-Division Multiple Access (FDMA)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In frequency-division multiple access (FDMA), the available bandwidth is </a:t>
            </a:r>
            <a:r>
              <a:rPr lang="en-US" dirty="0" smtClean="0"/>
              <a:t>divided into </a:t>
            </a:r>
            <a:r>
              <a:rPr lang="en-US" dirty="0"/>
              <a:t>frequency bands. Each station is allocated a band to send its data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To </a:t>
            </a:r>
            <a:r>
              <a:rPr lang="en-US" dirty="0"/>
              <a:t>prevent station interferences, the allocated bands are separated from one another by small guard </a:t>
            </a:r>
            <a:r>
              <a:rPr lang="en-US" dirty="0" smtClean="0"/>
              <a:t>bands.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10515600" cy="1325563"/>
          </a:xfrm>
        </p:spPr>
        <p:txBody>
          <a:bodyPr/>
          <a:lstStyle/>
          <a:p>
            <a:pPr algn="l" rtl="0"/>
            <a:r>
              <a:rPr lang="en-US" altLang="en-US" dirty="0" smtClean="0"/>
              <a:t>cont..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5" y="968375"/>
            <a:ext cx="10493829" cy="5105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en-US" dirty="0" smtClean="0"/>
              <a:t>Advantages: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dirty="0" smtClean="0"/>
              <a:t>no dynamic coordination </a:t>
            </a:r>
            <a:br>
              <a:rPr lang="en-US" altLang="en-US" dirty="0" smtClean="0"/>
            </a:br>
            <a:r>
              <a:rPr lang="en-US" altLang="en-US" dirty="0" smtClean="0"/>
              <a:t>necessary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dirty="0" smtClean="0"/>
              <a:t>works also for analog signals</a:t>
            </a:r>
          </a:p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Disadvantages: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rgbClr val="C00000"/>
                </a:solidFill>
              </a:rPr>
              <a:t>waste of bandwidth </a:t>
            </a:r>
            <a:br>
              <a:rPr lang="en-US" altLang="en-US" dirty="0" smtClean="0">
                <a:solidFill>
                  <a:srgbClr val="C00000"/>
                </a:solidFill>
              </a:rPr>
            </a:br>
            <a:r>
              <a:rPr lang="en-US" altLang="en-US" dirty="0" smtClean="0">
                <a:solidFill>
                  <a:srgbClr val="C00000"/>
                </a:solidFill>
              </a:rPr>
              <a:t>if the traffic is </a:t>
            </a:r>
            <a:br>
              <a:rPr lang="en-US" altLang="en-US" dirty="0" smtClean="0">
                <a:solidFill>
                  <a:srgbClr val="C00000"/>
                </a:solidFill>
              </a:rPr>
            </a:br>
            <a:r>
              <a:rPr lang="en-US" altLang="en-US" dirty="0" smtClean="0">
                <a:solidFill>
                  <a:srgbClr val="C00000"/>
                </a:solidFill>
              </a:rPr>
              <a:t>distributed unevenly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dirty="0" smtClean="0"/>
              <a:t>inflexible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dirty="0" smtClean="0"/>
              <a:t>guard spaces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altLang="en-US" dirty="0" smtClean="0"/>
          </a:p>
        </p:txBody>
      </p:sp>
      <p:sp>
        <p:nvSpPr>
          <p:cNvPr id="33813" name="Text Box 27"/>
          <p:cNvSpPr txBox="1">
            <a:spLocks noChangeArrowheads="1"/>
          </p:cNvSpPr>
          <p:nvPr/>
        </p:nvSpPr>
        <p:spPr bwMode="auto">
          <a:xfrm>
            <a:off x="4343400" y="5410200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3282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990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97699" name="Text Box 3"/>
          <p:cNvSpPr txBox="1">
            <a:spLocks noChangeArrowheads="1"/>
          </p:cNvSpPr>
          <p:nvPr/>
        </p:nvSpPr>
        <p:spPr bwMode="auto">
          <a:xfrm>
            <a:off x="1752601" y="228600"/>
            <a:ext cx="42322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</a:rPr>
              <a:t>SPREAD SPECTRUM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53600" y="6400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7701" name="Rectangle 5"/>
          <p:cNvSpPr>
            <a:spLocks noChangeArrowheads="1"/>
          </p:cNvSpPr>
          <p:nvPr/>
        </p:nvSpPr>
        <p:spPr bwMode="auto">
          <a:xfrm>
            <a:off x="2063750" y="128589"/>
            <a:ext cx="8229600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 Multiplexing combines signals from several sources to achieve bandwidth efficiency; the available bandwidth of a link is divided between the sources.</a:t>
            </a:r>
          </a:p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 spread spectrum (SS), we combine signals from different sources to fit into a larger bandwidth, but our goals are to prevent eavesdropping and jamming. To achieve these goals, spread spectrum techniques add redundancy.</a:t>
            </a:r>
          </a:p>
          <a:p>
            <a:pPr algn="just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Spread spectrum is designed to be used in wireless applications (LANs and WANs)</a:t>
            </a:r>
          </a:p>
        </p:txBody>
      </p:sp>
    </p:spTree>
    <p:extLst>
      <p:ext uri="{BB962C8B-B14F-4D97-AF65-F5344CB8AC3E}">
        <p14:creationId xmlns:p14="http://schemas.microsoft.com/office/powerpoint/2010/main" val="16580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661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3.1  </a:t>
            </a:r>
            <a:r>
              <a:rPr lang="en-US" altLang="en-US" sz="2000" baseline="0" dirty="0"/>
              <a:t>Frequency-division multiple access (FDMA)</a:t>
            </a:r>
          </a:p>
        </p:txBody>
      </p:sp>
      <p:sp>
        <p:nvSpPr>
          <p:cNvPr id="79878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87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8" y="1231900"/>
            <a:ext cx="7212012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5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67503" cy="6799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Time-Division Multiple Access (TDMA)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131933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In time-division multiple access (TDMA), the stations share the bandwidth of </a:t>
            </a:r>
            <a:r>
              <a:rPr lang="en-US" dirty="0" smtClean="0"/>
              <a:t>the  channel </a:t>
            </a:r>
            <a:r>
              <a:rPr lang="en-US" dirty="0"/>
              <a:t>in time. Each station is allocated a time slot during which it can send data.</a:t>
            </a:r>
          </a:p>
          <a:p>
            <a:pPr algn="l" rtl="0"/>
            <a:r>
              <a:rPr lang="en-US" dirty="0"/>
              <a:t>Each station transmits its data in is assigned time </a:t>
            </a:r>
            <a:r>
              <a:rPr lang="en-US" dirty="0" smtClean="0"/>
              <a:t>slot.</a:t>
            </a:r>
          </a:p>
          <a:p>
            <a:pPr algn="just" rtl="0"/>
            <a:r>
              <a:rPr lang="en-US" dirty="0"/>
              <a:t>The main problem with TDMA lies in achieving synchronization between the different stations. </a:t>
            </a:r>
            <a:endParaRPr lang="en-US" dirty="0" smtClean="0"/>
          </a:p>
          <a:p>
            <a:pPr algn="just" rtl="0"/>
            <a:r>
              <a:rPr lang="en-US" dirty="0" smtClean="0"/>
              <a:t>Each </a:t>
            </a:r>
            <a:r>
              <a:rPr lang="en-US" dirty="0"/>
              <a:t>station needs to know the beginning of its slot and the location of its slot</a:t>
            </a:r>
            <a:r>
              <a:rPr lang="en-US" dirty="0">
                <a:solidFill>
                  <a:srgbClr val="FF0000"/>
                </a:solidFill>
              </a:rPr>
              <a:t>. This may be difficult because of propagation delays introduced in the system if the stations are spread over a large </a:t>
            </a:r>
            <a:r>
              <a:rPr lang="en-US" dirty="0" smtClean="0">
                <a:solidFill>
                  <a:srgbClr val="FF0000"/>
                </a:solidFill>
              </a:rPr>
              <a:t>area</a:t>
            </a:r>
            <a:r>
              <a:rPr lang="en-US" dirty="0" smtClean="0"/>
              <a:t>. </a:t>
            </a:r>
            <a:r>
              <a:rPr lang="en-US" dirty="0"/>
              <a:t>To compensate for the delays, we can insert </a:t>
            </a:r>
            <a:r>
              <a:rPr lang="en-US" dirty="0" smtClean="0"/>
              <a:t>guard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7" name="Rectangle 41"/>
          <p:cNvSpPr>
            <a:spLocks noGrp="1" noChangeArrowheads="1"/>
          </p:cNvSpPr>
          <p:nvPr>
            <p:ph type="title"/>
          </p:nvPr>
        </p:nvSpPr>
        <p:spPr>
          <a:xfrm>
            <a:off x="838200" y="-144463"/>
            <a:ext cx="10515600" cy="1325563"/>
          </a:xfrm>
        </p:spPr>
        <p:txBody>
          <a:bodyPr/>
          <a:lstStyle/>
          <a:p>
            <a:pPr algn="l" rtl="0"/>
            <a:r>
              <a:rPr lang="en-US" altLang="en-US" dirty="0" smtClean="0"/>
              <a:t>Cont..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179615" y="1410712"/>
            <a:ext cx="769728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Advantage: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/>
              <a:t>interference from simultaneous </a:t>
            </a:r>
            <a:r>
              <a:rPr lang="en-US" sz="2400" dirty="0" smtClean="0"/>
              <a:t>transmission.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Share </a:t>
            </a:r>
            <a:r>
              <a:rPr lang="en-US" sz="2400" dirty="0"/>
              <a:t>a single carrier frequency with multiple </a:t>
            </a:r>
            <a:r>
              <a:rPr lang="en-US" sz="2400" dirty="0" smtClean="0"/>
              <a:t>users.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/>
              <a:t>No frequency guard band required</a:t>
            </a:r>
            <a:r>
              <a:rPr lang="en-US" sz="2400" dirty="0" smtClean="0"/>
              <a:t>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400" dirty="0"/>
              <a:t>Flexible bit </a:t>
            </a:r>
            <a:r>
              <a:rPr lang="en-US" sz="2400" dirty="0" smtClean="0"/>
              <a:t>rate.</a:t>
            </a:r>
          </a:p>
          <a:p>
            <a:pPr algn="l" rtl="0"/>
            <a:r>
              <a:rPr lang="en-US" sz="2800" dirty="0" smtClean="0"/>
              <a:t>Disadvantage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Slot </a:t>
            </a:r>
            <a:r>
              <a:rPr lang="en-US" sz="2400" dirty="0"/>
              <a:t>allocation is to be complex in </a:t>
            </a:r>
            <a:r>
              <a:rPr lang="en-US" sz="2400" dirty="0" smtClean="0"/>
              <a:t>TDMA.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dirty="0"/>
          </a:p>
          <a:p>
            <a:pPr algn="l" rtl="0"/>
            <a:endParaRPr lang="en-US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2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2094249" y="381000"/>
            <a:ext cx="5743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3.2  </a:t>
            </a:r>
            <a:r>
              <a:rPr lang="en-US" altLang="en-US" sz="2000" baseline="0" dirty="0"/>
              <a:t>Time-division multiple access (TDMA)</a:t>
            </a:r>
          </a:p>
        </p:txBody>
      </p:sp>
      <p:sp>
        <p:nvSpPr>
          <p:cNvPr id="83974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243014"/>
            <a:ext cx="7212013" cy="477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5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5" name="Rectangle 8"/>
          <p:cNvSpPr>
            <a:spLocks noChangeArrowheads="1"/>
          </p:cNvSpPr>
          <p:nvPr/>
        </p:nvSpPr>
        <p:spPr bwMode="gray">
          <a:xfrm>
            <a:off x="1531213" y="898526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en-US" altLang="en-US" sz="2400" b="0" i="0" baseline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6026" name="Line 9"/>
          <p:cNvSpPr>
            <a:spLocks noChangeShapeType="1"/>
          </p:cNvSpPr>
          <p:nvPr/>
        </p:nvSpPr>
        <p:spPr bwMode="auto">
          <a:xfrm>
            <a:off x="1981200" y="26670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i="1" baseline="-1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7" name="Line 10"/>
          <p:cNvSpPr>
            <a:spLocks noChangeShapeType="1"/>
          </p:cNvSpPr>
          <p:nvPr/>
        </p:nvSpPr>
        <p:spPr bwMode="auto">
          <a:xfrm>
            <a:off x="1982788" y="44196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i="1" baseline="-1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8" name="Rectangle 11"/>
          <p:cNvSpPr>
            <a:spLocks noChangeArrowheads="1"/>
          </p:cNvSpPr>
          <p:nvPr/>
        </p:nvSpPr>
        <p:spPr bwMode="auto">
          <a:xfrm>
            <a:off x="2019300" y="2759075"/>
            <a:ext cx="8077200" cy="156966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i="0" baseline="0">
                <a:solidFill>
                  <a:srgbClr val="000000"/>
                </a:solidFill>
                <a:latin typeface="Arial" panose="020B0604020202020204" pitchFamily="34" charset="0"/>
              </a:rPr>
              <a:t>In TDMA, the bandwidth is just one channel that is timeshared between different stations.</a:t>
            </a:r>
          </a:p>
        </p:txBody>
      </p:sp>
    </p:spTree>
    <p:extLst>
      <p:ext uri="{BB962C8B-B14F-4D97-AF65-F5344CB8AC3E}">
        <p14:creationId xmlns:p14="http://schemas.microsoft.com/office/powerpoint/2010/main" val="8238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CDMA (Code-Division Multiple Access)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5761" y="1825625"/>
            <a:ext cx="11717382" cy="4351338"/>
          </a:xfrm>
        </p:spPr>
        <p:txBody>
          <a:bodyPr/>
          <a:lstStyle/>
          <a:p>
            <a:pPr algn="l" rtl="0"/>
            <a:r>
              <a:rPr lang="en-US" dirty="0" smtClean="0"/>
              <a:t>CDMA </a:t>
            </a:r>
            <a:r>
              <a:rPr lang="en-US" dirty="0"/>
              <a:t>differs from FDMA because only one channel occupies the </a:t>
            </a:r>
            <a:r>
              <a:rPr lang="en-US" dirty="0">
                <a:solidFill>
                  <a:srgbClr val="FF0000"/>
                </a:solidFill>
              </a:rPr>
              <a:t>entire bandwidth of the link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It differs from TDMA because all stations can send data simultaneously; there is no </a:t>
            </a:r>
            <a:r>
              <a:rPr lang="en-US" dirty="0" smtClean="0">
                <a:solidFill>
                  <a:srgbClr val="FF0000"/>
                </a:solidFill>
              </a:rPr>
              <a:t>timesharing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7508" y="46037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Code multiplex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921544"/>
            <a:ext cx="5438775" cy="518160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altLang="en-US" dirty="0" smtClean="0"/>
              <a:t>Each channel has a unique code</a:t>
            </a:r>
          </a:p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All channels use the same spectrum </a:t>
            </a:r>
            <a:br>
              <a:rPr lang="en-US" altLang="en-US" dirty="0" smtClean="0"/>
            </a:br>
            <a:r>
              <a:rPr lang="en-US" altLang="en-US" dirty="0" smtClean="0"/>
              <a:t>at the same time</a:t>
            </a:r>
          </a:p>
          <a:p>
            <a:pPr algn="l" rtl="0"/>
            <a:r>
              <a:rPr lang="en-US" altLang="en-US" dirty="0" smtClean="0"/>
              <a:t>Advantages:</a:t>
            </a:r>
          </a:p>
          <a:p>
            <a:pPr lvl="1" algn="l" rtl="0"/>
            <a:r>
              <a:rPr lang="en-US" altLang="en-US" dirty="0" smtClean="0"/>
              <a:t>bandwidth efficient</a:t>
            </a:r>
          </a:p>
          <a:p>
            <a:pPr lvl="1" algn="l" rtl="0"/>
            <a:r>
              <a:rPr lang="en-US" altLang="en-US" dirty="0" smtClean="0"/>
              <a:t>no coordination and synchronization necessary</a:t>
            </a:r>
          </a:p>
          <a:p>
            <a:pPr lvl="1" algn="l" rtl="0"/>
            <a:r>
              <a:rPr lang="en-US" altLang="en-US" dirty="0" smtClean="0"/>
              <a:t>good protection against interference and tapping</a:t>
            </a:r>
          </a:p>
          <a:p>
            <a:pPr algn="l" rtl="0"/>
            <a:r>
              <a:rPr lang="en-US" altLang="en-US" dirty="0" smtClean="0"/>
              <a:t>Disadvantages:</a:t>
            </a:r>
          </a:p>
          <a:p>
            <a:pPr lvl="1" algn="l" rtl="0"/>
            <a:r>
              <a:rPr lang="en-US" altLang="en-US" dirty="0" smtClean="0"/>
              <a:t>lower user data rates</a:t>
            </a:r>
          </a:p>
          <a:p>
            <a:pPr lvl="1" algn="l" rtl="0"/>
            <a:r>
              <a:rPr lang="en-US" altLang="en-US" dirty="0" smtClean="0"/>
              <a:t>more complex signal regeneration</a:t>
            </a:r>
          </a:p>
        </p:txBody>
      </p:sp>
    </p:spTree>
    <p:extLst>
      <p:ext uri="{BB962C8B-B14F-4D97-AF65-F5344CB8AC3E}">
        <p14:creationId xmlns:p14="http://schemas.microsoft.com/office/powerpoint/2010/main" val="3068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699C41CA-1A3A-4379-BB10-BD2513DE434B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27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68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70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71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72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73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88074" name="Line 9"/>
          <p:cNvSpPr>
            <a:spLocks noChangeShapeType="1"/>
          </p:cNvSpPr>
          <p:nvPr/>
        </p:nvSpPr>
        <p:spPr bwMode="auto">
          <a:xfrm>
            <a:off x="1981200" y="26670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0"/>
          <p:cNvSpPr>
            <a:spLocks noChangeShapeType="1"/>
          </p:cNvSpPr>
          <p:nvPr/>
        </p:nvSpPr>
        <p:spPr bwMode="auto">
          <a:xfrm>
            <a:off x="1982788" y="39624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Rectangle 11"/>
          <p:cNvSpPr>
            <a:spLocks noChangeArrowheads="1"/>
          </p:cNvSpPr>
          <p:nvPr/>
        </p:nvSpPr>
        <p:spPr bwMode="auto">
          <a:xfrm>
            <a:off x="2019300" y="2759075"/>
            <a:ext cx="8077200" cy="10668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i="0" baseline="0">
                <a:latin typeface="Arial" panose="020B0604020202020204" pitchFamily="34" charset="0"/>
              </a:rPr>
              <a:t>In CDMA, one channel carries all transmissions simultaneously.</a:t>
            </a:r>
          </a:p>
        </p:txBody>
      </p:sp>
      <p:grpSp>
        <p:nvGrpSpPr>
          <p:cNvPr id="88077" name="Group 12"/>
          <p:cNvGrpSpPr>
            <a:grpSpLocks/>
          </p:cNvGrpSpPr>
          <p:nvPr/>
        </p:nvGrpSpPr>
        <p:grpSpPr bwMode="auto">
          <a:xfrm>
            <a:off x="1981200" y="1981200"/>
            <a:ext cx="1143000" cy="566738"/>
            <a:chOff x="1200" y="1248"/>
            <a:chExt cx="720" cy="357"/>
          </a:xfrm>
        </p:grpSpPr>
        <p:pic>
          <p:nvPicPr>
            <p:cNvPr id="88078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079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aseline="0">
                  <a:solidFill>
                    <a:schemeClr val="hlink"/>
                  </a:solidFill>
                </a:rPr>
                <a:t>Note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88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70629C53-574C-4F64-89D3-3CCD6D29A3B8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28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4211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2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2093379" y="381000"/>
            <a:ext cx="48614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3.3  </a:t>
            </a:r>
            <a:r>
              <a:rPr lang="en-US" altLang="en-US" sz="2000" baseline="0" dirty="0"/>
              <a:t>Data representation in CDMA</a:t>
            </a:r>
          </a:p>
        </p:txBody>
      </p:sp>
      <p:sp>
        <p:nvSpPr>
          <p:cNvPr id="94214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42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3016250"/>
            <a:ext cx="8126412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4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3E9FE6D3-66E2-4309-87D7-2B3CD1C913D2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29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2159766" y="381000"/>
            <a:ext cx="58761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3.3 </a:t>
            </a:r>
            <a:r>
              <a:rPr lang="en-US" altLang="en-US" sz="2000" baseline="0" dirty="0"/>
              <a:t>Simple idea of communication with code</a:t>
            </a:r>
          </a:p>
        </p:txBody>
      </p:sp>
      <p:sp>
        <p:nvSpPr>
          <p:cNvPr id="90118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338264"/>
            <a:ext cx="725805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8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812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/>
              <a:t>A signal that occupies a bandwidth of B, is </a:t>
            </a:r>
            <a:r>
              <a:rPr lang="en-US" sz="2800">
                <a:solidFill>
                  <a:schemeClr val="hlink"/>
                </a:solidFill>
              </a:rPr>
              <a:t>spread</a:t>
            </a:r>
            <a:r>
              <a:rPr lang="en-US" sz="2800"/>
              <a:t> out to occupy a bandwidth of B</a:t>
            </a:r>
            <a:r>
              <a:rPr lang="en-US" sz="2800" baseline="-25000"/>
              <a:t>ss</a:t>
            </a:r>
          </a:p>
          <a:p>
            <a:pPr eaLnBrk="1" hangingPunct="1"/>
            <a:r>
              <a:rPr lang="en-US" sz="2800"/>
              <a:t>All signals are spread to occupy the same bandwidth B</a:t>
            </a:r>
            <a:r>
              <a:rPr lang="en-US" sz="2800" baseline="-25000"/>
              <a:t>ss</a:t>
            </a:r>
            <a:endParaRPr lang="en-US" sz="2800"/>
          </a:p>
          <a:p>
            <a:pPr eaLnBrk="1" hangingPunct="1"/>
            <a:r>
              <a:rPr lang="en-US" sz="2800"/>
              <a:t>Signals are spread with different codes so that they can be separated at the receivers.</a:t>
            </a:r>
          </a:p>
          <a:p>
            <a:pPr eaLnBrk="1" hangingPunct="1"/>
            <a:r>
              <a:rPr lang="en-US" sz="2800"/>
              <a:t>Signals can be spread in the frequency domain or in the time domain.</a:t>
            </a:r>
          </a:p>
        </p:txBody>
      </p:sp>
    </p:spTree>
    <p:extLst>
      <p:ext uri="{BB962C8B-B14F-4D97-AF65-F5344CB8AC3E}">
        <p14:creationId xmlns:p14="http://schemas.microsoft.com/office/powerpoint/2010/main" val="23122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41BD7AB7-80D2-47B8-B304-E170C1F2758A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30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2108386" y="381000"/>
            <a:ext cx="3309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3.2  </a:t>
            </a:r>
            <a:r>
              <a:rPr lang="en-US" altLang="en-US" sz="2000" baseline="0" dirty="0"/>
              <a:t>Chip sequences</a:t>
            </a:r>
          </a:p>
        </p:txBody>
      </p:sp>
      <p:sp>
        <p:nvSpPr>
          <p:cNvPr id="92166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1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70200"/>
            <a:ext cx="87757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0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39A8C0D5-B24B-43D7-80E7-DB4474483F91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31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6259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2096526" y="381000"/>
            <a:ext cx="45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3.4  </a:t>
            </a:r>
            <a:r>
              <a:rPr lang="en-US" altLang="en-US" sz="2000" baseline="0" dirty="0"/>
              <a:t>Sharing channel in CDMA</a:t>
            </a:r>
          </a:p>
        </p:txBody>
      </p:sp>
      <p:sp>
        <p:nvSpPr>
          <p:cNvPr id="96262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62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524000"/>
            <a:ext cx="872966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4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D9F47D44-C6FD-4274-BCA3-0260444CAE03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32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8307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8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2152324" y="381000"/>
            <a:ext cx="66456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3.5 </a:t>
            </a:r>
            <a:r>
              <a:rPr lang="en-US" altLang="en-US" sz="2000" baseline="0" dirty="0"/>
              <a:t>Digital signal created by four stations in CDMA</a:t>
            </a:r>
          </a:p>
        </p:txBody>
      </p:sp>
      <p:sp>
        <p:nvSpPr>
          <p:cNvPr id="98310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552576"/>
            <a:ext cx="80264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6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8F59E653-5E0E-4499-97C6-286138A3D50E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33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0355" name="Line 2"/>
          <p:cNvSpPr>
            <a:spLocks noChangeShapeType="1"/>
          </p:cNvSpPr>
          <p:nvPr/>
        </p:nvSpPr>
        <p:spPr bwMode="auto">
          <a:xfrm>
            <a:off x="1676400" y="152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2071845" y="381000"/>
            <a:ext cx="7088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3.6  </a:t>
            </a:r>
            <a:r>
              <a:rPr lang="en-US" altLang="en-US" sz="2000" baseline="0" dirty="0"/>
              <a:t>Decoding of the composite signal for one in CDMA</a:t>
            </a:r>
          </a:p>
        </p:txBody>
      </p:sp>
      <p:sp>
        <p:nvSpPr>
          <p:cNvPr id="100358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301750"/>
            <a:ext cx="7358062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7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Line 3"/>
          <p:cNvSpPr>
            <a:spLocks noChangeShapeType="1"/>
          </p:cNvSpPr>
          <p:nvPr/>
        </p:nvSpPr>
        <p:spPr bwMode="auto">
          <a:xfrm>
            <a:off x="1676400" y="990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Text Box 4"/>
          <p:cNvSpPr txBox="1">
            <a:spLocks noChangeArrowheads="1"/>
          </p:cNvSpPr>
          <p:nvPr/>
        </p:nvSpPr>
        <p:spPr bwMode="auto">
          <a:xfrm>
            <a:off x="2172001" y="381000"/>
            <a:ext cx="7033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0" baseline="0" dirty="0">
                <a:solidFill>
                  <a:schemeClr val="folHlink"/>
                </a:solidFill>
              </a:rPr>
              <a:t>Figure </a:t>
            </a:r>
            <a:r>
              <a:rPr lang="en-US" altLang="en-US" sz="2400" i="0" baseline="0" dirty="0" smtClean="0">
                <a:solidFill>
                  <a:schemeClr val="folHlink"/>
                </a:solidFill>
              </a:rPr>
              <a:t>3.7 </a:t>
            </a:r>
            <a:r>
              <a:rPr lang="en-US" altLang="en-US" sz="2000" baseline="0" dirty="0"/>
              <a:t>General rule and examples of creating Walsh tables</a:t>
            </a:r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417638"/>
            <a:ext cx="59880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9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C8A736D5-543C-4778-A6AE-B2D04D4267DB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35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5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6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7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4458" name="Line 9"/>
          <p:cNvSpPr>
            <a:spLocks noChangeShapeType="1"/>
          </p:cNvSpPr>
          <p:nvPr/>
        </p:nvSpPr>
        <p:spPr bwMode="auto">
          <a:xfrm>
            <a:off x="1981200" y="26670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Line 10"/>
          <p:cNvSpPr>
            <a:spLocks noChangeShapeType="1"/>
          </p:cNvSpPr>
          <p:nvPr/>
        </p:nvSpPr>
        <p:spPr bwMode="auto">
          <a:xfrm>
            <a:off x="1982788" y="3886200"/>
            <a:ext cx="8153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Rectangle 11"/>
          <p:cNvSpPr>
            <a:spLocks noChangeArrowheads="1"/>
          </p:cNvSpPr>
          <p:nvPr/>
        </p:nvSpPr>
        <p:spPr bwMode="auto">
          <a:xfrm>
            <a:off x="2019300" y="2759075"/>
            <a:ext cx="8077200" cy="10668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i="0" baseline="0">
                <a:latin typeface="Arial" panose="020B0604020202020204" pitchFamily="34" charset="0"/>
              </a:rPr>
              <a:t>The number of sequences in a Walsh table needs to be N = 2</a:t>
            </a:r>
            <a:r>
              <a:rPr lang="en-US" altLang="en-US" sz="3200" i="0" baseline="30000">
                <a:latin typeface="Arial" panose="020B0604020202020204" pitchFamily="34" charset="0"/>
              </a:rPr>
              <a:t>m</a:t>
            </a:r>
            <a:r>
              <a:rPr lang="en-US" altLang="en-US" sz="3200" i="0" baseline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104461" name="Group 12"/>
          <p:cNvGrpSpPr>
            <a:grpSpLocks/>
          </p:cNvGrpSpPr>
          <p:nvPr/>
        </p:nvGrpSpPr>
        <p:grpSpPr bwMode="auto">
          <a:xfrm>
            <a:off x="1981200" y="1981200"/>
            <a:ext cx="1143000" cy="566738"/>
            <a:chOff x="1200" y="1248"/>
            <a:chExt cx="720" cy="357"/>
          </a:xfrm>
        </p:grpSpPr>
        <p:pic>
          <p:nvPicPr>
            <p:cNvPr id="10446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463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baseline="-1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aseline="0">
                  <a:solidFill>
                    <a:schemeClr val="hlink"/>
                  </a:solidFill>
                </a:rPr>
                <a:t>Note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4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5CFCB104-8E6A-4714-9A4B-FF608A48B91E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36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3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4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5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6506" name="Rectangle 9"/>
          <p:cNvSpPr>
            <a:spLocks noChangeArrowheads="1"/>
          </p:cNvSpPr>
          <p:nvPr/>
        </p:nvSpPr>
        <p:spPr bwMode="auto">
          <a:xfrm>
            <a:off x="1752600" y="1143000"/>
            <a:ext cx="86868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/>
            <a:r>
              <a:rPr lang="en-US" altLang="en-US" baseline="0" dirty="0"/>
              <a:t>Find the chips for a network with</a:t>
            </a:r>
          </a:p>
          <a:p>
            <a:pPr algn="just" rtl="0"/>
            <a:r>
              <a:rPr lang="en-US" altLang="en-US" baseline="0" dirty="0">
                <a:solidFill>
                  <a:schemeClr val="hlink"/>
                </a:solidFill>
              </a:rPr>
              <a:t>a.</a:t>
            </a:r>
            <a:r>
              <a:rPr lang="en-US" altLang="en-US" baseline="0" dirty="0"/>
              <a:t> Two stations           </a:t>
            </a:r>
            <a:r>
              <a:rPr lang="en-US" altLang="en-US" baseline="0" dirty="0">
                <a:solidFill>
                  <a:schemeClr val="hlink"/>
                </a:solidFill>
              </a:rPr>
              <a:t>b.</a:t>
            </a:r>
            <a:r>
              <a:rPr lang="en-US" altLang="en-US" baseline="0" dirty="0"/>
              <a:t> Four stations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849175" y="0"/>
            <a:ext cx="2305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aseline="0" dirty="0">
                <a:solidFill>
                  <a:schemeClr val="hlink"/>
                </a:solidFill>
              </a:rPr>
              <a:t>Example </a:t>
            </a:r>
            <a:r>
              <a:rPr lang="en-US" altLang="en-US" sz="3200" baseline="0" dirty="0" smtClean="0">
                <a:solidFill>
                  <a:schemeClr val="hlink"/>
                </a:solidFill>
              </a:rPr>
              <a:t>3.8</a:t>
            </a:r>
            <a:endParaRPr lang="en-US" altLang="en-US" sz="3200" baseline="0" dirty="0">
              <a:solidFill>
                <a:schemeClr val="hlink"/>
              </a:solidFill>
            </a:endParaRP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1752600" y="2438401"/>
            <a:ext cx="8686800" cy="3508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/>
            <a:r>
              <a:rPr lang="en-US" altLang="en-US" baseline="0" dirty="0">
                <a:solidFill>
                  <a:schemeClr val="hlink"/>
                </a:solidFill>
              </a:rPr>
              <a:t>Solution</a:t>
            </a:r>
          </a:p>
          <a:p>
            <a:pPr algn="l" rtl="0"/>
            <a:r>
              <a:rPr lang="en-US" altLang="en-US" baseline="0" dirty="0"/>
              <a:t>We can use the rows of W</a:t>
            </a:r>
            <a:r>
              <a:rPr lang="en-US" altLang="en-US" dirty="0"/>
              <a:t>2</a:t>
            </a:r>
            <a:r>
              <a:rPr lang="en-US" altLang="en-US" baseline="0" dirty="0"/>
              <a:t> and W</a:t>
            </a:r>
            <a:r>
              <a:rPr lang="en-US" altLang="en-US" dirty="0"/>
              <a:t>4</a:t>
            </a:r>
            <a:r>
              <a:rPr lang="en-US" altLang="en-US" baseline="0" dirty="0"/>
              <a:t> in Figure 12.29:</a:t>
            </a:r>
          </a:p>
          <a:p>
            <a:pPr algn="l" rtl="0"/>
            <a:r>
              <a:rPr lang="en-US" altLang="en-US" baseline="0" dirty="0">
                <a:solidFill>
                  <a:schemeClr val="hlink"/>
                </a:solidFill>
              </a:rPr>
              <a:t>a.</a:t>
            </a:r>
            <a:r>
              <a:rPr lang="en-US" altLang="en-US" baseline="0" dirty="0"/>
              <a:t> For a two-station network, we have </a:t>
            </a:r>
            <a:r>
              <a:rPr lang="en-US" altLang="en-US" i="0" baseline="0" dirty="0"/>
              <a:t/>
            </a:r>
            <a:br>
              <a:rPr lang="en-US" altLang="en-US" i="0" baseline="0" dirty="0"/>
            </a:br>
            <a:r>
              <a:rPr lang="en-US" altLang="en-US" i="0" baseline="0" dirty="0"/>
              <a:t>                           [+1 +1] and [+1 −1].</a:t>
            </a:r>
          </a:p>
          <a:p>
            <a:pPr algn="l" rtl="0"/>
            <a:endParaRPr lang="en-US" altLang="en-US" i="0" baseline="0" dirty="0"/>
          </a:p>
          <a:p>
            <a:pPr algn="l" rtl="0"/>
            <a:r>
              <a:rPr lang="en-US" altLang="en-US" baseline="0" dirty="0">
                <a:solidFill>
                  <a:schemeClr val="hlink"/>
                </a:solidFill>
              </a:rPr>
              <a:t>b</a:t>
            </a:r>
            <a:r>
              <a:rPr lang="en-US" altLang="en-US" baseline="0" dirty="0"/>
              <a:t>. For a four-station network we have </a:t>
            </a:r>
            <a:br>
              <a:rPr lang="en-US" altLang="en-US" baseline="0" dirty="0"/>
            </a:br>
            <a:r>
              <a:rPr lang="en-US" altLang="en-US" baseline="0" dirty="0"/>
              <a:t>                       </a:t>
            </a:r>
            <a:r>
              <a:rPr lang="en-US" altLang="en-US" i="0" baseline="0" dirty="0"/>
              <a:t>[+1 +1 +1 +1], [+1 −1 +1 −1], </a:t>
            </a:r>
            <a:br>
              <a:rPr lang="en-US" altLang="en-US" i="0" baseline="0" dirty="0"/>
            </a:br>
            <a:r>
              <a:rPr lang="en-US" altLang="en-US" i="0" baseline="0" dirty="0"/>
              <a:t>                 [+1 +1 −1 −1],</a:t>
            </a:r>
            <a:r>
              <a:rPr lang="en-US" altLang="en-US" baseline="0" dirty="0"/>
              <a:t>  and   </a:t>
            </a:r>
            <a:r>
              <a:rPr lang="en-US" altLang="en-US" i="0" baseline="0" dirty="0" smtClean="0"/>
              <a:t>[+1 </a:t>
            </a:r>
            <a:r>
              <a:rPr lang="en-US" altLang="en-US" i="0" baseline="0" dirty="0"/>
              <a:t>−1 −1 +1].</a:t>
            </a:r>
          </a:p>
        </p:txBody>
      </p:sp>
    </p:spTree>
    <p:extLst>
      <p:ext uri="{BB962C8B-B14F-4D97-AF65-F5344CB8AC3E}">
        <p14:creationId xmlns:p14="http://schemas.microsoft.com/office/powerpoint/2010/main" val="32544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82A4BE19-43F8-4458-B0F9-D7AA2C9D452F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37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51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52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53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08554" name="Rectangle 9"/>
          <p:cNvSpPr>
            <a:spLocks noChangeArrowheads="1"/>
          </p:cNvSpPr>
          <p:nvPr/>
        </p:nvSpPr>
        <p:spPr bwMode="auto">
          <a:xfrm>
            <a:off x="365760" y="1143000"/>
            <a:ext cx="1007364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0"/>
            <a:r>
              <a:rPr lang="en-US" altLang="en-US" baseline="0" dirty="0"/>
              <a:t>What is the number of sequences if we have 90 stations in our network?</a:t>
            </a:r>
          </a:p>
        </p:txBody>
      </p:sp>
      <p:sp>
        <p:nvSpPr>
          <p:cNvPr id="108555" name="Text Box 10"/>
          <p:cNvSpPr txBox="1">
            <a:spLocks noChangeArrowheads="1"/>
          </p:cNvSpPr>
          <p:nvPr/>
        </p:nvSpPr>
        <p:spPr bwMode="auto">
          <a:xfrm>
            <a:off x="2849175" y="0"/>
            <a:ext cx="2305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aseline="0" dirty="0">
                <a:solidFill>
                  <a:schemeClr val="hlink"/>
                </a:solidFill>
              </a:rPr>
              <a:t>Example </a:t>
            </a:r>
            <a:r>
              <a:rPr lang="en-US" altLang="en-US" sz="3200" baseline="0" dirty="0" smtClean="0">
                <a:solidFill>
                  <a:schemeClr val="hlink"/>
                </a:solidFill>
              </a:rPr>
              <a:t>3.9</a:t>
            </a:r>
            <a:endParaRPr lang="en-US" altLang="en-US" sz="3200" baseline="0" dirty="0">
              <a:solidFill>
                <a:schemeClr val="hlink"/>
              </a:solidFill>
            </a:endParaRPr>
          </a:p>
        </p:txBody>
      </p:sp>
      <p:sp>
        <p:nvSpPr>
          <p:cNvPr id="108556" name="Rectangle 11"/>
          <p:cNvSpPr>
            <a:spLocks noChangeArrowheads="1"/>
          </p:cNvSpPr>
          <p:nvPr/>
        </p:nvSpPr>
        <p:spPr bwMode="auto">
          <a:xfrm>
            <a:off x="1676400" y="2438401"/>
            <a:ext cx="86868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baseline="0" dirty="0">
                <a:solidFill>
                  <a:schemeClr val="hlink"/>
                </a:solidFill>
              </a:rPr>
              <a:t>Solution</a:t>
            </a:r>
          </a:p>
          <a:p>
            <a:pPr algn="l" rtl="0"/>
            <a:r>
              <a:rPr lang="en-US" altLang="en-US" baseline="0" dirty="0"/>
              <a:t>The number of sequences needs to be 2</a:t>
            </a:r>
            <a:r>
              <a:rPr lang="en-US" altLang="en-US" baseline="30000" dirty="0"/>
              <a:t>m</a:t>
            </a:r>
            <a:r>
              <a:rPr lang="en-US" altLang="en-US" baseline="0" dirty="0"/>
              <a:t>. We need to choose m = 7 and N = 2</a:t>
            </a:r>
            <a:r>
              <a:rPr lang="en-US" altLang="en-US" baseline="30000" dirty="0"/>
              <a:t>7</a:t>
            </a:r>
            <a:r>
              <a:rPr lang="en-US" altLang="en-US" baseline="0" dirty="0"/>
              <a:t> or 128. We can then use 90 </a:t>
            </a:r>
            <a:br>
              <a:rPr lang="en-US" altLang="en-US" baseline="0" dirty="0"/>
            </a:br>
            <a:r>
              <a:rPr lang="en-US" altLang="en-US" baseline="0" dirty="0"/>
              <a:t>of the sequences as the chips.</a:t>
            </a:r>
          </a:p>
        </p:txBody>
      </p:sp>
    </p:spTree>
    <p:extLst>
      <p:ext uri="{BB962C8B-B14F-4D97-AF65-F5344CB8AC3E}">
        <p14:creationId xmlns:p14="http://schemas.microsoft.com/office/powerpoint/2010/main" val="10435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42ABFBE8-07D0-4653-903F-B6FE9F3D4E83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38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1752600" y="1143001"/>
            <a:ext cx="86868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/>
            <a:r>
              <a:rPr lang="en-US" altLang="en-US" baseline="0" dirty="0"/>
              <a:t>Prove that a receiving station can get the data sent by a specific sender if it multiplies the entire data on the channel by the sender’s chip code and then divides it by the number of stations.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2643990" y="0"/>
            <a:ext cx="2510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aseline="0" dirty="0">
                <a:solidFill>
                  <a:schemeClr val="hlink"/>
                </a:solidFill>
              </a:rPr>
              <a:t>Example </a:t>
            </a:r>
            <a:r>
              <a:rPr lang="en-US" altLang="en-US" sz="3200" baseline="0" dirty="0" smtClean="0">
                <a:solidFill>
                  <a:schemeClr val="hlink"/>
                </a:solidFill>
              </a:rPr>
              <a:t>3.10</a:t>
            </a:r>
            <a:endParaRPr lang="en-US" altLang="en-US" sz="3200" baseline="0" dirty="0">
              <a:solidFill>
                <a:schemeClr val="hlink"/>
              </a:solidFill>
            </a:endParaRPr>
          </a:p>
        </p:txBody>
      </p:sp>
      <p:sp>
        <p:nvSpPr>
          <p:cNvPr id="110604" name="Rectangle 11"/>
          <p:cNvSpPr>
            <a:spLocks noChangeArrowheads="1"/>
          </p:cNvSpPr>
          <p:nvPr/>
        </p:nvSpPr>
        <p:spPr bwMode="auto">
          <a:xfrm>
            <a:off x="1752600" y="3200400"/>
            <a:ext cx="8686800" cy="3081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/>
            <a:r>
              <a:rPr lang="en-US" altLang="en-US" baseline="0" dirty="0">
                <a:solidFill>
                  <a:schemeClr val="hlink"/>
                </a:solidFill>
              </a:rPr>
              <a:t>Solution</a:t>
            </a:r>
          </a:p>
          <a:p>
            <a:pPr algn="l" rtl="0"/>
            <a:r>
              <a:rPr lang="en-US" altLang="en-US" baseline="0" dirty="0"/>
              <a:t>Let us prove this for the first station, using our previous four-station example. We can say that the data on the channel </a:t>
            </a:r>
            <a:br>
              <a:rPr lang="en-US" altLang="en-US" baseline="0" dirty="0"/>
            </a:br>
            <a:r>
              <a:rPr lang="en-US" altLang="en-US" baseline="0" dirty="0"/>
              <a:t>      D = (d</a:t>
            </a:r>
            <a:r>
              <a:rPr lang="en-US" altLang="en-US" dirty="0"/>
              <a:t>1</a:t>
            </a:r>
            <a:r>
              <a:rPr lang="en-US" altLang="en-US" baseline="0" dirty="0"/>
              <a:t> ⋅ c</a:t>
            </a:r>
            <a:r>
              <a:rPr lang="en-US" altLang="en-US" dirty="0"/>
              <a:t>1</a:t>
            </a:r>
            <a:r>
              <a:rPr lang="en-US" altLang="en-US" baseline="0" dirty="0"/>
              <a:t> + d</a:t>
            </a:r>
            <a:r>
              <a:rPr lang="en-US" altLang="en-US" dirty="0"/>
              <a:t>2</a:t>
            </a:r>
            <a:r>
              <a:rPr lang="en-US" altLang="en-US" baseline="0" dirty="0"/>
              <a:t> ⋅ c</a:t>
            </a:r>
            <a:r>
              <a:rPr lang="en-US" altLang="en-US" dirty="0"/>
              <a:t>2</a:t>
            </a:r>
            <a:r>
              <a:rPr lang="en-US" altLang="en-US" baseline="0" dirty="0"/>
              <a:t> + d</a:t>
            </a:r>
            <a:r>
              <a:rPr lang="en-US" altLang="en-US" dirty="0"/>
              <a:t>3</a:t>
            </a:r>
            <a:r>
              <a:rPr lang="en-US" altLang="en-US" baseline="0" dirty="0"/>
              <a:t> ⋅ c</a:t>
            </a:r>
            <a:r>
              <a:rPr lang="en-US" altLang="en-US" dirty="0"/>
              <a:t>3</a:t>
            </a:r>
            <a:r>
              <a:rPr lang="en-US" altLang="en-US" baseline="0" dirty="0"/>
              <a:t> + d</a:t>
            </a:r>
            <a:r>
              <a:rPr lang="en-US" altLang="en-US" dirty="0"/>
              <a:t>4</a:t>
            </a:r>
            <a:r>
              <a:rPr lang="en-US" altLang="en-US" baseline="0" dirty="0"/>
              <a:t> ⋅ c</a:t>
            </a:r>
            <a:r>
              <a:rPr lang="en-US" altLang="en-US" dirty="0"/>
              <a:t>4</a:t>
            </a:r>
            <a:r>
              <a:rPr lang="en-US" altLang="en-US" baseline="0" dirty="0"/>
              <a:t>). </a:t>
            </a:r>
            <a:br>
              <a:rPr lang="en-US" altLang="en-US" baseline="0" dirty="0"/>
            </a:br>
            <a:r>
              <a:rPr lang="en-US" altLang="en-US" baseline="0" dirty="0"/>
              <a:t>The receiver which wants to get the data sent by station 1 multiplies these data by c</a:t>
            </a:r>
            <a:r>
              <a:rPr lang="en-US" altLang="en-US" dirty="0"/>
              <a:t>1</a:t>
            </a:r>
            <a:r>
              <a:rPr lang="en-US" altLang="en-US" baseline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9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عنصر نائب لرقم الشريحة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t>12.</a:t>
            </a:r>
            <a:fld id="{4E7872C6-4730-4547-B09F-A3B8FB93733E}" type="slidenum">
              <a:rPr lang="en-US" altLang="en-US" sz="2000" i="0" baseline="0">
                <a:solidFill>
                  <a:schemeClr val="bg2"/>
                </a:solidFill>
                <a:latin typeface="Arial" panose="020B0604020202020204" pitchFamily="34" charset="0"/>
              </a:rPr>
              <a:pPr/>
              <a:t>39</a:t>
            </a:fld>
            <a:endParaRPr lang="en-US" altLang="en-US" sz="2000" i="0" baseline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ltGray">
          <a:xfrm>
            <a:off x="1890713" y="1079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ltGray">
          <a:xfrm>
            <a:off x="2273301" y="1079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ltGray">
          <a:xfrm>
            <a:off x="2014539" y="5302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ltGray">
          <a:xfrm>
            <a:off x="2384425" y="5302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7" name="Rectangle 6"/>
          <p:cNvSpPr>
            <a:spLocks noChangeArrowheads="1"/>
          </p:cNvSpPr>
          <p:nvPr/>
        </p:nvSpPr>
        <p:spPr bwMode="ltGray">
          <a:xfrm>
            <a:off x="1600200" y="4572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8" name="Rectangle 7"/>
          <p:cNvSpPr>
            <a:spLocks noChangeArrowheads="1"/>
          </p:cNvSpPr>
          <p:nvPr/>
        </p:nvSpPr>
        <p:spPr bwMode="gray">
          <a:xfrm>
            <a:off x="2235200" y="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49" name="Rectangle 8"/>
          <p:cNvSpPr>
            <a:spLocks noChangeArrowheads="1"/>
          </p:cNvSpPr>
          <p:nvPr/>
        </p:nvSpPr>
        <p:spPr bwMode="gray">
          <a:xfrm>
            <a:off x="1966914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 sz="2400" b="0" i="0" baseline="0">
              <a:latin typeface="Tahoma" panose="020B0604030504040204" pitchFamily="34" charset="0"/>
            </a:endParaRPr>
          </a:p>
        </p:txBody>
      </p:sp>
      <p:sp>
        <p:nvSpPr>
          <p:cNvPr id="112650" name="Rectangle 9"/>
          <p:cNvSpPr>
            <a:spLocks noChangeArrowheads="1"/>
          </p:cNvSpPr>
          <p:nvPr/>
        </p:nvSpPr>
        <p:spPr bwMode="auto">
          <a:xfrm>
            <a:off x="1752600" y="1143001"/>
            <a:ext cx="868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endParaRPr lang="en-US" altLang="en-US" baseline="0"/>
          </a:p>
        </p:txBody>
      </p:sp>
      <p:sp>
        <p:nvSpPr>
          <p:cNvPr id="112651" name="Text Box 10"/>
          <p:cNvSpPr txBox="1">
            <a:spLocks noChangeArrowheads="1"/>
          </p:cNvSpPr>
          <p:nvPr/>
        </p:nvSpPr>
        <p:spPr bwMode="auto">
          <a:xfrm>
            <a:off x="2646686" y="0"/>
            <a:ext cx="45494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aseline="0" dirty="0">
                <a:solidFill>
                  <a:schemeClr val="hlink"/>
                </a:solidFill>
              </a:rPr>
              <a:t>Example </a:t>
            </a:r>
            <a:r>
              <a:rPr lang="en-US" altLang="en-US" sz="3200" baseline="0" dirty="0" smtClean="0">
                <a:solidFill>
                  <a:schemeClr val="hlink"/>
                </a:solidFill>
              </a:rPr>
              <a:t>3.11 </a:t>
            </a:r>
            <a:r>
              <a:rPr lang="en-US" altLang="en-US" sz="3200" baseline="0" dirty="0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112652" name="Rectangle 11"/>
          <p:cNvSpPr>
            <a:spLocks noChangeArrowheads="1"/>
          </p:cNvSpPr>
          <p:nvPr/>
        </p:nvSpPr>
        <p:spPr bwMode="auto">
          <a:xfrm>
            <a:off x="1752600" y="3810001"/>
            <a:ext cx="868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baseline="-1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0"/>
            <a:r>
              <a:rPr lang="en-US" altLang="en-US" baseline="0" dirty="0"/>
              <a:t>When we divide the result by N, we get d</a:t>
            </a:r>
            <a:r>
              <a:rPr lang="en-US" altLang="en-US" dirty="0"/>
              <a:t>1 </a:t>
            </a:r>
            <a:r>
              <a:rPr lang="en-US" altLang="en-US" baseline="0" dirty="0"/>
              <a:t>.</a:t>
            </a:r>
          </a:p>
        </p:txBody>
      </p:sp>
      <p:pic>
        <p:nvPicPr>
          <p:cNvPr id="11265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981201"/>
            <a:ext cx="6362700" cy="1503363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5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762001"/>
            <a:ext cx="330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1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Spread spectrum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2351088"/>
            <a:ext cx="7788275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1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 bwMode="auto">
          <a:xfrm>
            <a:off x="2152650" y="365125"/>
            <a:ext cx="7886700" cy="615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Frequency hopping spread spectrum (FHSS)</a:t>
            </a:r>
            <a:endParaRPr lang="en-US" sz="2800" dirty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 bwMode="auto">
          <a:xfrm>
            <a:off x="1524001" y="1412876"/>
            <a:ext cx="8640763" cy="505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b="1">
                <a:latin typeface="Times New Roman" panose="02020603050405020304" pitchFamily="18" charset="0"/>
              </a:rPr>
              <a:t>The frequency hopping spread spectrum (FHSS) technique uses M different carrier frequencies that are modulated by the source signal. At one moment, the signal modulates one carrier frequency; at the next moment, the signal modulates another carrier  frequency. Although the modulation is done using one carrier frequency at a time, M frequencies are used in the long run. The bandwidth occupied by a source after spreading is BpHSS »B.</a:t>
            </a:r>
          </a:p>
        </p:txBody>
      </p:sp>
    </p:spTree>
    <p:extLst>
      <p:ext uri="{BB962C8B-B14F-4D97-AF65-F5344CB8AC3E}">
        <p14:creationId xmlns:p14="http://schemas.microsoft.com/office/powerpoint/2010/main" val="36518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>
                <a:latin typeface="Times New Roman" panose="02020603050405020304" pitchFamily="18" charset="0"/>
              </a:rPr>
              <a:t>Suppose we have decided to have eight hopping frequencies. In this case, M is 8 and k is 3. The pseudorandom</a:t>
            </a:r>
          </a:p>
          <a:p>
            <a:r>
              <a:rPr lang="en-US" sz="2400">
                <a:latin typeface="Times New Roman" panose="02020603050405020304" pitchFamily="18" charset="0"/>
              </a:rPr>
              <a:t>code generator will create eight different 3-bit patterns.</a:t>
            </a:r>
          </a:p>
          <a:p>
            <a:r>
              <a:rPr lang="en-US" sz="2400">
                <a:latin typeface="Times New Roman" panose="02020603050405020304" pitchFamily="18" charset="0"/>
              </a:rPr>
              <a:t> These are mapped to eight different frequencies in the frequency table. As shown in figure 3.</a:t>
            </a:r>
          </a:p>
        </p:txBody>
      </p:sp>
    </p:spTree>
    <p:extLst>
      <p:ext uri="{BB962C8B-B14F-4D97-AF65-F5344CB8AC3E}">
        <p14:creationId xmlns:p14="http://schemas.microsoft.com/office/powerpoint/2010/main" val="88042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1C1C1C"/>
                </a:solidFill>
              </a:rPr>
              <a:t>6.</a:t>
            </a:r>
            <a:fld id="{644A4F07-1AA2-417E-B4BC-3DA48E524CBB}" type="slidenum">
              <a:rPr lang="en-US" sz="2000">
                <a:solidFill>
                  <a:srgbClr val="1C1C1C"/>
                </a:solidFill>
              </a:rPr>
              <a:pPr/>
              <a:t>7</a:t>
            </a:fld>
            <a:endParaRPr lang="en-US" sz="2000">
              <a:solidFill>
                <a:srgbClr val="1C1C1C"/>
              </a:solidFill>
            </a:endParaRP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828800" y="762000"/>
            <a:ext cx="652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2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Frequency hopping spread spectrum (FHSS)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693864"/>
            <a:ext cx="7277100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1676400" y="533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676400" y="13716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28801" y="762001"/>
            <a:ext cx="4583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Figure 3  </a:t>
            </a:r>
            <a:r>
              <a:rPr lang="en-US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Frequency selection in FHSS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76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1"/>
            <a:ext cx="73215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5"/>
            <a:ext cx="7886700" cy="10477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Bandwidth Sharing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524001" y="1238250"/>
            <a:ext cx="89820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If the number of hopping frequencies is M, we can multiplex M channels into one by using the same Bss bandwidth. This is possible because a station uses just one frequency in each hopping period; M - 1 other frequencies can be used by other M - 1 stations.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685925" y="3500439"/>
            <a:ext cx="8820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Figure 4 shows an example of four channels using FDM and four channels using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FHSS,In FDM, each station has fixed frequency; while in FHSS, each station uses changes frequency hop  to other frequency hop.</a:t>
            </a:r>
          </a:p>
        </p:txBody>
      </p:sp>
    </p:spTree>
    <p:extLst>
      <p:ext uri="{BB962C8B-B14F-4D97-AF65-F5344CB8AC3E}">
        <p14:creationId xmlns:p14="http://schemas.microsoft.com/office/powerpoint/2010/main" val="21162017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1" u="none" strike="noStrike" cap="none" normalizeH="0" baseline="-10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1" u="none" strike="noStrike" cap="none" normalizeH="0" baseline="-10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1188</Words>
  <Application>Microsoft Office PowerPoint</Application>
  <PresentationFormat>Widescreen</PresentationFormat>
  <Paragraphs>146</Paragraphs>
  <Slides>39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Calibri Light</vt:lpstr>
      <vt:lpstr>McGrawHill-Italic</vt:lpstr>
      <vt:lpstr>Tahoma</vt:lpstr>
      <vt:lpstr>Times</vt:lpstr>
      <vt:lpstr>Times New Roman</vt:lpstr>
      <vt:lpstr>Wingdings</vt:lpstr>
      <vt:lpstr>نسق Office</vt:lpstr>
      <vt:lpstr>Blends</vt:lpstr>
      <vt:lpstr>1_Blends</vt:lpstr>
      <vt:lpstr>Lecture 3</vt:lpstr>
      <vt:lpstr>PowerPoint Presentation</vt:lpstr>
      <vt:lpstr>Cont..</vt:lpstr>
      <vt:lpstr>PowerPoint Presentation</vt:lpstr>
      <vt:lpstr>Frequency hopping spread spectrum (FHSS)</vt:lpstr>
      <vt:lpstr>PowerPoint Presentation</vt:lpstr>
      <vt:lpstr>PowerPoint Presentation</vt:lpstr>
      <vt:lpstr>PowerPoint Presentation</vt:lpstr>
      <vt:lpstr>Bandwidth Sharing</vt:lpstr>
      <vt:lpstr>PowerPoint Presentation</vt:lpstr>
      <vt:lpstr>PowerPoint Presentation</vt:lpstr>
      <vt:lpstr>Direct Sequence Spread Spectrum</vt:lpstr>
      <vt:lpstr>PowerPoint Presentation</vt:lpstr>
      <vt:lpstr>Cont..</vt:lpstr>
      <vt:lpstr>PowerPoint Presentation</vt:lpstr>
      <vt:lpstr>Taxonomy of multiple-access protocols</vt:lpstr>
      <vt:lpstr>3 CHANNELIZATION</vt:lpstr>
      <vt:lpstr>FDMA Frequency-Division Multiple Access (FDMA)</vt:lpstr>
      <vt:lpstr>cont..</vt:lpstr>
      <vt:lpstr>PowerPoint Presentation</vt:lpstr>
      <vt:lpstr>Time-Division Multiple Access (TDMA)</vt:lpstr>
      <vt:lpstr>Cont..</vt:lpstr>
      <vt:lpstr>PowerPoint Presentation</vt:lpstr>
      <vt:lpstr>PowerPoint Presentation</vt:lpstr>
      <vt:lpstr>CDMA (Code-Division Multiple Access)</vt:lpstr>
      <vt:lpstr>Code multiplex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 1</dc:title>
  <dc:creator>omima</dc:creator>
  <cp:lastModifiedBy>HP</cp:lastModifiedBy>
  <cp:revision>74</cp:revision>
  <dcterms:created xsi:type="dcterms:W3CDTF">2021-12-28T19:41:27Z</dcterms:created>
  <dcterms:modified xsi:type="dcterms:W3CDTF">2023-05-03T07:54:38Z</dcterms:modified>
</cp:coreProperties>
</file>