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  <p:sldMasterId id="2147483673" r:id="rId3"/>
  </p:sldMasterIdLst>
  <p:notesMasterIdLst>
    <p:notesMasterId r:id="rId43"/>
  </p:notesMasterIdLst>
  <p:sldIdLst>
    <p:sldId id="256" r:id="rId4"/>
    <p:sldId id="304" r:id="rId5"/>
    <p:sldId id="305" r:id="rId6"/>
    <p:sldId id="306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317" r:id="rId18"/>
    <p:sldId id="284" r:id="rId19"/>
    <p:sldId id="282" r:id="rId20"/>
    <p:sldId id="283" r:id="rId21"/>
    <p:sldId id="277" r:id="rId22"/>
    <p:sldId id="301" r:id="rId23"/>
    <p:sldId id="285" r:id="rId24"/>
    <p:sldId id="278" r:id="rId25"/>
    <p:sldId id="302" r:id="rId26"/>
    <p:sldId id="300" r:id="rId27"/>
    <p:sldId id="286" r:id="rId28"/>
    <p:sldId id="280" r:id="rId29"/>
    <p:sldId id="287" r:id="rId30"/>
    <p:sldId id="290" r:id="rId31"/>
    <p:sldId id="288" r:id="rId32"/>
    <p:sldId id="289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98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tableStyles" Target="tableStyle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theme" Target="theme/theme1.xml"/><Relationship Id="rId20" Type="http://schemas.openxmlformats.org/officeDocument/2006/relationships/slide" Target="slides/slide17.xml"/><Relationship Id="rId41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52DB9FD9-4AEC-43CC-B543-BA49A38AD547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3CC703BF-2579-4C40-A4D8-C4DCA70F3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223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565258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259D0D5-5AAE-437F-AC6A-8E3E6467131B}" type="slidenum">
              <a:rPr lang="en-US" altLang="en-US" sz="1200" b="0" i="0" baseline="0"/>
              <a:pPr/>
              <a:t>23</a:t>
            </a:fld>
            <a:endParaRPr lang="en-US" altLang="en-US" sz="1200" b="0" i="0" baseline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660305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FD42659-1FA6-4C5A-9A33-61CABB5855A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510937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D11CDFD-492B-4A3A-8C87-98C0D5D24C86}" type="slidenum">
              <a:rPr lang="en-US" altLang="en-US" sz="1200" b="0" i="0" baseline="0"/>
              <a:pPr/>
              <a:t>27</a:t>
            </a:fld>
            <a:endParaRPr lang="en-US" altLang="en-US" sz="1200" b="0" i="0" baseline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512786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1B87156-6F90-4C57-BADA-1E565F26258D}" type="slidenum">
              <a:rPr lang="en-US" altLang="en-US" sz="1200" b="0" i="0" baseline="0"/>
              <a:pPr/>
              <a:t>28</a:t>
            </a:fld>
            <a:endParaRPr lang="en-US" altLang="en-US" sz="1200" b="0" i="0" baseline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8962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345D122-F540-4DF6-9EBA-18C67C8D7FD9}" type="slidenum">
              <a:rPr lang="en-US" altLang="en-US" sz="1200" b="0" i="0" baseline="0"/>
              <a:pPr/>
              <a:t>29</a:t>
            </a:fld>
            <a:endParaRPr lang="en-US" altLang="en-US" sz="1200" b="0" i="0" baseline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954280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EE98401-4055-4E84-BF88-F7504821B4A3}" type="slidenum">
              <a:rPr lang="en-US" altLang="en-US" sz="1200" b="0" i="0" baseline="0"/>
              <a:pPr/>
              <a:t>30</a:t>
            </a:fld>
            <a:endParaRPr lang="en-US" altLang="en-US" sz="1200" b="0" i="0" baseline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650796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7F22DC4-3DAA-45B2-B77C-416D29CEACB8}" type="slidenum">
              <a:rPr lang="en-US" altLang="en-US" sz="1200" b="0" i="0" baseline="0"/>
              <a:pPr/>
              <a:t>31</a:t>
            </a:fld>
            <a:endParaRPr lang="en-US" altLang="en-US" sz="1200" b="0" i="0" baseline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907204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774566C-4151-4FAD-A212-D6A544D06650}" type="slidenum">
              <a:rPr lang="en-US" altLang="en-US" sz="1200" b="0" i="0" baseline="0"/>
              <a:pPr/>
              <a:t>32</a:t>
            </a:fld>
            <a:endParaRPr lang="en-US" altLang="en-US" sz="1200" b="0" i="0" baseline="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396639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5BE02B8-EE4A-4B8D-A6D7-E891967B838B}" type="slidenum">
              <a:rPr lang="en-US" altLang="en-US" sz="1200" b="0" i="0" baseline="0"/>
              <a:pPr/>
              <a:t>33</a:t>
            </a:fld>
            <a:endParaRPr lang="en-US" altLang="en-US" sz="1200" b="0" i="0" baseline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475103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9C6C2EC-E3CD-472B-8307-62249B1DF772}" type="slidenum">
              <a:rPr lang="en-US" altLang="en-US" sz="1200" b="0" i="0" baseline="0"/>
              <a:pPr/>
              <a:t>34</a:t>
            </a:fld>
            <a:endParaRPr lang="en-US" altLang="en-US" sz="1200" b="0" i="0" baseline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69842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007105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F8F1F54-6C34-458E-B7F9-04962CA7B5FA}" type="slidenum">
              <a:rPr lang="en-US" altLang="en-US" sz="1200" b="0" i="0" baseline="0"/>
              <a:pPr/>
              <a:t>35</a:t>
            </a:fld>
            <a:endParaRPr lang="en-US" altLang="en-US" sz="1200" b="0" i="0" baseline="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2311026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DE63D06-7EBA-4133-9117-4FCE5D781889}" type="slidenum">
              <a:rPr lang="en-US" altLang="en-US" sz="1200" b="0" i="0" baseline="0"/>
              <a:pPr/>
              <a:t>36</a:t>
            </a:fld>
            <a:endParaRPr lang="en-US" altLang="en-US" sz="1200" b="0" i="0" baseline="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821906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E316EC2-4985-4B31-891A-0C8D5CB9B302}" type="slidenum">
              <a:rPr lang="en-US" altLang="en-US" sz="1200" b="0" i="0" baseline="0"/>
              <a:pPr/>
              <a:t>37</a:t>
            </a:fld>
            <a:endParaRPr lang="en-US" altLang="en-US" sz="1200" b="0" i="0" baseline="0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6254920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98CB906-9006-4CF7-B59D-D4CED55F6178}" type="slidenum">
              <a:rPr lang="en-US" altLang="en-US" sz="1200" b="0" i="0" baseline="0"/>
              <a:pPr/>
              <a:t>38</a:t>
            </a:fld>
            <a:endParaRPr lang="en-US" altLang="en-US" sz="1200" b="0" i="0" baseline="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8773369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DFDF965-C1CF-414F-9930-5D7C208728C9}" type="slidenum">
              <a:rPr lang="en-US" altLang="en-US" sz="1200" b="0" i="0" baseline="0"/>
              <a:pPr/>
              <a:t>39</a:t>
            </a:fld>
            <a:endParaRPr lang="en-US" altLang="en-US" sz="1200" b="0" i="0" baseline="0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290342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13933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025513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64673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358955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226317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345973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C860D79-8827-43C2-ABBA-045BACE32C31}" type="slidenum">
              <a:rPr lang="en-US" altLang="en-US" sz="1200" b="0" i="0" baseline="0"/>
              <a:pPr/>
              <a:t>20</a:t>
            </a:fld>
            <a:endParaRPr lang="en-US" altLang="en-US" sz="1200" b="0" i="0" baseline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81544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37ED0-127F-4D10-88AC-936F381A8186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C5D52-014D-4EB2-9934-1241492F8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03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37ED0-127F-4D10-88AC-936F381A8186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C5D52-014D-4EB2-9934-1241492F8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588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37ED0-127F-4D10-88AC-936F381A8186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C5D52-014D-4EB2-9934-1241492F8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0381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2438401"/>
            <a:ext cx="12012084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800" b="1" i="1" baseline="-1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800" b="1" i="1" baseline="-1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800" b="1" i="1" baseline="-1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800" b="1" i="1" baseline="-1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800" b="1" i="1" baseline="-1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baseline="-1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baseline="-1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baseline="-1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baseline="-1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US" altLang="en-US" sz="280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800" b="1" i="1" baseline="-1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800" b="1" i="1" baseline="-1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800" b="1" i="1" baseline="-1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800" b="1" i="1" baseline="-1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800" b="1" i="1" baseline="-1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baseline="-1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baseline="-1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baseline="-1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baseline="-1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US" altLang="en-US" sz="280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800" b="1" i="1" baseline="-1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800" b="1" i="1" baseline="-1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800" b="1" i="1" baseline="-1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800" b="1" i="1" baseline="-1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800" b="1" i="1" baseline="-1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baseline="-1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baseline="-1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baseline="-1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baseline="-1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US" altLang="en-US" sz="280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800" b="1" i="1" baseline="-1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800" b="1" i="1" baseline="-1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800" b="1" i="1" baseline="-1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800" b="1" i="1" baseline="-1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800" b="1" i="1" baseline="-1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baseline="-1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baseline="-1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baseline="-1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baseline="-10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US" altLang="en-US" sz="280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 i="1" baseline="-1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800" b="1" i="1" baseline="-1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800" b="1" i="1" baseline="-1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800" b="1" i="1" baseline="-1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800" b="1" i="1" baseline="-1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baseline="-1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baseline="-1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baseline="-1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baseline="-1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80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 i="1" baseline="-1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800" b="1" i="1" baseline="-1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800" b="1" i="1" baseline="-1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800" b="1" i="1" baseline="-1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800" b="1" i="1" baseline="-1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baseline="-1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baseline="-1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baseline="-1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baseline="-1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80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 b="1" i="1" baseline="-1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800" b="1" i="1" baseline="-1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800" b="1" i="1" baseline="-1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800" b="1" i="1" baseline="-1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800" b="1" i="1" baseline="-1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baseline="-1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baseline="-1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baseline="-1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baseline="-1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800"/>
            </a:p>
          </p:txBody>
        </p:sp>
      </p:grpSp>
      <p:sp>
        <p:nvSpPr>
          <p:cNvPr id="14" name="Text Box 17"/>
          <p:cNvSpPr txBox="1">
            <a:spLocks noChangeArrowheads="1"/>
          </p:cNvSpPr>
          <p:nvPr userDrawn="1"/>
        </p:nvSpPr>
        <p:spPr bwMode="auto">
          <a:xfrm>
            <a:off x="0" y="6553200"/>
            <a:ext cx="294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400" b="0" i="0" baseline="0">
                <a:latin typeface="McGrawHill-Italic" pitchFamily="2" charset="0"/>
              </a:rPr>
              <a:t>McGraw-Hill</a:t>
            </a:r>
            <a:endParaRPr lang="en-US" altLang="en-US" sz="2400" b="0" i="0" baseline="0"/>
          </a:p>
        </p:txBody>
      </p:sp>
      <p:sp>
        <p:nvSpPr>
          <p:cNvPr id="15" name="Text Box 18"/>
          <p:cNvSpPr txBox="1">
            <a:spLocks noChangeArrowheads="1"/>
          </p:cNvSpPr>
          <p:nvPr userDrawn="1"/>
        </p:nvSpPr>
        <p:spPr bwMode="auto">
          <a:xfrm>
            <a:off x="6096000" y="6553200"/>
            <a:ext cx="6096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Char char="©"/>
            </a:pPr>
            <a:r>
              <a:rPr lang="en-US" altLang="en-US" sz="1400" b="0" i="0" baseline="0">
                <a:latin typeface="McGrawHill-Italic" pitchFamily="2" charset="0"/>
              </a:rPr>
              <a:t>The McGraw-Hill Companies, Inc., 2000</a:t>
            </a:r>
            <a:endParaRPr lang="en-US" altLang="en-US" sz="2400" b="0" i="0" baseline="0"/>
          </a:p>
        </p:txBody>
      </p:sp>
      <p:sp>
        <p:nvSpPr>
          <p:cNvPr id="210956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1320800" y="1676400"/>
            <a:ext cx="10363200" cy="146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210957" name="Rectangle 1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828800" y="3886200"/>
            <a:ext cx="85344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1320800" y="6248400"/>
            <a:ext cx="2540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b="0" i="0" baseline="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4572000" y="6248400"/>
            <a:ext cx="38608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 i="0" baseline="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44000" y="6248400"/>
            <a:ext cx="2540000" cy="457200"/>
          </a:xfrm>
        </p:spPr>
        <p:txBody>
          <a:bodyPr/>
          <a:lstStyle>
            <a:lvl1pPr algn="r">
              <a:defRPr sz="1400" b="0" smtClean="0">
                <a:latin typeface="+mn-lt"/>
              </a:defRPr>
            </a:lvl1pPr>
          </a:lstStyle>
          <a:p>
            <a:pPr>
              <a:defRPr/>
            </a:pPr>
            <a:fld id="{99D91DC2-0CE9-4B3E-AF7B-E77EE1B178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86219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12.</a:t>
            </a:r>
            <a:fld id="{C8DC660D-811E-4143-B1F3-BEB444B99F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29787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12.</a:t>
            </a:r>
            <a:fld id="{F2710C47-5B50-4DCF-9290-ACD90BF933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3953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12.</a:t>
            </a:r>
            <a:fld id="{46107D2C-A18C-45A7-9AE1-1FCF832D53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50153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12.</a:t>
            </a:r>
            <a:fld id="{A8F89826-88AF-4443-A151-468B4963A1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63857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12.</a:t>
            </a:r>
            <a:fld id="{A1E84ADB-3B49-4298-9BD3-32169D38A1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0549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12.</a:t>
            </a:r>
            <a:fld id="{326634C6-C75D-4E73-9AB8-2674CE9CD2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54687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12.</a:t>
            </a:r>
            <a:fld id="{F52769BF-A49E-4069-A71E-CB587CFEC3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884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37ED0-127F-4D10-88AC-936F381A8186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C5D52-014D-4EB2-9934-1241492F8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1852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12.</a:t>
            </a:r>
            <a:fld id="{553F8901-1CA7-4B2D-BDAD-CC2EB60BF5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26341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12.</a:t>
            </a:r>
            <a:fld id="{5494576C-0BE8-467C-9743-3DC10684E5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91784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12.</a:t>
            </a:r>
            <a:fld id="{ACCC46DD-FD7F-49CD-B3B8-D8FE943C4D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82393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12.</a:t>
            </a:r>
            <a:fld id="{C0B7804D-3DAE-43F1-8969-D1B2E7F46B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56664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2438401"/>
            <a:ext cx="12012084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32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3200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32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32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 rt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3200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 rt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3200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 rt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32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4" name="Text Box 17"/>
          <p:cNvSpPr txBox="1">
            <a:spLocks noChangeArrowheads="1"/>
          </p:cNvSpPr>
          <p:nvPr userDrawn="1"/>
        </p:nvSpPr>
        <p:spPr bwMode="auto">
          <a:xfrm>
            <a:off x="0" y="6553200"/>
            <a:ext cx="294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rtl="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400" b="0" smtClean="0">
                <a:solidFill>
                  <a:srgbClr val="000000"/>
                </a:solidFill>
                <a:latin typeface="McGrawHill-Italic" pitchFamily="2" charset="0"/>
              </a:rPr>
              <a:t>McGraw-Hill</a:t>
            </a:r>
            <a:endParaRPr lang="en-US" sz="2400" b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Text Box 18"/>
          <p:cNvSpPr txBox="1">
            <a:spLocks noChangeArrowheads="1"/>
          </p:cNvSpPr>
          <p:nvPr userDrawn="1"/>
        </p:nvSpPr>
        <p:spPr bwMode="auto">
          <a:xfrm>
            <a:off x="6096000" y="6553200"/>
            <a:ext cx="6096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rtl="0" fontAlgn="base">
              <a:spcBef>
                <a:spcPct val="50000"/>
              </a:spcBef>
              <a:spcAft>
                <a:spcPct val="0"/>
              </a:spcAft>
              <a:buFontTx/>
              <a:buChar char="©"/>
              <a:defRPr/>
            </a:pPr>
            <a:r>
              <a:rPr lang="en-US" sz="1400" b="0" smtClean="0">
                <a:solidFill>
                  <a:srgbClr val="000000"/>
                </a:solidFill>
                <a:latin typeface="McGrawHill-Italic" pitchFamily="2" charset="0"/>
              </a:rPr>
              <a:t>The McGraw-Hill Companies, Inc., 2000</a:t>
            </a:r>
            <a:endParaRPr lang="en-US" sz="2400" b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0956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1320800" y="1676400"/>
            <a:ext cx="10363200" cy="146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10957" name="Rectangle 1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828800" y="3886200"/>
            <a:ext cx="85344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6" name="Date Placeholder 15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1320800" y="6248400"/>
            <a:ext cx="2540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bg2"/>
                </a:solidFill>
                <a:latin typeface="+mn-lt"/>
              </a:defRPr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1C1C1C"/>
              </a:solidFill>
            </a:endParaRPr>
          </a:p>
        </p:txBody>
      </p:sp>
      <p:sp>
        <p:nvSpPr>
          <p:cNvPr id="17" name="Footer Placeholder 16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4572000" y="6248400"/>
            <a:ext cx="38608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bg2"/>
                </a:solidFill>
                <a:latin typeface="+mn-lt"/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1C1C1C"/>
              </a:solidFill>
            </a:endParaRPr>
          </a:p>
        </p:txBody>
      </p:sp>
      <p:sp>
        <p:nvSpPr>
          <p:cNvPr id="18" name="Rectangle 1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44000" y="6248400"/>
            <a:ext cx="2540000" cy="457200"/>
          </a:xfrm>
        </p:spPr>
        <p:txBody>
          <a:bodyPr/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2CA338E8-7953-4114-B796-7768BE16229A}" type="slidenum">
              <a:rPr lang="en-US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1421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1C1C1C"/>
                </a:solidFill>
              </a:rPr>
              <a:t>6.</a:t>
            </a:r>
            <a:fld id="{382BD02E-62E7-4B2C-AADE-C40F4ECE2FEF}" type="slidenum">
              <a:rPr lang="en-US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4336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1C1C1C"/>
                </a:solidFill>
              </a:rPr>
              <a:t>6.</a:t>
            </a:r>
            <a:fld id="{526F8520-8C96-4626-942C-5F612944C4F9}" type="slidenum">
              <a:rPr lang="en-US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6783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1C1C1C"/>
                </a:solidFill>
              </a:rPr>
              <a:t>6.</a:t>
            </a:r>
            <a:fld id="{A000CE5B-2F83-400D-8A8C-240C7388425A}" type="slidenum">
              <a:rPr lang="en-US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2915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1C1C1C"/>
                </a:solidFill>
              </a:rPr>
              <a:t>6.</a:t>
            </a:r>
            <a:fld id="{11BF9881-8E6A-4658-8F9E-C4221D1045DD}" type="slidenum">
              <a:rPr lang="en-US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1002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1C1C1C"/>
                </a:solidFill>
              </a:rPr>
              <a:t>6.</a:t>
            </a:r>
            <a:fld id="{B6C9C978-E2A1-4564-8A8E-4F07FF38B2F8}" type="slidenum">
              <a:rPr lang="en-US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231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37ED0-127F-4D10-88AC-936F381A8186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C5D52-014D-4EB2-9934-1241492F8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46748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1C1C1C"/>
                </a:solidFill>
              </a:rPr>
              <a:t>6.</a:t>
            </a:r>
            <a:fld id="{A744B4AA-EB8A-4049-AC24-E6D358427071}" type="slidenum">
              <a:rPr lang="en-US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71033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1C1C1C"/>
                </a:solidFill>
              </a:rPr>
              <a:t>6.</a:t>
            </a:r>
            <a:fld id="{FE89A7AB-A334-4FD9-9D85-A5E5B19E02B8}" type="slidenum">
              <a:rPr lang="en-US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9831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1C1C1C"/>
                </a:solidFill>
              </a:rPr>
              <a:t>6.</a:t>
            </a:r>
            <a:fld id="{8F949AB3-E32E-49D5-9DC1-78AF56EB23D5}" type="slidenum">
              <a:rPr lang="en-US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4818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1C1C1C"/>
                </a:solidFill>
              </a:rPr>
              <a:t>6.</a:t>
            </a:r>
            <a:fld id="{D84A0B93-0812-4D56-9AFE-F6ED229E2585}" type="slidenum">
              <a:rPr lang="en-US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76495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1C1C1C"/>
                </a:solidFill>
              </a:rPr>
              <a:t>6.</a:t>
            </a:r>
            <a:fld id="{C2DFA3CC-174A-4007-9023-ED4B05FA44C7}" type="slidenum">
              <a:rPr lang="en-US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4886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1C1C1C"/>
                </a:solidFill>
              </a:rPr>
              <a:t>6.</a:t>
            </a:r>
            <a:fld id="{94BF0645-BECD-499C-8617-D1AEB76BEAD1}" type="slidenum">
              <a:rPr lang="en-US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155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37ED0-127F-4D10-88AC-936F381A8186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C5D52-014D-4EB2-9934-1241492F8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111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37ED0-127F-4D10-88AC-936F381A8186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C5D52-014D-4EB2-9934-1241492F8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60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37ED0-127F-4D10-88AC-936F381A8186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C5D52-014D-4EB2-9934-1241492F8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276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37ED0-127F-4D10-88AC-936F381A8186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C5D52-014D-4EB2-9934-1241492F8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33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37ED0-127F-4D10-88AC-936F381A8186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C5D52-014D-4EB2-9934-1241492F8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966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37ED0-127F-4D10-88AC-936F381A8186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C5D52-014D-4EB2-9934-1241492F8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240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37ED0-127F-4D10-88AC-936F381A8186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C5D52-014D-4EB2-9934-1241492F8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503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36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008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2000" i="0" baseline="0" smtClean="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12.</a:t>
            </a:r>
            <a:fld id="{5409F7C1-6266-4FF0-B110-7DCAD643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3373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36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008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2000">
                <a:solidFill>
                  <a:schemeClr val="bg2"/>
                </a:solidFill>
              </a:defRPr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>
                <a:solidFill>
                  <a:srgbClr val="1C1C1C"/>
                </a:solidFill>
                <a:latin typeface="Arial" panose="020B0604020202020204" pitchFamily="34" charset="0"/>
              </a:rPr>
              <a:t>6.</a:t>
            </a:r>
            <a:fld id="{2CE78156-7CC6-4BEE-B393-5D8D78CE6F23}" type="slidenum">
              <a:rPr lang="en-US" b="1">
                <a:solidFill>
                  <a:srgbClr val="1C1C1C"/>
                </a:solidFill>
                <a:latin typeface="Arial" panose="020B0604020202020204" pitchFamily="34" charset="0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b="1">
              <a:solidFill>
                <a:srgbClr val="1C1C1C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368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640094" y="399245"/>
            <a:ext cx="9144000" cy="2387600"/>
          </a:xfrm>
        </p:spPr>
        <p:txBody>
          <a:bodyPr/>
          <a:lstStyle/>
          <a:p>
            <a:r>
              <a:rPr lang="en-US" dirty="0"/>
              <a:t>Lecture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610487" y="3189914"/>
            <a:ext cx="9144000" cy="1655762"/>
          </a:xfrm>
        </p:spPr>
        <p:txBody>
          <a:bodyPr>
            <a:normAutofit/>
          </a:bodyPr>
          <a:lstStyle/>
          <a:p>
            <a:endParaRPr lang="en-US" sz="3600" dirty="0" smtClean="0"/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dirty="0" smtClean="0">
                <a:solidFill>
                  <a:srgbClr val="000000"/>
                </a:solidFill>
              </a:rPr>
              <a:t>Spreading &amp; FDMA&amp;TDMA and CDMA</a:t>
            </a:r>
            <a:endParaRPr lang="en-US" sz="3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55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000">
                <a:solidFill>
                  <a:srgbClr val="1C1C1C"/>
                </a:solidFill>
              </a:rPr>
              <a:t>6.</a:t>
            </a:r>
            <a:fld id="{E7A905E0-A323-48B2-9F46-9239BA1019F7}" type="slidenum">
              <a:rPr lang="en-US" sz="2000">
                <a:solidFill>
                  <a:srgbClr val="1C1C1C"/>
                </a:solidFill>
              </a:rPr>
              <a:pPr/>
              <a:t>10</a:t>
            </a:fld>
            <a:endParaRPr lang="en-US" sz="2000">
              <a:solidFill>
                <a:srgbClr val="1C1C1C"/>
              </a:solidFill>
            </a:endParaRPr>
          </a:p>
        </p:txBody>
      </p:sp>
      <p:sp>
        <p:nvSpPr>
          <p:cNvPr id="19459" name="Line 2"/>
          <p:cNvSpPr>
            <a:spLocks noChangeShapeType="1"/>
          </p:cNvSpPr>
          <p:nvPr/>
        </p:nvSpPr>
        <p:spPr bwMode="auto">
          <a:xfrm>
            <a:off x="1676400" y="5334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9460" name="Line 3"/>
          <p:cNvSpPr>
            <a:spLocks noChangeShapeType="1"/>
          </p:cNvSpPr>
          <p:nvPr/>
        </p:nvSpPr>
        <p:spPr bwMode="auto">
          <a:xfrm>
            <a:off x="1676400" y="1371600"/>
            <a:ext cx="8763000" cy="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1828801" y="762001"/>
            <a:ext cx="277971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3333CC"/>
                </a:solidFill>
                <a:latin typeface="Times New Roman" panose="02020603050405020304" pitchFamily="18" charset="0"/>
              </a:rPr>
              <a:t>Figure 4  </a:t>
            </a:r>
            <a:r>
              <a:rPr lang="en-US" sz="2000" i="1">
                <a:solidFill>
                  <a:srgbClr val="000000"/>
                </a:solidFill>
                <a:latin typeface="Times New Roman" panose="02020603050405020304" pitchFamily="18" charset="0"/>
              </a:rPr>
              <a:t>FHSS cycles</a:t>
            </a:r>
          </a:p>
        </p:txBody>
      </p:sp>
      <p:sp>
        <p:nvSpPr>
          <p:cNvPr id="19462" name="Line 5"/>
          <p:cNvSpPr>
            <a:spLocks noChangeShapeType="1"/>
          </p:cNvSpPr>
          <p:nvPr/>
        </p:nvSpPr>
        <p:spPr bwMode="auto">
          <a:xfrm>
            <a:off x="1676400" y="62484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1946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3988" y="1676400"/>
            <a:ext cx="6983412" cy="438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941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000">
                <a:solidFill>
                  <a:srgbClr val="1C1C1C"/>
                </a:solidFill>
              </a:rPr>
              <a:t>6.</a:t>
            </a:r>
            <a:fld id="{3AF9F12E-476F-4F98-A702-221E7842CDC8}" type="slidenum">
              <a:rPr lang="en-US" sz="2000">
                <a:solidFill>
                  <a:srgbClr val="1C1C1C"/>
                </a:solidFill>
              </a:rPr>
              <a:pPr/>
              <a:t>11</a:t>
            </a:fld>
            <a:endParaRPr lang="en-US" sz="2000">
              <a:solidFill>
                <a:srgbClr val="1C1C1C"/>
              </a:solidFill>
            </a:endParaRPr>
          </a:p>
        </p:txBody>
      </p:sp>
      <p:sp>
        <p:nvSpPr>
          <p:cNvPr id="21507" name="Line 2"/>
          <p:cNvSpPr>
            <a:spLocks noChangeShapeType="1"/>
          </p:cNvSpPr>
          <p:nvPr/>
        </p:nvSpPr>
        <p:spPr bwMode="auto">
          <a:xfrm>
            <a:off x="1676400" y="5334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1508" name="Line 3"/>
          <p:cNvSpPr>
            <a:spLocks noChangeShapeType="1"/>
          </p:cNvSpPr>
          <p:nvPr/>
        </p:nvSpPr>
        <p:spPr bwMode="auto">
          <a:xfrm>
            <a:off x="1676400" y="1371600"/>
            <a:ext cx="8763000" cy="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1509" name="Text Box 4"/>
          <p:cNvSpPr txBox="1">
            <a:spLocks noChangeArrowheads="1"/>
          </p:cNvSpPr>
          <p:nvPr/>
        </p:nvSpPr>
        <p:spPr bwMode="auto">
          <a:xfrm>
            <a:off x="1828801" y="762001"/>
            <a:ext cx="353536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3333CC"/>
                </a:solidFill>
                <a:latin typeface="Times New Roman" panose="02020603050405020304" pitchFamily="18" charset="0"/>
              </a:rPr>
              <a:t>Figure 5  </a:t>
            </a:r>
            <a:r>
              <a:rPr lang="en-US" sz="2000" i="1">
                <a:solidFill>
                  <a:srgbClr val="000000"/>
                </a:solidFill>
                <a:latin typeface="Times New Roman" panose="02020603050405020304" pitchFamily="18" charset="0"/>
              </a:rPr>
              <a:t>Bandwidth sharing</a:t>
            </a:r>
          </a:p>
        </p:txBody>
      </p:sp>
      <p:sp>
        <p:nvSpPr>
          <p:cNvPr id="21510" name="Line 5"/>
          <p:cNvSpPr>
            <a:spLocks noChangeShapeType="1"/>
          </p:cNvSpPr>
          <p:nvPr/>
        </p:nvSpPr>
        <p:spPr bwMode="auto">
          <a:xfrm>
            <a:off x="1676400" y="62484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2151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001838"/>
            <a:ext cx="8656638" cy="3865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868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 bwMode="auto">
          <a:xfrm>
            <a:off x="1847850" y="365126"/>
            <a:ext cx="8191500" cy="7604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200"/>
              <a:t>Direct Sequence Spread Spectrum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 bwMode="auto">
          <a:xfrm>
            <a:off x="1847850" y="1825625"/>
            <a:ext cx="8191500" cy="4351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US" sz="2400"/>
              <a:t>The direct sequence spread spectrum (DSSS) technique also expands the bandwidth of the original signal, but the process is different. In DSSS, we replace each data bit with n bits using a spreading code. In other words, each bit is assigned a code of n bits, </a:t>
            </a:r>
            <a:r>
              <a:rPr lang="en-US" sz="2400">
                <a:solidFill>
                  <a:srgbClr val="FF0000"/>
                </a:solidFill>
              </a:rPr>
              <a:t>called chips</a:t>
            </a:r>
            <a:r>
              <a:rPr lang="en-US" sz="2400"/>
              <a:t>, where the chip rate is n times that of the data bit</a:t>
            </a:r>
          </a:p>
        </p:txBody>
      </p:sp>
    </p:spTree>
    <p:extLst>
      <p:ext uri="{BB962C8B-B14F-4D97-AF65-F5344CB8AC3E}">
        <p14:creationId xmlns:p14="http://schemas.microsoft.com/office/powerpoint/2010/main" val="825266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000">
                <a:solidFill>
                  <a:srgbClr val="1C1C1C"/>
                </a:solidFill>
              </a:rPr>
              <a:t>6.</a:t>
            </a:r>
            <a:fld id="{478C38C8-4397-4700-8C42-9E43DFC8546A}" type="slidenum">
              <a:rPr lang="en-US" sz="2000">
                <a:solidFill>
                  <a:srgbClr val="1C1C1C"/>
                </a:solidFill>
              </a:rPr>
              <a:pPr/>
              <a:t>13</a:t>
            </a:fld>
            <a:endParaRPr lang="en-US" sz="2000">
              <a:solidFill>
                <a:srgbClr val="1C1C1C"/>
              </a:solidFill>
            </a:endParaRPr>
          </a:p>
        </p:txBody>
      </p:sp>
      <p:sp>
        <p:nvSpPr>
          <p:cNvPr id="24579" name="Line 2"/>
          <p:cNvSpPr>
            <a:spLocks noChangeShapeType="1"/>
          </p:cNvSpPr>
          <p:nvPr/>
        </p:nvSpPr>
        <p:spPr bwMode="auto">
          <a:xfrm>
            <a:off x="1676400" y="5334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4580" name="Line 3"/>
          <p:cNvSpPr>
            <a:spLocks noChangeShapeType="1"/>
          </p:cNvSpPr>
          <p:nvPr/>
        </p:nvSpPr>
        <p:spPr bwMode="auto">
          <a:xfrm>
            <a:off x="1676400" y="1371600"/>
            <a:ext cx="8763000" cy="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4581" name="Text Box 4"/>
          <p:cNvSpPr txBox="1">
            <a:spLocks noChangeArrowheads="1"/>
          </p:cNvSpPr>
          <p:nvPr/>
        </p:nvSpPr>
        <p:spPr bwMode="auto">
          <a:xfrm>
            <a:off x="1828801" y="762001"/>
            <a:ext cx="19716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3333CC"/>
                </a:solidFill>
                <a:latin typeface="Times New Roman" panose="02020603050405020304" pitchFamily="18" charset="0"/>
              </a:rPr>
              <a:t>Figure6  </a:t>
            </a:r>
            <a:r>
              <a:rPr lang="en-US" sz="2000" i="1">
                <a:solidFill>
                  <a:srgbClr val="000000"/>
                </a:solidFill>
                <a:latin typeface="Times New Roman" panose="02020603050405020304" pitchFamily="18" charset="0"/>
              </a:rPr>
              <a:t>DSSS</a:t>
            </a:r>
          </a:p>
        </p:txBody>
      </p:sp>
      <p:sp>
        <p:nvSpPr>
          <p:cNvPr id="24582" name="Line 5"/>
          <p:cNvSpPr>
            <a:spLocks noChangeShapeType="1"/>
          </p:cNvSpPr>
          <p:nvPr/>
        </p:nvSpPr>
        <p:spPr bwMode="auto">
          <a:xfrm>
            <a:off x="1676400" y="62484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2458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8188" y="2490788"/>
            <a:ext cx="8126412" cy="2767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995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2"/>
          <p:cNvSpPr>
            <a:spLocks noGrp="1"/>
          </p:cNvSpPr>
          <p:nvPr>
            <p:ph type="title"/>
          </p:nvPr>
        </p:nvSpPr>
        <p:spPr bwMode="auto">
          <a:xfrm>
            <a:off x="1919289" y="365126"/>
            <a:ext cx="8569325" cy="976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200"/>
              <a:t>Cont..</a:t>
            </a:r>
          </a:p>
        </p:txBody>
      </p:sp>
      <p:sp>
        <p:nvSpPr>
          <p:cNvPr id="26627" name="Content Placeholder 3"/>
          <p:cNvSpPr>
            <a:spLocks noGrp="1"/>
          </p:cNvSpPr>
          <p:nvPr>
            <p:ph idx="1"/>
          </p:nvPr>
        </p:nvSpPr>
        <p:spPr bwMode="auto">
          <a:xfrm>
            <a:off x="1919289" y="1825625"/>
            <a:ext cx="8569325" cy="4351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b="1">
                <a:latin typeface="Times New Roman" panose="02020603050405020304" pitchFamily="18" charset="0"/>
              </a:rPr>
              <a:t>The direct sequence spread spectrum (DSSS) technique also expands the bandwidth of the original signal, but the process is different. </a:t>
            </a:r>
          </a:p>
          <a:p>
            <a:r>
              <a:rPr lang="en-US" sz="2400" b="1">
                <a:latin typeface="Times New Roman" panose="02020603050405020304" pitchFamily="18" charset="0"/>
              </a:rPr>
              <a:t>In figure 7 , we replace each data bit with 11 bits using a spreading code. </a:t>
            </a:r>
          </a:p>
          <a:p>
            <a:r>
              <a:rPr lang="en-US" sz="2400" b="1">
                <a:latin typeface="Times New Roman" panose="02020603050405020304" pitchFamily="18" charset="0"/>
              </a:rPr>
              <a:t>In other words, each bit is assigned a code of 11 bits, called chips, where the chip rate is 11 times that of the data bit.</a:t>
            </a:r>
          </a:p>
        </p:txBody>
      </p:sp>
    </p:spTree>
    <p:extLst>
      <p:ext uri="{BB962C8B-B14F-4D97-AF65-F5344CB8AC3E}">
        <p14:creationId xmlns:p14="http://schemas.microsoft.com/office/powerpoint/2010/main" val="40334822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Line 2"/>
          <p:cNvSpPr>
            <a:spLocks noChangeShapeType="1"/>
          </p:cNvSpPr>
          <p:nvPr/>
        </p:nvSpPr>
        <p:spPr bwMode="auto">
          <a:xfrm>
            <a:off x="1676400" y="5334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7651" name="Line 3"/>
          <p:cNvSpPr>
            <a:spLocks noChangeShapeType="1"/>
          </p:cNvSpPr>
          <p:nvPr/>
        </p:nvSpPr>
        <p:spPr bwMode="auto">
          <a:xfrm>
            <a:off x="1676400" y="1371600"/>
            <a:ext cx="8763000" cy="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828800" y="762001"/>
            <a:ext cx="30226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3333CC"/>
                </a:solidFill>
                <a:latin typeface="Times New Roman" panose="02020603050405020304" pitchFamily="18" charset="0"/>
              </a:rPr>
              <a:t>Figure 7  </a:t>
            </a:r>
            <a:r>
              <a:rPr lang="en-US" sz="2000" i="1">
                <a:solidFill>
                  <a:srgbClr val="000000"/>
                </a:solidFill>
                <a:latin typeface="Times New Roman" panose="02020603050405020304" pitchFamily="18" charset="0"/>
              </a:rPr>
              <a:t>DSSS example</a:t>
            </a:r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1676400" y="62484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276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1" y="2057400"/>
            <a:ext cx="8875713" cy="3519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365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/>
              <a:t>Taxonomy of multiple-access protocols</a:t>
            </a:r>
          </a:p>
        </p:txBody>
      </p:sp>
      <p:pic>
        <p:nvPicPr>
          <p:cNvPr id="4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255" y="1946364"/>
            <a:ext cx="7495489" cy="3094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798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/>
              <a:t>3 CHANNELIZATION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/>
            <a:r>
              <a:rPr lang="en-US" dirty="0">
                <a:solidFill>
                  <a:srgbClr val="FF0000"/>
                </a:solidFill>
              </a:rPr>
              <a:t>Channelization</a:t>
            </a:r>
            <a:r>
              <a:rPr lang="en-US" dirty="0"/>
              <a:t> is a multiple-access method in which the available bandwidth of a </a:t>
            </a:r>
            <a:r>
              <a:rPr lang="en-US" dirty="0" smtClean="0"/>
              <a:t>link is </a:t>
            </a:r>
            <a:r>
              <a:rPr lang="en-US" dirty="0"/>
              <a:t>shared in time, frequency, or through code, between different stations. In this </a:t>
            </a:r>
            <a:r>
              <a:rPr lang="en-US" dirty="0" smtClean="0"/>
              <a:t>section, we </a:t>
            </a:r>
            <a:r>
              <a:rPr lang="en-US" dirty="0"/>
              <a:t>discuss three channelization protocols: FDMA, TDMA, and CDMA.</a:t>
            </a:r>
          </a:p>
        </p:txBody>
      </p:sp>
    </p:spTree>
    <p:extLst>
      <p:ext uri="{BB962C8B-B14F-4D97-AF65-F5344CB8AC3E}">
        <p14:creationId xmlns:p14="http://schemas.microsoft.com/office/powerpoint/2010/main" val="164643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3200" dirty="0">
                <a:latin typeface="+mn-lt"/>
              </a:rPr>
              <a:t>FDMA Frequency-Division Multiple Access (FDMA)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In frequency-division multiple access (FDMA), the available bandwidth is </a:t>
            </a:r>
            <a:r>
              <a:rPr lang="en-US" dirty="0" smtClean="0"/>
              <a:t>divided into </a:t>
            </a:r>
            <a:r>
              <a:rPr lang="en-US" dirty="0"/>
              <a:t>frequency bands. Each station is allocated a band to send its data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To </a:t>
            </a:r>
            <a:r>
              <a:rPr lang="en-US" dirty="0"/>
              <a:t>prevent station interferences, the allocated bands are separated from one another by small guard </a:t>
            </a:r>
            <a:r>
              <a:rPr lang="en-US" dirty="0" smtClean="0"/>
              <a:t>bands.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21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-228600"/>
            <a:ext cx="10515600" cy="1325563"/>
          </a:xfrm>
        </p:spPr>
        <p:txBody>
          <a:bodyPr/>
          <a:lstStyle/>
          <a:p>
            <a:pPr algn="l" rtl="0"/>
            <a:r>
              <a:rPr lang="en-US" altLang="en-US" dirty="0" smtClean="0"/>
              <a:t>cont..</a:t>
            </a:r>
          </a:p>
        </p:txBody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0445" y="968375"/>
            <a:ext cx="10493829" cy="5105400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altLang="en-US" dirty="0" smtClean="0"/>
              <a:t>Advantages:</a:t>
            </a:r>
          </a:p>
          <a:p>
            <a:pPr algn="l" rtl="0">
              <a:buFont typeface="Wingdings" panose="05000000000000000000" pitchFamily="2" charset="2"/>
              <a:buChar char="q"/>
            </a:pPr>
            <a:r>
              <a:rPr lang="en-US" altLang="en-US" dirty="0" smtClean="0"/>
              <a:t>no dynamic coordination </a:t>
            </a:r>
            <a:br>
              <a:rPr lang="en-US" altLang="en-US" dirty="0" smtClean="0"/>
            </a:br>
            <a:r>
              <a:rPr lang="en-US" altLang="en-US" dirty="0" smtClean="0"/>
              <a:t>necessary</a:t>
            </a:r>
          </a:p>
          <a:p>
            <a:pPr algn="l" rtl="0">
              <a:buFont typeface="Wingdings" panose="05000000000000000000" pitchFamily="2" charset="2"/>
              <a:buChar char="q"/>
            </a:pPr>
            <a:r>
              <a:rPr lang="en-US" altLang="en-US" dirty="0" smtClean="0"/>
              <a:t>works also for analog signals</a:t>
            </a:r>
          </a:p>
          <a:p>
            <a:pPr algn="l" rtl="0"/>
            <a:endParaRPr lang="en-US" altLang="en-US" dirty="0" smtClean="0"/>
          </a:p>
          <a:p>
            <a:pPr algn="l" rtl="0"/>
            <a:r>
              <a:rPr lang="en-US" altLang="en-US" dirty="0" smtClean="0"/>
              <a:t>Disadvantages:</a:t>
            </a:r>
          </a:p>
          <a:p>
            <a:pPr algn="l" rtl="0">
              <a:buFont typeface="Wingdings" panose="05000000000000000000" pitchFamily="2" charset="2"/>
              <a:buChar char="q"/>
            </a:pPr>
            <a:r>
              <a:rPr lang="en-US" altLang="en-US" dirty="0" smtClean="0">
                <a:solidFill>
                  <a:srgbClr val="C00000"/>
                </a:solidFill>
              </a:rPr>
              <a:t>waste of bandwidth </a:t>
            </a:r>
            <a:br>
              <a:rPr lang="en-US" altLang="en-US" dirty="0" smtClean="0">
                <a:solidFill>
                  <a:srgbClr val="C00000"/>
                </a:solidFill>
              </a:rPr>
            </a:br>
            <a:r>
              <a:rPr lang="en-US" altLang="en-US" dirty="0" smtClean="0">
                <a:solidFill>
                  <a:srgbClr val="C00000"/>
                </a:solidFill>
              </a:rPr>
              <a:t>if the traffic is </a:t>
            </a:r>
            <a:br>
              <a:rPr lang="en-US" altLang="en-US" dirty="0" smtClean="0">
                <a:solidFill>
                  <a:srgbClr val="C00000"/>
                </a:solidFill>
              </a:rPr>
            </a:br>
            <a:r>
              <a:rPr lang="en-US" altLang="en-US" dirty="0" smtClean="0">
                <a:solidFill>
                  <a:srgbClr val="C00000"/>
                </a:solidFill>
              </a:rPr>
              <a:t>distributed unevenly</a:t>
            </a:r>
          </a:p>
          <a:p>
            <a:pPr algn="l" rtl="0">
              <a:buFont typeface="Wingdings" panose="05000000000000000000" pitchFamily="2" charset="2"/>
              <a:buChar char="q"/>
            </a:pPr>
            <a:r>
              <a:rPr lang="en-US" altLang="en-US" dirty="0" smtClean="0"/>
              <a:t>inflexible</a:t>
            </a:r>
          </a:p>
          <a:p>
            <a:pPr algn="l" rtl="0">
              <a:buFont typeface="Wingdings" panose="05000000000000000000" pitchFamily="2" charset="2"/>
              <a:buChar char="q"/>
            </a:pPr>
            <a:r>
              <a:rPr lang="en-US" altLang="en-US" dirty="0" smtClean="0"/>
              <a:t>guard spaces</a:t>
            </a:r>
          </a:p>
          <a:p>
            <a:pPr algn="l" rtl="0">
              <a:buFont typeface="Wingdings" panose="05000000000000000000" pitchFamily="2" charset="2"/>
              <a:buChar char="q"/>
            </a:pPr>
            <a:endParaRPr lang="en-US" altLang="en-US" dirty="0" smtClean="0"/>
          </a:p>
        </p:txBody>
      </p:sp>
      <p:sp>
        <p:nvSpPr>
          <p:cNvPr id="33813" name="Text Box 27"/>
          <p:cNvSpPr txBox="1">
            <a:spLocks noChangeArrowheads="1"/>
          </p:cNvSpPr>
          <p:nvPr/>
        </p:nvSpPr>
        <p:spPr bwMode="auto">
          <a:xfrm>
            <a:off x="4343400" y="5410200"/>
            <a:ext cx="241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ADAF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232827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698" name="Rectangle 2"/>
          <p:cNvSpPr>
            <a:spLocks noChangeArrowheads="1"/>
          </p:cNvSpPr>
          <p:nvPr/>
        </p:nvSpPr>
        <p:spPr bwMode="auto">
          <a:xfrm>
            <a:off x="1524000" y="0"/>
            <a:ext cx="9144000" cy="990600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797699" name="Text Box 3"/>
          <p:cNvSpPr txBox="1">
            <a:spLocks noChangeArrowheads="1"/>
          </p:cNvSpPr>
          <p:nvPr/>
        </p:nvSpPr>
        <p:spPr bwMode="auto">
          <a:xfrm>
            <a:off x="1752601" y="228600"/>
            <a:ext cx="42322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" panose="02020603050405020304" pitchFamily="18" charset="0"/>
              </a:rPr>
              <a:t>SPREAD SPECTRUM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9753600" y="640080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97701" name="Rectangle 5"/>
          <p:cNvSpPr>
            <a:spLocks noChangeArrowheads="1"/>
          </p:cNvSpPr>
          <p:nvPr/>
        </p:nvSpPr>
        <p:spPr bwMode="auto">
          <a:xfrm>
            <a:off x="2063750" y="128589"/>
            <a:ext cx="8229600" cy="655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b="1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  <a:p>
            <a:pPr algn="just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b="1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  <a:p>
            <a:pPr algn="just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In Multiplexing combines signals from several sources to achieve bandwidth efficiency; the available bandwidth of a link is divided between the sources.</a:t>
            </a:r>
          </a:p>
          <a:p>
            <a:pPr algn="just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In spread spectrum (SS), we combine signals from different sources to fit into a larger bandwidth, but our goals are to prevent eavesdropping and jamming. To achieve these goals, spread spectrum techniques add redundancy.</a:t>
            </a:r>
          </a:p>
          <a:p>
            <a:pPr algn="just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Spread spectrum is designed to be used in wireless applications (LANs and WANs)</a:t>
            </a:r>
          </a:p>
        </p:txBody>
      </p:sp>
    </p:spTree>
    <p:extLst>
      <p:ext uri="{BB962C8B-B14F-4D97-AF65-F5344CB8AC3E}">
        <p14:creationId xmlns:p14="http://schemas.microsoft.com/office/powerpoint/2010/main" val="165807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Line 2"/>
          <p:cNvSpPr>
            <a:spLocks noChangeShapeType="1"/>
          </p:cNvSpPr>
          <p:nvPr/>
        </p:nvSpPr>
        <p:spPr bwMode="auto">
          <a:xfrm>
            <a:off x="1676400" y="1524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76" name="Line 3"/>
          <p:cNvSpPr>
            <a:spLocks noChangeShapeType="1"/>
          </p:cNvSpPr>
          <p:nvPr/>
        </p:nvSpPr>
        <p:spPr bwMode="auto">
          <a:xfrm>
            <a:off x="1676400" y="990600"/>
            <a:ext cx="8763000" cy="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77" name="Text Box 4"/>
          <p:cNvSpPr txBox="1">
            <a:spLocks noChangeArrowheads="1"/>
          </p:cNvSpPr>
          <p:nvPr/>
        </p:nvSpPr>
        <p:spPr bwMode="auto">
          <a:xfrm>
            <a:off x="1828800" y="381000"/>
            <a:ext cx="6616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i="0" baseline="0" dirty="0">
                <a:solidFill>
                  <a:schemeClr val="folHlink"/>
                </a:solidFill>
              </a:rPr>
              <a:t>Figure </a:t>
            </a:r>
            <a:r>
              <a:rPr lang="en-US" altLang="en-US" sz="2400" i="0" baseline="0" dirty="0" smtClean="0">
                <a:solidFill>
                  <a:schemeClr val="folHlink"/>
                </a:solidFill>
              </a:rPr>
              <a:t>3.1  </a:t>
            </a:r>
            <a:r>
              <a:rPr lang="en-US" altLang="en-US" sz="2000" baseline="0" dirty="0"/>
              <a:t>Frequency-division multiple access (FDMA)</a:t>
            </a:r>
          </a:p>
        </p:txBody>
      </p:sp>
      <p:sp>
        <p:nvSpPr>
          <p:cNvPr id="79878" name="Line 5"/>
          <p:cNvSpPr>
            <a:spLocks noChangeShapeType="1"/>
          </p:cNvSpPr>
          <p:nvPr/>
        </p:nvSpPr>
        <p:spPr bwMode="auto">
          <a:xfrm>
            <a:off x="1676400" y="62484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7987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6788" y="1231900"/>
            <a:ext cx="7212012" cy="478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358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8867503" cy="679904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dirty="0"/>
              <a:t>Time-Division Multiple Access (TDMA)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1045030"/>
            <a:ext cx="10515600" cy="5131933"/>
          </a:xfrm>
        </p:spPr>
        <p:txBody>
          <a:bodyPr>
            <a:normAutofit/>
          </a:bodyPr>
          <a:lstStyle/>
          <a:p>
            <a:pPr algn="just" rtl="0"/>
            <a:r>
              <a:rPr lang="en-US" dirty="0"/>
              <a:t>In time-division multiple access (TDMA), the stations share the bandwidth of </a:t>
            </a:r>
            <a:r>
              <a:rPr lang="en-US" dirty="0" smtClean="0"/>
              <a:t>the  channel </a:t>
            </a:r>
            <a:r>
              <a:rPr lang="en-US" dirty="0"/>
              <a:t>in time. Each station is allocated a time slot during which it can send data.</a:t>
            </a:r>
          </a:p>
          <a:p>
            <a:pPr algn="l" rtl="0"/>
            <a:r>
              <a:rPr lang="en-US" dirty="0"/>
              <a:t>Each station transmits its data in is assigned time </a:t>
            </a:r>
            <a:r>
              <a:rPr lang="en-US" dirty="0" smtClean="0"/>
              <a:t>slot.</a:t>
            </a:r>
          </a:p>
          <a:p>
            <a:pPr algn="just" rtl="0"/>
            <a:r>
              <a:rPr lang="en-US" dirty="0"/>
              <a:t>The main problem with TDMA lies in achieving synchronization between the different stations. </a:t>
            </a:r>
            <a:endParaRPr lang="en-US" dirty="0" smtClean="0"/>
          </a:p>
          <a:p>
            <a:pPr algn="just" rtl="0"/>
            <a:r>
              <a:rPr lang="en-US" dirty="0" smtClean="0"/>
              <a:t>Each </a:t>
            </a:r>
            <a:r>
              <a:rPr lang="en-US" dirty="0"/>
              <a:t>station needs to know the beginning of its slot and the location of its slot</a:t>
            </a:r>
            <a:r>
              <a:rPr lang="en-US" dirty="0">
                <a:solidFill>
                  <a:srgbClr val="FF0000"/>
                </a:solidFill>
              </a:rPr>
              <a:t>. This may be difficult because of propagation delays introduced in the system if the stations are spread over a large </a:t>
            </a:r>
            <a:r>
              <a:rPr lang="en-US" dirty="0" smtClean="0">
                <a:solidFill>
                  <a:srgbClr val="FF0000"/>
                </a:solidFill>
              </a:rPr>
              <a:t>area</a:t>
            </a:r>
            <a:r>
              <a:rPr lang="en-US" dirty="0" smtClean="0"/>
              <a:t>. </a:t>
            </a:r>
            <a:r>
              <a:rPr lang="en-US" dirty="0"/>
              <a:t>To compensate for the delays, we can insert </a:t>
            </a:r>
            <a:r>
              <a:rPr lang="en-US" dirty="0" smtClean="0"/>
              <a:t>guard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08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37" name="Rectangle 41"/>
          <p:cNvSpPr>
            <a:spLocks noGrp="1" noChangeArrowheads="1"/>
          </p:cNvSpPr>
          <p:nvPr>
            <p:ph type="title"/>
          </p:nvPr>
        </p:nvSpPr>
        <p:spPr>
          <a:xfrm>
            <a:off x="838200" y="-144463"/>
            <a:ext cx="10515600" cy="1325563"/>
          </a:xfrm>
        </p:spPr>
        <p:txBody>
          <a:bodyPr/>
          <a:lstStyle/>
          <a:p>
            <a:pPr algn="l" rtl="0"/>
            <a:r>
              <a:rPr lang="en-US" altLang="en-US" dirty="0" smtClean="0"/>
              <a:t>Cont..</a:t>
            </a:r>
          </a:p>
        </p:txBody>
      </p:sp>
      <p:sp>
        <p:nvSpPr>
          <p:cNvPr id="2" name="مربع نص 1"/>
          <p:cNvSpPr txBox="1"/>
          <p:nvPr/>
        </p:nvSpPr>
        <p:spPr>
          <a:xfrm>
            <a:off x="179615" y="1410712"/>
            <a:ext cx="7697288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400" dirty="0" smtClean="0"/>
              <a:t>Advantage: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400" dirty="0" smtClean="0"/>
              <a:t>No </a:t>
            </a:r>
            <a:r>
              <a:rPr lang="en-US" sz="2400" dirty="0"/>
              <a:t>interference from simultaneous </a:t>
            </a:r>
            <a:r>
              <a:rPr lang="en-US" sz="2400" dirty="0" smtClean="0"/>
              <a:t>transmission.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400" dirty="0" smtClean="0"/>
              <a:t>Share </a:t>
            </a:r>
            <a:r>
              <a:rPr lang="en-US" sz="2400" dirty="0"/>
              <a:t>a single carrier frequency with multiple </a:t>
            </a:r>
            <a:r>
              <a:rPr lang="en-US" sz="2400" dirty="0" smtClean="0"/>
              <a:t>users.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400" dirty="0"/>
              <a:t>No frequency guard band required</a:t>
            </a:r>
            <a:r>
              <a:rPr lang="en-US" sz="2400" dirty="0" smtClean="0"/>
              <a:t>.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400" dirty="0"/>
              <a:t>Flexible bit </a:t>
            </a:r>
            <a:r>
              <a:rPr lang="en-US" sz="2400" dirty="0" smtClean="0"/>
              <a:t>rate.</a:t>
            </a:r>
          </a:p>
          <a:p>
            <a:pPr algn="l" rtl="0"/>
            <a:r>
              <a:rPr lang="en-US" sz="2800" dirty="0" smtClean="0"/>
              <a:t>Disadvantage </a:t>
            </a: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2400" dirty="0" smtClean="0"/>
              <a:t>Slot </a:t>
            </a:r>
            <a:r>
              <a:rPr lang="en-US" sz="2400" dirty="0"/>
              <a:t>allocation is to be complex in </a:t>
            </a:r>
            <a:r>
              <a:rPr lang="en-US" sz="2400" dirty="0" smtClean="0"/>
              <a:t>TDMA.</a:t>
            </a:r>
          </a:p>
          <a:p>
            <a:pPr marL="342900" indent="-342900" algn="l" rtl="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 algn="l" rtl="0">
              <a:buFont typeface="Arial" panose="020B0604020202020204" pitchFamily="34" charset="0"/>
              <a:buChar char="•"/>
            </a:pPr>
            <a:endParaRPr lang="en-US" dirty="0"/>
          </a:p>
          <a:p>
            <a:pPr algn="l" rtl="0"/>
            <a:endParaRPr lang="en-US" dirty="0" smtClean="0"/>
          </a:p>
          <a:p>
            <a:pPr marL="285750" indent="-285750" algn="l" rtl="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 algn="l" rtl="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24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Line 2"/>
          <p:cNvSpPr>
            <a:spLocks noChangeShapeType="1"/>
          </p:cNvSpPr>
          <p:nvPr/>
        </p:nvSpPr>
        <p:spPr bwMode="auto">
          <a:xfrm>
            <a:off x="1676400" y="1524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72" name="Line 3"/>
          <p:cNvSpPr>
            <a:spLocks noChangeShapeType="1"/>
          </p:cNvSpPr>
          <p:nvPr/>
        </p:nvSpPr>
        <p:spPr bwMode="auto">
          <a:xfrm>
            <a:off x="1676400" y="990600"/>
            <a:ext cx="8763000" cy="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73" name="Text Box 4"/>
          <p:cNvSpPr txBox="1">
            <a:spLocks noChangeArrowheads="1"/>
          </p:cNvSpPr>
          <p:nvPr/>
        </p:nvSpPr>
        <p:spPr bwMode="auto">
          <a:xfrm>
            <a:off x="2094249" y="381000"/>
            <a:ext cx="574323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i="0" baseline="0" dirty="0">
                <a:solidFill>
                  <a:schemeClr val="folHlink"/>
                </a:solidFill>
              </a:rPr>
              <a:t>Figure </a:t>
            </a:r>
            <a:r>
              <a:rPr lang="en-US" altLang="en-US" sz="2400" i="0" baseline="0" dirty="0" smtClean="0">
                <a:solidFill>
                  <a:schemeClr val="folHlink"/>
                </a:solidFill>
              </a:rPr>
              <a:t>3.2  </a:t>
            </a:r>
            <a:r>
              <a:rPr lang="en-US" altLang="en-US" sz="2000" baseline="0" dirty="0"/>
              <a:t>Time-division multiple access (TDMA)</a:t>
            </a:r>
          </a:p>
        </p:txBody>
      </p:sp>
      <p:sp>
        <p:nvSpPr>
          <p:cNvPr id="83974" name="Line 5"/>
          <p:cNvSpPr>
            <a:spLocks noChangeShapeType="1"/>
          </p:cNvSpPr>
          <p:nvPr/>
        </p:nvSpPr>
        <p:spPr bwMode="auto">
          <a:xfrm>
            <a:off x="1676400" y="62484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8397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1" y="1243014"/>
            <a:ext cx="7212013" cy="4776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257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5" name="Rectangle 8"/>
          <p:cNvSpPr>
            <a:spLocks noChangeArrowheads="1"/>
          </p:cNvSpPr>
          <p:nvPr/>
        </p:nvSpPr>
        <p:spPr bwMode="gray">
          <a:xfrm>
            <a:off x="1531213" y="898526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kumimoji="1" lang="en-US" altLang="en-US" sz="2400" b="0" i="0" baseline="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86026" name="Line 9"/>
          <p:cNvSpPr>
            <a:spLocks noChangeShapeType="1"/>
          </p:cNvSpPr>
          <p:nvPr/>
        </p:nvSpPr>
        <p:spPr bwMode="auto">
          <a:xfrm>
            <a:off x="1981200" y="2667000"/>
            <a:ext cx="8153400" cy="0"/>
          </a:xfrm>
          <a:prstGeom prst="line">
            <a:avLst/>
          </a:prstGeom>
          <a:noFill/>
          <a:ln w="76200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 i="1" baseline="-100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6027" name="Line 10"/>
          <p:cNvSpPr>
            <a:spLocks noChangeShapeType="1"/>
          </p:cNvSpPr>
          <p:nvPr/>
        </p:nvSpPr>
        <p:spPr bwMode="auto">
          <a:xfrm>
            <a:off x="1982788" y="4419600"/>
            <a:ext cx="8153400" cy="0"/>
          </a:xfrm>
          <a:prstGeom prst="line">
            <a:avLst/>
          </a:prstGeom>
          <a:noFill/>
          <a:ln w="76200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 i="1" baseline="-100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6028" name="Rectangle 11"/>
          <p:cNvSpPr>
            <a:spLocks noChangeArrowheads="1"/>
          </p:cNvSpPr>
          <p:nvPr/>
        </p:nvSpPr>
        <p:spPr bwMode="auto">
          <a:xfrm>
            <a:off x="2019300" y="2759075"/>
            <a:ext cx="8077200" cy="1569660"/>
          </a:xfrm>
          <a:prstGeom prst="rect">
            <a:avLst/>
          </a:prstGeom>
          <a:solidFill>
            <a:srgbClr val="99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 algn="ctr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i="0" baseline="0">
                <a:solidFill>
                  <a:srgbClr val="000000"/>
                </a:solidFill>
                <a:latin typeface="Arial" panose="020B0604020202020204" pitchFamily="34" charset="0"/>
              </a:rPr>
              <a:t>In TDMA, the bandwidth is just one channel that is timeshared between different stations.</a:t>
            </a:r>
          </a:p>
        </p:txBody>
      </p:sp>
    </p:spTree>
    <p:extLst>
      <p:ext uri="{BB962C8B-B14F-4D97-AF65-F5344CB8AC3E}">
        <p14:creationId xmlns:p14="http://schemas.microsoft.com/office/powerpoint/2010/main" val="82386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CDMA (Code-Division Multiple Access)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65761" y="1825625"/>
            <a:ext cx="11717382" cy="4351338"/>
          </a:xfrm>
        </p:spPr>
        <p:txBody>
          <a:bodyPr/>
          <a:lstStyle/>
          <a:p>
            <a:pPr algn="l" rtl="0"/>
            <a:r>
              <a:rPr lang="en-US" dirty="0" smtClean="0"/>
              <a:t>CDMA </a:t>
            </a:r>
            <a:r>
              <a:rPr lang="en-US" dirty="0"/>
              <a:t>differs from FDMA because only one channel occupies the </a:t>
            </a:r>
            <a:r>
              <a:rPr lang="en-US" dirty="0">
                <a:solidFill>
                  <a:srgbClr val="FF0000"/>
                </a:solidFill>
              </a:rPr>
              <a:t>entire bandwidth of the link</a:t>
            </a:r>
            <a:r>
              <a:rPr lang="en-US" dirty="0"/>
              <a:t>. </a:t>
            </a:r>
            <a:r>
              <a:rPr lang="en-US" dirty="0">
                <a:solidFill>
                  <a:srgbClr val="FF0000"/>
                </a:solidFill>
              </a:rPr>
              <a:t>It differs from TDMA because all stations can send data simultaneously; there is no </a:t>
            </a:r>
            <a:r>
              <a:rPr lang="en-US" dirty="0" smtClean="0">
                <a:solidFill>
                  <a:srgbClr val="FF0000"/>
                </a:solidFill>
              </a:rPr>
              <a:t>timesharing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21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0" name="Rectangle 2"/>
          <p:cNvSpPr>
            <a:spLocks noGrp="1" noChangeArrowheads="1"/>
          </p:cNvSpPr>
          <p:nvPr>
            <p:ph type="title"/>
          </p:nvPr>
        </p:nvSpPr>
        <p:spPr>
          <a:xfrm>
            <a:off x="807508" y="46037"/>
            <a:ext cx="10515600" cy="1325563"/>
          </a:xfrm>
        </p:spPr>
        <p:txBody>
          <a:bodyPr/>
          <a:lstStyle/>
          <a:p>
            <a:r>
              <a:rPr lang="en-US" altLang="en-US" dirty="0" smtClean="0"/>
              <a:t>Code multiplex</a:t>
            </a:r>
          </a:p>
        </p:txBody>
      </p:sp>
      <p:sp>
        <p:nvSpPr>
          <p:cNvPr id="368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0575" y="921544"/>
            <a:ext cx="5438775" cy="5181600"/>
          </a:xfrm>
        </p:spPr>
        <p:txBody>
          <a:bodyPr>
            <a:normAutofit fontScale="92500"/>
          </a:bodyPr>
          <a:lstStyle/>
          <a:p>
            <a:pPr algn="l" rtl="0"/>
            <a:r>
              <a:rPr lang="en-US" altLang="en-US" dirty="0" smtClean="0"/>
              <a:t>Each channel has a unique code</a:t>
            </a:r>
          </a:p>
          <a:p>
            <a:pPr algn="l" rtl="0"/>
            <a:endParaRPr lang="en-US" altLang="en-US" dirty="0" smtClean="0"/>
          </a:p>
          <a:p>
            <a:pPr algn="l" rtl="0"/>
            <a:r>
              <a:rPr lang="en-US" altLang="en-US" dirty="0" smtClean="0"/>
              <a:t>All channels use the same spectrum </a:t>
            </a:r>
            <a:br>
              <a:rPr lang="en-US" altLang="en-US" dirty="0" smtClean="0"/>
            </a:br>
            <a:r>
              <a:rPr lang="en-US" altLang="en-US" dirty="0" smtClean="0"/>
              <a:t>at the same time</a:t>
            </a:r>
          </a:p>
          <a:p>
            <a:pPr algn="l" rtl="0"/>
            <a:r>
              <a:rPr lang="en-US" altLang="en-US" dirty="0" smtClean="0"/>
              <a:t>Advantages:</a:t>
            </a:r>
          </a:p>
          <a:p>
            <a:pPr lvl="1" algn="l" rtl="0"/>
            <a:r>
              <a:rPr lang="en-US" altLang="en-US" dirty="0" smtClean="0"/>
              <a:t>bandwidth efficient</a:t>
            </a:r>
          </a:p>
          <a:p>
            <a:pPr lvl="1" algn="l" rtl="0"/>
            <a:r>
              <a:rPr lang="en-US" altLang="en-US" dirty="0" smtClean="0"/>
              <a:t>no coordination and synchronization necessary</a:t>
            </a:r>
          </a:p>
          <a:p>
            <a:pPr lvl="1" algn="l" rtl="0"/>
            <a:r>
              <a:rPr lang="en-US" altLang="en-US" dirty="0" smtClean="0"/>
              <a:t>good protection against interference and tapping</a:t>
            </a:r>
          </a:p>
          <a:p>
            <a:pPr algn="l" rtl="0"/>
            <a:r>
              <a:rPr lang="en-US" altLang="en-US" dirty="0" smtClean="0"/>
              <a:t>Disadvantages:</a:t>
            </a:r>
          </a:p>
          <a:p>
            <a:pPr lvl="1" algn="l" rtl="0"/>
            <a:r>
              <a:rPr lang="en-US" altLang="en-US" dirty="0" smtClean="0"/>
              <a:t>lower user data rates</a:t>
            </a:r>
          </a:p>
          <a:p>
            <a:pPr lvl="1" algn="l" rtl="0"/>
            <a:r>
              <a:rPr lang="en-US" altLang="en-US" dirty="0" smtClean="0"/>
              <a:t>more complex signal regeneration</a:t>
            </a:r>
          </a:p>
        </p:txBody>
      </p:sp>
    </p:spTree>
    <p:extLst>
      <p:ext uri="{BB962C8B-B14F-4D97-AF65-F5344CB8AC3E}">
        <p14:creationId xmlns:p14="http://schemas.microsoft.com/office/powerpoint/2010/main" val="30689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عنصر نائب لرقم الشريحة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 baseline="0">
                <a:solidFill>
                  <a:schemeClr val="bg2"/>
                </a:solidFill>
                <a:latin typeface="Arial" panose="020B0604020202020204" pitchFamily="34" charset="0"/>
              </a:rPr>
              <a:t>12.</a:t>
            </a:r>
            <a:fld id="{699C41CA-1A3A-4379-BB10-BD2513DE434B}" type="slidenum">
              <a:rPr lang="en-US" altLang="en-US" sz="2000" i="0" baseline="0">
                <a:solidFill>
                  <a:schemeClr val="bg2"/>
                </a:solidFill>
                <a:latin typeface="Arial" panose="020B0604020202020204" pitchFamily="34" charset="0"/>
              </a:rPr>
              <a:pPr/>
              <a:t>27</a:t>
            </a:fld>
            <a:endParaRPr lang="en-US" altLang="en-US" sz="2000" i="0" baseline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88067" name="Rectangle 2"/>
          <p:cNvSpPr>
            <a:spLocks noChangeArrowheads="1"/>
          </p:cNvSpPr>
          <p:nvPr/>
        </p:nvSpPr>
        <p:spPr bwMode="ltGray">
          <a:xfrm>
            <a:off x="1890713" y="107951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en-US" altLang="en-US" sz="2400" b="0" i="0" baseline="0">
              <a:latin typeface="Tahoma" panose="020B0604030504040204" pitchFamily="34" charset="0"/>
            </a:endParaRPr>
          </a:p>
        </p:txBody>
      </p:sp>
      <p:sp>
        <p:nvSpPr>
          <p:cNvPr id="88068" name="Rectangle 3"/>
          <p:cNvSpPr>
            <a:spLocks noChangeArrowheads="1"/>
          </p:cNvSpPr>
          <p:nvPr/>
        </p:nvSpPr>
        <p:spPr bwMode="ltGray">
          <a:xfrm>
            <a:off x="2273301" y="107951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en-US" altLang="en-US" sz="2400" b="0" i="0" baseline="0">
              <a:latin typeface="Tahoma" panose="020B0604030504040204" pitchFamily="34" charset="0"/>
            </a:endParaRPr>
          </a:p>
        </p:txBody>
      </p:sp>
      <p:sp>
        <p:nvSpPr>
          <p:cNvPr id="88069" name="Rectangle 4"/>
          <p:cNvSpPr>
            <a:spLocks noChangeArrowheads="1"/>
          </p:cNvSpPr>
          <p:nvPr/>
        </p:nvSpPr>
        <p:spPr bwMode="ltGray">
          <a:xfrm>
            <a:off x="2014539" y="530226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en-US" altLang="en-US" sz="2400" b="0" i="0" baseline="0">
              <a:latin typeface="Tahoma" panose="020B0604030504040204" pitchFamily="34" charset="0"/>
            </a:endParaRPr>
          </a:p>
        </p:txBody>
      </p:sp>
      <p:sp>
        <p:nvSpPr>
          <p:cNvPr id="88070" name="Rectangle 5"/>
          <p:cNvSpPr>
            <a:spLocks noChangeArrowheads="1"/>
          </p:cNvSpPr>
          <p:nvPr/>
        </p:nvSpPr>
        <p:spPr bwMode="ltGray">
          <a:xfrm>
            <a:off x="2384425" y="530226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en-US" altLang="en-US" sz="2400" b="0" i="0" baseline="0">
              <a:latin typeface="Tahoma" panose="020B0604030504040204" pitchFamily="34" charset="0"/>
            </a:endParaRPr>
          </a:p>
        </p:txBody>
      </p:sp>
      <p:sp>
        <p:nvSpPr>
          <p:cNvPr id="88071" name="Rectangle 6"/>
          <p:cNvSpPr>
            <a:spLocks noChangeArrowheads="1"/>
          </p:cNvSpPr>
          <p:nvPr/>
        </p:nvSpPr>
        <p:spPr bwMode="ltGray">
          <a:xfrm>
            <a:off x="1600200" y="457201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en-US" altLang="en-US" sz="2400" b="0" i="0" baseline="0">
              <a:latin typeface="Tahoma" panose="020B0604030504040204" pitchFamily="34" charset="0"/>
            </a:endParaRPr>
          </a:p>
        </p:txBody>
      </p:sp>
      <p:sp>
        <p:nvSpPr>
          <p:cNvPr id="88072" name="Rectangle 7"/>
          <p:cNvSpPr>
            <a:spLocks noChangeArrowheads="1"/>
          </p:cNvSpPr>
          <p:nvPr/>
        </p:nvSpPr>
        <p:spPr bwMode="gray">
          <a:xfrm>
            <a:off x="2235200" y="1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en-US" altLang="en-US" sz="2400" b="0" i="0" baseline="0">
              <a:latin typeface="Tahoma" panose="020B0604030504040204" pitchFamily="34" charset="0"/>
            </a:endParaRPr>
          </a:p>
        </p:txBody>
      </p:sp>
      <p:sp>
        <p:nvSpPr>
          <p:cNvPr id="88073" name="Rectangle 8"/>
          <p:cNvSpPr>
            <a:spLocks noChangeArrowheads="1"/>
          </p:cNvSpPr>
          <p:nvPr/>
        </p:nvSpPr>
        <p:spPr bwMode="gray">
          <a:xfrm>
            <a:off x="1966914" y="5334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en-US" altLang="en-US" sz="2400" b="0" i="0" baseline="0">
              <a:latin typeface="Tahoma" panose="020B0604030504040204" pitchFamily="34" charset="0"/>
            </a:endParaRPr>
          </a:p>
        </p:txBody>
      </p:sp>
      <p:sp>
        <p:nvSpPr>
          <p:cNvPr id="88074" name="Line 9"/>
          <p:cNvSpPr>
            <a:spLocks noChangeShapeType="1"/>
          </p:cNvSpPr>
          <p:nvPr/>
        </p:nvSpPr>
        <p:spPr bwMode="auto">
          <a:xfrm>
            <a:off x="1981200" y="2667000"/>
            <a:ext cx="8153400" cy="0"/>
          </a:xfrm>
          <a:prstGeom prst="line">
            <a:avLst/>
          </a:prstGeom>
          <a:noFill/>
          <a:ln w="76200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5" name="Line 10"/>
          <p:cNvSpPr>
            <a:spLocks noChangeShapeType="1"/>
          </p:cNvSpPr>
          <p:nvPr/>
        </p:nvSpPr>
        <p:spPr bwMode="auto">
          <a:xfrm>
            <a:off x="1982788" y="3962400"/>
            <a:ext cx="8153400" cy="0"/>
          </a:xfrm>
          <a:prstGeom prst="line">
            <a:avLst/>
          </a:prstGeom>
          <a:noFill/>
          <a:ln w="76200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6" name="Rectangle 11"/>
          <p:cNvSpPr>
            <a:spLocks noChangeArrowheads="1"/>
          </p:cNvSpPr>
          <p:nvPr/>
        </p:nvSpPr>
        <p:spPr bwMode="auto">
          <a:xfrm>
            <a:off x="2019300" y="2759075"/>
            <a:ext cx="8077200" cy="1066800"/>
          </a:xfrm>
          <a:prstGeom prst="rect">
            <a:avLst/>
          </a:prstGeom>
          <a:solidFill>
            <a:srgbClr val="99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 algn="ctr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3200" i="0" baseline="0">
                <a:latin typeface="Arial" panose="020B0604020202020204" pitchFamily="34" charset="0"/>
              </a:rPr>
              <a:t>In CDMA, one channel carries all transmissions simultaneously.</a:t>
            </a:r>
          </a:p>
        </p:txBody>
      </p:sp>
      <p:grpSp>
        <p:nvGrpSpPr>
          <p:cNvPr id="88077" name="Group 12"/>
          <p:cNvGrpSpPr>
            <a:grpSpLocks/>
          </p:cNvGrpSpPr>
          <p:nvPr/>
        </p:nvGrpSpPr>
        <p:grpSpPr bwMode="auto">
          <a:xfrm>
            <a:off x="1981200" y="1981200"/>
            <a:ext cx="1143000" cy="566738"/>
            <a:chOff x="1200" y="1248"/>
            <a:chExt cx="720" cy="357"/>
          </a:xfrm>
        </p:grpSpPr>
        <p:pic>
          <p:nvPicPr>
            <p:cNvPr id="88078" name="Picture 1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0" y="1248"/>
              <a:ext cx="720" cy="3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8079" name="Text Box 14"/>
            <p:cNvSpPr txBox="1">
              <a:spLocks noChangeArrowheads="1"/>
            </p:cNvSpPr>
            <p:nvPr/>
          </p:nvSpPr>
          <p:spPr bwMode="auto">
            <a:xfrm>
              <a:off x="1284" y="1248"/>
              <a:ext cx="55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 b="1" i="1" baseline="-1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800" b="1" i="1" baseline="-1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800" b="1" i="1" baseline="-1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800" b="1" i="1" baseline="-1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800" b="1" i="1" baseline="-1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baseline="-1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baseline="-1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baseline="-1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baseline="-1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baseline="0">
                  <a:solidFill>
                    <a:schemeClr val="hlink"/>
                  </a:solidFill>
                </a:rPr>
                <a:t>Note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0884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عنصر نائب لرقم الشريحة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 baseline="0">
                <a:solidFill>
                  <a:schemeClr val="bg2"/>
                </a:solidFill>
                <a:latin typeface="Arial" panose="020B0604020202020204" pitchFamily="34" charset="0"/>
              </a:rPr>
              <a:t>12.</a:t>
            </a:r>
            <a:fld id="{70629C53-574C-4F64-89D3-3CCD6D29A3B8}" type="slidenum">
              <a:rPr lang="en-US" altLang="en-US" sz="2000" i="0" baseline="0">
                <a:solidFill>
                  <a:schemeClr val="bg2"/>
                </a:solidFill>
                <a:latin typeface="Arial" panose="020B0604020202020204" pitchFamily="34" charset="0"/>
              </a:rPr>
              <a:pPr/>
              <a:t>28</a:t>
            </a:fld>
            <a:endParaRPr lang="en-US" altLang="en-US" sz="2000" i="0" baseline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94211" name="Line 2"/>
          <p:cNvSpPr>
            <a:spLocks noChangeShapeType="1"/>
          </p:cNvSpPr>
          <p:nvPr/>
        </p:nvSpPr>
        <p:spPr bwMode="auto">
          <a:xfrm>
            <a:off x="1676400" y="1524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212" name="Line 3"/>
          <p:cNvSpPr>
            <a:spLocks noChangeShapeType="1"/>
          </p:cNvSpPr>
          <p:nvPr/>
        </p:nvSpPr>
        <p:spPr bwMode="auto">
          <a:xfrm>
            <a:off x="1676400" y="990600"/>
            <a:ext cx="8763000" cy="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213" name="Text Box 4"/>
          <p:cNvSpPr txBox="1">
            <a:spLocks noChangeArrowheads="1"/>
          </p:cNvSpPr>
          <p:nvPr/>
        </p:nvSpPr>
        <p:spPr bwMode="auto">
          <a:xfrm>
            <a:off x="2093379" y="381000"/>
            <a:ext cx="486145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i="0" baseline="0" dirty="0">
                <a:solidFill>
                  <a:schemeClr val="folHlink"/>
                </a:solidFill>
              </a:rPr>
              <a:t>Figure </a:t>
            </a:r>
            <a:r>
              <a:rPr lang="en-US" altLang="en-US" sz="2400" i="0" baseline="0" dirty="0" smtClean="0">
                <a:solidFill>
                  <a:schemeClr val="folHlink"/>
                </a:solidFill>
              </a:rPr>
              <a:t>3.3  </a:t>
            </a:r>
            <a:r>
              <a:rPr lang="en-US" altLang="en-US" sz="2000" baseline="0" dirty="0"/>
              <a:t>Data representation in CDMA</a:t>
            </a:r>
          </a:p>
        </p:txBody>
      </p:sp>
      <p:sp>
        <p:nvSpPr>
          <p:cNvPr id="94214" name="Line 5"/>
          <p:cNvSpPr>
            <a:spLocks noChangeShapeType="1"/>
          </p:cNvSpPr>
          <p:nvPr/>
        </p:nvSpPr>
        <p:spPr bwMode="auto">
          <a:xfrm>
            <a:off x="1676400" y="62484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9421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8188" y="3016250"/>
            <a:ext cx="8126412" cy="71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345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عنصر نائب لرقم الشريحة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 baseline="0">
                <a:solidFill>
                  <a:schemeClr val="bg2"/>
                </a:solidFill>
                <a:latin typeface="Arial" panose="020B0604020202020204" pitchFamily="34" charset="0"/>
              </a:rPr>
              <a:t>12.</a:t>
            </a:r>
            <a:fld id="{3E9FE6D3-66E2-4309-87D7-2B3CD1C913D2}" type="slidenum">
              <a:rPr lang="en-US" altLang="en-US" sz="2000" i="0" baseline="0">
                <a:solidFill>
                  <a:schemeClr val="bg2"/>
                </a:solidFill>
                <a:latin typeface="Arial" panose="020B0604020202020204" pitchFamily="34" charset="0"/>
              </a:rPr>
              <a:pPr/>
              <a:t>29</a:t>
            </a:fld>
            <a:endParaRPr lang="en-US" altLang="en-US" sz="2000" i="0" baseline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90115" name="Line 2"/>
          <p:cNvSpPr>
            <a:spLocks noChangeShapeType="1"/>
          </p:cNvSpPr>
          <p:nvPr/>
        </p:nvSpPr>
        <p:spPr bwMode="auto">
          <a:xfrm>
            <a:off x="1676400" y="1524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16" name="Line 3"/>
          <p:cNvSpPr>
            <a:spLocks noChangeShapeType="1"/>
          </p:cNvSpPr>
          <p:nvPr/>
        </p:nvSpPr>
        <p:spPr bwMode="auto">
          <a:xfrm>
            <a:off x="1676400" y="990600"/>
            <a:ext cx="8763000" cy="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17" name="Text Box 4"/>
          <p:cNvSpPr txBox="1">
            <a:spLocks noChangeArrowheads="1"/>
          </p:cNvSpPr>
          <p:nvPr/>
        </p:nvSpPr>
        <p:spPr bwMode="auto">
          <a:xfrm>
            <a:off x="2159766" y="381000"/>
            <a:ext cx="58761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i="0" baseline="0" dirty="0">
                <a:solidFill>
                  <a:schemeClr val="folHlink"/>
                </a:solidFill>
              </a:rPr>
              <a:t>Figure </a:t>
            </a:r>
            <a:r>
              <a:rPr lang="en-US" altLang="en-US" sz="2400" i="0" baseline="0" dirty="0" smtClean="0">
                <a:solidFill>
                  <a:schemeClr val="folHlink"/>
                </a:solidFill>
              </a:rPr>
              <a:t>3.3 </a:t>
            </a:r>
            <a:r>
              <a:rPr lang="en-US" altLang="en-US" sz="2000" baseline="0" dirty="0"/>
              <a:t>Simple idea of communication with code</a:t>
            </a:r>
          </a:p>
        </p:txBody>
      </p:sp>
      <p:sp>
        <p:nvSpPr>
          <p:cNvPr id="90118" name="Line 5"/>
          <p:cNvSpPr>
            <a:spLocks noChangeShapeType="1"/>
          </p:cNvSpPr>
          <p:nvPr/>
        </p:nvSpPr>
        <p:spPr bwMode="auto">
          <a:xfrm>
            <a:off x="1676400" y="62484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9011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2213" y="1338264"/>
            <a:ext cx="7258050" cy="430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184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09800" y="609600"/>
            <a:ext cx="77724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Cont..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09800" y="1981200"/>
            <a:ext cx="7772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800"/>
              <a:t>A signal that occupies a bandwidth of B, is </a:t>
            </a:r>
            <a:r>
              <a:rPr lang="en-US" sz="2800">
                <a:solidFill>
                  <a:schemeClr val="hlink"/>
                </a:solidFill>
              </a:rPr>
              <a:t>spread</a:t>
            </a:r>
            <a:r>
              <a:rPr lang="en-US" sz="2800"/>
              <a:t> out to occupy a bandwidth of B</a:t>
            </a:r>
            <a:r>
              <a:rPr lang="en-US" sz="2800" baseline="-25000"/>
              <a:t>ss</a:t>
            </a:r>
          </a:p>
          <a:p>
            <a:pPr eaLnBrk="1" hangingPunct="1"/>
            <a:r>
              <a:rPr lang="en-US" sz="2800"/>
              <a:t>All signals are spread to occupy the same bandwidth B</a:t>
            </a:r>
            <a:r>
              <a:rPr lang="en-US" sz="2800" baseline="-25000"/>
              <a:t>ss</a:t>
            </a:r>
            <a:endParaRPr lang="en-US" sz="2800"/>
          </a:p>
          <a:p>
            <a:pPr eaLnBrk="1" hangingPunct="1"/>
            <a:r>
              <a:rPr lang="en-US" sz="2800"/>
              <a:t>Signals are spread with different codes so that they can be separated at the receivers.</a:t>
            </a:r>
          </a:p>
          <a:p>
            <a:pPr eaLnBrk="1" hangingPunct="1"/>
            <a:r>
              <a:rPr lang="en-US" sz="2800"/>
              <a:t>Signals can be spread in the frequency domain or in the time domain.</a:t>
            </a:r>
          </a:p>
        </p:txBody>
      </p:sp>
    </p:spTree>
    <p:extLst>
      <p:ext uri="{BB962C8B-B14F-4D97-AF65-F5344CB8AC3E}">
        <p14:creationId xmlns:p14="http://schemas.microsoft.com/office/powerpoint/2010/main" val="231220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عنصر نائب لرقم الشريحة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 baseline="0">
                <a:solidFill>
                  <a:schemeClr val="bg2"/>
                </a:solidFill>
                <a:latin typeface="Arial" panose="020B0604020202020204" pitchFamily="34" charset="0"/>
              </a:rPr>
              <a:t>12.</a:t>
            </a:r>
            <a:fld id="{41BD7AB7-80D2-47B8-B304-E170C1F2758A}" type="slidenum">
              <a:rPr lang="en-US" altLang="en-US" sz="2000" i="0" baseline="0">
                <a:solidFill>
                  <a:schemeClr val="bg2"/>
                </a:solidFill>
                <a:latin typeface="Arial" panose="020B0604020202020204" pitchFamily="34" charset="0"/>
              </a:rPr>
              <a:pPr/>
              <a:t>30</a:t>
            </a:fld>
            <a:endParaRPr lang="en-US" altLang="en-US" sz="2000" i="0" baseline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92163" name="Line 2"/>
          <p:cNvSpPr>
            <a:spLocks noChangeShapeType="1"/>
          </p:cNvSpPr>
          <p:nvPr/>
        </p:nvSpPr>
        <p:spPr bwMode="auto">
          <a:xfrm>
            <a:off x="1676400" y="1524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64" name="Line 3"/>
          <p:cNvSpPr>
            <a:spLocks noChangeShapeType="1"/>
          </p:cNvSpPr>
          <p:nvPr/>
        </p:nvSpPr>
        <p:spPr bwMode="auto">
          <a:xfrm>
            <a:off x="1676400" y="990600"/>
            <a:ext cx="8763000" cy="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65" name="Text Box 4"/>
          <p:cNvSpPr txBox="1">
            <a:spLocks noChangeArrowheads="1"/>
          </p:cNvSpPr>
          <p:nvPr/>
        </p:nvSpPr>
        <p:spPr bwMode="auto">
          <a:xfrm>
            <a:off x="2108386" y="381000"/>
            <a:ext cx="33097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i="0" baseline="0" dirty="0">
                <a:solidFill>
                  <a:schemeClr val="folHlink"/>
                </a:solidFill>
              </a:rPr>
              <a:t>Figure </a:t>
            </a:r>
            <a:r>
              <a:rPr lang="en-US" altLang="en-US" sz="2400" i="0" baseline="0" dirty="0" smtClean="0">
                <a:solidFill>
                  <a:schemeClr val="folHlink"/>
                </a:solidFill>
              </a:rPr>
              <a:t>3.2  </a:t>
            </a:r>
            <a:r>
              <a:rPr lang="en-US" altLang="en-US" sz="2000" baseline="0" dirty="0"/>
              <a:t>Chip sequences</a:t>
            </a:r>
          </a:p>
        </p:txBody>
      </p:sp>
      <p:sp>
        <p:nvSpPr>
          <p:cNvPr id="92166" name="Line 5"/>
          <p:cNvSpPr>
            <a:spLocks noChangeShapeType="1"/>
          </p:cNvSpPr>
          <p:nvPr/>
        </p:nvSpPr>
        <p:spPr bwMode="auto">
          <a:xfrm>
            <a:off x="1676400" y="62484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9216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870200"/>
            <a:ext cx="8775700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100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عنصر نائب لرقم الشريحة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 baseline="0">
                <a:solidFill>
                  <a:schemeClr val="bg2"/>
                </a:solidFill>
                <a:latin typeface="Arial" panose="020B0604020202020204" pitchFamily="34" charset="0"/>
              </a:rPr>
              <a:t>12.</a:t>
            </a:r>
            <a:fld id="{39A8C0D5-B24B-43D7-80E7-DB4474483F91}" type="slidenum">
              <a:rPr lang="en-US" altLang="en-US" sz="2000" i="0" baseline="0">
                <a:solidFill>
                  <a:schemeClr val="bg2"/>
                </a:solidFill>
                <a:latin typeface="Arial" panose="020B0604020202020204" pitchFamily="34" charset="0"/>
              </a:rPr>
              <a:pPr/>
              <a:t>31</a:t>
            </a:fld>
            <a:endParaRPr lang="en-US" altLang="en-US" sz="2000" i="0" baseline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96259" name="Line 2"/>
          <p:cNvSpPr>
            <a:spLocks noChangeShapeType="1"/>
          </p:cNvSpPr>
          <p:nvPr/>
        </p:nvSpPr>
        <p:spPr bwMode="auto">
          <a:xfrm>
            <a:off x="1676400" y="1524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60" name="Line 3"/>
          <p:cNvSpPr>
            <a:spLocks noChangeShapeType="1"/>
          </p:cNvSpPr>
          <p:nvPr/>
        </p:nvSpPr>
        <p:spPr bwMode="auto">
          <a:xfrm>
            <a:off x="1676400" y="990600"/>
            <a:ext cx="8763000" cy="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61" name="Text Box 4"/>
          <p:cNvSpPr txBox="1">
            <a:spLocks noChangeArrowheads="1"/>
          </p:cNvSpPr>
          <p:nvPr/>
        </p:nvSpPr>
        <p:spPr bwMode="auto">
          <a:xfrm>
            <a:off x="2096526" y="381000"/>
            <a:ext cx="45360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i="0" baseline="0" dirty="0">
                <a:solidFill>
                  <a:schemeClr val="folHlink"/>
                </a:solidFill>
              </a:rPr>
              <a:t>Figure </a:t>
            </a:r>
            <a:r>
              <a:rPr lang="en-US" altLang="en-US" sz="2400" i="0" baseline="0" dirty="0" smtClean="0">
                <a:solidFill>
                  <a:schemeClr val="folHlink"/>
                </a:solidFill>
              </a:rPr>
              <a:t>3.4  </a:t>
            </a:r>
            <a:r>
              <a:rPr lang="en-US" altLang="en-US" sz="2000" baseline="0" dirty="0"/>
              <a:t>Sharing channel in CDMA</a:t>
            </a:r>
          </a:p>
        </p:txBody>
      </p:sp>
      <p:sp>
        <p:nvSpPr>
          <p:cNvPr id="96262" name="Line 5"/>
          <p:cNvSpPr>
            <a:spLocks noChangeShapeType="1"/>
          </p:cNvSpPr>
          <p:nvPr/>
        </p:nvSpPr>
        <p:spPr bwMode="auto">
          <a:xfrm>
            <a:off x="1676400" y="62484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9626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9738" y="1524000"/>
            <a:ext cx="8729662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145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عنصر نائب لرقم الشريحة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 baseline="0">
                <a:solidFill>
                  <a:schemeClr val="bg2"/>
                </a:solidFill>
                <a:latin typeface="Arial" panose="020B0604020202020204" pitchFamily="34" charset="0"/>
              </a:rPr>
              <a:t>12.</a:t>
            </a:r>
            <a:fld id="{D9F47D44-C6FD-4274-BCA3-0260444CAE03}" type="slidenum">
              <a:rPr lang="en-US" altLang="en-US" sz="2000" i="0" baseline="0">
                <a:solidFill>
                  <a:schemeClr val="bg2"/>
                </a:solidFill>
                <a:latin typeface="Arial" panose="020B0604020202020204" pitchFamily="34" charset="0"/>
              </a:rPr>
              <a:pPr/>
              <a:t>32</a:t>
            </a:fld>
            <a:endParaRPr lang="en-US" altLang="en-US" sz="2000" i="0" baseline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98307" name="Line 2"/>
          <p:cNvSpPr>
            <a:spLocks noChangeShapeType="1"/>
          </p:cNvSpPr>
          <p:nvPr/>
        </p:nvSpPr>
        <p:spPr bwMode="auto">
          <a:xfrm>
            <a:off x="1676400" y="1524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08" name="Line 3"/>
          <p:cNvSpPr>
            <a:spLocks noChangeShapeType="1"/>
          </p:cNvSpPr>
          <p:nvPr/>
        </p:nvSpPr>
        <p:spPr bwMode="auto">
          <a:xfrm>
            <a:off x="1676400" y="990600"/>
            <a:ext cx="8763000" cy="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09" name="Text Box 4"/>
          <p:cNvSpPr txBox="1">
            <a:spLocks noChangeArrowheads="1"/>
          </p:cNvSpPr>
          <p:nvPr/>
        </p:nvSpPr>
        <p:spPr bwMode="auto">
          <a:xfrm>
            <a:off x="2152324" y="381000"/>
            <a:ext cx="66456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i="0" baseline="0" dirty="0">
                <a:solidFill>
                  <a:schemeClr val="folHlink"/>
                </a:solidFill>
              </a:rPr>
              <a:t>Figure </a:t>
            </a:r>
            <a:r>
              <a:rPr lang="en-US" altLang="en-US" sz="2400" i="0" baseline="0" dirty="0" smtClean="0">
                <a:solidFill>
                  <a:schemeClr val="folHlink"/>
                </a:solidFill>
              </a:rPr>
              <a:t>3.5 </a:t>
            </a:r>
            <a:r>
              <a:rPr lang="en-US" altLang="en-US" sz="2000" baseline="0" dirty="0"/>
              <a:t>Digital signal created by four stations in CDMA</a:t>
            </a:r>
          </a:p>
        </p:txBody>
      </p:sp>
      <p:sp>
        <p:nvSpPr>
          <p:cNvPr id="98310" name="Line 5"/>
          <p:cNvSpPr>
            <a:spLocks noChangeShapeType="1"/>
          </p:cNvSpPr>
          <p:nvPr/>
        </p:nvSpPr>
        <p:spPr bwMode="auto">
          <a:xfrm>
            <a:off x="1676400" y="62484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9831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3400" y="1552576"/>
            <a:ext cx="8026400" cy="423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165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عنصر نائب لرقم الشريحة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 baseline="0">
                <a:solidFill>
                  <a:schemeClr val="bg2"/>
                </a:solidFill>
                <a:latin typeface="Arial" panose="020B0604020202020204" pitchFamily="34" charset="0"/>
              </a:rPr>
              <a:t>12.</a:t>
            </a:r>
            <a:fld id="{8F59E653-5E0E-4499-97C6-286138A3D50E}" type="slidenum">
              <a:rPr lang="en-US" altLang="en-US" sz="2000" i="0" baseline="0">
                <a:solidFill>
                  <a:schemeClr val="bg2"/>
                </a:solidFill>
                <a:latin typeface="Arial" panose="020B0604020202020204" pitchFamily="34" charset="0"/>
              </a:rPr>
              <a:pPr/>
              <a:t>33</a:t>
            </a:fld>
            <a:endParaRPr lang="en-US" altLang="en-US" sz="2000" i="0" baseline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100355" name="Line 2"/>
          <p:cNvSpPr>
            <a:spLocks noChangeShapeType="1"/>
          </p:cNvSpPr>
          <p:nvPr/>
        </p:nvSpPr>
        <p:spPr bwMode="auto">
          <a:xfrm>
            <a:off x="1676400" y="1524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356" name="Line 3"/>
          <p:cNvSpPr>
            <a:spLocks noChangeShapeType="1"/>
          </p:cNvSpPr>
          <p:nvPr/>
        </p:nvSpPr>
        <p:spPr bwMode="auto">
          <a:xfrm>
            <a:off x="1676400" y="990600"/>
            <a:ext cx="8763000" cy="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357" name="Text Box 4"/>
          <p:cNvSpPr txBox="1">
            <a:spLocks noChangeArrowheads="1"/>
          </p:cNvSpPr>
          <p:nvPr/>
        </p:nvSpPr>
        <p:spPr bwMode="auto">
          <a:xfrm>
            <a:off x="2071845" y="381000"/>
            <a:ext cx="70880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i="0" baseline="0" dirty="0">
                <a:solidFill>
                  <a:schemeClr val="folHlink"/>
                </a:solidFill>
              </a:rPr>
              <a:t>Figure </a:t>
            </a:r>
            <a:r>
              <a:rPr lang="en-US" altLang="en-US" sz="2400" i="0" baseline="0" dirty="0" smtClean="0">
                <a:solidFill>
                  <a:schemeClr val="folHlink"/>
                </a:solidFill>
              </a:rPr>
              <a:t>3.6  </a:t>
            </a:r>
            <a:r>
              <a:rPr lang="en-US" altLang="en-US" sz="2000" baseline="0" dirty="0"/>
              <a:t>Decoding of the composite signal for one in CDMA</a:t>
            </a:r>
          </a:p>
        </p:txBody>
      </p:sp>
      <p:sp>
        <p:nvSpPr>
          <p:cNvPr id="100358" name="Line 5"/>
          <p:cNvSpPr>
            <a:spLocks noChangeShapeType="1"/>
          </p:cNvSpPr>
          <p:nvPr/>
        </p:nvSpPr>
        <p:spPr bwMode="auto">
          <a:xfrm>
            <a:off x="1676400" y="62484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035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3138" y="1301750"/>
            <a:ext cx="7358062" cy="433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471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4" name="Line 3"/>
          <p:cNvSpPr>
            <a:spLocks noChangeShapeType="1"/>
          </p:cNvSpPr>
          <p:nvPr/>
        </p:nvSpPr>
        <p:spPr bwMode="auto">
          <a:xfrm>
            <a:off x="1676400" y="990600"/>
            <a:ext cx="8763000" cy="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05" name="Text Box 4"/>
          <p:cNvSpPr txBox="1">
            <a:spLocks noChangeArrowheads="1"/>
          </p:cNvSpPr>
          <p:nvPr/>
        </p:nvSpPr>
        <p:spPr bwMode="auto">
          <a:xfrm>
            <a:off x="2172001" y="381000"/>
            <a:ext cx="70339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i="0" baseline="0" dirty="0">
                <a:solidFill>
                  <a:schemeClr val="folHlink"/>
                </a:solidFill>
              </a:rPr>
              <a:t>Figure </a:t>
            </a:r>
            <a:r>
              <a:rPr lang="en-US" altLang="en-US" sz="2400" i="0" baseline="0" dirty="0" smtClean="0">
                <a:solidFill>
                  <a:schemeClr val="folHlink"/>
                </a:solidFill>
              </a:rPr>
              <a:t>3.7 </a:t>
            </a:r>
            <a:r>
              <a:rPr lang="en-US" altLang="en-US" sz="2000" baseline="0" dirty="0"/>
              <a:t>General rule and examples of creating Walsh tables</a:t>
            </a:r>
          </a:p>
        </p:txBody>
      </p:sp>
      <p:pic>
        <p:nvPicPr>
          <p:cNvPr id="10240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50" y="1417638"/>
            <a:ext cx="598805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190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عنصر نائب لرقم الشريحة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 baseline="0">
                <a:solidFill>
                  <a:schemeClr val="bg2"/>
                </a:solidFill>
                <a:latin typeface="Arial" panose="020B0604020202020204" pitchFamily="34" charset="0"/>
              </a:rPr>
              <a:t>12.</a:t>
            </a:r>
            <a:fld id="{C8A736D5-543C-4778-A6AE-B2D04D4267DB}" type="slidenum">
              <a:rPr lang="en-US" altLang="en-US" sz="2000" i="0" baseline="0">
                <a:solidFill>
                  <a:schemeClr val="bg2"/>
                </a:solidFill>
                <a:latin typeface="Arial" panose="020B0604020202020204" pitchFamily="34" charset="0"/>
              </a:rPr>
              <a:pPr/>
              <a:t>35</a:t>
            </a:fld>
            <a:endParaRPr lang="en-US" altLang="en-US" sz="2000" i="0" baseline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104451" name="Rectangle 2"/>
          <p:cNvSpPr>
            <a:spLocks noChangeArrowheads="1"/>
          </p:cNvSpPr>
          <p:nvPr/>
        </p:nvSpPr>
        <p:spPr bwMode="ltGray">
          <a:xfrm>
            <a:off x="1890713" y="107951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en-US" altLang="en-US" sz="2400" b="0" i="0" baseline="0">
              <a:latin typeface="Tahoma" panose="020B0604030504040204" pitchFamily="34" charset="0"/>
            </a:endParaRPr>
          </a:p>
        </p:txBody>
      </p:sp>
      <p:sp>
        <p:nvSpPr>
          <p:cNvPr id="104452" name="Rectangle 3"/>
          <p:cNvSpPr>
            <a:spLocks noChangeArrowheads="1"/>
          </p:cNvSpPr>
          <p:nvPr/>
        </p:nvSpPr>
        <p:spPr bwMode="ltGray">
          <a:xfrm>
            <a:off x="2273301" y="107951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en-US" altLang="en-US" sz="2400" b="0" i="0" baseline="0">
              <a:latin typeface="Tahoma" panose="020B0604030504040204" pitchFamily="34" charset="0"/>
            </a:endParaRPr>
          </a:p>
        </p:txBody>
      </p:sp>
      <p:sp>
        <p:nvSpPr>
          <p:cNvPr id="104453" name="Rectangle 4"/>
          <p:cNvSpPr>
            <a:spLocks noChangeArrowheads="1"/>
          </p:cNvSpPr>
          <p:nvPr/>
        </p:nvSpPr>
        <p:spPr bwMode="ltGray">
          <a:xfrm>
            <a:off x="2014539" y="530226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en-US" altLang="en-US" sz="2400" b="0" i="0" baseline="0">
              <a:latin typeface="Tahoma" panose="020B0604030504040204" pitchFamily="34" charset="0"/>
            </a:endParaRPr>
          </a:p>
        </p:txBody>
      </p:sp>
      <p:sp>
        <p:nvSpPr>
          <p:cNvPr id="104454" name="Rectangle 5"/>
          <p:cNvSpPr>
            <a:spLocks noChangeArrowheads="1"/>
          </p:cNvSpPr>
          <p:nvPr/>
        </p:nvSpPr>
        <p:spPr bwMode="ltGray">
          <a:xfrm>
            <a:off x="2384425" y="530226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en-US" altLang="en-US" sz="2400" b="0" i="0" baseline="0">
              <a:latin typeface="Tahoma" panose="020B0604030504040204" pitchFamily="34" charset="0"/>
            </a:endParaRPr>
          </a:p>
        </p:txBody>
      </p:sp>
      <p:sp>
        <p:nvSpPr>
          <p:cNvPr id="104455" name="Rectangle 6"/>
          <p:cNvSpPr>
            <a:spLocks noChangeArrowheads="1"/>
          </p:cNvSpPr>
          <p:nvPr/>
        </p:nvSpPr>
        <p:spPr bwMode="ltGray">
          <a:xfrm>
            <a:off x="1600200" y="457201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en-US" altLang="en-US" sz="2400" b="0" i="0" baseline="0">
              <a:latin typeface="Tahoma" panose="020B0604030504040204" pitchFamily="34" charset="0"/>
            </a:endParaRPr>
          </a:p>
        </p:txBody>
      </p:sp>
      <p:sp>
        <p:nvSpPr>
          <p:cNvPr id="104456" name="Rectangle 7"/>
          <p:cNvSpPr>
            <a:spLocks noChangeArrowheads="1"/>
          </p:cNvSpPr>
          <p:nvPr/>
        </p:nvSpPr>
        <p:spPr bwMode="gray">
          <a:xfrm>
            <a:off x="2235200" y="1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en-US" altLang="en-US" sz="2400" b="0" i="0" baseline="0">
              <a:latin typeface="Tahoma" panose="020B0604030504040204" pitchFamily="34" charset="0"/>
            </a:endParaRPr>
          </a:p>
        </p:txBody>
      </p:sp>
      <p:sp>
        <p:nvSpPr>
          <p:cNvPr id="104457" name="Rectangle 8"/>
          <p:cNvSpPr>
            <a:spLocks noChangeArrowheads="1"/>
          </p:cNvSpPr>
          <p:nvPr/>
        </p:nvSpPr>
        <p:spPr bwMode="gray">
          <a:xfrm>
            <a:off x="1966914" y="5334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en-US" altLang="en-US" sz="2400" b="0" i="0" baseline="0">
              <a:latin typeface="Tahoma" panose="020B0604030504040204" pitchFamily="34" charset="0"/>
            </a:endParaRPr>
          </a:p>
        </p:txBody>
      </p:sp>
      <p:sp>
        <p:nvSpPr>
          <p:cNvPr id="104458" name="Line 9"/>
          <p:cNvSpPr>
            <a:spLocks noChangeShapeType="1"/>
          </p:cNvSpPr>
          <p:nvPr/>
        </p:nvSpPr>
        <p:spPr bwMode="auto">
          <a:xfrm>
            <a:off x="1981200" y="2667000"/>
            <a:ext cx="8153400" cy="0"/>
          </a:xfrm>
          <a:prstGeom prst="line">
            <a:avLst/>
          </a:prstGeom>
          <a:noFill/>
          <a:ln w="76200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59" name="Line 10"/>
          <p:cNvSpPr>
            <a:spLocks noChangeShapeType="1"/>
          </p:cNvSpPr>
          <p:nvPr/>
        </p:nvSpPr>
        <p:spPr bwMode="auto">
          <a:xfrm>
            <a:off x="1982788" y="3886200"/>
            <a:ext cx="8153400" cy="0"/>
          </a:xfrm>
          <a:prstGeom prst="line">
            <a:avLst/>
          </a:prstGeom>
          <a:noFill/>
          <a:ln w="76200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60" name="Rectangle 11"/>
          <p:cNvSpPr>
            <a:spLocks noChangeArrowheads="1"/>
          </p:cNvSpPr>
          <p:nvPr/>
        </p:nvSpPr>
        <p:spPr bwMode="auto">
          <a:xfrm>
            <a:off x="2019300" y="2759075"/>
            <a:ext cx="8077200" cy="1066800"/>
          </a:xfrm>
          <a:prstGeom prst="rect">
            <a:avLst/>
          </a:prstGeom>
          <a:solidFill>
            <a:srgbClr val="99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 algn="ctr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3200" i="0" baseline="0">
                <a:latin typeface="Arial" panose="020B0604020202020204" pitchFamily="34" charset="0"/>
              </a:rPr>
              <a:t>The number of sequences in a Walsh table needs to be N = 2</a:t>
            </a:r>
            <a:r>
              <a:rPr lang="en-US" altLang="en-US" sz="3200" i="0" baseline="30000">
                <a:latin typeface="Arial" panose="020B0604020202020204" pitchFamily="34" charset="0"/>
              </a:rPr>
              <a:t>m</a:t>
            </a:r>
            <a:r>
              <a:rPr lang="en-US" altLang="en-US" sz="3200" i="0" baseline="0">
                <a:latin typeface="Arial" panose="020B0604020202020204" pitchFamily="34" charset="0"/>
              </a:rPr>
              <a:t>.</a:t>
            </a:r>
          </a:p>
        </p:txBody>
      </p:sp>
      <p:grpSp>
        <p:nvGrpSpPr>
          <p:cNvPr id="104461" name="Group 12"/>
          <p:cNvGrpSpPr>
            <a:grpSpLocks/>
          </p:cNvGrpSpPr>
          <p:nvPr/>
        </p:nvGrpSpPr>
        <p:grpSpPr bwMode="auto">
          <a:xfrm>
            <a:off x="1981200" y="1981200"/>
            <a:ext cx="1143000" cy="566738"/>
            <a:chOff x="1200" y="1248"/>
            <a:chExt cx="720" cy="357"/>
          </a:xfrm>
        </p:grpSpPr>
        <p:pic>
          <p:nvPicPr>
            <p:cNvPr id="104462" name="Picture 1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0" y="1248"/>
              <a:ext cx="720" cy="3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4463" name="Text Box 14"/>
            <p:cNvSpPr txBox="1">
              <a:spLocks noChangeArrowheads="1"/>
            </p:cNvSpPr>
            <p:nvPr/>
          </p:nvSpPr>
          <p:spPr bwMode="auto">
            <a:xfrm>
              <a:off x="1284" y="1248"/>
              <a:ext cx="55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 b="1" i="1" baseline="-1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800" b="1" i="1" baseline="-1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800" b="1" i="1" baseline="-1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800" b="1" i="1" baseline="-1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800" b="1" i="1" baseline="-1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baseline="-1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baseline="-1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baseline="-1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baseline="-1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baseline="0">
                  <a:solidFill>
                    <a:schemeClr val="hlink"/>
                  </a:solidFill>
                </a:rPr>
                <a:t>Note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6144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عنصر نائب لرقم الشريحة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 baseline="0">
                <a:solidFill>
                  <a:schemeClr val="bg2"/>
                </a:solidFill>
                <a:latin typeface="Arial" panose="020B0604020202020204" pitchFamily="34" charset="0"/>
              </a:rPr>
              <a:t>12.</a:t>
            </a:r>
            <a:fld id="{5CFCB104-8E6A-4714-9A4B-FF608A48B91E}" type="slidenum">
              <a:rPr lang="en-US" altLang="en-US" sz="2000" i="0" baseline="0">
                <a:solidFill>
                  <a:schemeClr val="bg2"/>
                </a:solidFill>
                <a:latin typeface="Arial" panose="020B0604020202020204" pitchFamily="34" charset="0"/>
              </a:rPr>
              <a:pPr/>
              <a:t>36</a:t>
            </a:fld>
            <a:endParaRPr lang="en-US" altLang="en-US" sz="2000" i="0" baseline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106499" name="Rectangle 2"/>
          <p:cNvSpPr>
            <a:spLocks noChangeArrowheads="1"/>
          </p:cNvSpPr>
          <p:nvPr/>
        </p:nvSpPr>
        <p:spPr bwMode="ltGray">
          <a:xfrm>
            <a:off x="1890713" y="107951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en-US" altLang="en-US" sz="2400" b="0" i="0" baseline="0">
              <a:latin typeface="Tahoma" panose="020B0604030504040204" pitchFamily="34" charset="0"/>
            </a:endParaRPr>
          </a:p>
        </p:txBody>
      </p:sp>
      <p:sp>
        <p:nvSpPr>
          <p:cNvPr id="106500" name="Rectangle 3"/>
          <p:cNvSpPr>
            <a:spLocks noChangeArrowheads="1"/>
          </p:cNvSpPr>
          <p:nvPr/>
        </p:nvSpPr>
        <p:spPr bwMode="ltGray">
          <a:xfrm>
            <a:off x="2273301" y="107951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en-US" altLang="en-US" sz="2400" b="0" i="0" baseline="0">
              <a:latin typeface="Tahoma" panose="020B0604030504040204" pitchFamily="34" charset="0"/>
            </a:endParaRPr>
          </a:p>
        </p:txBody>
      </p:sp>
      <p:sp>
        <p:nvSpPr>
          <p:cNvPr id="106501" name="Rectangle 4"/>
          <p:cNvSpPr>
            <a:spLocks noChangeArrowheads="1"/>
          </p:cNvSpPr>
          <p:nvPr/>
        </p:nvSpPr>
        <p:spPr bwMode="ltGray">
          <a:xfrm>
            <a:off x="2014539" y="530226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en-US" altLang="en-US" sz="2400" b="0" i="0" baseline="0">
              <a:latin typeface="Tahoma" panose="020B0604030504040204" pitchFamily="34" charset="0"/>
            </a:endParaRPr>
          </a:p>
        </p:txBody>
      </p:sp>
      <p:sp>
        <p:nvSpPr>
          <p:cNvPr id="106502" name="Rectangle 5"/>
          <p:cNvSpPr>
            <a:spLocks noChangeArrowheads="1"/>
          </p:cNvSpPr>
          <p:nvPr/>
        </p:nvSpPr>
        <p:spPr bwMode="ltGray">
          <a:xfrm>
            <a:off x="2384425" y="530226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en-US" altLang="en-US" sz="2400" b="0" i="0" baseline="0">
              <a:latin typeface="Tahoma" panose="020B0604030504040204" pitchFamily="34" charset="0"/>
            </a:endParaRPr>
          </a:p>
        </p:txBody>
      </p:sp>
      <p:sp>
        <p:nvSpPr>
          <p:cNvPr id="106503" name="Rectangle 6"/>
          <p:cNvSpPr>
            <a:spLocks noChangeArrowheads="1"/>
          </p:cNvSpPr>
          <p:nvPr/>
        </p:nvSpPr>
        <p:spPr bwMode="ltGray">
          <a:xfrm>
            <a:off x="1600200" y="457201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en-US" altLang="en-US" sz="2400" b="0" i="0" baseline="0">
              <a:latin typeface="Tahoma" panose="020B0604030504040204" pitchFamily="34" charset="0"/>
            </a:endParaRPr>
          </a:p>
        </p:txBody>
      </p:sp>
      <p:sp>
        <p:nvSpPr>
          <p:cNvPr id="106504" name="Rectangle 7"/>
          <p:cNvSpPr>
            <a:spLocks noChangeArrowheads="1"/>
          </p:cNvSpPr>
          <p:nvPr/>
        </p:nvSpPr>
        <p:spPr bwMode="gray">
          <a:xfrm>
            <a:off x="2235200" y="1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en-US" altLang="en-US" sz="2400" b="0" i="0" baseline="0">
              <a:latin typeface="Tahoma" panose="020B0604030504040204" pitchFamily="34" charset="0"/>
            </a:endParaRPr>
          </a:p>
        </p:txBody>
      </p:sp>
      <p:sp>
        <p:nvSpPr>
          <p:cNvPr id="106505" name="Rectangle 8"/>
          <p:cNvSpPr>
            <a:spLocks noChangeArrowheads="1"/>
          </p:cNvSpPr>
          <p:nvPr/>
        </p:nvSpPr>
        <p:spPr bwMode="gray">
          <a:xfrm>
            <a:off x="1966914" y="5334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en-US" altLang="en-US" sz="2400" b="0" i="0" baseline="0">
              <a:latin typeface="Tahoma" panose="020B0604030504040204" pitchFamily="34" charset="0"/>
            </a:endParaRPr>
          </a:p>
        </p:txBody>
      </p:sp>
      <p:sp>
        <p:nvSpPr>
          <p:cNvPr id="106506" name="Rectangle 9"/>
          <p:cNvSpPr>
            <a:spLocks noChangeArrowheads="1"/>
          </p:cNvSpPr>
          <p:nvPr/>
        </p:nvSpPr>
        <p:spPr bwMode="auto">
          <a:xfrm>
            <a:off x="1752600" y="1143000"/>
            <a:ext cx="8686800" cy="946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rtl="0"/>
            <a:r>
              <a:rPr lang="en-US" altLang="en-US" baseline="0" dirty="0"/>
              <a:t>Find the chips for a network with</a:t>
            </a:r>
          </a:p>
          <a:p>
            <a:pPr algn="just" rtl="0"/>
            <a:r>
              <a:rPr lang="en-US" altLang="en-US" baseline="0" dirty="0">
                <a:solidFill>
                  <a:schemeClr val="hlink"/>
                </a:solidFill>
              </a:rPr>
              <a:t>a.</a:t>
            </a:r>
            <a:r>
              <a:rPr lang="en-US" altLang="en-US" baseline="0" dirty="0"/>
              <a:t> Two stations           </a:t>
            </a:r>
            <a:r>
              <a:rPr lang="en-US" altLang="en-US" baseline="0" dirty="0">
                <a:solidFill>
                  <a:schemeClr val="hlink"/>
                </a:solidFill>
              </a:rPr>
              <a:t>b.</a:t>
            </a:r>
            <a:r>
              <a:rPr lang="en-US" altLang="en-US" baseline="0" dirty="0"/>
              <a:t> Four stations</a:t>
            </a:r>
          </a:p>
        </p:txBody>
      </p:sp>
      <p:sp>
        <p:nvSpPr>
          <p:cNvPr id="106507" name="Text Box 11"/>
          <p:cNvSpPr txBox="1">
            <a:spLocks noChangeArrowheads="1"/>
          </p:cNvSpPr>
          <p:nvPr/>
        </p:nvSpPr>
        <p:spPr bwMode="auto">
          <a:xfrm>
            <a:off x="2849175" y="0"/>
            <a:ext cx="230543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 baseline="0" dirty="0">
                <a:solidFill>
                  <a:schemeClr val="hlink"/>
                </a:solidFill>
              </a:rPr>
              <a:t>Example </a:t>
            </a:r>
            <a:r>
              <a:rPr lang="en-US" altLang="en-US" sz="3200" baseline="0" dirty="0" smtClean="0">
                <a:solidFill>
                  <a:schemeClr val="hlink"/>
                </a:solidFill>
              </a:rPr>
              <a:t>3.8</a:t>
            </a:r>
            <a:endParaRPr lang="en-US" altLang="en-US" sz="3200" baseline="0" dirty="0">
              <a:solidFill>
                <a:schemeClr val="hlink"/>
              </a:solidFill>
            </a:endParaRPr>
          </a:p>
        </p:txBody>
      </p:sp>
      <p:sp>
        <p:nvSpPr>
          <p:cNvPr id="106508" name="Rectangle 12"/>
          <p:cNvSpPr>
            <a:spLocks noChangeArrowheads="1"/>
          </p:cNvSpPr>
          <p:nvPr/>
        </p:nvSpPr>
        <p:spPr bwMode="auto">
          <a:xfrm>
            <a:off x="1752600" y="2438401"/>
            <a:ext cx="8686800" cy="3508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rtl="0"/>
            <a:r>
              <a:rPr lang="en-US" altLang="en-US" baseline="0" dirty="0">
                <a:solidFill>
                  <a:schemeClr val="hlink"/>
                </a:solidFill>
              </a:rPr>
              <a:t>Solution</a:t>
            </a:r>
          </a:p>
          <a:p>
            <a:pPr algn="l" rtl="0"/>
            <a:r>
              <a:rPr lang="en-US" altLang="en-US" baseline="0" dirty="0"/>
              <a:t>We can use the rows of W</a:t>
            </a:r>
            <a:r>
              <a:rPr lang="en-US" altLang="en-US" dirty="0"/>
              <a:t>2</a:t>
            </a:r>
            <a:r>
              <a:rPr lang="en-US" altLang="en-US" baseline="0" dirty="0"/>
              <a:t> and W</a:t>
            </a:r>
            <a:r>
              <a:rPr lang="en-US" altLang="en-US" dirty="0"/>
              <a:t>4</a:t>
            </a:r>
            <a:r>
              <a:rPr lang="en-US" altLang="en-US" baseline="0" dirty="0"/>
              <a:t> in Figure 12.29:</a:t>
            </a:r>
          </a:p>
          <a:p>
            <a:pPr algn="l" rtl="0"/>
            <a:r>
              <a:rPr lang="en-US" altLang="en-US" baseline="0" dirty="0">
                <a:solidFill>
                  <a:schemeClr val="hlink"/>
                </a:solidFill>
              </a:rPr>
              <a:t>a.</a:t>
            </a:r>
            <a:r>
              <a:rPr lang="en-US" altLang="en-US" baseline="0" dirty="0"/>
              <a:t> For a two-station network, we have </a:t>
            </a:r>
            <a:r>
              <a:rPr lang="en-US" altLang="en-US" i="0" baseline="0" dirty="0"/>
              <a:t/>
            </a:r>
            <a:br>
              <a:rPr lang="en-US" altLang="en-US" i="0" baseline="0" dirty="0"/>
            </a:br>
            <a:r>
              <a:rPr lang="en-US" altLang="en-US" i="0" baseline="0" dirty="0"/>
              <a:t>                           [+1 +1] and [+1 −1].</a:t>
            </a:r>
          </a:p>
          <a:p>
            <a:pPr algn="l" rtl="0"/>
            <a:endParaRPr lang="en-US" altLang="en-US" i="0" baseline="0" dirty="0"/>
          </a:p>
          <a:p>
            <a:pPr algn="l" rtl="0"/>
            <a:r>
              <a:rPr lang="en-US" altLang="en-US" baseline="0" dirty="0">
                <a:solidFill>
                  <a:schemeClr val="hlink"/>
                </a:solidFill>
              </a:rPr>
              <a:t>b</a:t>
            </a:r>
            <a:r>
              <a:rPr lang="en-US" altLang="en-US" baseline="0" dirty="0"/>
              <a:t>. For a four-station network we have </a:t>
            </a:r>
            <a:br>
              <a:rPr lang="en-US" altLang="en-US" baseline="0" dirty="0"/>
            </a:br>
            <a:r>
              <a:rPr lang="en-US" altLang="en-US" baseline="0" dirty="0"/>
              <a:t>                       </a:t>
            </a:r>
            <a:r>
              <a:rPr lang="en-US" altLang="en-US" i="0" baseline="0" dirty="0"/>
              <a:t>[+1 +1 +1 +1], [+1 −1 +1 −1], </a:t>
            </a:r>
            <a:br>
              <a:rPr lang="en-US" altLang="en-US" i="0" baseline="0" dirty="0"/>
            </a:br>
            <a:r>
              <a:rPr lang="en-US" altLang="en-US" i="0" baseline="0" dirty="0"/>
              <a:t>                 [+1 +1 −1 −1],</a:t>
            </a:r>
            <a:r>
              <a:rPr lang="en-US" altLang="en-US" baseline="0" dirty="0"/>
              <a:t>  and   </a:t>
            </a:r>
            <a:r>
              <a:rPr lang="en-US" altLang="en-US" i="0" baseline="0" dirty="0" smtClean="0"/>
              <a:t>[+1 </a:t>
            </a:r>
            <a:r>
              <a:rPr lang="en-US" altLang="en-US" i="0" baseline="0" dirty="0"/>
              <a:t>−1 −1 +1].</a:t>
            </a:r>
          </a:p>
        </p:txBody>
      </p:sp>
    </p:spTree>
    <p:extLst>
      <p:ext uri="{BB962C8B-B14F-4D97-AF65-F5344CB8AC3E}">
        <p14:creationId xmlns:p14="http://schemas.microsoft.com/office/powerpoint/2010/main" val="325442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عنصر نائب لرقم الشريحة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 baseline="0">
                <a:solidFill>
                  <a:schemeClr val="bg2"/>
                </a:solidFill>
                <a:latin typeface="Arial" panose="020B0604020202020204" pitchFamily="34" charset="0"/>
              </a:rPr>
              <a:t>12.</a:t>
            </a:r>
            <a:fld id="{82A4BE19-43F8-4458-B0F9-D7AA2C9D452F}" type="slidenum">
              <a:rPr lang="en-US" altLang="en-US" sz="2000" i="0" baseline="0">
                <a:solidFill>
                  <a:schemeClr val="bg2"/>
                </a:solidFill>
                <a:latin typeface="Arial" panose="020B0604020202020204" pitchFamily="34" charset="0"/>
              </a:rPr>
              <a:pPr/>
              <a:t>37</a:t>
            </a:fld>
            <a:endParaRPr lang="en-US" altLang="en-US" sz="2000" i="0" baseline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108547" name="Rectangle 2"/>
          <p:cNvSpPr>
            <a:spLocks noChangeArrowheads="1"/>
          </p:cNvSpPr>
          <p:nvPr/>
        </p:nvSpPr>
        <p:spPr bwMode="ltGray">
          <a:xfrm>
            <a:off x="1890713" y="107951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en-US" altLang="en-US" sz="2400" b="0" i="0" baseline="0">
              <a:latin typeface="Tahoma" panose="020B0604030504040204" pitchFamily="34" charset="0"/>
            </a:endParaRPr>
          </a:p>
        </p:txBody>
      </p:sp>
      <p:sp>
        <p:nvSpPr>
          <p:cNvPr id="108548" name="Rectangle 3"/>
          <p:cNvSpPr>
            <a:spLocks noChangeArrowheads="1"/>
          </p:cNvSpPr>
          <p:nvPr/>
        </p:nvSpPr>
        <p:spPr bwMode="ltGray">
          <a:xfrm>
            <a:off x="2273301" y="107951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en-US" altLang="en-US" sz="2400" b="0" i="0" baseline="0">
              <a:latin typeface="Tahoma" panose="020B0604030504040204" pitchFamily="34" charset="0"/>
            </a:endParaRPr>
          </a:p>
        </p:txBody>
      </p:sp>
      <p:sp>
        <p:nvSpPr>
          <p:cNvPr id="108549" name="Rectangle 4"/>
          <p:cNvSpPr>
            <a:spLocks noChangeArrowheads="1"/>
          </p:cNvSpPr>
          <p:nvPr/>
        </p:nvSpPr>
        <p:spPr bwMode="ltGray">
          <a:xfrm>
            <a:off x="2014539" y="530226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en-US" altLang="en-US" sz="2400" b="0" i="0" baseline="0">
              <a:latin typeface="Tahoma" panose="020B0604030504040204" pitchFamily="34" charset="0"/>
            </a:endParaRPr>
          </a:p>
        </p:txBody>
      </p:sp>
      <p:sp>
        <p:nvSpPr>
          <p:cNvPr id="108550" name="Rectangle 5"/>
          <p:cNvSpPr>
            <a:spLocks noChangeArrowheads="1"/>
          </p:cNvSpPr>
          <p:nvPr/>
        </p:nvSpPr>
        <p:spPr bwMode="ltGray">
          <a:xfrm>
            <a:off x="2384425" y="530226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en-US" altLang="en-US" sz="2400" b="0" i="0" baseline="0">
              <a:latin typeface="Tahoma" panose="020B0604030504040204" pitchFamily="34" charset="0"/>
            </a:endParaRPr>
          </a:p>
        </p:txBody>
      </p:sp>
      <p:sp>
        <p:nvSpPr>
          <p:cNvPr id="108551" name="Rectangle 6"/>
          <p:cNvSpPr>
            <a:spLocks noChangeArrowheads="1"/>
          </p:cNvSpPr>
          <p:nvPr/>
        </p:nvSpPr>
        <p:spPr bwMode="ltGray">
          <a:xfrm>
            <a:off x="1600200" y="457201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en-US" altLang="en-US" sz="2400" b="0" i="0" baseline="0">
              <a:latin typeface="Tahoma" panose="020B0604030504040204" pitchFamily="34" charset="0"/>
            </a:endParaRPr>
          </a:p>
        </p:txBody>
      </p:sp>
      <p:sp>
        <p:nvSpPr>
          <p:cNvPr id="108552" name="Rectangle 7"/>
          <p:cNvSpPr>
            <a:spLocks noChangeArrowheads="1"/>
          </p:cNvSpPr>
          <p:nvPr/>
        </p:nvSpPr>
        <p:spPr bwMode="gray">
          <a:xfrm>
            <a:off x="2235200" y="1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en-US" altLang="en-US" sz="2400" b="0" i="0" baseline="0">
              <a:latin typeface="Tahoma" panose="020B0604030504040204" pitchFamily="34" charset="0"/>
            </a:endParaRPr>
          </a:p>
        </p:txBody>
      </p:sp>
      <p:sp>
        <p:nvSpPr>
          <p:cNvPr id="108553" name="Rectangle 8"/>
          <p:cNvSpPr>
            <a:spLocks noChangeArrowheads="1"/>
          </p:cNvSpPr>
          <p:nvPr/>
        </p:nvSpPr>
        <p:spPr bwMode="gray">
          <a:xfrm>
            <a:off x="1966914" y="5334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en-US" altLang="en-US" sz="2400" b="0" i="0" baseline="0">
              <a:latin typeface="Tahoma" panose="020B0604030504040204" pitchFamily="34" charset="0"/>
            </a:endParaRPr>
          </a:p>
        </p:txBody>
      </p:sp>
      <p:sp>
        <p:nvSpPr>
          <p:cNvPr id="108554" name="Rectangle 9"/>
          <p:cNvSpPr>
            <a:spLocks noChangeArrowheads="1"/>
          </p:cNvSpPr>
          <p:nvPr/>
        </p:nvSpPr>
        <p:spPr bwMode="auto">
          <a:xfrm>
            <a:off x="365760" y="1143000"/>
            <a:ext cx="10073640" cy="946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rtl="0"/>
            <a:r>
              <a:rPr lang="en-US" altLang="en-US" baseline="0" dirty="0"/>
              <a:t>What is the number of sequences if we have 90 stations in our network?</a:t>
            </a:r>
          </a:p>
        </p:txBody>
      </p:sp>
      <p:sp>
        <p:nvSpPr>
          <p:cNvPr id="108555" name="Text Box 10"/>
          <p:cNvSpPr txBox="1">
            <a:spLocks noChangeArrowheads="1"/>
          </p:cNvSpPr>
          <p:nvPr/>
        </p:nvSpPr>
        <p:spPr bwMode="auto">
          <a:xfrm>
            <a:off x="2849175" y="0"/>
            <a:ext cx="230543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 baseline="0" dirty="0">
                <a:solidFill>
                  <a:schemeClr val="hlink"/>
                </a:solidFill>
              </a:rPr>
              <a:t>Example </a:t>
            </a:r>
            <a:r>
              <a:rPr lang="en-US" altLang="en-US" sz="3200" baseline="0" dirty="0" smtClean="0">
                <a:solidFill>
                  <a:schemeClr val="hlink"/>
                </a:solidFill>
              </a:rPr>
              <a:t>3.9</a:t>
            </a:r>
            <a:endParaRPr lang="en-US" altLang="en-US" sz="3200" baseline="0" dirty="0">
              <a:solidFill>
                <a:schemeClr val="hlink"/>
              </a:solidFill>
            </a:endParaRPr>
          </a:p>
        </p:txBody>
      </p:sp>
      <p:sp>
        <p:nvSpPr>
          <p:cNvPr id="108556" name="Rectangle 11"/>
          <p:cNvSpPr>
            <a:spLocks noChangeArrowheads="1"/>
          </p:cNvSpPr>
          <p:nvPr/>
        </p:nvSpPr>
        <p:spPr bwMode="auto">
          <a:xfrm>
            <a:off x="1676400" y="2438401"/>
            <a:ext cx="8686800" cy="18002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/>
            <a:r>
              <a:rPr lang="en-US" altLang="en-US" baseline="0" dirty="0">
                <a:solidFill>
                  <a:schemeClr val="hlink"/>
                </a:solidFill>
              </a:rPr>
              <a:t>Solution</a:t>
            </a:r>
          </a:p>
          <a:p>
            <a:pPr algn="l" rtl="0"/>
            <a:r>
              <a:rPr lang="en-US" altLang="en-US" baseline="0" dirty="0"/>
              <a:t>The number of sequences needs to be 2</a:t>
            </a:r>
            <a:r>
              <a:rPr lang="en-US" altLang="en-US" baseline="30000" dirty="0"/>
              <a:t>m</a:t>
            </a:r>
            <a:r>
              <a:rPr lang="en-US" altLang="en-US" baseline="0" dirty="0"/>
              <a:t>. We need to choose m = 7 and N = 2</a:t>
            </a:r>
            <a:r>
              <a:rPr lang="en-US" altLang="en-US" baseline="30000" dirty="0"/>
              <a:t>7</a:t>
            </a:r>
            <a:r>
              <a:rPr lang="en-US" altLang="en-US" baseline="0" dirty="0"/>
              <a:t> or 128. We can then use 90 </a:t>
            </a:r>
            <a:br>
              <a:rPr lang="en-US" altLang="en-US" baseline="0" dirty="0"/>
            </a:br>
            <a:r>
              <a:rPr lang="en-US" altLang="en-US" baseline="0" dirty="0"/>
              <a:t>of the sequences as the chips.</a:t>
            </a:r>
          </a:p>
        </p:txBody>
      </p:sp>
    </p:spTree>
    <p:extLst>
      <p:ext uri="{BB962C8B-B14F-4D97-AF65-F5344CB8AC3E}">
        <p14:creationId xmlns:p14="http://schemas.microsoft.com/office/powerpoint/2010/main" val="104354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عنصر نائب لرقم الشريحة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 baseline="0">
                <a:solidFill>
                  <a:schemeClr val="bg2"/>
                </a:solidFill>
                <a:latin typeface="Arial" panose="020B0604020202020204" pitchFamily="34" charset="0"/>
              </a:rPr>
              <a:t>12.</a:t>
            </a:r>
            <a:fld id="{42ABFBE8-07D0-4653-903F-B6FE9F3D4E83}" type="slidenum">
              <a:rPr lang="en-US" altLang="en-US" sz="2000" i="0" baseline="0">
                <a:solidFill>
                  <a:schemeClr val="bg2"/>
                </a:solidFill>
                <a:latin typeface="Arial" panose="020B0604020202020204" pitchFamily="34" charset="0"/>
              </a:rPr>
              <a:pPr/>
              <a:t>38</a:t>
            </a:fld>
            <a:endParaRPr lang="en-US" altLang="en-US" sz="2000" i="0" baseline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110595" name="Rectangle 2"/>
          <p:cNvSpPr>
            <a:spLocks noChangeArrowheads="1"/>
          </p:cNvSpPr>
          <p:nvPr/>
        </p:nvSpPr>
        <p:spPr bwMode="ltGray">
          <a:xfrm>
            <a:off x="1890713" y="107951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en-US" altLang="en-US" sz="2400" b="0" i="0" baseline="0">
              <a:latin typeface="Tahoma" panose="020B0604030504040204" pitchFamily="34" charset="0"/>
            </a:endParaRPr>
          </a:p>
        </p:txBody>
      </p:sp>
      <p:sp>
        <p:nvSpPr>
          <p:cNvPr id="110596" name="Rectangle 3"/>
          <p:cNvSpPr>
            <a:spLocks noChangeArrowheads="1"/>
          </p:cNvSpPr>
          <p:nvPr/>
        </p:nvSpPr>
        <p:spPr bwMode="ltGray">
          <a:xfrm>
            <a:off x="2273301" y="107951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en-US" altLang="en-US" sz="2400" b="0" i="0" baseline="0">
              <a:latin typeface="Tahoma" panose="020B0604030504040204" pitchFamily="34" charset="0"/>
            </a:endParaRPr>
          </a:p>
        </p:txBody>
      </p:sp>
      <p:sp>
        <p:nvSpPr>
          <p:cNvPr id="110597" name="Rectangle 4"/>
          <p:cNvSpPr>
            <a:spLocks noChangeArrowheads="1"/>
          </p:cNvSpPr>
          <p:nvPr/>
        </p:nvSpPr>
        <p:spPr bwMode="ltGray">
          <a:xfrm>
            <a:off x="2014539" y="530226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en-US" altLang="en-US" sz="2400" b="0" i="0" baseline="0">
              <a:latin typeface="Tahoma" panose="020B0604030504040204" pitchFamily="34" charset="0"/>
            </a:endParaRPr>
          </a:p>
        </p:txBody>
      </p:sp>
      <p:sp>
        <p:nvSpPr>
          <p:cNvPr id="110598" name="Rectangle 5"/>
          <p:cNvSpPr>
            <a:spLocks noChangeArrowheads="1"/>
          </p:cNvSpPr>
          <p:nvPr/>
        </p:nvSpPr>
        <p:spPr bwMode="ltGray">
          <a:xfrm>
            <a:off x="2384425" y="530226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en-US" altLang="en-US" sz="2400" b="0" i="0" baseline="0">
              <a:latin typeface="Tahoma" panose="020B0604030504040204" pitchFamily="34" charset="0"/>
            </a:endParaRPr>
          </a:p>
        </p:txBody>
      </p:sp>
      <p:sp>
        <p:nvSpPr>
          <p:cNvPr id="110599" name="Rectangle 6"/>
          <p:cNvSpPr>
            <a:spLocks noChangeArrowheads="1"/>
          </p:cNvSpPr>
          <p:nvPr/>
        </p:nvSpPr>
        <p:spPr bwMode="ltGray">
          <a:xfrm>
            <a:off x="1600200" y="457201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en-US" altLang="en-US" sz="2400" b="0" i="0" baseline="0">
              <a:latin typeface="Tahoma" panose="020B0604030504040204" pitchFamily="34" charset="0"/>
            </a:endParaRPr>
          </a:p>
        </p:txBody>
      </p:sp>
      <p:sp>
        <p:nvSpPr>
          <p:cNvPr id="110600" name="Rectangle 7"/>
          <p:cNvSpPr>
            <a:spLocks noChangeArrowheads="1"/>
          </p:cNvSpPr>
          <p:nvPr/>
        </p:nvSpPr>
        <p:spPr bwMode="gray">
          <a:xfrm>
            <a:off x="2235200" y="1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en-US" altLang="en-US" sz="2400" b="0" i="0" baseline="0">
              <a:latin typeface="Tahoma" panose="020B0604030504040204" pitchFamily="34" charset="0"/>
            </a:endParaRPr>
          </a:p>
        </p:txBody>
      </p:sp>
      <p:sp>
        <p:nvSpPr>
          <p:cNvPr id="110601" name="Rectangle 8"/>
          <p:cNvSpPr>
            <a:spLocks noChangeArrowheads="1"/>
          </p:cNvSpPr>
          <p:nvPr/>
        </p:nvSpPr>
        <p:spPr bwMode="gray">
          <a:xfrm>
            <a:off x="1966914" y="5334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en-US" altLang="en-US" sz="2400" b="0" i="0" baseline="0">
              <a:latin typeface="Tahoma" panose="020B0604030504040204" pitchFamily="34" charset="0"/>
            </a:endParaRPr>
          </a:p>
        </p:txBody>
      </p:sp>
      <p:sp>
        <p:nvSpPr>
          <p:cNvPr id="110602" name="Rectangle 9"/>
          <p:cNvSpPr>
            <a:spLocks noChangeArrowheads="1"/>
          </p:cNvSpPr>
          <p:nvPr/>
        </p:nvSpPr>
        <p:spPr bwMode="auto">
          <a:xfrm>
            <a:off x="1752600" y="1143001"/>
            <a:ext cx="8686800" cy="18002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rtl="0"/>
            <a:r>
              <a:rPr lang="en-US" altLang="en-US" baseline="0" dirty="0"/>
              <a:t>Prove that a receiving station can get the data sent by a specific sender if it multiplies the entire data on the channel by the sender’s chip code and then divides it by the number of stations.</a:t>
            </a:r>
          </a:p>
        </p:txBody>
      </p:sp>
      <p:sp>
        <p:nvSpPr>
          <p:cNvPr id="110603" name="Text Box 10"/>
          <p:cNvSpPr txBox="1">
            <a:spLocks noChangeArrowheads="1"/>
          </p:cNvSpPr>
          <p:nvPr/>
        </p:nvSpPr>
        <p:spPr bwMode="auto">
          <a:xfrm>
            <a:off x="2643990" y="0"/>
            <a:ext cx="25106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 baseline="0" dirty="0">
                <a:solidFill>
                  <a:schemeClr val="hlink"/>
                </a:solidFill>
              </a:rPr>
              <a:t>Example </a:t>
            </a:r>
            <a:r>
              <a:rPr lang="en-US" altLang="en-US" sz="3200" baseline="0" dirty="0" smtClean="0">
                <a:solidFill>
                  <a:schemeClr val="hlink"/>
                </a:solidFill>
              </a:rPr>
              <a:t>3.10</a:t>
            </a:r>
            <a:endParaRPr lang="en-US" altLang="en-US" sz="3200" baseline="0" dirty="0">
              <a:solidFill>
                <a:schemeClr val="hlink"/>
              </a:solidFill>
            </a:endParaRPr>
          </a:p>
        </p:txBody>
      </p:sp>
      <p:sp>
        <p:nvSpPr>
          <p:cNvPr id="110604" name="Rectangle 11"/>
          <p:cNvSpPr>
            <a:spLocks noChangeArrowheads="1"/>
          </p:cNvSpPr>
          <p:nvPr/>
        </p:nvSpPr>
        <p:spPr bwMode="auto">
          <a:xfrm>
            <a:off x="1752600" y="3200400"/>
            <a:ext cx="8686800" cy="30813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rtl="0"/>
            <a:r>
              <a:rPr lang="en-US" altLang="en-US" baseline="0" dirty="0">
                <a:solidFill>
                  <a:schemeClr val="hlink"/>
                </a:solidFill>
              </a:rPr>
              <a:t>Solution</a:t>
            </a:r>
          </a:p>
          <a:p>
            <a:pPr algn="l" rtl="0"/>
            <a:r>
              <a:rPr lang="en-US" altLang="en-US" baseline="0" dirty="0"/>
              <a:t>Let us prove this for the first station, using our previous four-station example. We can say that the data on the channel </a:t>
            </a:r>
            <a:br>
              <a:rPr lang="en-US" altLang="en-US" baseline="0" dirty="0"/>
            </a:br>
            <a:r>
              <a:rPr lang="en-US" altLang="en-US" baseline="0" dirty="0"/>
              <a:t>      D = (d</a:t>
            </a:r>
            <a:r>
              <a:rPr lang="en-US" altLang="en-US" dirty="0"/>
              <a:t>1</a:t>
            </a:r>
            <a:r>
              <a:rPr lang="en-US" altLang="en-US" baseline="0" dirty="0"/>
              <a:t> ⋅ c</a:t>
            </a:r>
            <a:r>
              <a:rPr lang="en-US" altLang="en-US" dirty="0"/>
              <a:t>1</a:t>
            </a:r>
            <a:r>
              <a:rPr lang="en-US" altLang="en-US" baseline="0" dirty="0"/>
              <a:t> + d</a:t>
            </a:r>
            <a:r>
              <a:rPr lang="en-US" altLang="en-US" dirty="0"/>
              <a:t>2</a:t>
            </a:r>
            <a:r>
              <a:rPr lang="en-US" altLang="en-US" baseline="0" dirty="0"/>
              <a:t> ⋅ c</a:t>
            </a:r>
            <a:r>
              <a:rPr lang="en-US" altLang="en-US" dirty="0"/>
              <a:t>2</a:t>
            </a:r>
            <a:r>
              <a:rPr lang="en-US" altLang="en-US" baseline="0" dirty="0"/>
              <a:t> + d</a:t>
            </a:r>
            <a:r>
              <a:rPr lang="en-US" altLang="en-US" dirty="0"/>
              <a:t>3</a:t>
            </a:r>
            <a:r>
              <a:rPr lang="en-US" altLang="en-US" baseline="0" dirty="0"/>
              <a:t> ⋅ c</a:t>
            </a:r>
            <a:r>
              <a:rPr lang="en-US" altLang="en-US" dirty="0"/>
              <a:t>3</a:t>
            </a:r>
            <a:r>
              <a:rPr lang="en-US" altLang="en-US" baseline="0" dirty="0"/>
              <a:t> + d</a:t>
            </a:r>
            <a:r>
              <a:rPr lang="en-US" altLang="en-US" dirty="0"/>
              <a:t>4</a:t>
            </a:r>
            <a:r>
              <a:rPr lang="en-US" altLang="en-US" baseline="0" dirty="0"/>
              <a:t> ⋅ c</a:t>
            </a:r>
            <a:r>
              <a:rPr lang="en-US" altLang="en-US" dirty="0"/>
              <a:t>4</a:t>
            </a:r>
            <a:r>
              <a:rPr lang="en-US" altLang="en-US" baseline="0" dirty="0"/>
              <a:t>). </a:t>
            </a:r>
            <a:br>
              <a:rPr lang="en-US" altLang="en-US" baseline="0" dirty="0"/>
            </a:br>
            <a:r>
              <a:rPr lang="en-US" altLang="en-US" baseline="0" dirty="0"/>
              <a:t>The receiver which wants to get the data sent by station 1 multiplies these data by c</a:t>
            </a:r>
            <a:r>
              <a:rPr lang="en-US" altLang="en-US" dirty="0"/>
              <a:t>1</a:t>
            </a:r>
            <a:r>
              <a:rPr lang="en-US" altLang="en-US" baseline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3997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عنصر نائب لرقم الشريحة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0" baseline="0">
                <a:solidFill>
                  <a:schemeClr val="bg2"/>
                </a:solidFill>
                <a:latin typeface="Arial" panose="020B0604020202020204" pitchFamily="34" charset="0"/>
              </a:rPr>
              <a:t>12.</a:t>
            </a:r>
            <a:fld id="{4E7872C6-4730-4547-B09F-A3B8FB93733E}" type="slidenum">
              <a:rPr lang="en-US" altLang="en-US" sz="2000" i="0" baseline="0">
                <a:solidFill>
                  <a:schemeClr val="bg2"/>
                </a:solidFill>
                <a:latin typeface="Arial" panose="020B0604020202020204" pitchFamily="34" charset="0"/>
              </a:rPr>
              <a:pPr/>
              <a:t>39</a:t>
            </a:fld>
            <a:endParaRPr lang="en-US" altLang="en-US" sz="2000" i="0" baseline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112643" name="Rectangle 2"/>
          <p:cNvSpPr>
            <a:spLocks noChangeArrowheads="1"/>
          </p:cNvSpPr>
          <p:nvPr/>
        </p:nvSpPr>
        <p:spPr bwMode="ltGray">
          <a:xfrm>
            <a:off x="1890713" y="107951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en-US" altLang="en-US" sz="2400" b="0" i="0" baseline="0">
              <a:latin typeface="Tahoma" panose="020B0604030504040204" pitchFamily="34" charset="0"/>
            </a:endParaRPr>
          </a:p>
        </p:txBody>
      </p:sp>
      <p:sp>
        <p:nvSpPr>
          <p:cNvPr id="112644" name="Rectangle 3"/>
          <p:cNvSpPr>
            <a:spLocks noChangeArrowheads="1"/>
          </p:cNvSpPr>
          <p:nvPr/>
        </p:nvSpPr>
        <p:spPr bwMode="ltGray">
          <a:xfrm>
            <a:off x="2273301" y="107951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en-US" altLang="en-US" sz="2400" b="0" i="0" baseline="0">
              <a:latin typeface="Tahoma" panose="020B0604030504040204" pitchFamily="34" charset="0"/>
            </a:endParaRPr>
          </a:p>
        </p:txBody>
      </p:sp>
      <p:sp>
        <p:nvSpPr>
          <p:cNvPr id="112645" name="Rectangle 4"/>
          <p:cNvSpPr>
            <a:spLocks noChangeArrowheads="1"/>
          </p:cNvSpPr>
          <p:nvPr/>
        </p:nvSpPr>
        <p:spPr bwMode="ltGray">
          <a:xfrm>
            <a:off x="2014539" y="530226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en-US" altLang="en-US" sz="2400" b="0" i="0" baseline="0">
              <a:latin typeface="Tahoma" panose="020B0604030504040204" pitchFamily="34" charset="0"/>
            </a:endParaRPr>
          </a:p>
        </p:txBody>
      </p:sp>
      <p:sp>
        <p:nvSpPr>
          <p:cNvPr id="112646" name="Rectangle 5"/>
          <p:cNvSpPr>
            <a:spLocks noChangeArrowheads="1"/>
          </p:cNvSpPr>
          <p:nvPr/>
        </p:nvSpPr>
        <p:spPr bwMode="ltGray">
          <a:xfrm>
            <a:off x="2384425" y="530226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en-US" altLang="en-US" sz="2400" b="0" i="0" baseline="0">
              <a:latin typeface="Tahoma" panose="020B0604030504040204" pitchFamily="34" charset="0"/>
            </a:endParaRPr>
          </a:p>
        </p:txBody>
      </p:sp>
      <p:sp>
        <p:nvSpPr>
          <p:cNvPr id="112647" name="Rectangle 6"/>
          <p:cNvSpPr>
            <a:spLocks noChangeArrowheads="1"/>
          </p:cNvSpPr>
          <p:nvPr/>
        </p:nvSpPr>
        <p:spPr bwMode="ltGray">
          <a:xfrm>
            <a:off x="1600200" y="457201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en-US" altLang="en-US" sz="2400" b="0" i="0" baseline="0">
              <a:latin typeface="Tahoma" panose="020B0604030504040204" pitchFamily="34" charset="0"/>
            </a:endParaRPr>
          </a:p>
        </p:txBody>
      </p:sp>
      <p:sp>
        <p:nvSpPr>
          <p:cNvPr id="112648" name="Rectangle 7"/>
          <p:cNvSpPr>
            <a:spLocks noChangeArrowheads="1"/>
          </p:cNvSpPr>
          <p:nvPr/>
        </p:nvSpPr>
        <p:spPr bwMode="gray">
          <a:xfrm>
            <a:off x="2235200" y="1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en-US" altLang="en-US" sz="2400" b="0" i="0" baseline="0">
              <a:latin typeface="Tahoma" panose="020B0604030504040204" pitchFamily="34" charset="0"/>
            </a:endParaRPr>
          </a:p>
        </p:txBody>
      </p:sp>
      <p:sp>
        <p:nvSpPr>
          <p:cNvPr id="112649" name="Rectangle 8"/>
          <p:cNvSpPr>
            <a:spLocks noChangeArrowheads="1"/>
          </p:cNvSpPr>
          <p:nvPr/>
        </p:nvSpPr>
        <p:spPr bwMode="gray">
          <a:xfrm>
            <a:off x="1966914" y="5334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en-US" altLang="en-US" sz="2400" b="0" i="0" baseline="0">
              <a:latin typeface="Tahoma" panose="020B0604030504040204" pitchFamily="34" charset="0"/>
            </a:endParaRPr>
          </a:p>
        </p:txBody>
      </p:sp>
      <p:sp>
        <p:nvSpPr>
          <p:cNvPr id="112650" name="Rectangle 9"/>
          <p:cNvSpPr>
            <a:spLocks noChangeArrowheads="1"/>
          </p:cNvSpPr>
          <p:nvPr/>
        </p:nvSpPr>
        <p:spPr bwMode="auto">
          <a:xfrm>
            <a:off x="1752600" y="1143001"/>
            <a:ext cx="86868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endParaRPr lang="en-US" altLang="en-US" baseline="0"/>
          </a:p>
        </p:txBody>
      </p:sp>
      <p:sp>
        <p:nvSpPr>
          <p:cNvPr id="112651" name="Text Box 10"/>
          <p:cNvSpPr txBox="1">
            <a:spLocks noChangeArrowheads="1"/>
          </p:cNvSpPr>
          <p:nvPr/>
        </p:nvSpPr>
        <p:spPr bwMode="auto">
          <a:xfrm>
            <a:off x="2646686" y="0"/>
            <a:ext cx="45494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 baseline="0" dirty="0">
                <a:solidFill>
                  <a:schemeClr val="hlink"/>
                </a:solidFill>
              </a:rPr>
              <a:t>Example </a:t>
            </a:r>
            <a:r>
              <a:rPr lang="en-US" altLang="en-US" sz="3200" baseline="0" dirty="0" smtClean="0">
                <a:solidFill>
                  <a:schemeClr val="hlink"/>
                </a:solidFill>
              </a:rPr>
              <a:t>3.11 </a:t>
            </a:r>
            <a:r>
              <a:rPr lang="en-US" altLang="en-US" sz="3200" baseline="0" dirty="0">
                <a:solidFill>
                  <a:schemeClr val="hlink"/>
                </a:solidFill>
              </a:rPr>
              <a:t>(continued)</a:t>
            </a:r>
          </a:p>
        </p:txBody>
      </p:sp>
      <p:sp>
        <p:nvSpPr>
          <p:cNvPr id="112652" name="Rectangle 11"/>
          <p:cNvSpPr>
            <a:spLocks noChangeArrowheads="1"/>
          </p:cNvSpPr>
          <p:nvPr/>
        </p:nvSpPr>
        <p:spPr bwMode="auto">
          <a:xfrm>
            <a:off x="1752600" y="3810001"/>
            <a:ext cx="86868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 i="1" baseline="-1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rtl="0"/>
            <a:r>
              <a:rPr lang="en-US" altLang="en-US" baseline="0" dirty="0"/>
              <a:t>When we divide the result by N, we get d</a:t>
            </a:r>
            <a:r>
              <a:rPr lang="en-US" altLang="en-US" dirty="0"/>
              <a:t>1 </a:t>
            </a:r>
            <a:r>
              <a:rPr lang="en-US" altLang="en-US" baseline="0" dirty="0"/>
              <a:t>.</a:t>
            </a:r>
          </a:p>
        </p:txBody>
      </p:sp>
      <p:pic>
        <p:nvPicPr>
          <p:cNvPr id="112653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4650" y="1981201"/>
            <a:ext cx="6362700" cy="1503363"/>
          </a:xfrm>
          <a:prstGeom prst="rect">
            <a:avLst/>
          </a:prstGeom>
          <a:noFill/>
          <a:ln w="57150" cmpd="thickThin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250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/>
          <p:cNvSpPr>
            <a:spLocks noChangeShapeType="1"/>
          </p:cNvSpPr>
          <p:nvPr/>
        </p:nvSpPr>
        <p:spPr bwMode="auto">
          <a:xfrm>
            <a:off x="1676400" y="5334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243" name="Line 3"/>
          <p:cNvSpPr>
            <a:spLocks noChangeShapeType="1"/>
          </p:cNvSpPr>
          <p:nvPr/>
        </p:nvSpPr>
        <p:spPr bwMode="auto">
          <a:xfrm>
            <a:off x="1676400" y="1371600"/>
            <a:ext cx="8763000" cy="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828800" y="762001"/>
            <a:ext cx="33020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3333CC"/>
                </a:solidFill>
                <a:latin typeface="Times New Roman" panose="02020603050405020304" pitchFamily="18" charset="0"/>
              </a:rPr>
              <a:t>Figure 1  </a:t>
            </a:r>
            <a:r>
              <a:rPr lang="en-US" sz="2000" i="1">
                <a:solidFill>
                  <a:srgbClr val="000000"/>
                </a:solidFill>
                <a:latin typeface="Times New Roman" panose="02020603050405020304" pitchFamily="18" charset="0"/>
              </a:rPr>
              <a:t>Spread spectrum</a:t>
            </a:r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1676400" y="62484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7726" y="2351088"/>
            <a:ext cx="7788275" cy="305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914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3"/>
          <p:cNvSpPr>
            <a:spLocks noGrp="1"/>
          </p:cNvSpPr>
          <p:nvPr>
            <p:ph type="title"/>
          </p:nvPr>
        </p:nvSpPr>
        <p:spPr bwMode="auto">
          <a:xfrm>
            <a:off x="2152650" y="365125"/>
            <a:ext cx="7886700" cy="6159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Frequency hopping spread spectrum (FHSS)</a:t>
            </a:r>
            <a:endParaRPr lang="en-US" sz="2800" dirty="0"/>
          </a:p>
        </p:txBody>
      </p:sp>
      <p:sp>
        <p:nvSpPr>
          <p:cNvPr id="12291" name="Content Placeholder 4"/>
          <p:cNvSpPr>
            <a:spLocks noGrp="1"/>
          </p:cNvSpPr>
          <p:nvPr>
            <p:ph idx="1"/>
          </p:nvPr>
        </p:nvSpPr>
        <p:spPr bwMode="auto">
          <a:xfrm>
            <a:off x="1524001" y="1412876"/>
            <a:ext cx="8640763" cy="50514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US" sz="2400" b="1">
                <a:latin typeface="Times New Roman" panose="02020603050405020304" pitchFamily="18" charset="0"/>
              </a:rPr>
              <a:t>The frequency hopping spread spectrum (FHSS) technique uses M different carrier frequencies that are modulated by the source signal. At one moment, the signal modulates one carrier frequency; at the next moment, the signal modulates another carrier  frequency. Although the modulation is done using one carrier frequency at a time, M frequencies are used in the long run. The bandwidth occupied by a source after spreading is BpHSS »B.</a:t>
            </a:r>
          </a:p>
        </p:txBody>
      </p:sp>
    </p:spTree>
    <p:extLst>
      <p:ext uri="{BB962C8B-B14F-4D97-AF65-F5344CB8AC3E}">
        <p14:creationId xmlns:p14="http://schemas.microsoft.com/office/powerpoint/2010/main" val="365184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>
                <a:latin typeface="Times New Roman" panose="02020603050405020304" pitchFamily="18" charset="0"/>
              </a:rPr>
              <a:t>Suppose we have decided to have eight hopping frequencies. In this case, M is 8 and k is 3. The pseudorandom</a:t>
            </a:r>
          </a:p>
          <a:p>
            <a:r>
              <a:rPr lang="en-US" sz="2400">
                <a:latin typeface="Times New Roman" panose="02020603050405020304" pitchFamily="18" charset="0"/>
              </a:rPr>
              <a:t>code generator will create eight different 3-bit patterns.</a:t>
            </a:r>
          </a:p>
          <a:p>
            <a:r>
              <a:rPr lang="en-US" sz="2400">
                <a:latin typeface="Times New Roman" panose="02020603050405020304" pitchFamily="18" charset="0"/>
              </a:rPr>
              <a:t> These are mapped to eight different frequencies in the frequency table. As shown in figure 3.</a:t>
            </a:r>
          </a:p>
        </p:txBody>
      </p:sp>
    </p:spTree>
    <p:extLst>
      <p:ext uri="{BB962C8B-B14F-4D97-AF65-F5344CB8AC3E}">
        <p14:creationId xmlns:p14="http://schemas.microsoft.com/office/powerpoint/2010/main" val="880429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000">
                <a:solidFill>
                  <a:srgbClr val="1C1C1C"/>
                </a:solidFill>
              </a:rPr>
              <a:t>6.</a:t>
            </a:r>
            <a:fld id="{644A4F07-1AA2-417E-B4BC-3DA48E524CBB}" type="slidenum">
              <a:rPr lang="en-US" sz="2000">
                <a:solidFill>
                  <a:srgbClr val="1C1C1C"/>
                </a:solidFill>
              </a:rPr>
              <a:pPr/>
              <a:t>7</a:t>
            </a:fld>
            <a:endParaRPr lang="en-US" sz="2000">
              <a:solidFill>
                <a:srgbClr val="1C1C1C"/>
              </a:solidFill>
            </a:endParaRPr>
          </a:p>
        </p:txBody>
      </p:sp>
      <p:sp>
        <p:nvSpPr>
          <p:cNvPr id="14339" name="Line 2"/>
          <p:cNvSpPr>
            <a:spLocks noChangeShapeType="1"/>
          </p:cNvSpPr>
          <p:nvPr/>
        </p:nvSpPr>
        <p:spPr bwMode="auto">
          <a:xfrm>
            <a:off x="1676400" y="5334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4340" name="Line 3"/>
          <p:cNvSpPr>
            <a:spLocks noChangeShapeType="1"/>
          </p:cNvSpPr>
          <p:nvPr/>
        </p:nvSpPr>
        <p:spPr bwMode="auto">
          <a:xfrm>
            <a:off x="1676400" y="1371600"/>
            <a:ext cx="8763000" cy="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1828800" y="762000"/>
            <a:ext cx="65230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3333CC"/>
                </a:solidFill>
                <a:latin typeface="Times New Roman" panose="02020603050405020304" pitchFamily="18" charset="0"/>
              </a:rPr>
              <a:t>Figure 2  </a:t>
            </a:r>
            <a:r>
              <a:rPr lang="en-US" sz="2000" i="1">
                <a:solidFill>
                  <a:srgbClr val="000000"/>
                </a:solidFill>
                <a:latin typeface="Times New Roman" panose="02020603050405020304" pitchFamily="18" charset="0"/>
              </a:rPr>
              <a:t>Frequency hopping spread spectrum (FHSS)</a:t>
            </a:r>
          </a:p>
        </p:txBody>
      </p:sp>
      <p:sp>
        <p:nvSpPr>
          <p:cNvPr id="14342" name="Line 5"/>
          <p:cNvSpPr>
            <a:spLocks noChangeShapeType="1"/>
          </p:cNvSpPr>
          <p:nvPr/>
        </p:nvSpPr>
        <p:spPr bwMode="auto">
          <a:xfrm>
            <a:off x="1676400" y="62484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1434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100" y="1693864"/>
            <a:ext cx="7277100" cy="440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23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2"/>
          <p:cNvSpPr>
            <a:spLocks noChangeShapeType="1"/>
          </p:cNvSpPr>
          <p:nvPr/>
        </p:nvSpPr>
        <p:spPr bwMode="auto">
          <a:xfrm>
            <a:off x="1676400" y="5334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387" name="Line 3"/>
          <p:cNvSpPr>
            <a:spLocks noChangeShapeType="1"/>
          </p:cNvSpPr>
          <p:nvPr/>
        </p:nvSpPr>
        <p:spPr bwMode="auto">
          <a:xfrm>
            <a:off x="1676400" y="1371600"/>
            <a:ext cx="8763000" cy="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828801" y="762001"/>
            <a:ext cx="458311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>
                <a:solidFill>
                  <a:srgbClr val="3333CC"/>
                </a:solidFill>
                <a:latin typeface="Times New Roman" panose="02020603050405020304" pitchFamily="18" charset="0"/>
              </a:rPr>
              <a:t>Figure 3  </a:t>
            </a:r>
            <a:r>
              <a:rPr lang="en-US" sz="2000" i="1">
                <a:solidFill>
                  <a:srgbClr val="000000"/>
                </a:solidFill>
                <a:latin typeface="Times New Roman" panose="02020603050405020304" pitchFamily="18" charset="0"/>
              </a:rPr>
              <a:t>Frequency selection in FHSS</a:t>
            </a:r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1676400" y="6248400"/>
            <a:ext cx="8763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600201"/>
            <a:ext cx="7321550" cy="435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186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365125"/>
            <a:ext cx="7886700" cy="104775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Bandwidth Sharing</a:t>
            </a:r>
          </a:p>
        </p:txBody>
      </p:sp>
      <p:sp>
        <p:nvSpPr>
          <p:cNvPr id="18435" name="Rectangle 4"/>
          <p:cNvSpPr>
            <a:spLocks noChangeArrowheads="1"/>
          </p:cNvSpPr>
          <p:nvPr/>
        </p:nvSpPr>
        <p:spPr bwMode="auto">
          <a:xfrm>
            <a:off x="1524001" y="1238250"/>
            <a:ext cx="898207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</a:pP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If the number of hopping frequencies is M, we can multiplex M channels into one by using the same Bss bandwidth. This is possible because a station uses just one frequency in each hopping period; M - 1 other frequencies can be used by other M - 1 stations.</a:t>
            </a:r>
          </a:p>
        </p:txBody>
      </p:sp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1685925" y="3500439"/>
            <a:ext cx="882015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</a:pP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Figure 4 shows an example of four channels using FDM and four channels using </a:t>
            </a:r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FHSS,In FDM, each station has fixed frequency; while in FHSS, each station uses changes frequency hop  to other frequency hop.</a:t>
            </a:r>
          </a:p>
        </p:txBody>
      </p:sp>
    </p:spTree>
    <p:extLst>
      <p:ext uri="{BB962C8B-B14F-4D97-AF65-F5344CB8AC3E}">
        <p14:creationId xmlns:p14="http://schemas.microsoft.com/office/powerpoint/2010/main" val="211620174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800" b="1" i="1" u="none" strike="noStrike" cap="none" normalizeH="0" baseline="-1000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800" b="1" i="1" u="none" strike="noStrike" cap="none" normalizeH="0" baseline="-1000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1223</TotalTime>
  <Words>1188</Words>
  <Application>Microsoft Office PowerPoint</Application>
  <PresentationFormat>Widescreen</PresentationFormat>
  <Paragraphs>146</Paragraphs>
  <Slides>39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39</vt:i4>
      </vt:variant>
    </vt:vector>
  </HeadingPairs>
  <TitlesOfParts>
    <vt:vector size="50" baseType="lpstr">
      <vt:lpstr>Arial</vt:lpstr>
      <vt:lpstr>Calibri</vt:lpstr>
      <vt:lpstr>Calibri Light</vt:lpstr>
      <vt:lpstr>McGrawHill-Italic</vt:lpstr>
      <vt:lpstr>Tahoma</vt:lpstr>
      <vt:lpstr>Times</vt:lpstr>
      <vt:lpstr>Times New Roman</vt:lpstr>
      <vt:lpstr>Wingdings</vt:lpstr>
      <vt:lpstr>نسق Office</vt:lpstr>
      <vt:lpstr>Blends</vt:lpstr>
      <vt:lpstr>1_Blends</vt:lpstr>
      <vt:lpstr>Lecture 3</vt:lpstr>
      <vt:lpstr>PowerPoint Presentation</vt:lpstr>
      <vt:lpstr>Cont..</vt:lpstr>
      <vt:lpstr>PowerPoint Presentation</vt:lpstr>
      <vt:lpstr>Frequency hopping spread spectrum (FHSS)</vt:lpstr>
      <vt:lpstr>PowerPoint Presentation</vt:lpstr>
      <vt:lpstr>PowerPoint Presentation</vt:lpstr>
      <vt:lpstr>PowerPoint Presentation</vt:lpstr>
      <vt:lpstr>Bandwidth Sharing</vt:lpstr>
      <vt:lpstr>PowerPoint Presentation</vt:lpstr>
      <vt:lpstr>PowerPoint Presentation</vt:lpstr>
      <vt:lpstr>Direct Sequence Spread Spectrum</vt:lpstr>
      <vt:lpstr>PowerPoint Presentation</vt:lpstr>
      <vt:lpstr>Cont..</vt:lpstr>
      <vt:lpstr>PowerPoint Presentation</vt:lpstr>
      <vt:lpstr>Taxonomy of multiple-access protocols</vt:lpstr>
      <vt:lpstr>3 CHANNELIZATION</vt:lpstr>
      <vt:lpstr>FDMA Frequency-Division Multiple Access (FDMA)</vt:lpstr>
      <vt:lpstr>cont..</vt:lpstr>
      <vt:lpstr>PowerPoint Presentation</vt:lpstr>
      <vt:lpstr>Time-Division Multiple Access (TDMA)</vt:lpstr>
      <vt:lpstr>Cont..</vt:lpstr>
      <vt:lpstr>PowerPoint Presentation</vt:lpstr>
      <vt:lpstr>PowerPoint Presentation</vt:lpstr>
      <vt:lpstr>CDMA (Code-Division Multiple Access)</vt:lpstr>
      <vt:lpstr>Code multiplex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 1</dc:title>
  <dc:creator>omima</dc:creator>
  <cp:lastModifiedBy>HP</cp:lastModifiedBy>
  <cp:revision>74</cp:revision>
  <dcterms:created xsi:type="dcterms:W3CDTF">2021-12-28T19:41:27Z</dcterms:created>
  <dcterms:modified xsi:type="dcterms:W3CDTF">2023-05-03T07:54:38Z</dcterms:modified>
</cp:coreProperties>
</file>