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69" r:id="rId3"/>
    <p:sldId id="270" r:id="rId4"/>
    <p:sldId id="271" r:id="rId5"/>
    <p:sldId id="272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8E6CC-A3F1-426A-BA7A-F123F1614193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4848-DD20-41AA-9ADB-9B1AEF916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15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8E6CC-A3F1-426A-BA7A-F123F1614193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4848-DD20-41AA-9ADB-9B1AEF916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18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8E6CC-A3F1-426A-BA7A-F123F1614193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4848-DD20-41AA-9ADB-9B1AEF916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714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8E6CC-A3F1-426A-BA7A-F123F1614193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4848-DD20-41AA-9ADB-9B1AEF916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8228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8E6CC-A3F1-426A-BA7A-F123F1614193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4848-DD20-41AA-9ADB-9B1AEF916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834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8E6CC-A3F1-426A-BA7A-F123F1614193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4848-DD20-41AA-9ADB-9B1AEF916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9952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8E6CC-A3F1-426A-BA7A-F123F1614193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4848-DD20-41AA-9ADB-9B1AEF916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942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8E6CC-A3F1-426A-BA7A-F123F1614193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4848-DD20-41AA-9ADB-9B1AEF916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7415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8E6CC-A3F1-426A-BA7A-F123F1614193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4848-DD20-41AA-9ADB-9B1AEF916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334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8E6CC-A3F1-426A-BA7A-F123F1614193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8F14848-DD20-41AA-9ADB-9B1AEF916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8E6CC-A3F1-426A-BA7A-F123F1614193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4848-DD20-41AA-9ADB-9B1AEF916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512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8E6CC-A3F1-426A-BA7A-F123F1614193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4848-DD20-41AA-9ADB-9B1AEF916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837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8E6CC-A3F1-426A-BA7A-F123F1614193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4848-DD20-41AA-9ADB-9B1AEF916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677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8E6CC-A3F1-426A-BA7A-F123F1614193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4848-DD20-41AA-9ADB-9B1AEF916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16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8E6CC-A3F1-426A-BA7A-F123F1614193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4848-DD20-41AA-9ADB-9B1AEF916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139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8E6CC-A3F1-426A-BA7A-F123F1614193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4848-DD20-41AA-9ADB-9B1AEF916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862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8E6CC-A3F1-426A-BA7A-F123F1614193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4848-DD20-41AA-9ADB-9B1AEF916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46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438E6CC-A3F1-426A-BA7A-F123F1614193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8F14848-DD20-41AA-9ADB-9B1AEF916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359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title"/>
          </p:nvPr>
        </p:nvSpPr>
        <p:spPr>
          <a:xfrm>
            <a:off x="1309542" y="5678055"/>
            <a:ext cx="10018713" cy="1752600"/>
          </a:xfrm>
        </p:spPr>
        <p:txBody>
          <a:bodyPr>
            <a:normAutofit/>
          </a:bodyPr>
          <a:lstStyle/>
          <a:p>
            <a:pPr algn="ctr" rtl="1"/>
            <a:r>
              <a:rPr lang="ar-LY" sz="2800" b="1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المحاضرة الثالثة</a:t>
            </a:r>
          </a:p>
          <a:p>
            <a:pPr rtl="1"/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 rtl="1"/>
            <a:r>
              <a:rPr lang="ar-LY" sz="1900" b="1" dirty="0" smtClean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إعداد / أ.إبتسام عبدالسلام العاشوري</a:t>
            </a:r>
          </a:p>
          <a:p>
            <a:pPr rtl="1"/>
            <a:endParaRPr lang="ar-LY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rtl="1"/>
            <a:endParaRPr lang="ar-LY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419" y="73891"/>
            <a:ext cx="7352363" cy="39162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7297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1184" y="-228600"/>
            <a:ext cx="10018713" cy="1752599"/>
          </a:xfrm>
        </p:spPr>
        <p:txBody>
          <a:bodyPr/>
          <a:lstStyle/>
          <a:p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مراحل تطور النضج الإلكترو- حكومي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492" y="2214417"/>
            <a:ext cx="10018713" cy="3124201"/>
          </a:xfrm>
        </p:spPr>
        <p:txBody>
          <a:bodyPr>
            <a:noAutofit/>
          </a:bodyPr>
          <a:lstStyle/>
          <a:p>
            <a:pPr marL="457200" indent="-457200" algn="just" rtl="1">
              <a:buSzPct val="100000"/>
              <a:buFont typeface="+mj-lt"/>
              <a:buAutoNum type="arabicPeriod"/>
            </a:pPr>
            <a:r>
              <a:rPr lang="ar-LY" sz="2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مرحلة التواجد </a:t>
            </a:r>
            <a:r>
              <a:rPr lang="ar-LY" sz="2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الجامد:</a:t>
            </a:r>
            <a:r>
              <a:rPr lang="en-US" sz="2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Static </a:t>
            </a:r>
            <a:r>
              <a:rPr lang="en-US" sz="2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presence</a:t>
            </a:r>
            <a:endParaRPr lang="ar-LY" sz="2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وهذه هي الخطوة الأولي علي طريق الحكومة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الإلكترونية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وتهدف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إلى 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(</a:t>
            </a:r>
            <a:r>
              <a:rPr lang="en-US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static 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information)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إنشاء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المواقع التعريفية بالحكومة والتي تحتوي معلومات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جامدة عن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أهداف الحكومة وأقسامها ونشاطاتها ومكاتبها وكيفية الاتصال بها ودليل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الهاتف والفاكس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وغيرها من المعلومات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العامة. ومن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الممكن إن تقوم كل وزارة أو إدارة عامة ببناء مواقعها الخاصة بها ولكن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ضمن إطار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المعايير العامة التي تضعها الحكومة في هذا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المجال. وهنا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يمكن أن نتحدث عن مبادرة من الحكومة لنشر قواعد ومعايير بناء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المواقع التي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من الممكن أن تحتوي العناصر 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(Governmental </a:t>
            </a:r>
            <a:r>
              <a:rPr lang="en-US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web sites 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Guidelines</a:t>
            </a:r>
            <a:r>
              <a:rPr lang="en-US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)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الحكوميةالتالية:</a:t>
            </a:r>
            <a:endParaRPr lang="en-US" sz="2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 rtl="1">
              <a:buFont typeface="Arial" panose="020B0604020202020204" pitchFamily="34" charset="0"/>
              <a:buChar char="•"/>
            </a:pP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قواعد التصميم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الجغرافيكي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(Graphic Design)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ألوان متناسقة، حجم الصور، موقع الشعارات،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ودليل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الصفحات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طول الصفحات.</a:t>
            </a:r>
          </a:p>
          <a:p>
            <a:pPr algn="just" rtl="1">
              <a:buFont typeface="Arial" panose="020B0604020202020204" pitchFamily="34" charset="0"/>
              <a:buChar char="•"/>
            </a:pP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قواعد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المحتوى والانتقال مواقع سهلة وواضحة الانتقال والعودة بين الصفحات.</a:t>
            </a:r>
          </a:p>
          <a:p>
            <a:pPr algn="just" rtl="1">
              <a:buFont typeface="Arial" panose="020B0604020202020204" pitchFamily="34" charset="0"/>
              <a:buChar char="•"/>
            </a:pP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وجود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الحد الأدنى من المعلومات: هيكلية الإدارة العامة،أسماء المسؤولين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وكيفية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الاتصال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بهم، خدمات الإدارة العامة، الإجراءات المطلوبة،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المستندات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المطلوبة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لإجراء الخدمات، الوقت اللازم لاستكمال المعاملات النماذج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الخاصة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بالخدمات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مع إمكانية تحميلها مباشرة عبر الانترنيت.</a:t>
            </a:r>
          </a:p>
          <a:p>
            <a:pPr marL="0" indent="0" algn="just" rtl="1">
              <a:buNone/>
            </a:pP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بالخلاصة سوف تمثل هذه المراحل نوعا من كسر الحاجز الإلكترو-حكومي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مع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المواطن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والموظفين الحكوميين وتحتوي على معلومات قيمة عن الحكومة ولكن بشكل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دليل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معلومات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الكتروني وليس أكثر.</a:t>
            </a:r>
            <a:endParaRPr lang="en-US" sz="2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5733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4384" y="0"/>
            <a:ext cx="10018713" cy="1752599"/>
          </a:xfrm>
        </p:spPr>
        <p:txBody>
          <a:bodyPr/>
          <a:lstStyle/>
          <a:p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مراحل تطور النضج الإلكترو- حكومي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7942" y="2085108"/>
            <a:ext cx="10018713" cy="3124201"/>
          </a:xfrm>
        </p:spPr>
        <p:txBody>
          <a:bodyPr>
            <a:normAutofit fontScale="92500" lnSpcReduction="10000"/>
          </a:bodyPr>
          <a:lstStyle/>
          <a:p>
            <a:pPr marL="457200" indent="-457200" algn="just" rtl="1">
              <a:buSzPct val="105000"/>
              <a:buFont typeface="+mj-lt"/>
              <a:buAutoNum type="arabicPeriod" startAt="2"/>
            </a:pPr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مرحلة الاتصال البسيط</a:t>
            </a:r>
            <a:r>
              <a:rPr lang="ar-LY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r>
              <a:rPr lang="en-US" dirty="0"/>
              <a:t> </a:t>
            </a:r>
            <a:r>
              <a:rPr lang="en-US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Simple communication</a:t>
            </a:r>
            <a:endParaRPr lang="ar-LY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تسعي الحكومة في المرحلة السابقة إلى ترويج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نموذجها الإلكترو-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حكومي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عبر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الحملات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الإعلانية المختلفة وتخطط للمرحلة الثانية والتي سوف نطلق عليها مرحلة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الاتصال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البسيط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وتعني هنا أن المواطن سوف يصبح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بإمكانه الاتصال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بالحكومة لطلب جزء من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الخدمات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الإلكترونية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وخاصة تلك التي لا تحمل طابعا عاليا من السرية، ولا تهدد هوية المواطن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عبر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انتحال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شخصيته الإلكترونية ونذكر على سبيل المثال خدمات الإحصاءات، الاستفسار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عن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الملفات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الصحية من دون أن يقوم المواطن بالتغيير في البيانات، ومعظم الخدمات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التي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تقدمها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الحكومة بشكل مجاني وبدون أية رسوم مالية. ومن التقنيات التي يمكن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للحكومة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استخدامها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 هذه المرحلة هي تقنية إدارة الوثائق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والمحتوى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 Document </a:t>
            </a:r>
            <a:r>
              <a:rPr lang="en-US" dirty="0">
                <a:latin typeface="Sakkal Majalla" panose="02000000000000000000" pitchFamily="2" charset="-78"/>
                <a:cs typeface="Sakkal Majalla" panose="02000000000000000000" pitchFamily="2" charset="-78"/>
              </a:rPr>
              <a:t>and content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management Systems</a:t>
            </a:r>
          </a:p>
          <a:p>
            <a:pPr marL="0" indent="0" algn="just" rtl="1">
              <a:buNone/>
            </a:pP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 هذه المرحلة سوف يعتاد المواطن والموظف الحكومي بالإضافة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إلى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صاحب المؤسسة على فكرة إجراء الخدمات الكترونيا وسوف تصبح التركيبة المجتمعية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مؤهلة للدخول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 عملية خدمية مركبة في المرحلة التي تليها.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3782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1752599"/>
          </a:xfrm>
        </p:spPr>
        <p:txBody>
          <a:bodyPr/>
          <a:lstStyle/>
          <a:p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مراحل تطور النضج الإلكترو- حكومي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09" y="2001981"/>
            <a:ext cx="10018713" cy="3124201"/>
          </a:xfrm>
        </p:spPr>
        <p:txBody>
          <a:bodyPr>
            <a:normAutofit fontScale="92500" lnSpcReduction="10000"/>
          </a:bodyPr>
          <a:lstStyle/>
          <a:p>
            <a:pPr marL="457200" indent="-457200" algn="just" rtl="1">
              <a:buSzPct val="100000"/>
              <a:buFont typeface="+mj-lt"/>
              <a:buAutoNum type="arabicPeriod" startAt="3"/>
            </a:pPr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مرحلة الاتصال المركب</a:t>
            </a:r>
            <a:r>
              <a:rPr lang="ar-LY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r>
              <a:rPr lang="en-US" dirty="0">
                <a:latin typeface="Sakkal Majalla" panose="02000000000000000000" pitchFamily="2" charset="-78"/>
                <a:cs typeface="Sakkal Majalla" panose="02000000000000000000" pitchFamily="2" charset="-78"/>
              </a:rPr>
              <a:t>Composite Communications </a:t>
            </a:r>
            <a:endParaRPr lang="ar-LY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تعني أن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الخدمة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الحكومية الواحدة قد تستدعي عدد أخر من الخدمات من أجل استكمالها،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وقد تكون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تلك الخدمات من مسؤولية جهات إدارية مختلفة ونذكر على سبيل المثال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خدمة ترخيص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المطاعم والتي عادة ما تتطلب موافقة البلدة ووزارة الصحة ووزارة التجارة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كل منهم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 دائرة اختصاصه، وتتطلب بالإضافة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على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ذلك دفع الرسوم المالية لقاء تلك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الخدمات، كما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رأينا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سابقاً،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فلا يجوز أن يبدأ المواطن إجراء خدماته في الفضاء الإلكترو-حكومي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ثم يحتاج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إلى الانتقال للفضاء المادي-حكومي من أجل تسديد الرسوم على سبيل المثال لأن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هذا الانتقال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سوف يجعل الحكومة الإلكترونية تفقد الكثير من الفعالية والكفاءة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إذن تحتاج هذه المرحلة إلى جهوزية فنية، مجتمعية ومؤسساتية من أجل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الوصول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إلى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نتائج تعود بالفائدة على جميع الأطراف المرتبطة بالخدمة الحكومية، ومن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الضروري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في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هذه المرحلة على الحكومة أن تقوم بعملية تكامل منطقية للخدمات عبر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الإدارات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العامة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بالإضافة إلى تهيئة بنية تحتية قوية للسرية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والأمن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المعلوماتي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الحكومي وتمكين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الدفع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الإلكتروني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لاستيفاء الرسوم.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8014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5838" y="-551873"/>
            <a:ext cx="10018713" cy="1752599"/>
          </a:xfrm>
        </p:spPr>
        <p:txBody>
          <a:bodyPr/>
          <a:lstStyle/>
          <a:p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مراحل تطور النضج الإلكترو- حكومي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9184" y="2352963"/>
            <a:ext cx="10018713" cy="3124201"/>
          </a:xfrm>
        </p:spPr>
        <p:txBody>
          <a:bodyPr>
            <a:noAutofit/>
          </a:bodyPr>
          <a:lstStyle/>
          <a:p>
            <a:pPr marL="457200" indent="-457200" algn="just" rtl="1">
              <a:buSzPct val="105000"/>
              <a:buFont typeface="+mj-lt"/>
              <a:buAutoNum type="arabicPeriod" startAt="4"/>
            </a:pPr>
            <a:r>
              <a:rPr lang="ar-LY" sz="2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مرحلة البوابة الموحدة:</a:t>
            </a:r>
          </a:p>
          <a:p>
            <a:pPr marL="0" indent="0" algn="just" rtl="1">
              <a:buNone/>
            </a:pP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تستعد الحكومة في هذه المرحلة للارتقاء بنموذجها من المتعدد الأطراف إلى الجهة الواحدة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وبدلاً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من أن يتعامل المواطن مع الوزارات والإدارات المختلفة يصبح بإمكانه أن يتعامل مع بوابة واحدة للخدمات الحكومية والتي سوف تأخذ على عاتقها تجميع الخدمات الحكومية ضمن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باقات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مختلفة 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services (packages)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تعكس حاجة المواطن والمؤسسة.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  <a:p>
            <a:pPr marL="0" indent="0" algn="just" rtl="1">
              <a:buNone/>
            </a:pP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في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هذه المرحلة بالذات يبدأ تطبيق مفهوم الحكومة التي يكون مركزها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ومحرك الخدمة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فيها هو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المواطن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وليس الإدارة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العامة.</a:t>
            </a:r>
            <a:endParaRPr lang="en-US" sz="2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just" rtl="1">
              <a:buSzPct val="105000"/>
              <a:buFont typeface="+mj-lt"/>
              <a:buAutoNum type="arabicPeriod" startAt="5"/>
            </a:pPr>
            <a:r>
              <a:rPr lang="ar-LY" sz="2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مرحلة حكومتي:</a:t>
            </a:r>
          </a:p>
          <a:p>
            <a:pPr marL="0" indent="0" algn="just" rtl="1">
              <a:buNone/>
            </a:pP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تختلف حاجات الناس والمؤسسات من الحكومة فمنهم من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يهتم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بالمعلومات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العامة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وآخرون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بالخدمات الحكومية وغيرهم بأخبار الرياضة والبعض بالنشاطات والفعاليات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في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مدنهم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وقراهم وربما يوجد في عالمنا العربي من يهتم بأخبار الوزراء والحكام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والشخصية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والفنية.</a:t>
            </a:r>
            <a:endParaRPr lang="en-US" sz="2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ومن غير المجدي أن تقوم الحكومة ببث نفس الأخبار لملايين المواطنين على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الرغم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من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اختلاف اهتماماتهم ومشاغلهم، في هذه المرحلة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تسعى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الحكومة إلى وضع دقة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التحكم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في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يد المواطن فيصبح بإمكانه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اختيار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المعلومات والأخبار التي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يريدها، وينشأ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هنا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مفهوم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الالكترونية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لتصبح قريبة أكثر من حاجة المواطن حسب ما يراه هو مناسبا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sz="2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وتترافق مع هذه المرحلة عمليات تطوير البنية التحتية الالكترونية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لتتماشى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مع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الكم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الضخم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المتوقع من ملفات المواطنين وعمليات الترخيص الإلكتروني للدخول إلى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معلومات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وبيانات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حسب أهلية المستخدم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sz="2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8204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8202" y="-330200"/>
            <a:ext cx="10018713" cy="1752599"/>
          </a:xfrm>
        </p:spPr>
        <p:txBody>
          <a:bodyPr/>
          <a:lstStyle/>
          <a:p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مراحل تطور النضج الإلكترو- حكومي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8346" y="1355436"/>
            <a:ext cx="10018713" cy="3124201"/>
          </a:xfrm>
        </p:spPr>
        <p:txBody>
          <a:bodyPr>
            <a:normAutofit lnSpcReduction="10000"/>
          </a:bodyPr>
          <a:lstStyle/>
          <a:p>
            <a:pPr marL="457200" indent="-457200" algn="just" rtl="1">
              <a:buSzPct val="105000"/>
              <a:buFont typeface="+mj-lt"/>
              <a:buAutoNum type="arabicPeriod" startAt="6"/>
            </a:pPr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مرحلة الحكم الالكتروني:</a:t>
            </a:r>
          </a:p>
          <a:p>
            <a:pPr marL="0" indent="0" algn="just" rtl="1">
              <a:buNone/>
            </a:pP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بعد أن تكون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طب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ات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المجتمع على اختلافها قد استوعبت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التغيير وتمرست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على أنظمة الحكومة الالكترونية وأدواتها وقوانينها فإنها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سوف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،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تصبح مهيأة للدخول إلى عالم الحكم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الالكتروني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dirty="0">
                <a:latin typeface="Sakkal Majalla" panose="02000000000000000000" pitchFamily="2" charset="-78"/>
                <a:cs typeface="Sakkal Majalla" panose="02000000000000000000" pitchFamily="2" charset="-78"/>
              </a:rPr>
              <a:t>Electronic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Governance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والتحول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الكلي إلى الحكومة الالكترونية، ففي هذه المرحلة تصبح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المحاكم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الالكترونية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جزءا من الواقع، والانتخابات الالكترونية سوف تحل مكان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الانتخابات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الكلاسيكية،وتنفتح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المجالات أمام جميع الأطراف للتحول إلى المجتمع الرقمي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إن الوصول إلى مرحلة الحكم الالكتروني واعتبار أن الحكومة الالكترونية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أصبحت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ناضجة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بما فيه الكفاية لا يعتمد بالضرورة على وفرة التقنيات بقدر ما يعتمد على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إمكانية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استيعاب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جمهور المستفيدين مرحليا بالأدوات والوسائل الجديدة وعلى هذا الأساس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من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الضروري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أن تدخل الحكومة الالكترونية في مخاض تلك المراحل من أجل ولادة سليمة.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7890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7293" y="-284019"/>
            <a:ext cx="10018713" cy="1752599"/>
          </a:xfrm>
        </p:spPr>
        <p:txBody>
          <a:bodyPr/>
          <a:lstStyle/>
          <a:p>
            <a:r>
              <a:rPr lang="ar-LY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مزايا الحكومة الالكترونية</a:t>
            </a:r>
            <a:endParaRPr lang="en-US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0110" y="1281544"/>
            <a:ext cx="10644041" cy="4361874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لنظام الحكومة الإلكترونية مزايا متعددة لعل أهمها ما يلي:</a:t>
            </a:r>
          </a:p>
          <a:p>
            <a:pPr marL="0" indent="0" algn="just" rtl="1">
              <a:buNone/>
            </a:pPr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أولا: سرعة الإنجاز:</a:t>
            </a:r>
          </a:p>
          <a:p>
            <a:pPr marL="0" indent="0" algn="just" rtl="1">
              <a:buNone/>
            </a:pP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لا شك أن إنجاز المعاملة إلكترونياً لا يستغرق غير دقائق معدودة، مما يوفر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الوقت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الضائع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 الانتقال إلى مقر الإدارة، والبحث عن الموظف المختص، وانتظار الدور،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وقيام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الموظف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بالتحقق من توافر شروط الخدمة المطلوبة وإنجاز المعاملة يدوياً إذا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صلحت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النوايا.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لذلك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فإن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الحكومة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الإلكترونية توفر للمواطن خدماتها بسرعة من خلال الدخول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على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الخط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on-line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وليس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من خلال الدخول في الصف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in-line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وطول انتظار الدور.</a:t>
            </a:r>
            <a:endParaRPr lang="ar-LY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وبفضل سرعة الإنجاز الإلكتروني أمكن الاستغناء عن خدمات بعض المرافق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كخدمة مرفق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البريد العادي التقليدي في حدود كبيرة، باستخدام البريد الإلكتروني الذي يصل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إلى موقع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المرسل إليه في لحظات، ويمكن أن يستتبع الرد في لحظات أيضاً إذا كان المرسل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إليه مستعداً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للرد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2783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-320964"/>
            <a:ext cx="10018713" cy="1752599"/>
          </a:xfrm>
        </p:spPr>
        <p:txBody>
          <a:bodyPr/>
          <a:lstStyle/>
          <a:p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مزايا الحكومة الالكترونية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808017"/>
            <a:ext cx="10018713" cy="3124201"/>
          </a:xfrm>
        </p:spPr>
        <p:txBody>
          <a:bodyPr>
            <a:noAutofit/>
          </a:bodyPr>
          <a:lstStyle/>
          <a:p>
            <a:pPr marL="0" indent="0" algn="just" rtl="1">
              <a:buNone/>
            </a:pPr>
            <a:r>
              <a:rPr lang="ar-LY" sz="2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ثانيا: زيادة الإتقان</a:t>
            </a:r>
            <a:r>
              <a:rPr lang="ar-LY" sz="2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endParaRPr lang="en-US" sz="2200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إن الإنجاز الإلكتروني للخدمة عادة ما يكون أكثر دقة وإتقاناً من الإنجاز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اليدوي،كما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أنه يخضع لرقابة أسهل وأدق من تلك التي تفرض على الموظف في أداء عمله في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نظام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الإدارة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التقليدية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sz="2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وبذلك يمكن تقديم خدمات أفضل لمستحقيها، واستغلالاً أمثل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لإمكانيات</a:t>
            </a:r>
            <a:r>
              <a:rPr lang="en-US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الحكومة،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من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خلال اتباع أساليب مشابهة لأساليب التجارة الإلكترونية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sz="2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r>
              <a:rPr lang="ar-LY" sz="2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ثالثا: تخفيض التكاليف</a:t>
            </a:r>
            <a:r>
              <a:rPr lang="ar-LY" sz="2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endParaRPr lang="en-US" sz="2200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لا شك أن إقامة نظام الحكومة الإلكترونية يحتاج في البداية إلى مبالغ غير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يسيرة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تنفق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 شراء الأجهزة والمعدات وإعداد البرامج وتدريب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العاملين.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غير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أن أداء الخدمات بالطريق الإلكتروني – بعد ذلك – تقل تكلفته كثيراً عن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أدائها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بالطريق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التقليدي أو اليدوي، إذ يؤدي إلى تقليل عدد الموظفين المطلوبين للعمل في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الإدارة،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واختصار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الإجراءات ومراحل العمل، فضلاً عن تخفيض أو الاستغناءعن كميات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الأوراق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والأدوات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المكتبية المستخدمة في أداء الخدمات.</a:t>
            </a:r>
            <a:endParaRPr lang="en-US" sz="2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2496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566" y="0"/>
            <a:ext cx="10018713" cy="1752599"/>
          </a:xfrm>
        </p:spPr>
        <p:txBody>
          <a:bodyPr/>
          <a:lstStyle/>
          <a:p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مزايا الحكومة الالكترونية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6746" y="1909617"/>
            <a:ext cx="10018713" cy="3124201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LY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رابعاً: تبسيط الاجراءات</a:t>
            </a:r>
          </a:p>
          <a:p>
            <a:pPr marL="0" indent="0" algn="r" rtl="1">
              <a:buNone/>
            </a:pP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حيث عن طريق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الحكومة الإلكترونية يمكن تبسيط وتيسير الإجراءات،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بل وبخطوة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واحدة تتم من خلال الدخول على الخط مع الحكومة عبر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شبكة المعلومات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يمكن إنجاز المطلوب بسرعة وسهولة توفيراً للوقت والجهد،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وهذا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يؤدي إلى تقليص النفقات، خاصة فيما يتعلق بأماكن الإدارات وأعداد العاملين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خامسا: الشفافية الإدارية</a:t>
            </a:r>
            <a:r>
              <a:rPr lang="ar-LY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endParaRPr lang="en-US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عندما تتم المعاملات بطريقة إلكترونية دون اتصال مباشر بين صاحب الشأن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والموظف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المختص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فلا يكون هناك مجال للرشوة أو تلاعب الموظفين وسوء معاملتهم للمعنيين،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وفي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ذلك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مكافحة للفساد الوظيفي وجرائم العمل، بالإضافة إلى أن الإنجاز الإلكتروني لا يتم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أمام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الجمهور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مما يجعله أيسر تحقيقاً لتجنبه لمشكلات المواجهة المباشرة مع أصحاب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الشأن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وطالبي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الخدمة، خاصة من ذوي الوعي المنخفض من الناس.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8169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-320964"/>
            <a:ext cx="10018713" cy="1752599"/>
          </a:xfrm>
        </p:spPr>
        <p:txBody>
          <a:bodyPr/>
          <a:lstStyle/>
          <a:p>
            <a:r>
              <a:rPr lang="ar-LY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أهداف الحكومة الالكترونية</a:t>
            </a:r>
            <a:endParaRPr lang="en-US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هناك عشر أهداف رئيسية تتصف بها الحكومة الالكترونية:</a:t>
            </a:r>
          </a:p>
          <a:p>
            <a:pPr marL="457200" indent="-457200" algn="r" rtl="1">
              <a:buSzPct val="105000"/>
              <a:buFont typeface="+mj-lt"/>
              <a:buAutoNum type="arabicPeriod"/>
            </a:pP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تحقيق كفاءة وعائد أكبر على الاستثمار</a:t>
            </a: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sz="2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r" rtl="1">
              <a:buSzPct val="105000"/>
              <a:buFont typeface="+mj-lt"/>
              <a:buAutoNum type="arabicPeriod"/>
            </a:pP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ضمان </a:t>
            </a:r>
            <a:r>
              <a:rPr lang="ar-LY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النفاذ المريح لخدمات الحكومة ومعلوماتها</a:t>
            </a: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marL="457200" indent="-457200" algn="r" rtl="1">
              <a:buSzPct val="105000"/>
              <a:buFont typeface="+mj-lt"/>
              <a:buAutoNum type="arabicPeriod"/>
            </a:pP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توصيل </a:t>
            </a:r>
            <a:r>
              <a:rPr lang="ar-LY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الخدمات التي تستجيب لاحتياجات العميل</a:t>
            </a: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marL="457200" indent="-457200" algn="r" rtl="1">
              <a:buSzPct val="105000"/>
              <a:buFont typeface="+mj-lt"/>
              <a:buAutoNum type="arabicPeriod"/>
            </a:pP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التكامل </a:t>
            </a:r>
            <a:r>
              <a:rPr lang="ar-LY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بين الخدمات ذات الصلة</a:t>
            </a: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marL="457200" indent="-457200" algn="r" rtl="1">
              <a:buSzPct val="105000"/>
              <a:buFont typeface="+mj-lt"/>
              <a:buAutoNum type="arabicPeriod"/>
            </a:pP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بناء </a:t>
            </a:r>
            <a:r>
              <a:rPr lang="ar-LY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ثقة المستخدم</a:t>
            </a: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marL="457200" indent="-457200" algn="r" rtl="1">
              <a:buSzPct val="105000"/>
              <a:buFont typeface="+mj-lt"/>
              <a:buAutoNum type="arabicPeriod"/>
            </a:pP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زيادة </a:t>
            </a:r>
            <a:r>
              <a:rPr lang="ar-LY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اشتراك المواطنين في الخدمات</a:t>
            </a: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marL="457200" indent="-457200" algn="r" rtl="1">
              <a:buSzPct val="105000"/>
              <a:buFont typeface="+mj-lt"/>
              <a:buAutoNum type="arabicPeriod"/>
            </a:pP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تحسين </a:t>
            </a:r>
            <a:r>
              <a:rPr lang="ar-LY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الخدمات الموجهة للمواطنين</a:t>
            </a: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marL="457200" indent="-457200" algn="r" rtl="1">
              <a:buSzPct val="105000"/>
              <a:buFont typeface="+mj-lt"/>
              <a:buAutoNum type="arabicPeriod"/>
            </a:pP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تحسين </a:t>
            </a:r>
            <a:r>
              <a:rPr lang="ar-LY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إنتاجية وكفاءة المصالح والمنظمات</a:t>
            </a: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marL="457200" indent="-457200" algn="r" rtl="1">
              <a:buSzPct val="105000"/>
              <a:buFont typeface="+mj-lt"/>
              <a:buAutoNum type="arabicPeriod"/>
            </a:pP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تشجيع </a:t>
            </a:r>
            <a:r>
              <a:rPr lang="ar-LY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القانوني وتطبيق القانون، ومساندة ودعم القطاعات الاقتصادية</a:t>
            </a: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marL="457200" indent="-457200" algn="r" rtl="1">
              <a:buSzPct val="105000"/>
              <a:buFont typeface="+mj-lt"/>
              <a:buAutoNum type="arabicPeriod"/>
            </a:pP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تشجيع  </a:t>
            </a:r>
            <a:r>
              <a:rPr lang="ar-LY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الإدارة الجيدة وتوسيع المشاركة</a:t>
            </a:r>
            <a:endParaRPr lang="ar-LY" sz="2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endParaRPr lang="en-US" sz="2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3922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1184" y="233218"/>
            <a:ext cx="10018713" cy="1752599"/>
          </a:xfrm>
        </p:spPr>
        <p:txBody>
          <a:bodyPr/>
          <a:lstStyle/>
          <a:p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النضج الإلكترو_حكومي</a:t>
            </a:r>
            <a:b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en-US" b="1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779874" y="423716"/>
            <a:ext cx="10018713" cy="3124201"/>
          </a:xfrm>
        </p:spPr>
        <p:txBody>
          <a:bodyPr/>
          <a:lstStyle/>
          <a:p>
            <a:pPr marL="0" indent="0" algn="just" rtl="1">
              <a:buNone/>
            </a:pP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تستند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المقارنة بين النموذجين الكلاسيكي والإلكتروني على عدة عوامل منها ما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ينصب في خانة الرفاهية للمواطن ومنها ما هو مرتبط بتخفيض كلفة الخدمات الحكومية ووصولاً إلى مستوى وسرعة الاستجابة / وبالتالي جدول يلخص أهم عوامل المقارنة بين النموذجين.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928" y="2196522"/>
            <a:ext cx="5172364" cy="46614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42872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9712" y="1922529"/>
            <a:ext cx="6218459" cy="311685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85911" y="0"/>
            <a:ext cx="10018713" cy="1752599"/>
          </a:xfrm>
        </p:spPr>
        <p:txBody>
          <a:bodyPr/>
          <a:lstStyle/>
          <a:p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النضج الإلكترو_حكومي</a:t>
            </a:r>
            <a:b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9461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874" y="0"/>
            <a:ext cx="10018713" cy="1752599"/>
          </a:xfrm>
        </p:spPr>
        <p:txBody>
          <a:bodyPr/>
          <a:lstStyle/>
          <a:p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مراحل تطور النضج الإلكترو- حكومي</a:t>
            </a:r>
            <a:endParaRPr lang="en-US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7437" y="2463799"/>
            <a:ext cx="10018713" cy="3124201"/>
          </a:xfrm>
        </p:spPr>
        <p:txBody>
          <a:bodyPr>
            <a:noAutofit/>
          </a:bodyPr>
          <a:lstStyle/>
          <a:p>
            <a:pPr marL="0" indent="0" algn="just" rtl="1">
              <a:buNone/>
            </a:pP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النماذج الحكومية بشكل عام تتطور أفقيا من نموذج إلى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أخر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وترتقي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عموديا في نفس النموذج، وعادتا ما يحمل الارتقاء العمودي ميزات تطويرية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تهدف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إلي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بلوغ مرحلة النضج، وبالحديث عن الحكومة الإلكترونية في بلادنا العربية فإننا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نستطيع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أن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نجزم وبدون ادني شك أن تلك النماذج ما زالت في طور الطفولة الإلكترو-حكومية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ومازال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أمامها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عدة مراحل لكي تصل إلي مرحلة النضج الإلكترو-حكومي وتحقيق الأهداف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الكاملة،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وعندها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تبدأ الدولة بالاستفادة الفعلية من العائد على الاستثمار في الأنظمة والتدريب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والناس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والهيكليات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التنظيمية الجديدة، إن تمهيد الطريق نحو حكومة الكترونية ناضجة جديدة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يحتاج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إلي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تدليل الكثير من العقبات وأهمها إمكانية تغيير طريق التفكير المؤسساتية وطبيعة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المدراء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والموظفين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الساعين دوما إلي مقاومة كل ماهو جديد لأنه وحسب اعتقادهم من الممكن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أن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يهدد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مصالحهم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ووظائفهم.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ومن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أجل تخفيف وطأة التغيير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من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الضروري أن تنتهج الدولة منهجا ارتقائيا مرحليا يسمح لجمهور المستفيدين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التغيير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وللحكومة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بدراسة نتائج تطبيقاتها الجديدة وتعديل الضروري منها حسب معطيات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كل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مرحلة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من مراحل الارتقاء، وقد أجمعت بعض الدراسات والدول الغربية على تحديد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أربعة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مراحل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للارتقاء بنماذج الإلكترو - حكومية إلي مرحلة النضج وهي: مرحلة الوجود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الرمزي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على الانترنت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مرحلة التفاعل البسيط مع الحكومة، مرحلة إجراء المعاملات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الالكترونية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ومرحلة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التحول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الكامل.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ونظرا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لطبيعة البلدان العربية وضحالة الاستثمار في التكنولوجيا والناس على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حد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سواء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فسوف نتحدث عن ستة مراحل على طريق النضج الالكترو- حكومي هي:</a:t>
            </a:r>
            <a:endParaRPr lang="en-US" sz="2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5283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438" y="0"/>
            <a:ext cx="10018713" cy="1752599"/>
          </a:xfrm>
        </p:spPr>
        <p:txBody>
          <a:bodyPr/>
          <a:lstStyle/>
          <a:p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مراحل تطور النضج الإلكترو- حكومي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r" rtl="1">
              <a:buFont typeface="+mj-lt"/>
              <a:buAutoNum type="arabicPeriod"/>
            </a:pP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التواجد الجامد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الاتصال البسيط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r" rtl="1">
              <a:buFont typeface="+mj-lt"/>
              <a:buAutoNum type="arabicPeriod"/>
            </a:pP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الاتصال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المركب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البوابة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الإلكترونية الموحدة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حكومتي</a:t>
            </a:r>
            <a:endParaRPr lang="ar-LY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r" rtl="1">
              <a:buFont typeface="+mj-lt"/>
              <a:buAutoNum type="arabicPeriod"/>
            </a:pP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الحكم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الإلكتروني.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177" y="1853545"/>
            <a:ext cx="5959356" cy="44809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98410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567</TotalTime>
  <Words>1610</Words>
  <Application>Microsoft Office PowerPoint</Application>
  <PresentationFormat>Widescreen</PresentationFormat>
  <Paragraphs>70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Corbel</vt:lpstr>
      <vt:lpstr>Sakkal Majalla</vt:lpstr>
      <vt:lpstr>Parallax</vt:lpstr>
      <vt:lpstr>المحاضرة الثالثة  إعداد / أ.إبتسام عبدالسلام العاشوري  </vt:lpstr>
      <vt:lpstr>مزايا الحكومة الالكترونية</vt:lpstr>
      <vt:lpstr>مزايا الحكومة الالكترونية</vt:lpstr>
      <vt:lpstr>مزايا الحكومة الالكترونية</vt:lpstr>
      <vt:lpstr>أهداف الحكومة الالكترونية</vt:lpstr>
      <vt:lpstr>النضج الإلكترو_حكومي </vt:lpstr>
      <vt:lpstr>النضج الإلكترو_حكومي </vt:lpstr>
      <vt:lpstr>مراحل تطور النضج الإلكترو- حكومي</vt:lpstr>
      <vt:lpstr>مراحل تطور النضج الإلكترو- حكومي</vt:lpstr>
      <vt:lpstr>مراحل تطور النضج الإلكترو- حكومي</vt:lpstr>
      <vt:lpstr>مراحل تطور النضج الإلكترو- حكومي</vt:lpstr>
      <vt:lpstr>مراحل تطور النضج الإلكترو- حكومي</vt:lpstr>
      <vt:lpstr>مراحل تطور النضج الإلكترو- حكومي</vt:lpstr>
      <vt:lpstr>مراحل تطور النضج الإلكترو- حكومي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الثالثة  إعداد / أ.إبتسام عبدالسلام العاشوري</dc:title>
  <dc:creator>ebtes</dc:creator>
  <cp:lastModifiedBy>ebtes</cp:lastModifiedBy>
  <cp:revision>63</cp:revision>
  <dcterms:created xsi:type="dcterms:W3CDTF">2024-05-17T19:48:36Z</dcterms:created>
  <dcterms:modified xsi:type="dcterms:W3CDTF">2024-10-19T09:50:02Z</dcterms:modified>
</cp:coreProperties>
</file>