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5"/>
  </p:notesMasterIdLst>
  <p:sldIdLst>
    <p:sldId id="256" r:id="rId2"/>
    <p:sldId id="315" r:id="rId3"/>
    <p:sldId id="330" r:id="rId4"/>
    <p:sldId id="331" r:id="rId5"/>
    <p:sldId id="332" r:id="rId6"/>
    <p:sldId id="334" r:id="rId7"/>
    <p:sldId id="342" r:id="rId8"/>
    <p:sldId id="343" r:id="rId9"/>
    <p:sldId id="326" r:id="rId10"/>
    <p:sldId id="327" r:id="rId11"/>
    <p:sldId id="336" r:id="rId12"/>
    <p:sldId id="337" r:id="rId13"/>
    <p:sldId id="338" r:id="rId14"/>
    <p:sldId id="339" r:id="rId15"/>
    <p:sldId id="341" r:id="rId16"/>
    <p:sldId id="340" r:id="rId17"/>
    <p:sldId id="333" r:id="rId18"/>
    <p:sldId id="320" r:id="rId19"/>
    <p:sldId id="321" r:id="rId20"/>
    <p:sldId id="290" r:id="rId21"/>
    <p:sldId id="310" r:id="rId22"/>
    <p:sldId id="291" r:id="rId23"/>
    <p:sldId id="292" r:id="rId24"/>
    <p:sldId id="293" r:id="rId25"/>
    <p:sldId id="294" r:id="rId26"/>
    <p:sldId id="295" r:id="rId27"/>
    <p:sldId id="296" r:id="rId28"/>
    <p:sldId id="298" r:id="rId29"/>
    <p:sldId id="311" r:id="rId30"/>
    <p:sldId id="312" r:id="rId31"/>
    <p:sldId id="313" r:id="rId32"/>
    <p:sldId id="299" r:id="rId33"/>
    <p:sldId id="314" r:id="rId34"/>
    <p:sldId id="300" r:id="rId35"/>
    <p:sldId id="323" r:id="rId36"/>
    <p:sldId id="303" r:id="rId37"/>
    <p:sldId id="304" r:id="rId38"/>
    <p:sldId id="305" r:id="rId39"/>
    <p:sldId id="306" r:id="rId40"/>
    <p:sldId id="307" r:id="rId41"/>
    <p:sldId id="308" r:id="rId42"/>
    <p:sldId id="328" r:id="rId43"/>
    <p:sldId id="329" r:id="rId4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مقطع افتراضي" id="{AF935465-96F3-43E8-B510-F24AEC09FFAB}">
          <p14:sldIdLst>
            <p14:sldId id="256"/>
            <p14:sldId id="315"/>
            <p14:sldId id="330"/>
            <p14:sldId id="331"/>
            <p14:sldId id="332"/>
            <p14:sldId id="334"/>
            <p14:sldId id="342"/>
            <p14:sldId id="343"/>
            <p14:sldId id="326"/>
            <p14:sldId id="327"/>
            <p14:sldId id="336"/>
            <p14:sldId id="337"/>
            <p14:sldId id="338"/>
            <p14:sldId id="339"/>
            <p14:sldId id="341"/>
            <p14:sldId id="340"/>
            <p14:sldId id="333"/>
            <p14:sldId id="320"/>
            <p14:sldId id="321"/>
          </p14:sldIdLst>
        </p14:section>
        <p14:section name="مقطع بدون عنوان" id="{88B7187A-E2B6-409B-91FC-01B3892A73BA}">
          <p14:sldIdLst>
            <p14:sldId id="290"/>
            <p14:sldId id="310"/>
            <p14:sldId id="291"/>
            <p14:sldId id="292"/>
            <p14:sldId id="293"/>
            <p14:sldId id="294"/>
            <p14:sldId id="295"/>
            <p14:sldId id="296"/>
            <p14:sldId id="298"/>
            <p14:sldId id="311"/>
            <p14:sldId id="312"/>
            <p14:sldId id="313"/>
          </p14:sldIdLst>
        </p14:section>
        <p14:section name="مقطع بدون عنوان" id="{82BCE7A3-73F8-4117-B009-098EA9A2F3A1}">
          <p14:sldIdLst>
            <p14:sldId id="299"/>
            <p14:sldId id="314"/>
            <p14:sldId id="300"/>
            <p14:sldId id="323"/>
            <p14:sldId id="303"/>
            <p14:sldId id="304"/>
            <p14:sldId id="305"/>
            <p14:sldId id="306"/>
            <p14:sldId id="307"/>
            <p14:sldId id="308"/>
            <p14:sldId id="328"/>
            <p14:sldId id="32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4980" autoAdjust="0"/>
    <p:restoredTop sz="94660"/>
  </p:normalViewPr>
  <p:slideViewPr>
    <p:cSldViewPr snapToGrid="0">
      <p:cViewPr varScale="1">
        <p:scale>
          <a:sx n="72" d="100"/>
          <a:sy n="72" d="100"/>
        </p:scale>
        <p:origin x="-66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52DB9FD9-4AEC-43CC-B543-BA49A38AD547}" type="datetimeFigureOut">
              <a:rPr lang="en-US" smtClean="0"/>
              <a:pPr/>
              <a:t>4/30/2024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3CC703BF-2579-4C40-A4D8-C4DCA70F3EB3}" type="slidenum">
              <a:rPr lang="en-US" smtClean="0"/>
              <a:pPr/>
              <a:t>‹#›</a:t>
            </a:fld>
            <a:endParaRPr lang="en-US"/>
          </a:p>
        </p:txBody>
      </p:sp>
    </p:spTree>
    <p:extLst>
      <p:ext uri="{BB962C8B-B14F-4D97-AF65-F5344CB8AC3E}">
        <p14:creationId xmlns:p14="http://schemas.microsoft.com/office/powerpoint/2010/main" xmlns="" val="3137223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15988">
              <a:defRPr sz="1600">
                <a:solidFill>
                  <a:schemeClr val="tx1"/>
                </a:solidFill>
                <a:latin typeface="Arial" panose="020B0604020202020204" pitchFamily="34" charset="0"/>
              </a:defRPr>
            </a:lvl1pPr>
            <a:lvl2pPr marL="742950" indent="-285750" defTabSz="915988">
              <a:defRPr sz="1600">
                <a:solidFill>
                  <a:schemeClr val="tx1"/>
                </a:solidFill>
                <a:latin typeface="Arial" panose="020B0604020202020204" pitchFamily="34" charset="0"/>
              </a:defRPr>
            </a:lvl2pPr>
            <a:lvl3pPr marL="1143000" indent="-228600" defTabSz="915988">
              <a:defRPr sz="1600">
                <a:solidFill>
                  <a:schemeClr val="tx1"/>
                </a:solidFill>
                <a:latin typeface="Arial" panose="020B0604020202020204" pitchFamily="34" charset="0"/>
              </a:defRPr>
            </a:lvl3pPr>
            <a:lvl4pPr marL="1600200" indent="-228600" defTabSz="915988">
              <a:defRPr sz="1600">
                <a:solidFill>
                  <a:schemeClr val="tx1"/>
                </a:solidFill>
                <a:latin typeface="Arial" panose="020B0604020202020204" pitchFamily="34" charset="0"/>
              </a:defRPr>
            </a:lvl4pPr>
            <a:lvl5pPr marL="2057400" indent="-228600" defTabSz="915988">
              <a:defRPr sz="1600">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300"/>
              <a:t>Universität Karlsruhe</a:t>
            </a:r>
          </a:p>
          <a:p>
            <a:r>
              <a:rPr lang="en-US" altLang="en-US" sz="1300"/>
              <a:t>Institut für Telematik</a:t>
            </a:r>
          </a:p>
        </p:txBody>
      </p:sp>
      <p:sp>
        <p:nvSpPr>
          <p:cNvPr id="17411" name="Rectangle 3"/>
          <p:cNvSpPr>
            <a:spLocks noGrp="1" noChangeArrowheads="1"/>
          </p:cNvSpPr>
          <p:nvPr>
            <p:ph type="dt" sz="quarter" idx="1"/>
          </p:nvPr>
        </p:nvSpPr>
        <p:spPr>
          <a:noFill/>
        </p:spPr>
        <p:txBody>
          <a:bodyPr/>
          <a:lstStyle>
            <a:lvl1pPr defTabSz="915988">
              <a:defRPr sz="1600">
                <a:solidFill>
                  <a:schemeClr val="tx1"/>
                </a:solidFill>
                <a:latin typeface="Arial" panose="020B0604020202020204" pitchFamily="34" charset="0"/>
              </a:defRPr>
            </a:lvl1pPr>
            <a:lvl2pPr marL="742950" indent="-285750" defTabSz="915988">
              <a:defRPr sz="1600">
                <a:solidFill>
                  <a:schemeClr val="tx1"/>
                </a:solidFill>
                <a:latin typeface="Arial" panose="020B0604020202020204" pitchFamily="34" charset="0"/>
              </a:defRPr>
            </a:lvl2pPr>
            <a:lvl3pPr marL="1143000" indent="-228600" defTabSz="915988">
              <a:defRPr sz="1600">
                <a:solidFill>
                  <a:schemeClr val="tx1"/>
                </a:solidFill>
                <a:latin typeface="Arial" panose="020B0604020202020204" pitchFamily="34" charset="0"/>
              </a:defRPr>
            </a:lvl3pPr>
            <a:lvl4pPr marL="1600200" indent="-228600" defTabSz="915988">
              <a:defRPr sz="1600">
                <a:solidFill>
                  <a:schemeClr val="tx1"/>
                </a:solidFill>
                <a:latin typeface="Arial" panose="020B0604020202020204" pitchFamily="34" charset="0"/>
              </a:defRPr>
            </a:lvl4pPr>
            <a:lvl5pPr marL="2057400" indent="-228600" defTabSz="915988">
              <a:defRPr sz="1600">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300"/>
              <a:t>Mobilkommunikation</a:t>
            </a:r>
          </a:p>
          <a:p>
            <a:r>
              <a:rPr lang="en-US" altLang="en-US" sz="1300"/>
              <a:t>SS 1998</a:t>
            </a:r>
          </a:p>
        </p:txBody>
      </p:sp>
      <p:sp>
        <p:nvSpPr>
          <p:cNvPr id="17412" name="Rectangle 6"/>
          <p:cNvSpPr>
            <a:spLocks noGrp="1" noChangeArrowheads="1"/>
          </p:cNvSpPr>
          <p:nvPr>
            <p:ph type="ftr" sz="quarter" idx="4"/>
          </p:nvPr>
        </p:nvSpPr>
        <p:spPr>
          <a:noFill/>
        </p:spPr>
        <p:txBody>
          <a:bodyPr/>
          <a:lstStyle>
            <a:lvl1pPr defTabSz="915988">
              <a:defRPr sz="1600">
                <a:solidFill>
                  <a:schemeClr val="tx1"/>
                </a:solidFill>
                <a:latin typeface="Arial" panose="020B0604020202020204" pitchFamily="34" charset="0"/>
              </a:defRPr>
            </a:lvl1pPr>
            <a:lvl2pPr marL="742950" indent="-285750" defTabSz="915988">
              <a:defRPr sz="1600">
                <a:solidFill>
                  <a:schemeClr val="tx1"/>
                </a:solidFill>
                <a:latin typeface="Arial" panose="020B0604020202020204" pitchFamily="34" charset="0"/>
              </a:defRPr>
            </a:lvl2pPr>
            <a:lvl3pPr marL="1143000" indent="-228600" defTabSz="915988">
              <a:defRPr sz="1600">
                <a:solidFill>
                  <a:schemeClr val="tx1"/>
                </a:solidFill>
                <a:latin typeface="Arial" panose="020B0604020202020204" pitchFamily="34" charset="0"/>
              </a:defRPr>
            </a:lvl3pPr>
            <a:lvl4pPr marL="1600200" indent="-228600" defTabSz="915988">
              <a:defRPr sz="1600">
                <a:solidFill>
                  <a:schemeClr val="tx1"/>
                </a:solidFill>
                <a:latin typeface="Arial" panose="020B0604020202020204" pitchFamily="34" charset="0"/>
              </a:defRPr>
            </a:lvl4pPr>
            <a:lvl5pPr marL="2057400" indent="-228600" defTabSz="915988">
              <a:defRPr sz="1600">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300"/>
              <a:t>Prof. Dr. Dr. h.c. G. Krüger</a:t>
            </a:r>
          </a:p>
          <a:p>
            <a:r>
              <a:rPr lang="en-US" altLang="en-US" sz="1300"/>
              <a:t>E. Dorner / Dr. J. Schiller</a:t>
            </a:r>
          </a:p>
        </p:txBody>
      </p:sp>
      <p:sp>
        <p:nvSpPr>
          <p:cNvPr id="17413" name="Rectangle 7"/>
          <p:cNvSpPr>
            <a:spLocks noGrp="1" noChangeArrowheads="1"/>
          </p:cNvSpPr>
          <p:nvPr>
            <p:ph type="sldNum" sz="quarter" idx="5"/>
          </p:nvPr>
        </p:nvSpPr>
        <p:spPr>
          <a:noFill/>
        </p:spPr>
        <p:txBody>
          <a:bodyPr/>
          <a:lstStyle>
            <a:lvl1pPr defTabSz="915988">
              <a:defRPr sz="1600">
                <a:solidFill>
                  <a:schemeClr val="tx1"/>
                </a:solidFill>
                <a:latin typeface="Arial" panose="020B0604020202020204" pitchFamily="34" charset="0"/>
              </a:defRPr>
            </a:lvl1pPr>
            <a:lvl2pPr marL="742950" indent="-285750" defTabSz="915988">
              <a:defRPr sz="1600">
                <a:solidFill>
                  <a:schemeClr val="tx1"/>
                </a:solidFill>
                <a:latin typeface="Arial" panose="020B0604020202020204" pitchFamily="34" charset="0"/>
              </a:defRPr>
            </a:lvl2pPr>
            <a:lvl3pPr marL="1143000" indent="-228600" defTabSz="915988">
              <a:defRPr sz="1600">
                <a:solidFill>
                  <a:schemeClr val="tx1"/>
                </a:solidFill>
                <a:latin typeface="Arial" panose="020B0604020202020204" pitchFamily="34" charset="0"/>
              </a:defRPr>
            </a:lvl3pPr>
            <a:lvl4pPr marL="1600200" indent="-228600" defTabSz="915988">
              <a:defRPr sz="1600">
                <a:solidFill>
                  <a:schemeClr val="tx1"/>
                </a:solidFill>
                <a:latin typeface="Arial" panose="020B0604020202020204" pitchFamily="34" charset="0"/>
              </a:defRPr>
            </a:lvl4pPr>
            <a:lvl5pPr marL="2057400" indent="-228600" defTabSz="915988">
              <a:defRPr sz="1600">
                <a:solidFill>
                  <a:schemeClr val="tx1"/>
                </a:solidFill>
                <a:latin typeface="Arial" panose="020B0604020202020204" pitchFamily="34" charset="0"/>
              </a:defRPr>
            </a:lvl5pPr>
            <a:lvl6pPr marL="2514600" indent="-228600" algn="l" defTabSz="915988"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defTabSz="915988"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defTabSz="915988"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defTabSz="915988" rtl="0" eaLnBrk="0" fontAlgn="base" hangingPunct="0">
              <a:spcBef>
                <a:spcPct val="0"/>
              </a:spcBef>
              <a:spcAft>
                <a:spcPct val="0"/>
              </a:spcAft>
              <a:defRPr sz="1600">
                <a:solidFill>
                  <a:schemeClr val="tx1"/>
                </a:solidFill>
                <a:latin typeface="Arial" panose="020B0604020202020204" pitchFamily="34" charset="0"/>
              </a:defRPr>
            </a:lvl9pPr>
          </a:lstStyle>
          <a:p>
            <a:fld id="{2BDE65A7-F39F-4A3B-8A86-4689D6D0AC37}" type="slidenum">
              <a:rPr lang="en-US" altLang="en-US" sz="1300"/>
              <a:pPr/>
              <a:t>9</a:t>
            </a:fld>
            <a:endParaRPr lang="en-US" alt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xmlns="" val="210494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1709D-0D28-4D1B-B10D-DE33F264EE78}" type="slidenum">
              <a:rPr lang="en-US" altLang="en-US"/>
              <a:pPr/>
              <a:t>36</a:t>
            </a:fld>
            <a:endParaRPr lang="en-US" altLang="en-US"/>
          </a:p>
        </p:txBody>
      </p:sp>
      <p:sp>
        <p:nvSpPr>
          <p:cNvPr id="932866" name="Rectangle 2"/>
          <p:cNvSpPr>
            <a:spLocks noGrp="1" noRot="1" noChangeAspect="1" noChangeArrowheads="1" noTextEdit="1"/>
          </p:cNvSpPr>
          <p:nvPr>
            <p:ph type="sldImg"/>
          </p:nvPr>
        </p:nvSpPr>
        <p:spPr>
          <a:ln/>
        </p:spPr>
      </p:sp>
      <p:sp>
        <p:nvSpPr>
          <p:cNvPr id="932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145333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12D95-CF81-4210-BD54-2B5D2D5557F2}" type="slidenum">
              <a:rPr lang="en-US" altLang="en-US"/>
              <a:pPr/>
              <a:t>37</a:t>
            </a:fld>
            <a:endParaRPr lang="en-US" altLang="en-US"/>
          </a:p>
        </p:txBody>
      </p:sp>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50015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30E9E-B4E2-47DC-A931-C3E1B0E06788}" type="slidenum">
              <a:rPr lang="en-US" altLang="en-US"/>
              <a:pPr/>
              <a:t>39</a:t>
            </a:fld>
            <a:endParaRPr lang="en-US" altLang="en-US"/>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200050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08729-166C-4178-B45C-19196BD02211}" type="slidenum">
              <a:rPr lang="en-US" altLang="en-US"/>
              <a:pPr/>
              <a:t>40</a:t>
            </a:fld>
            <a:endParaRPr lang="en-US" alt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316863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0A5E1-2446-486A-82F7-4B1EAB6C2C68}" type="slidenum">
              <a:rPr lang="en-US" altLang="en-US"/>
              <a:pPr/>
              <a:t>41</a:t>
            </a:fld>
            <a:endParaRPr lang="en-US" altLang="en-US"/>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196487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pPr/>
              <a:t>43</a:t>
            </a:fld>
            <a:endParaRPr lang="en-US" dirty="0"/>
          </a:p>
        </p:txBody>
      </p:sp>
    </p:spTree>
    <p:extLst>
      <p:ext uri="{BB962C8B-B14F-4D97-AF65-F5344CB8AC3E}">
        <p14:creationId xmlns:p14="http://schemas.microsoft.com/office/powerpoint/2010/main" xmlns="" val="292420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1937ED0-127F-4D10-88AC-936F381A8186}" type="datetimeFigureOut">
              <a:rPr lang="en-US" smtClean="0"/>
              <a:pPr/>
              <a:t>4/30/2024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101703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1937ED0-127F-4D10-88AC-936F381A8186}" type="datetimeFigureOut">
              <a:rPr lang="en-US" smtClean="0"/>
              <a:pPr/>
              <a:t>4/30/2024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361258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1937ED0-127F-4D10-88AC-936F381A8186}" type="datetimeFigureOut">
              <a:rPr lang="en-US" smtClean="0"/>
              <a:pPr/>
              <a:t>4/30/2024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3179038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4/30/2024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lang="en-US" smtClean="0"/>
              <a:pPr marL="38100">
                <a:lnSpc>
                  <a:spcPts val="1240"/>
                </a:lnSpc>
              </a:pPr>
              <a:t>‹#›</a:t>
            </a:fld>
            <a:endParaRPr lang="en-US" dirty="0"/>
          </a:p>
        </p:txBody>
      </p:sp>
    </p:spTree>
    <p:extLst>
      <p:ext uri="{BB962C8B-B14F-4D97-AF65-F5344CB8AC3E}">
        <p14:creationId xmlns:p14="http://schemas.microsoft.com/office/powerpoint/2010/main" xmlns="" val="38178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xmlns=""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xmlns=""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Wireless and Mobile Networks: 7- </a:t>
            </a:r>
            <a:fld id="{C4204591-24BD-A542-B9D5-F8D8A88D2FEE}" type="slidenum">
              <a:rPr lang="en-US" smtClean="0"/>
              <a:pPr/>
              <a:t>‹#›</a:t>
            </a:fld>
            <a:endParaRPr lang="en-US" dirty="0"/>
          </a:p>
        </p:txBody>
      </p:sp>
    </p:spTree>
    <p:extLst>
      <p:ext uri="{BB962C8B-B14F-4D97-AF65-F5344CB8AC3E}">
        <p14:creationId xmlns:p14="http://schemas.microsoft.com/office/powerpoint/2010/main" xmlns="" val="15515385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1937ED0-127F-4D10-88AC-936F381A8186}" type="datetimeFigureOut">
              <a:rPr lang="en-US" smtClean="0"/>
              <a:pPr/>
              <a:t>4/30/2024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380118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1937ED0-127F-4D10-88AC-936F381A8186}" type="datetimeFigureOut">
              <a:rPr lang="en-US" smtClean="0"/>
              <a:pPr/>
              <a:t>4/30/2024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280346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1937ED0-127F-4D10-88AC-936F381A8186}" type="datetimeFigureOut">
              <a:rPr lang="en-US" smtClean="0"/>
              <a:pPr/>
              <a:t>4/30/2024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284711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1937ED0-127F-4D10-88AC-936F381A8186}" type="datetimeFigureOut">
              <a:rPr lang="en-US" smtClean="0"/>
              <a:pPr/>
              <a:t>4/30/2024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7426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1937ED0-127F-4D10-88AC-936F381A8186}" type="datetimeFigureOut">
              <a:rPr lang="en-US" smtClean="0"/>
              <a:pPr/>
              <a:t>4/30/2024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176127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1937ED0-127F-4D10-88AC-936F381A8186}" type="datetimeFigureOut">
              <a:rPr lang="en-US" smtClean="0"/>
              <a:pPr/>
              <a:t>4/30/2024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16343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1937ED0-127F-4D10-88AC-936F381A8186}" type="datetimeFigureOut">
              <a:rPr lang="en-US" smtClean="0"/>
              <a:pPr/>
              <a:t>4/30/2024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385796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1937ED0-127F-4D10-88AC-936F381A8186}" type="datetimeFigureOut">
              <a:rPr lang="en-US" smtClean="0"/>
              <a:pPr/>
              <a:t>4/30/2024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303724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1937ED0-127F-4D10-88AC-936F381A8186}" type="datetimeFigureOut">
              <a:rPr lang="en-US" smtClean="0"/>
              <a:pPr/>
              <a:t>4/30/2024</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BC5D52-014D-4EB2-9934-1241492F8991}" type="slidenum">
              <a:rPr lang="en-US" smtClean="0"/>
              <a:pPr/>
              <a:t>‹#›</a:t>
            </a:fld>
            <a:endParaRPr lang="en-US"/>
          </a:p>
        </p:txBody>
      </p:sp>
    </p:spTree>
    <p:extLst>
      <p:ext uri="{BB962C8B-B14F-4D97-AF65-F5344CB8AC3E}">
        <p14:creationId xmlns:p14="http://schemas.microsoft.com/office/powerpoint/2010/main" xmlns="" val="3211503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546630"/>
            <a:ext cx="9144000" cy="2387600"/>
          </a:xfrm>
        </p:spPr>
        <p:txBody>
          <a:bodyPr/>
          <a:lstStyle/>
          <a:p>
            <a:r>
              <a:rPr lang="en-US" dirty="0" smtClean="0"/>
              <a:t>Lecture 2</a:t>
            </a:r>
            <a:endParaRPr lang="en-US" dirty="0"/>
          </a:p>
        </p:txBody>
      </p:sp>
      <p:sp>
        <p:nvSpPr>
          <p:cNvPr id="3" name="عنوان فرعي 2"/>
          <p:cNvSpPr>
            <a:spLocks noGrp="1"/>
          </p:cNvSpPr>
          <p:nvPr>
            <p:ph type="subTitle" idx="1"/>
          </p:nvPr>
        </p:nvSpPr>
        <p:spPr>
          <a:xfrm>
            <a:off x="1524000" y="3415771"/>
            <a:ext cx="9144000" cy="1655762"/>
          </a:xfrm>
        </p:spPr>
        <p:txBody>
          <a:bodyPr>
            <a:normAutofit/>
          </a:bodyPr>
          <a:lstStyle/>
          <a:p>
            <a:endParaRPr lang="en-US" sz="3600" dirty="0" smtClean="0"/>
          </a:p>
          <a:p>
            <a:r>
              <a:rPr lang="en-US" sz="4000" b="1" i="1" dirty="0"/>
              <a:t>Radio propagation characteristic </a:t>
            </a:r>
            <a:endParaRPr lang="en-US" sz="4000" dirty="0"/>
          </a:p>
        </p:txBody>
      </p:sp>
    </p:spTree>
    <p:extLst>
      <p:ext uri="{BB962C8B-B14F-4D97-AF65-F5344CB8AC3E}">
        <p14:creationId xmlns:p14="http://schemas.microsoft.com/office/powerpoint/2010/main" xmlns="" val="2716551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idx="1"/>
          </p:nvPr>
        </p:nvSpPr>
        <p:spPr>
          <a:xfrm>
            <a:off x="1752600" y="1109133"/>
            <a:ext cx="8077200" cy="5105400"/>
          </a:xfrm>
        </p:spPr>
        <p:txBody>
          <a:bodyPr>
            <a:normAutofit/>
          </a:bodyPr>
          <a:lstStyle/>
          <a:p>
            <a:pPr algn="l" rtl="0">
              <a:buFont typeface="Wingdings" panose="05000000000000000000" pitchFamily="2" charset="2"/>
              <a:buChar char="q"/>
            </a:pPr>
            <a:endParaRPr lang="en-US" altLang="en-US" dirty="0" smtClean="0"/>
          </a:p>
          <a:p>
            <a:pPr algn="l" rtl="0">
              <a:buFont typeface="Wingdings" panose="05000000000000000000" pitchFamily="2" charset="2"/>
              <a:buChar char="q"/>
            </a:pPr>
            <a:r>
              <a:rPr lang="en-US" altLang="en-US" dirty="0" smtClean="0"/>
              <a:t>Wireless LANs use frequencies from UHF to SHF spectrum</a:t>
            </a:r>
          </a:p>
          <a:p>
            <a:pPr lvl="1" algn="l" rtl="0"/>
            <a:r>
              <a:rPr lang="en-US" altLang="en-US" dirty="0" smtClean="0"/>
              <a:t>some systems planned up to EHF</a:t>
            </a:r>
          </a:p>
          <a:p>
            <a:pPr lvl="1" algn="l" rtl="0"/>
            <a:r>
              <a:rPr lang="en-US" altLang="en-US" dirty="0" smtClean="0"/>
              <a:t>limitations due to absorption by water and oxygen molecules (resonance frequencies)</a:t>
            </a:r>
          </a:p>
          <a:p>
            <a:pPr marL="1162050" lvl="2" algn="l" rtl="0"/>
            <a:r>
              <a:rPr lang="en-US" altLang="en-US" dirty="0" smtClean="0"/>
              <a:t>weather dependent fading, signal loss caused by heavy rainfall etc. </a:t>
            </a:r>
          </a:p>
          <a:p>
            <a:pPr algn="l" rtl="0"/>
            <a:endParaRPr lang="en-US" altLang="en-US" dirty="0" smtClean="0"/>
          </a:p>
        </p:txBody>
      </p:sp>
    </p:spTree>
    <p:extLst>
      <p:ext uri="{BB962C8B-B14F-4D97-AF65-F5344CB8AC3E}">
        <p14:creationId xmlns:p14="http://schemas.microsoft.com/office/powerpoint/2010/main" xmlns="" val="354416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WIRELESS PROPAGATION</a:t>
            </a:r>
            <a:endParaRPr lang="en-US" dirty="0"/>
          </a:p>
        </p:txBody>
      </p:sp>
      <p:sp>
        <p:nvSpPr>
          <p:cNvPr id="3" name="Content Placeholder 2"/>
          <p:cNvSpPr>
            <a:spLocks noGrp="1"/>
          </p:cNvSpPr>
          <p:nvPr>
            <p:ph idx="1"/>
          </p:nvPr>
        </p:nvSpPr>
        <p:spPr/>
        <p:txBody>
          <a:bodyPr/>
          <a:lstStyle/>
          <a:p>
            <a:pPr marL="0" indent="0" algn="l" rtl="0">
              <a:buNone/>
            </a:pPr>
            <a:r>
              <a:rPr lang="en-US" dirty="0"/>
              <a:t>A signal radiated from an antenna travels along one of three routes: </a:t>
            </a:r>
            <a:endParaRPr lang="en-US" dirty="0" smtClean="0"/>
          </a:p>
          <a:p>
            <a:pPr algn="l" rtl="0">
              <a:buFont typeface="Wingdings" panose="05000000000000000000" pitchFamily="2" charset="2"/>
              <a:buChar char="q"/>
            </a:pPr>
            <a:r>
              <a:rPr lang="en-US" dirty="0" smtClean="0"/>
              <a:t>Ground wave.</a:t>
            </a:r>
          </a:p>
          <a:p>
            <a:pPr algn="l" rtl="0">
              <a:buFont typeface="Wingdings" panose="05000000000000000000" pitchFamily="2" charset="2"/>
              <a:buChar char="q"/>
            </a:pPr>
            <a:r>
              <a:rPr lang="en-US" dirty="0" smtClean="0"/>
              <a:t>Sky wave.</a:t>
            </a:r>
          </a:p>
          <a:p>
            <a:pPr algn="l" rtl="0">
              <a:buFont typeface="Wingdings" panose="05000000000000000000" pitchFamily="2" charset="2"/>
              <a:buChar char="q"/>
            </a:pPr>
            <a:r>
              <a:rPr lang="en-US" dirty="0" smtClean="0"/>
              <a:t>Line </a:t>
            </a:r>
            <a:r>
              <a:rPr lang="en-US" dirty="0"/>
              <a:t>of sight (LOS).</a:t>
            </a:r>
          </a:p>
        </p:txBody>
      </p:sp>
    </p:spTree>
    <p:extLst>
      <p:ext uri="{BB962C8B-B14F-4D97-AF65-F5344CB8AC3E}">
        <p14:creationId xmlns:p14="http://schemas.microsoft.com/office/powerpoint/2010/main" xmlns="" val="202517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78039" y="1690688"/>
            <a:ext cx="9478849" cy="4091926"/>
          </a:xfrm>
          <a:prstGeom prst="rect">
            <a:avLst/>
          </a:prstGeom>
        </p:spPr>
      </p:pic>
      <p:sp>
        <p:nvSpPr>
          <p:cNvPr id="5" name="Rectangle 4"/>
          <p:cNvSpPr/>
          <p:nvPr/>
        </p:nvSpPr>
        <p:spPr>
          <a:xfrm>
            <a:off x="3850782" y="6064808"/>
            <a:ext cx="4533363" cy="369332"/>
          </a:xfrm>
          <a:prstGeom prst="rect">
            <a:avLst/>
          </a:prstGeom>
        </p:spPr>
        <p:txBody>
          <a:bodyPr wrap="square">
            <a:spAutoFit/>
          </a:bodyPr>
          <a:lstStyle/>
          <a:p>
            <a:pPr algn="l" rtl="0"/>
            <a:r>
              <a:rPr lang="en-US" dirty="0">
                <a:latin typeface="UniversLTStd"/>
              </a:rPr>
              <a:t>Figure 2.2 </a:t>
            </a:r>
            <a:r>
              <a:rPr lang="en-US" dirty="0" smtClean="0">
                <a:latin typeface="Times-Italic"/>
              </a:rPr>
              <a:t>Propagation </a:t>
            </a:r>
            <a:r>
              <a:rPr lang="en-US" dirty="0">
                <a:latin typeface="Times-Italic"/>
              </a:rPr>
              <a:t>methods</a:t>
            </a:r>
            <a:endParaRPr lang="en-US" dirty="0"/>
          </a:p>
        </p:txBody>
      </p:sp>
    </p:spTree>
    <p:extLst>
      <p:ext uri="{BB962C8B-B14F-4D97-AF65-F5344CB8AC3E}">
        <p14:creationId xmlns:p14="http://schemas.microsoft.com/office/powerpoint/2010/main" xmlns="" val="1894674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7607"/>
          </a:xfrm>
        </p:spPr>
        <p:txBody>
          <a:bodyPr>
            <a:normAutofit fontScale="90000"/>
          </a:bodyPr>
          <a:lstStyle/>
          <a:p>
            <a:pPr algn="l"/>
            <a:r>
              <a:rPr lang="en-US" b="1" dirty="0" smtClean="0"/>
              <a:t>Ground propagation</a:t>
            </a:r>
            <a:endParaRPr lang="en-US" dirty="0"/>
          </a:p>
        </p:txBody>
      </p:sp>
      <p:sp>
        <p:nvSpPr>
          <p:cNvPr id="3" name="Content Placeholder 2"/>
          <p:cNvSpPr>
            <a:spLocks noGrp="1"/>
          </p:cNvSpPr>
          <p:nvPr>
            <p:ph idx="1"/>
          </p:nvPr>
        </p:nvSpPr>
        <p:spPr>
          <a:xfrm>
            <a:off x="412124" y="1194560"/>
            <a:ext cx="11526591" cy="4351338"/>
          </a:xfrm>
        </p:spPr>
        <p:txBody>
          <a:bodyPr>
            <a:normAutofit/>
          </a:bodyPr>
          <a:lstStyle/>
          <a:p>
            <a:pPr algn="l" rtl="0"/>
            <a:r>
              <a:rPr lang="en-US" dirty="0"/>
              <a:t>In </a:t>
            </a:r>
            <a:r>
              <a:rPr lang="en-US" b="1" dirty="0"/>
              <a:t>ground propagation, </a:t>
            </a:r>
            <a:r>
              <a:rPr lang="en-US" dirty="0"/>
              <a:t>radio waves travel through the lowest portion of the </a:t>
            </a:r>
            <a:r>
              <a:rPr lang="en-US" dirty="0" smtClean="0"/>
              <a:t>atmosphere, hugging </a:t>
            </a:r>
            <a:r>
              <a:rPr lang="en-US" dirty="0"/>
              <a:t>the </a:t>
            </a:r>
            <a:r>
              <a:rPr lang="en-US" dirty="0" smtClean="0"/>
              <a:t>earth.</a:t>
            </a:r>
          </a:p>
          <a:p>
            <a:pPr algn="l" rtl="0"/>
            <a:r>
              <a:rPr lang="en-US" dirty="0" smtClean="0"/>
              <a:t>Radio waves (up to 2 MHz) emanate in all directions from the transmitting antenna and follow the curvature of the planet.</a:t>
            </a:r>
          </a:p>
          <a:p>
            <a:pPr algn="l" rtl="0"/>
            <a:r>
              <a:rPr lang="en-US" dirty="0" smtClean="0">
                <a:solidFill>
                  <a:srgbClr val="FF0000"/>
                </a:solidFill>
              </a:rPr>
              <a:t>Distance depends </a:t>
            </a:r>
            <a:r>
              <a:rPr lang="en-US" dirty="0">
                <a:solidFill>
                  <a:srgbClr val="FF0000"/>
                </a:solidFill>
              </a:rPr>
              <a:t>on </a:t>
            </a:r>
            <a:r>
              <a:rPr lang="en-US" dirty="0" smtClean="0">
                <a:solidFill>
                  <a:srgbClr val="FF0000"/>
                </a:solidFill>
              </a:rPr>
              <a:t>the amount </a:t>
            </a:r>
            <a:r>
              <a:rPr lang="en-US" dirty="0">
                <a:solidFill>
                  <a:srgbClr val="FF0000"/>
                </a:solidFill>
              </a:rPr>
              <a:t>of power in the signal</a:t>
            </a:r>
            <a:r>
              <a:rPr lang="en-US" dirty="0" smtClean="0">
                <a:solidFill>
                  <a:srgbClr val="FF0000"/>
                </a:solidFill>
              </a:rPr>
              <a:t>: The greater the power, the greater the distance.</a:t>
            </a:r>
          </a:p>
          <a:p>
            <a:pPr algn="l" rtl="0"/>
            <a:r>
              <a:rPr lang="en-US" dirty="0" smtClean="0">
                <a:solidFill>
                  <a:srgbClr val="FF0000"/>
                </a:solidFill>
              </a:rPr>
              <a:t>Radio waves with low and medium frequencies are employing , which can pass </a:t>
            </a:r>
            <a:r>
              <a:rPr lang="en-US" dirty="0">
                <a:solidFill>
                  <a:srgbClr val="FF0000"/>
                </a:solidFill>
              </a:rPr>
              <a:t>obstacles</a:t>
            </a:r>
            <a:r>
              <a:rPr lang="en-US" dirty="0" smtClean="0">
                <a:solidFill>
                  <a:srgbClr val="FF0000"/>
                </a:solidFill>
              </a:rPr>
              <a:t>.</a:t>
            </a:r>
          </a:p>
          <a:p>
            <a:pPr algn="l" rtl="0"/>
            <a:r>
              <a:rPr lang="en-US" dirty="0"/>
              <a:t>Omnidirectional antenna is </a:t>
            </a:r>
            <a:r>
              <a:rPr lang="en-US" dirty="0" smtClean="0"/>
              <a:t>used, where in </a:t>
            </a:r>
            <a:r>
              <a:rPr lang="en-US" dirty="0"/>
              <a:t>signals </a:t>
            </a:r>
            <a:r>
              <a:rPr lang="en-US" dirty="0" smtClean="0"/>
              <a:t> send </a:t>
            </a:r>
            <a:r>
              <a:rPr lang="en-US" dirty="0"/>
              <a:t>out </a:t>
            </a:r>
            <a:r>
              <a:rPr lang="en-US" dirty="0" smtClean="0"/>
              <a:t>in </a:t>
            </a:r>
            <a:r>
              <a:rPr lang="en-US" dirty="0"/>
              <a:t>all </a:t>
            </a:r>
            <a:r>
              <a:rPr lang="en-US" dirty="0" smtClean="0"/>
              <a:t>directions.</a:t>
            </a:r>
            <a:endParaRPr lang="en-US" dirty="0">
              <a:solidFill>
                <a:srgbClr val="FF0000"/>
              </a:solidFill>
            </a:endParaRPr>
          </a:p>
          <a:p>
            <a:pPr algn="l" rtl="0"/>
            <a:endParaRPr lang="en-US" dirty="0">
              <a:solidFill>
                <a:srgbClr val="FF0000"/>
              </a:solidFill>
            </a:endParaRPr>
          </a:p>
          <a:p>
            <a:pPr algn="l" rtl="0"/>
            <a:endParaRPr lang="en-US" dirty="0">
              <a:solidFill>
                <a:srgbClr val="FF0000"/>
              </a:solidFill>
            </a:endParaRPr>
          </a:p>
        </p:txBody>
      </p:sp>
    </p:spTree>
    <p:extLst>
      <p:ext uri="{BB962C8B-B14F-4D97-AF65-F5344CB8AC3E}">
        <p14:creationId xmlns:p14="http://schemas.microsoft.com/office/powerpoint/2010/main" xmlns="" val="3800250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337"/>
          </a:xfrm>
        </p:spPr>
        <p:txBody>
          <a:bodyPr/>
          <a:lstStyle/>
          <a:p>
            <a:pPr algn="l" rtl="0"/>
            <a:r>
              <a:rPr lang="en-US" b="1" dirty="0" smtClean="0"/>
              <a:t>sky propagation</a:t>
            </a:r>
            <a:endParaRPr lang="en-US" dirty="0"/>
          </a:p>
        </p:txBody>
      </p:sp>
      <p:sp>
        <p:nvSpPr>
          <p:cNvPr id="3" name="Content Placeholder 2"/>
          <p:cNvSpPr>
            <a:spLocks noGrp="1"/>
          </p:cNvSpPr>
          <p:nvPr>
            <p:ph idx="1"/>
          </p:nvPr>
        </p:nvSpPr>
        <p:spPr>
          <a:xfrm>
            <a:off x="425003" y="1287887"/>
            <a:ext cx="10928797" cy="4889076"/>
          </a:xfrm>
        </p:spPr>
        <p:txBody>
          <a:bodyPr/>
          <a:lstStyle/>
          <a:p>
            <a:pPr algn="l" rtl="0"/>
            <a:r>
              <a:rPr lang="en-US" dirty="0"/>
              <a:t>In </a:t>
            </a:r>
            <a:r>
              <a:rPr lang="en-US" b="1" dirty="0" smtClean="0"/>
              <a:t>sky propagation, </a:t>
            </a:r>
            <a:r>
              <a:rPr lang="en-US" dirty="0"/>
              <a:t>higher-frequency radio </a:t>
            </a:r>
            <a:r>
              <a:rPr lang="en-US" dirty="0" smtClean="0"/>
              <a:t>waves (2Mhz to 30Mhz) </a:t>
            </a:r>
            <a:r>
              <a:rPr lang="en-US" dirty="0"/>
              <a:t>radiate upward into the ionosphere (the </a:t>
            </a:r>
            <a:r>
              <a:rPr lang="en-US" dirty="0" smtClean="0"/>
              <a:t>layer of </a:t>
            </a:r>
            <a:r>
              <a:rPr lang="en-US" dirty="0"/>
              <a:t>atmosphere where particles exist as ions) where they are reflected back to earth</a:t>
            </a:r>
            <a:r>
              <a:rPr lang="en-US" dirty="0" smtClean="0"/>
              <a:t>.</a:t>
            </a:r>
          </a:p>
          <a:p>
            <a:pPr algn="l" rtl="0"/>
            <a:r>
              <a:rPr lang="en-US" dirty="0">
                <a:latin typeface="Times New Roman"/>
                <a:cs typeface="Times New Roman"/>
              </a:rPr>
              <a:t>The </a:t>
            </a:r>
            <a:r>
              <a:rPr lang="en-US" dirty="0" err="1">
                <a:latin typeface="Times New Roman"/>
                <a:cs typeface="Times New Roman"/>
              </a:rPr>
              <a:t>ionoshere</a:t>
            </a:r>
            <a:r>
              <a:rPr lang="en-US" dirty="0">
                <a:latin typeface="Times New Roman"/>
                <a:cs typeface="Times New Roman"/>
              </a:rPr>
              <a:t> are: part of the earth's </a:t>
            </a:r>
            <a:r>
              <a:rPr lang="en-US" spc="-5" dirty="0">
                <a:latin typeface="Times New Roman"/>
                <a:cs typeface="Times New Roman"/>
              </a:rPr>
              <a:t>atmosphere, </a:t>
            </a:r>
            <a:r>
              <a:rPr lang="en-US" dirty="0">
                <a:latin typeface="Times New Roman"/>
                <a:cs typeface="Times New Roman"/>
              </a:rPr>
              <a:t>from about 60 kilometers to</a:t>
            </a:r>
            <a:r>
              <a:rPr lang="en-US" spc="-75" dirty="0">
                <a:latin typeface="Times New Roman"/>
                <a:cs typeface="Times New Roman"/>
              </a:rPr>
              <a:t> </a:t>
            </a:r>
            <a:r>
              <a:rPr lang="en-US" dirty="0">
                <a:latin typeface="Times New Roman"/>
                <a:cs typeface="Times New Roman"/>
              </a:rPr>
              <a:t>about  1,000 </a:t>
            </a:r>
            <a:r>
              <a:rPr lang="en-US" dirty="0" err="1">
                <a:latin typeface="Times New Roman"/>
                <a:cs typeface="Times New Roman"/>
              </a:rPr>
              <a:t>kilometres</a:t>
            </a:r>
            <a:r>
              <a:rPr lang="en-US" dirty="0">
                <a:latin typeface="Times New Roman"/>
                <a:cs typeface="Times New Roman"/>
              </a:rPr>
              <a:t> above the surface, in which there are </a:t>
            </a:r>
            <a:r>
              <a:rPr lang="en-US" spc="-5" dirty="0">
                <a:latin typeface="Times New Roman"/>
                <a:cs typeface="Times New Roman"/>
              </a:rPr>
              <a:t>many</a:t>
            </a:r>
            <a:r>
              <a:rPr lang="en-US" spc="-55" dirty="0">
                <a:latin typeface="Times New Roman"/>
                <a:cs typeface="Times New Roman"/>
              </a:rPr>
              <a:t> </a:t>
            </a:r>
            <a:r>
              <a:rPr lang="en-US" dirty="0" smtClean="0">
                <a:latin typeface="Times New Roman"/>
                <a:cs typeface="Times New Roman"/>
              </a:rPr>
              <a:t>ions.</a:t>
            </a:r>
          </a:p>
          <a:p>
            <a:pPr algn="l" rtl="0"/>
            <a:r>
              <a:rPr lang="en-US" dirty="0">
                <a:latin typeface="Times New Roman"/>
                <a:cs typeface="Times New Roman"/>
              </a:rPr>
              <a:t>The </a:t>
            </a:r>
            <a:r>
              <a:rPr lang="en-US" spc="-5" dirty="0">
                <a:latin typeface="Times New Roman"/>
                <a:cs typeface="Times New Roman"/>
              </a:rPr>
              <a:t>waves </a:t>
            </a:r>
            <a:r>
              <a:rPr lang="en-US" dirty="0">
                <a:latin typeface="Times New Roman"/>
                <a:cs typeface="Times New Roman"/>
              </a:rPr>
              <a:t>that reach ionosphere  </a:t>
            </a:r>
            <a:r>
              <a:rPr lang="en-US" dirty="0" smtClean="0">
                <a:latin typeface="Times New Roman"/>
                <a:cs typeface="Times New Roman"/>
              </a:rPr>
              <a:t>are </a:t>
            </a:r>
            <a:r>
              <a:rPr lang="en-US" dirty="0">
                <a:latin typeface="Times New Roman"/>
                <a:cs typeface="Times New Roman"/>
              </a:rPr>
              <a:t>refracted and sent back to  earth</a:t>
            </a:r>
            <a:r>
              <a:rPr lang="en-US" dirty="0" smtClean="0">
                <a:latin typeface="Times New Roman"/>
                <a:cs typeface="Times New Roman"/>
              </a:rPr>
              <a:t>.</a:t>
            </a:r>
            <a:endParaRPr lang="en-US" dirty="0">
              <a:latin typeface="Times New Roman"/>
              <a:cs typeface="Times New Roman"/>
            </a:endParaRPr>
          </a:p>
          <a:p>
            <a:pPr algn="l" rtl="0"/>
            <a:r>
              <a:rPr lang="en-US" dirty="0" smtClean="0"/>
              <a:t>This type </a:t>
            </a:r>
            <a:r>
              <a:rPr lang="en-US" dirty="0"/>
              <a:t>of transmission allows for </a:t>
            </a:r>
            <a:r>
              <a:rPr lang="en-US" dirty="0">
                <a:solidFill>
                  <a:srgbClr val="FF0000"/>
                </a:solidFill>
              </a:rPr>
              <a:t>greater distances with lower output </a:t>
            </a:r>
            <a:r>
              <a:rPr lang="en-US" dirty="0" smtClean="0">
                <a:solidFill>
                  <a:srgbClr val="FF0000"/>
                </a:solidFill>
              </a:rPr>
              <a:t>power.</a:t>
            </a:r>
          </a:p>
          <a:p>
            <a:pPr algn="l" rtl="0"/>
            <a:r>
              <a:rPr lang="en-US" dirty="0" smtClean="0"/>
              <a:t>Omnidirectional antenna is used.</a:t>
            </a:r>
            <a:endParaRPr lang="en-US" dirty="0">
              <a:solidFill>
                <a:srgbClr val="FF0000"/>
              </a:solidFill>
            </a:endParaRPr>
          </a:p>
        </p:txBody>
      </p:sp>
    </p:spTree>
    <p:extLst>
      <p:ext uri="{BB962C8B-B14F-4D97-AF65-F5344CB8AC3E}">
        <p14:creationId xmlns:p14="http://schemas.microsoft.com/office/powerpoint/2010/main" xmlns="" val="251397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108967" y="2065231"/>
            <a:ext cx="3846471" cy="2464407"/>
          </a:xfrm>
          <a:prstGeom prst="rect">
            <a:avLst/>
          </a:prstGeom>
        </p:spPr>
      </p:pic>
      <p:sp>
        <p:nvSpPr>
          <p:cNvPr id="5" name="Rectangle 4"/>
          <p:cNvSpPr/>
          <p:nvPr/>
        </p:nvSpPr>
        <p:spPr>
          <a:xfrm>
            <a:off x="2335881" y="5098892"/>
            <a:ext cx="5537991" cy="523220"/>
          </a:xfrm>
          <a:prstGeom prst="rect">
            <a:avLst/>
          </a:prstGeom>
        </p:spPr>
        <p:txBody>
          <a:bodyPr wrap="none">
            <a:spAutoFit/>
          </a:bodyPr>
          <a:lstStyle/>
          <a:p>
            <a:r>
              <a:rPr lang="en-US" sz="2800" dirty="0">
                <a:latin typeface="UniversLTStd"/>
              </a:rPr>
              <a:t>Figure </a:t>
            </a:r>
            <a:r>
              <a:rPr lang="en-US" sz="2800" dirty="0" smtClean="0">
                <a:latin typeface="UniversLTStd"/>
              </a:rPr>
              <a:t>2.3 </a:t>
            </a:r>
            <a:r>
              <a:rPr lang="en-US" sz="2800" dirty="0" smtClean="0"/>
              <a:t>Omnidirectional </a:t>
            </a:r>
            <a:r>
              <a:rPr lang="en-US" sz="2800" dirty="0"/>
              <a:t>antenna</a:t>
            </a:r>
          </a:p>
        </p:txBody>
      </p:sp>
    </p:spTree>
    <p:extLst>
      <p:ext uri="{BB962C8B-B14F-4D97-AF65-F5344CB8AC3E}">
        <p14:creationId xmlns:p14="http://schemas.microsoft.com/office/powerpoint/2010/main" xmlns="" val="3308639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580"/>
            <a:ext cx="10515600" cy="665184"/>
          </a:xfrm>
        </p:spPr>
        <p:txBody>
          <a:bodyPr>
            <a:normAutofit/>
          </a:bodyPr>
          <a:lstStyle/>
          <a:p>
            <a:pPr algn="l" rtl="0"/>
            <a:r>
              <a:rPr lang="en-US" sz="3600" b="1" dirty="0" smtClean="0"/>
              <a:t>line-of-sight propagation</a:t>
            </a:r>
            <a:endParaRPr lang="en-US" sz="3600" dirty="0"/>
          </a:p>
        </p:txBody>
      </p:sp>
      <p:sp>
        <p:nvSpPr>
          <p:cNvPr id="3" name="Content Placeholder 2"/>
          <p:cNvSpPr>
            <a:spLocks noGrp="1"/>
          </p:cNvSpPr>
          <p:nvPr>
            <p:ph idx="1"/>
          </p:nvPr>
        </p:nvSpPr>
        <p:spPr>
          <a:xfrm>
            <a:off x="748047" y="1275009"/>
            <a:ext cx="10515600" cy="5301199"/>
          </a:xfrm>
        </p:spPr>
        <p:txBody>
          <a:bodyPr/>
          <a:lstStyle/>
          <a:p>
            <a:pPr algn="l" rtl="0"/>
            <a:r>
              <a:rPr lang="en-US" dirty="0" smtClean="0"/>
              <a:t>Very </a:t>
            </a:r>
            <a:r>
              <a:rPr lang="en-US" dirty="0"/>
              <a:t>high-frequency signals are transmitted in straight lines directly </a:t>
            </a:r>
            <a:r>
              <a:rPr lang="en-US" dirty="0" smtClean="0"/>
              <a:t>from antenna </a:t>
            </a:r>
            <a:r>
              <a:rPr lang="en-US" dirty="0"/>
              <a:t>to </a:t>
            </a:r>
            <a:r>
              <a:rPr lang="en-US" dirty="0" smtClean="0"/>
              <a:t>antenna.</a:t>
            </a:r>
          </a:p>
          <a:p>
            <a:pPr algn="l" rtl="0"/>
            <a:r>
              <a:rPr lang="en-US" dirty="0">
                <a:latin typeface="Times New Roman"/>
                <a:cs typeface="Times New Roman"/>
              </a:rPr>
              <a:t>Directional antennas are</a:t>
            </a:r>
            <a:r>
              <a:rPr lang="en-US" spc="-45" dirty="0">
                <a:latin typeface="Times New Roman"/>
                <a:cs typeface="Times New Roman"/>
              </a:rPr>
              <a:t> </a:t>
            </a:r>
            <a:r>
              <a:rPr lang="en-US" dirty="0" smtClean="0">
                <a:latin typeface="Times New Roman"/>
                <a:cs typeface="Times New Roman"/>
              </a:rPr>
              <a:t>used.</a:t>
            </a:r>
          </a:p>
          <a:p>
            <a:pPr algn="l" rtl="0"/>
            <a:r>
              <a:rPr lang="en-US" spc="-5" dirty="0">
                <a:latin typeface="Times New Roman"/>
                <a:cs typeface="Times New Roman"/>
              </a:rPr>
              <a:t>LOS: </a:t>
            </a:r>
            <a:r>
              <a:rPr lang="en-US" dirty="0">
                <a:latin typeface="Times New Roman"/>
                <a:cs typeface="Times New Roman"/>
              </a:rPr>
              <a:t>Line-of-Sight</a:t>
            </a:r>
            <a:r>
              <a:rPr lang="en-US" spc="-15" dirty="0">
                <a:latin typeface="Times New Roman"/>
                <a:cs typeface="Times New Roman"/>
              </a:rPr>
              <a:t> </a:t>
            </a:r>
            <a:r>
              <a:rPr lang="en-US" spc="-5" dirty="0" smtClean="0">
                <a:latin typeface="Times New Roman"/>
                <a:cs typeface="Times New Roman"/>
              </a:rPr>
              <a:t>Communication. </a:t>
            </a:r>
          </a:p>
          <a:p>
            <a:pPr algn="l" rtl="0"/>
            <a:r>
              <a:rPr lang="fr-FR" spc="-5" dirty="0" err="1" smtClean="0">
                <a:latin typeface="Times New Roman"/>
                <a:cs typeface="Times New Roman"/>
              </a:rPr>
              <a:t>At</a:t>
            </a:r>
            <a:r>
              <a:rPr lang="fr-FR" spc="-5" dirty="0" smtClean="0">
                <a:latin typeface="Times New Roman"/>
                <a:cs typeface="Times New Roman"/>
              </a:rPr>
              <a:t> </a:t>
            </a:r>
            <a:r>
              <a:rPr lang="fr-FR" spc="-5" dirty="0" err="1" smtClean="0">
                <a:latin typeface="Times New Roman"/>
                <a:cs typeface="Times New Roman"/>
              </a:rPr>
              <a:t>very</a:t>
            </a:r>
            <a:r>
              <a:rPr lang="fr-FR" spc="-5" dirty="0" smtClean="0">
                <a:latin typeface="Times New Roman"/>
                <a:cs typeface="Times New Roman"/>
              </a:rPr>
              <a:t> </a:t>
            </a:r>
            <a:r>
              <a:rPr lang="en-US" dirty="0">
                <a:latin typeface="Times New Roman"/>
                <a:cs typeface="Times New Roman"/>
              </a:rPr>
              <a:t>higher</a:t>
            </a:r>
            <a:r>
              <a:rPr lang="en-US" spc="-5" dirty="0">
                <a:latin typeface="Times New Roman"/>
                <a:cs typeface="Times New Roman"/>
              </a:rPr>
              <a:t> </a:t>
            </a:r>
            <a:r>
              <a:rPr lang="en-US" dirty="0" smtClean="0">
                <a:latin typeface="Times New Roman"/>
                <a:cs typeface="Times New Roman"/>
              </a:rPr>
              <a:t>frequencies,</a:t>
            </a:r>
            <a:r>
              <a:rPr lang="fr-FR" spc="-5" dirty="0" smtClean="0">
                <a:latin typeface="Times New Roman"/>
                <a:cs typeface="Times New Roman"/>
              </a:rPr>
              <a:t> radio </a:t>
            </a:r>
            <a:r>
              <a:rPr lang="fr-FR" spc="-5" dirty="0" err="1">
                <a:latin typeface="Times New Roman"/>
                <a:cs typeface="Times New Roman"/>
              </a:rPr>
              <a:t>waves</a:t>
            </a:r>
            <a:r>
              <a:rPr lang="fr-FR" spc="-5" dirty="0">
                <a:latin typeface="Times New Roman"/>
                <a:cs typeface="Times New Roman"/>
              </a:rPr>
              <a:t> have </a:t>
            </a:r>
            <a:r>
              <a:rPr lang="fr-FR" spc="-5" dirty="0" err="1">
                <a:latin typeface="Times New Roman"/>
                <a:cs typeface="Times New Roman"/>
              </a:rPr>
              <a:t>difficulty</a:t>
            </a:r>
            <a:r>
              <a:rPr lang="fr-FR" spc="-5" dirty="0">
                <a:latin typeface="Times New Roman"/>
                <a:cs typeface="Times New Roman"/>
              </a:rPr>
              <a:t> passing via </a:t>
            </a:r>
            <a:r>
              <a:rPr lang="fr-FR" spc="-5" dirty="0" smtClean="0">
                <a:latin typeface="Times New Roman"/>
                <a:cs typeface="Times New Roman"/>
              </a:rPr>
              <a:t>obstacles.</a:t>
            </a:r>
            <a:endParaRPr lang="fr-FR" spc="-5" dirty="0">
              <a:latin typeface="Times New Roman"/>
              <a:cs typeface="Times New Roman"/>
            </a:endParaRPr>
          </a:p>
          <a:p>
            <a:pPr algn="l" rtl="0"/>
            <a:endParaRPr lang="en-US" dirty="0">
              <a:latin typeface="Times New Roman"/>
              <a:cs typeface="Times New Roman"/>
            </a:endParaRPr>
          </a:p>
          <a:p>
            <a:pPr algn="l" rtl="0"/>
            <a:endParaRPr lang="en-US" dirty="0">
              <a:latin typeface="Times New Roman"/>
              <a:cs typeface="Times New Roman"/>
            </a:endParaRPr>
          </a:p>
          <a:p>
            <a:pPr algn="l" rtl="0"/>
            <a:endParaRPr lang="en-US" dirty="0"/>
          </a:p>
        </p:txBody>
      </p:sp>
    </p:spTree>
    <p:extLst>
      <p:ext uri="{BB962C8B-B14F-4D97-AF65-F5344CB8AC3E}">
        <p14:creationId xmlns:p14="http://schemas.microsoft.com/office/powerpoint/2010/main" xmlns="" val="537093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0731"/>
            <a:ext cx="10515600" cy="781095"/>
          </a:xfrm>
        </p:spPr>
        <p:txBody>
          <a:bodyPr>
            <a:normAutofit/>
          </a:bodyPr>
          <a:lstStyle/>
          <a:p>
            <a:pPr algn="l" rtl="0"/>
            <a:r>
              <a:rPr lang="en-US" sz="3200" b="1" dirty="0"/>
              <a:t>Radio Frequency Channels</a:t>
            </a:r>
            <a:endParaRPr lang="en-US" sz="3200" dirty="0"/>
          </a:p>
        </p:txBody>
      </p:sp>
      <p:sp>
        <p:nvSpPr>
          <p:cNvPr id="3" name="Content Placeholder 2"/>
          <p:cNvSpPr>
            <a:spLocks noGrp="1"/>
          </p:cNvSpPr>
          <p:nvPr>
            <p:ph idx="1"/>
          </p:nvPr>
        </p:nvSpPr>
        <p:spPr>
          <a:xfrm>
            <a:off x="579549" y="1184856"/>
            <a:ext cx="10663707" cy="4992107"/>
          </a:xfrm>
        </p:spPr>
        <p:txBody>
          <a:bodyPr/>
          <a:lstStyle/>
          <a:p>
            <a:pPr algn="l" rtl="0"/>
            <a:r>
              <a:rPr lang="en-US" dirty="0"/>
              <a:t>RF is divided into bands. These bands can be further separated into</a:t>
            </a:r>
          </a:p>
          <a:p>
            <a:pPr marL="0" indent="0" algn="l" rtl="0">
              <a:buNone/>
            </a:pPr>
            <a:r>
              <a:rPr lang="en-US" i="1" dirty="0">
                <a:solidFill>
                  <a:srgbClr val="FF0000"/>
                </a:solidFill>
              </a:rPr>
              <a:t>channels </a:t>
            </a:r>
            <a:r>
              <a:rPr lang="en-US" dirty="0">
                <a:solidFill>
                  <a:srgbClr val="FF0000"/>
                </a:solidFill>
              </a:rPr>
              <a:t>. </a:t>
            </a:r>
            <a:endParaRPr lang="en-US" dirty="0" smtClean="0">
              <a:solidFill>
                <a:srgbClr val="FF0000"/>
              </a:solidFill>
            </a:endParaRPr>
          </a:p>
          <a:p>
            <a:pPr algn="l" rtl="0"/>
            <a:r>
              <a:rPr lang="en-US" dirty="0" smtClean="0"/>
              <a:t>A </a:t>
            </a:r>
            <a:r>
              <a:rPr lang="en-US" dirty="0"/>
              <a:t>channel is a smaller allocation of a RF </a:t>
            </a:r>
            <a:r>
              <a:rPr lang="en-US" dirty="0" smtClean="0"/>
              <a:t>band.</a:t>
            </a:r>
          </a:p>
        </p:txBody>
      </p:sp>
    </p:spTree>
    <p:extLst>
      <p:ext uri="{BB962C8B-B14F-4D97-AF65-F5344CB8AC3E}">
        <p14:creationId xmlns:p14="http://schemas.microsoft.com/office/powerpoint/2010/main" xmlns="" val="1794241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40536" y="222631"/>
            <a:ext cx="8776335" cy="3248025"/>
          </a:xfrm>
          <a:prstGeom prst="rect">
            <a:avLst/>
          </a:prstGeom>
        </p:spPr>
        <p:txBody>
          <a:bodyPr vert="horz" wrap="square" lIns="0" tIns="12700" rIns="0" bIns="0" rtlCol="0">
            <a:spAutoFit/>
          </a:bodyPr>
          <a:lstStyle/>
          <a:p>
            <a:pPr marL="12700" algn="l" rtl="0">
              <a:spcBef>
                <a:spcPts val="100"/>
              </a:spcBef>
            </a:pPr>
            <a:r>
              <a:rPr b="1" spc="-5" dirty="0">
                <a:latin typeface="Times New Roman"/>
                <a:cs typeface="Times New Roman"/>
              </a:rPr>
              <a:t>Radio propagation</a:t>
            </a:r>
            <a:r>
              <a:rPr b="1" spc="5" dirty="0">
                <a:latin typeface="Times New Roman"/>
                <a:cs typeface="Times New Roman"/>
              </a:rPr>
              <a:t> </a:t>
            </a:r>
            <a:r>
              <a:rPr b="1" dirty="0">
                <a:latin typeface="Times New Roman"/>
                <a:cs typeface="Times New Roman"/>
              </a:rPr>
              <a:t>characteristic</a:t>
            </a:r>
            <a:endParaRPr dirty="0">
              <a:latin typeface="Times New Roman"/>
              <a:cs typeface="Times New Roman"/>
            </a:endParaRPr>
          </a:p>
          <a:p>
            <a:pPr marL="75565" algn="l" rtl="0">
              <a:spcBef>
                <a:spcPts val="1685"/>
              </a:spcBef>
            </a:pPr>
            <a:r>
              <a:rPr sz="1600" b="1" spc="-5" dirty="0">
                <a:latin typeface="Times New Roman"/>
                <a:cs typeface="Times New Roman"/>
              </a:rPr>
              <a:t>Radio </a:t>
            </a:r>
            <a:r>
              <a:rPr sz="1600" b="1" spc="-25" dirty="0">
                <a:latin typeface="Times New Roman"/>
                <a:cs typeface="Times New Roman"/>
              </a:rPr>
              <a:t>Wave </a:t>
            </a:r>
            <a:r>
              <a:rPr b="1" spc="-5" dirty="0">
                <a:latin typeface="Times New Roman"/>
                <a:cs typeface="Times New Roman"/>
              </a:rPr>
              <a:t>Basics</a:t>
            </a:r>
            <a:r>
              <a:rPr sz="1600" b="1" spc="-5" dirty="0">
                <a:latin typeface="Times New Roman"/>
                <a:cs typeface="Times New Roman"/>
              </a:rPr>
              <a:t>: Propagation</a:t>
            </a:r>
            <a:endParaRPr sz="1600" dirty="0">
              <a:latin typeface="Times New Roman"/>
              <a:cs typeface="Times New Roman"/>
            </a:endParaRPr>
          </a:p>
          <a:p>
            <a:pPr marL="96520" algn="l" rtl="0">
              <a:spcBef>
                <a:spcPts val="600"/>
              </a:spcBef>
            </a:pPr>
            <a:r>
              <a:rPr b="1" spc="-5" dirty="0">
                <a:latin typeface="Times New Roman"/>
                <a:cs typeface="Times New Roman"/>
              </a:rPr>
              <a:t>LOS-Line of Sight</a:t>
            </a:r>
            <a:r>
              <a:rPr b="1" spc="5" dirty="0">
                <a:latin typeface="Times New Roman"/>
                <a:cs typeface="Times New Roman"/>
              </a:rPr>
              <a:t> </a:t>
            </a:r>
            <a:r>
              <a:rPr b="1" spc="-5" dirty="0">
                <a:latin typeface="Times New Roman"/>
                <a:cs typeface="Times New Roman"/>
              </a:rPr>
              <a:t>Channel</a:t>
            </a:r>
            <a:endParaRPr dirty="0">
              <a:latin typeface="Times New Roman"/>
              <a:cs typeface="Times New Roman"/>
            </a:endParaRPr>
          </a:p>
          <a:p>
            <a:pPr marL="90805" algn="l" rtl="0">
              <a:spcBef>
                <a:spcPts val="735"/>
              </a:spcBef>
            </a:pPr>
            <a:r>
              <a:rPr dirty="0">
                <a:latin typeface="Times New Roman"/>
                <a:cs typeface="Times New Roman"/>
              </a:rPr>
              <a:t>LOS stands for Line of Sight and </a:t>
            </a:r>
            <a:r>
              <a:rPr spc="-5" dirty="0">
                <a:latin typeface="Times New Roman"/>
                <a:cs typeface="Times New Roman"/>
              </a:rPr>
              <a:t>NLOS stands </a:t>
            </a:r>
            <a:r>
              <a:rPr dirty="0">
                <a:latin typeface="Times New Roman"/>
                <a:cs typeface="Times New Roman"/>
              </a:rPr>
              <a:t>for </a:t>
            </a:r>
            <a:r>
              <a:rPr spc="-5" dirty="0">
                <a:latin typeface="Times New Roman"/>
                <a:cs typeface="Times New Roman"/>
              </a:rPr>
              <a:t>Non </a:t>
            </a:r>
            <a:r>
              <a:rPr dirty="0">
                <a:latin typeface="Times New Roman"/>
                <a:cs typeface="Times New Roman"/>
              </a:rPr>
              <a:t>Line of</a:t>
            </a:r>
            <a:r>
              <a:rPr spc="-25" dirty="0">
                <a:latin typeface="Times New Roman"/>
                <a:cs typeface="Times New Roman"/>
              </a:rPr>
              <a:t> </a:t>
            </a:r>
            <a:r>
              <a:rPr dirty="0">
                <a:latin typeface="Times New Roman"/>
                <a:cs typeface="Times New Roman"/>
              </a:rPr>
              <a:t>Sight.</a:t>
            </a:r>
          </a:p>
          <a:p>
            <a:pPr marL="96520" marR="5080" algn="l" rtl="0">
              <a:spcBef>
                <a:spcPts val="750"/>
              </a:spcBef>
            </a:pPr>
            <a:r>
              <a:rPr spc="-5" dirty="0">
                <a:latin typeface="Times New Roman"/>
                <a:cs typeface="Times New Roman"/>
              </a:rPr>
              <a:t>LOS communication is possible </a:t>
            </a:r>
            <a:r>
              <a:rPr dirty="0">
                <a:latin typeface="Times New Roman"/>
                <a:cs typeface="Times New Roman"/>
              </a:rPr>
              <a:t>when there </a:t>
            </a:r>
            <a:r>
              <a:rPr spc="-5" dirty="0">
                <a:latin typeface="Times New Roman"/>
                <a:cs typeface="Times New Roman"/>
              </a:rPr>
              <a:t>is </a:t>
            </a:r>
            <a:r>
              <a:rPr dirty="0">
                <a:latin typeface="Times New Roman"/>
                <a:cs typeface="Times New Roman"/>
              </a:rPr>
              <a:t>no obstruction between transmitter and </a:t>
            </a:r>
            <a:r>
              <a:rPr spc="-10" dirty="0">
                <a:latin typeface="Times New Roman"/>
                <a:cs typeface="Times New Roman"/>
              </a:rPr>
              <a:t>receiver.  </a:t>
            </a:r>
            <a:r>
              <a:rPr spc="-5" dirty="0">
                <a:latin typeface="Times New Roman"/>
                <a:cs typeface="Times New Roman"/>
              </a:rPr>
              <a:t>Due </a:t>
            </a:r>
            <a:r>
              <a:rPr dirty="0">
                <a:latin typeface="Times New Roman"/>
                <a:cs typeface="Times New Roman"/>
              </a:rPr>
              <a:t>to less attenuation in the </a:t>
            </a:r>
            <a:r>
              <a:rPr spc="-5" dirty="0">
                <a:latin typeface="Times New Roman"/>
                <a:cs typeface="Times New Roman"/>
              </a:rPr>
              <a:t>LOS communication, </a:t>
            </a:r>
            <a:r>
              <a:rPr dirty="0">
                <a:latin typeface="Times New Roman"/>
                <a:cs typeface="Times New Roman"/>
              </a:rPr>
              <a:t>it </a:t>
            </a:r>
            <a:r>
              <a:rPr spc="-10" dirty="0">
                <a:latin typeface="Times New Roman"/>
                <a:cs typeface="Times New Roman"/>
              </a:rPr>
              <a:t>offers </a:t>
            </a:r>
            <a:r>
              <a:rPr dirty="0">
                <a:latin typeface="Times New Roman"/>
                <a:cs typeface="Times New Roman"/>
              </a:rPr>
              <a:t>good signal strength and higher  amount of throughput compare to </a:t>
            </a:r>
            <a:r>
              <a:rPr spc="-5" dirty="0">
                <a:latin typeface="Times New Roman"/>
                <a:cs typeface="Times New Roman"/>
              </a:rPr>
              <a:t>NLOS</a:t>
            </a:r>
            <a:r>
              <a:rPr spc="-15" dirty="0">
                <a:latin typeface="Times New Roman"/>
                <a:cs typeface="Times New Roman"/>
              </a:rPr>
              <a:t> </a:t>
            </a:r>
            <a:r>
              <a:rPr dirty="0">
                <a:latin typeface="Times New Roman"/>
                <a:cs typeface="Times New Roman"/>
              </a:rPr>
              <a:t>counterpart.</a:t>
            </a:r>
          </a:p>
          <a:p>
            <a:pPr marL="96520" algn="l" rtl="0"/>
            <a:r>
              <a:rPr dirty="0">
                <a:latin typeface="Times New Roman"/>
                <a:cs typeface="Times New Roman"/>
              </a:rPr>
              <a:t>Examples of </a:t>
            </a:r>
            <a:r>
              <a:rPr spc="-5" dirty="0">
                <a:latin typeface="Times New Roman"/>
                <a:cs typeface="Times New Roman"/>
              </a:rPr>
              <a:t>LOS </a:t>
            </a:r>
            <a:r>
              <a:rPr dirty="0">
                <a:latin typeface="Times New Roman"/>
                <a:cs typeface="Times New Roman"/>
              </a:rPr>
              <a:t>wireless</a:t>
            </a:r>
            <a:r>
              <a:rPr spc="-25" dirty="0">
                <a:latin typeface="Times New Roman"/>
                <a:cs typeface="Times New Roman"/>
              </a:rPr>
              <a:t> </a:t>
            </a:r>
            <a:r>
              <a:rPr dirty="0">
                <a:latin typeface="Times New Roman"/>
                <a:cs typeface="Times New Roman"/>
              </a:rPr>
              <a:t>link:</a:t>
            </a:r>
          </a:p>
          <a:p>
            <a:pPr marL="233679" indent="-137160" algn="l" rtl="0">
              <a:buChar char="•"/>
              <a:tabLst>
                <a:tab pos="233679" algn="l"/>
              </a:tabLst>
            </a:pPr>
            <a:r>
              <a:rPr dirty="0">
                <a:latin typeface="Times New Roman"/>
                <a:cs typeface="Times New Roman"/>
              </a:rPr>
              <a:t>Microwave point to point</a:t>
            </a:r>
            <a:r>
              <a:rPr spc="-20" dirty="0">
                <a:latin typeface="Times New Roman"/>
                <a:cs typeface="Times New Roman"/>
              </a:rPr>
              <a:t> </a:t>
            </a:r>
            <a:r>
              <a:rPr spc="-5" dirty="0">
                <a:latin typeface="Times New Roman"/>
                <a:cs typeface="Times New Roman"/>
              </a:rPr>
              <a:t>communication</a:t>
            </a:r>
            <a:endParaRPr dirty="0">
              <a:latin typeface="Times New Roman"/>
              <a:cs typeface="Times New Roman"/>
            </a:endParaRPr>
          </a:p>
          <a:p>
            <a:pPr marL="233679" indent="-137160" algn="l" rtl="0">
              <a:buChar char="•"/>
              <a:tabLst>
                <a:tab pos="233679" algn="l"/>
              </a:tabLst>
            </a:pPr>
            <a:r>
              <a:rPr dirty="0">
                <a:latin typeface="Times New Roman"/>
                <a:cs typeface="Times New Roman"/>
              </a:rPr>
              <a:t>point to point connection between </a:t>
            </a:r>
            <a:r>
              <a:rPr spc="-5" dirty="0">
                <a:latin typeface="Times New Roman"/>
                <a:cs typeface="Times New Roman"/>
              </a:rPr>
              <a:t>BS </a:t>
            </a:r>
            <a:r>
              <a:rPr dirty="0">
                <a:latin typeface="Times New Roman"/>
                <a:cs typeface="Times New Roman"/>
              </a:rPr>
              <a:t>and</a:t>
            </a:r>
            <a:r>
              <a:rPr spc="-60" dirty="0">
                <a:latin typeface="Times New Roman"/>
                <a:cs typeface="Times New Roman"/>
              </a:rPr>
              <a:t> </a:t>
            </a:r>
            <a:r>
              <a:rPr spc="-5" dirty="0">
                <a:latin typeface="Times New Roman"/>
                <a:cs typeface="Times New Roman"/>
              </a:rPr>
              <a:t>SS.</a:t>
            </a:r>
            <a:endParaRPr dirty="0">
              <a:latin typeface="Times New Roman"/>
              <a:cs typeface="Times New Roman"/>
            </a:endParaRPr>
          </a:p>
        </p:txBody>
      </p:sp>
      <p:sp>
        <p:nvSpPr>
          <p:cNvPr id="3" name="object 3"/>
          <p:cNvSpPr/>
          <p:nvPr/>
        </p:nvSpPr>
        <p:spPr>
          <a:xfrm>
            <a:off x="3719703" y="3789045"/>
            <a:ext cx="5419725" cy="28575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xfrm>
            <a:off x="2362200" y="6461968"/>
            <a:ext cx="2743200" cy="153888"/>
          </a:xfrm>
          <a:prstGeom prst="rect">
            <a:avLst/>
          </a:prstGeom>
        </p:spPr>
        <p:txBody>
          <a:bodyPr vert="horz" wrap="square" lIns="0" tIns="0" rIns="0" bIns="0" rtlCol="0" anchor="ctr">
            <a:spAutoFit/>
          </a:bodyPr>
          <a:lstStyle/>
          <a:p>
            <a:pPr marL="38100">
              <a:lnSpc>
                <a:spcPts val="1240"/>
              </a:lnSpc>
            </a:pPr>
            <a:fld id="{81D60167-4931-47E6-BA6A-407CBD079E47}" type="slidenum">
              <a:rPr dirty="0"/>
              <a:pPr marL="38100">
                <a:lnSpc>
                  <a:spcPts val="1240"/>
                </a:lnSpc>
              </a:pPr>
              <a:t>18</a:t>
            </a:fld>
            <a:endParaRPr dirty="0"/>
          </a:p>
        </p:txBody>
      </p:sp>
    </p:spTree>
    <p:extLst>
      <p:ext uri="{BB962C8B-B14F-4D97-AF65-F5344CB8AC3E}">
        <p14:creationId xmlns:p14="http://schemas.microsoft.com/office/powerpoint/2010/main" xmlns="" val="2195351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1" y="3212974"/>
            <a:ext cx="4314825" cy="283160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640535" y="222630"/>
            <a:ext cx="8285480" cy="5178341"/>
          </a:xfrm>
          <a:prstGeom prst="rect">
            <a:avLst/>
          </a:prstGeom>
        </p:spPr>
        <p:txBody>
          <a:bodyPr vert="horz" wrap="square" lIns="0" tIns="12700" rIns="0" bIns="0" rtlCol="0">
            <a:spAutoFit/>
          </a:bodyPr>
          <a:lstStyle/>
          <a:p>
            <a:pPr marL="12700" algn="l" rtl="0">
              <a:spcBef>
                <a:spcPts val="100"/>
              </a:spcBef>
            </a:pPr>
            <a:r>
              <a:rPr b="1" spc="-5" dirty="0">
                <a:latin typeface="Times New Roman"/>
                <a:cs typeface="Times New Roman"/>
              </a:rPr>
              <a:t>Radio propagation</a:t>
            </a:r>
            <a:r>
              <a:rPr b="1" spc="5" dirty="0">
                <a:latin typeface="Times New Roman"/>
                <a:cs typeface="Times New Roman"/>
              </a:rPr>
              <a:t> </a:t>
            </a:r>
            <a:r>
              <a:rPr b="1" dirty="0">
                <a:latin typeface="Times New Roman"/>
                <a:cs typeface="Times New Roman"/>
              </a:rPr>
              <a:t>characteristic</a:t>
            </a:r>
            <a:endParaRPr dirty="0">
              <a:latin typeface="Times New Roman"/>
              <a:cs typeface="Times New Roman"/>
            </a:endParaRPr>
          </a:p>
          <a:p>
            <a:pPr marL="75565" algn="l" rtl="0">
              <a:spcBef>
                <a:spcPts val="1685"/>
              </a:spcBef>
            </a:pPr>
            <a:r>
              <a:rPr sz="1600" b="1" spc="-5" dirty="0">
                <a:latin typeface="Times New Roman"/>
                <a:cs typeface="Times New Roman"/>
              </a:rPr>
              <a:t>Radio </a:t>
            </a:r>
            <a:r>
              <a:rPr sz="1600" b="1" spc="-25" dirty="0">
                <a:latin typeface="Times New Roman"/>
                <a:cs typeface="Times New Roman"/>
              </a:rPr>
              <a:t>Wave </a:t>
            </a:r>
            <a:r>
              <a:rPr b="1" spc="-5" dirty="0">
                <a:latin typeface="Times New Roman"/>
                <a:cs typeface="Times New Roman"/>
              </a:rPr>
              <a:t>Basics</a:t>
            </a:r>
            <a:r>
              <a:rPr sz="1600" b="1" spc="-5" dirty="0">
                <a:latin typeface="Times New Roman"/>
                <a:cs typeface="Times New Roman"/>
              </a:rPr>
              <a:t>: Propagation</a:t>
            </a:r>
            <a:endParaRPr sz="1600" dirty="0">
              <a:latin typeface="Times New Roman"/>
              <a:cs typeface="Times New Roman"/>
            </a:endParaRPr>
          </a:p>
          <a:p>
            <a:pPr marL="75565" algn="l" rtl="0">
              <a:spcBef>
                <a:spcPts val="1375"/>
              </a:spcBef>
            </a:pPr>
            <a:r>
              <a:rPr b="1" spc="-5" dirty="0">
                <a:latin typeface="Times New Roman"/>
                <a:cs typeface="Times New Roman"/>
              </a:rPr>
              <a:t>NLOS-Non </a:t>
            </a:r>
            <a:r>
              <a:rPr b="1" dirty="0">
                <a:latin typeface="Times New Roman"/>
                <a:cs typeface="Times New Roman"/>
              </a:rPr>
              <a:t>Line of </a:t>
            </a:r>
            <a:r>
              <a:rPr b="1" spc="-5" dirty="0">
                <a:latin typeface="Times New Roman"/>
                <a:cs typeface="Times New Roman"/>
              </a:rPr>
              <a:t>Sight</a:t>
            </a:r>
            <a:r>
              <a:rPr b="1" spc="-10" dirty="0">
                <a:latin typeface="Times New Roman"/>
                <a:cs typeface="Times New Roman"/>
              </a:rPr>
              <a:t> </a:t>
            </a:r>
            <a:r>
              <a:rPr b="1" spc="-5" dirty="0">
                <a:latin typeface="Times New Roman"/>
                <a:cs typeface="Times New Roman"/>
              </a:rPr>
              <a:t>Channel</a:t>
            </a:r>
            <a:endParaRPr dirty="0">
              <a:latin typeface="Times New Roman"/>
              <a:cs typeface="Times New Roman"/>
            </a:endParaRPr>
          </a:p>
          <a:p>
            <a:pPr marL="75565" marR="5080" algn="l" rtl="0">
              <a:spcBef>
                <a:spcPts val="1735"/>
              </a:spcBef>
            </a:pPr>
            <a:r>
              <a:rPr spc="-5" dirty="0">
                <a:latin typeface="Times New Roman"/>
                <a:cs typeface="Times New Roman"/>
              </a:rPr>
              <a:t>NLOS communication is </a:t>
            </a:r>
            <a:r>
              <a:rPr dirty="0">
                <a:latin typeface="Times New Roman"/>
                <a:cs typeface="Times New Roman"/>
              </a:rPr>
              <a:t>possible even when there </a:t>
            </a:r>
            <a:r>
              <a:rPr spc="-5" dirty="0">
                <a:latin typeface="Times New Roman"/>
                <a:cs typeface="Times New Roman"/>
              </a:rPr>
              <a:t>is </a:t>
            </a:r>
            <a:r>
              <a:rPr dirty="0">
                <a:latin typeface="Times New Roman"/>
                <a:cs typeface="Times New Roman"/>
              </a:rPr>
              <a:t>obstruction between transmitter and  </a:t>
            </a:r>
            <a:r>
              <a:rPr spc="-10" dirty="0">
                <a:latin typeface="Times New Roman"/>
                <a:cs typeface="Times New Roman"/>
              </a:rPr>
              <a:t>receiver. </a:t>
            </a:r>
            <a:r>
              <a:rPr dirty="0">
                <a:latin typeface="Times New Roman"/>
                <a:cs typeface="Times New Roman"/>
              </a:rPr>
              <a:t>The signal arrives to the receiver after going through </a:t>
            </a:r>
            <a:r>
              <a:rPr spc="-5" dirty="0">
                <a:latin typeface="Times New Roman"/>
                <a:cs typeface="Times New Roman"/>
              </a:rPr>
              <a:t>many </a:t>
            </a:r>
            <a:r>
              <a:rPr dirty="0">
                <a:latin typeface="Times New Roman"/>
                <a:cs typeface="Times New Roman"/>
              </a:rPr>
              <a:t>obstructions in  between. </a:t>
            </a:r>
            <a:r>
              <a:rPr spc="-5" dirty="0">
                <a:latin typeface="Times New Roman"/>
                <a:cs typeface="Times New Roman"/>
              </a:rPr>
              <a:t>On </a:t>
            </a:r>
            <a:r>
              <a:rPr dirty="0">
                <a:latin typeface="Times New Roman"/>
                <a:cs typeface="Times New Roman"/>
              </a:rPr>
              <a:t>the path, signal goes through attenuations </a:t>
            </a:r>
            <a:r>
              <a:rPr spc="-5" dirty="0">
                <a:latin typeface="Times New Roman"/>
                <a:cs typeface="Times New Roman"/>
              </a:rPr>
              <a:t>as </a:t>
            </a:r>
            <a:r>
              <a:rPr dirty="0">
                <a:latin typeface="Times New Roman"/>
                <a:cs typeface="Times New Roman"/>
              </a:rPr>
              <a:t>well </a:t>
            </a:r>
            <a:r>
              <a:rPr spc="-5" dirty="0">
                <a:latin typeface="Times New Roman"/>
                <a:cs typeface="Times New Roman"/>
              </a:rPr>
              <a:t>as </a:t>
            </a:r>
            <a:r>
              <a:rPr dirty="0">
                <a:latin typeface="Times New Roman"/>
                <a:cs typeface="Times New Roman"/>
              </a:rPr>
              <a:t>reflection, </a:t>
            </a:r>
            <a:r>
              <a:rPr spc="-5" dirty="0">
                <a:latin typeface="Times New Roman"/>
                <a:cs typeface="Times New Roman"/>
              </a:rPr>
              <a:t>as </a:t>
            </a:r>
            <a:r>
              <a:rPr dirty="0">
                <a:latin typeface="Times New Roman"/>
                <a:cs typeface="Times New Roman"/>
              </a:rPr>
              <a:t>well </a:t>
            </a:r>
            <a:r>
              <a:rPr spc="-5" dirty="0">
                <a:latin typeface="Times New Roman"/>
                <a:cs typeface="Times New Roman"/>
              </a:rPr>
              <a:t>as  diffraction.</a:t>
            </a:r>
            <a:endParaRPr dirty="0">
              <a:latin typeface="Times New Roman"/>
              <a:cs typeface="Times New Roman"/>
            </a:endParaRPr>
          </a:p>
          <a:p>
            <a:pPr marL="46355" marR="3914775" algn="l" rtl="0">
              <a:lnSpc>
                <a:spcPts val="2110"/>
              </a:lnSpc>
              <a:spcBef>
                <a:spcPts val="990"/>
              </a:spcBef>
            </a:pPr>
            <a:r>
              <a:rPr spc="-5" dirty="0">
                <a:latin typeface="Times New Roman"/>
                <a:cs typeface="Times New Roman"/>
              </a:rPr>
              <a:t>Due </a:t>
            </a:r>
            <a:r>
              <a:rPr dirty="0">
                <a:latin typeface="Times New Roman"/>
                <a:cs typeface="Times New Roman"/>
              </a:rPr>
              <a:t>to </a:t>
            </a:r>
            <a:r>
              <a:rPr spc="-5" dirty="0">
                <a:latin typeface="Times New Roman"/>
                <a:cs typeface="Times New Roman"/>
              </a:rPr>
              <a:t>NLOS, </a:t>
            </a:r>
            <a:r>
              <a:rPr dirty="0">
                <a:latin typeface="Times New Roman"/>
                <a:cs typeface="Times New Roman"/>
              </a:rPr>
              <a:t>multiple copies of signals</a:t>
            </a:r>
            <a:r>
              <a:rPr spc="-95" dirty="0">
                <a:latin typeface="Times New Roman"/>
                <a:cs typeface="Times New Roman"/>
              </a:rPr>
              <a:t> </a:t>
            </a:r>
            <a:r>
              <a:rPr dirty="0">
                <a:latin typeface="Times New Roman"/>
                <a:cs typeface="Times New Roman"/>
              </a:rPr>
              <a:t>arrive  at </a:t>
            </a:r>
            <a:r>
              <a:rPr spc="-5" dirty="0">
                <a:latin typeface="Times New Roman"/>
                <a:cs typeface="Times New Roman"/>
              </a:rPr>
              <a:t>different times </a:t>
            </a:r>
            <a:r>
              <a:rPr dirty="0">
                <a:latin typeface="Times New Roman"/>
                <a:cs typeface="Times New Roman"/>
              </a:rPr>
              <a:t>with </a:t>
            </a:r>
            <a:r>
              <a:rPr spc="-5" dirty="0">
                <a:latin typeface="Times New Roman"/>
                <a:cs typeface="Times New Roman"/>
              </a:rPr>
              <a:t>different</a:t>
            </a:r>
            <a:r>
              <a:rPr spc="-35" dirty="0">
                <a:latin typeface="Times New Roman"/>
                <a:cs typeface="Times New Roman"/>
              </a:rPr>
              <a:t> </a:t>
            </a:r>
            <a:r>
              <a:rPr dirty="0">
                <a:latin typeface="Times New Roman"/>
                <a:cs typeface="Times New Roman"/>
              </a:rPr>
              <a:t>amplitudes.</a:t>
            </a:r>
          </a:p>
          <a:p>
            <a:pPr marL="46355" marR="4066540" algn="l" rtl="0">
              <a:lnSpc>
                <a:spcPts val="2160"/>
              </a:lnSpc>
              <a:spcBef>
                <a:spcPts val="60"/>
              </a:spcBef>
            </a:pPr>
            <a:r>
              <a:rPr dirty="0">
                <a:latin typeface="Times New Roman"/>
                <a:cs typeface="Times New Roman"/>
              </a:rPr>
              <a:t>This problem is avoided with the </a:t>
            </a:r>
            <a:r>
              <a:rPr spc="-5" dirty="0">
                <a:latin typeface="Times New Roman"/>
                <a:cs typeface="Times New Roman"/>
              </a:rPr>
              <a:t>use </a:t>
            </a:r>
            <a:r>
              <a:rPr dirty="0">
                <a:latin typeface="Times New Roman"/>
                <a:cs typeface="Times New Roman"/>
              </a:rPr>
              <a:t>of  (Orthogonal frequency-division multiplexing  </a:t>
            </a:r>
            <a:r>
              <a:rPr spc="-5" dirty="0">
                <a:latin typeface="Times New Roman"/>
                <a:cs typeface="Times New Roman"/>
              </a:rPr>
              <a:t>(OFDM)) </a:t>
            </a:r>
            <a:r>
              <a:rPr dirty="0">
                <a:latin typeface="Times New Roman"/>
                <a:cs typeface="Times New Roman"/>
              </a:rPr>
              <a:t>and Orthogonal</a:t>
            </a:r>
            <a:r>
              <a:rPr spc="-45" dirty="0">
                <a:latin typeface="Times New Roman"/>
                <a:cs typeface="Times New Roman"/>
              </a:rPr>
              <a:t> </a:t>
            </a:r>
            <a:r>
              <a:rPr dirty="0">
                <a:latin typeface="Times New Roman"/>
                <a:cs typeface="Times New Roman"/>
              </a:rPr>
              <a:t>frequency-division  multiple access </a:t>
            </a:r>
            <a:r>
              <a:rPr spc="-5" dirty="0">
                <a:latin typeface="Times New Roman"/>
                <a:cs typeface="Times New Roman"/>
              </a:rPr>
              <a:t>(OFDMA)</a:t>
            </a:r>
            <a:r>
              <a:rPr spc="-20" dirty="0">
                <a:latin typeface="Times New Roman"/>
                <a:cs typeface="Times New Roman"/>
              </a:rPr>
              <a:t> </a:t>
            </a:r>
            <a:r>
              <a:rPr dirty="0">
                <a:latin typeface="Times New Roman"/>
                <a:cs typeface="Times New Roman"/>
              </a:rPr>
              <a:t>techniques.</a:t>
            </a:r>
          </a:p>
          <a:p>
            <a:pPr marL="46355" algn="l" rtl="0">
              <a:lnSpc>
                <a:spcPts val="2065"/>
              </a:lnSpc>
            </a:pPr>
            <a:r>
              <a:rPr dirty="0">
                <a:latin typeface="Times New Roman"/>
                <a:cs typeface="Times New Roman"/>
              </a:rPr>
              <a:t>Examples of </a:t>
            </a:r>
            <a:r>
              <a:rPr spc="-5" dirty="0">
                <a:latin typeface="Times New Roman"/>
                <a:cs typeface="Times New Roman"/>
              </a:rPr>
              <a:t>NLOS </a:t>
            </a:r>
            <a:r>
              <a:rPr dirty="0">
                <a:latin typeface="Times New Roman"/>
                <a:cs typeface="Times New Roman"/>
              </a:rPr>
              <a:t>wireless</a:t>
            </a:r>
            <a:r>
              <a:rPr spc="-25" dirty="0">
                <a:latin typeface="Times New Roman"/>
                <a:cs typeface="Times New Roman"/>
              </a:rPr>
              <a:t> </a:t>
            </a:r>
            <a:r>
              <a:rPr dirty="0">
                <a:latin typeface="Times New Roman"/>
                <a:cs typeface="Times New Roman"/>
              </a:rPr>
              <a:t>link:</a:t>
            </a:r>
          </a:p>
          <a:p>
            <a:pPr marL="389255" indent="-343535" algn="l" rtl="0">
              <a:lnSpc>
                <a:spcPts val="2130"/>
              </a:lnSpc>
              <a:buFont typeface="Arial"/>
              <a:buChar char="•"/>
              <a:tabLst>
                <a:tab pos="389255" algn="l"/>
                <a:tab pos="389890" algn="l"/>
              </a:tabLst>
            </a:pPr>
            <a:r>
              <a:rPr spc="-5" dirty="0">
                <a:latin typeface="Carlito"/>
                <a:cs typeface="Carlito"/>
              </a:rPr>
              <a:t>WiMAX</a:t>
            </a:r>
            <a:endParaRPr dirty="0">
              <a:latin typeface="Carlito"/>
              <a:cs typeface="Carlito"/>
            </a:endParaRPr>
          </a:p>
          <a:p>
            <a:pPr marL="332740" indent="-287020" algn="l" rtl="0">
              <a:lnSpc>
                <a:spcPts val="2155"/>
              </a:lnSpc>
              <a:buFont typeface="Arial"/>
              <a:buChar char="•"/>
              <a:tabLst>
                <a:tab pos="332740" algn="l"/>
                <a:tab pos="333375" algn="l"/>
              </a:tabLst>
            </a:pPr>
            <a:r>
              <a:rPr spc="-5" dirty="0" smtClean="0">
                <a:latin typeface="Carlito"/>
                <a:cs typeface="Carlito"/>
              </a:rPr>
              <a:t>WLAN</a:t>
            </a:r>
            <a:endParaRPr dirty="0">
              <a:latin typeface="Carlito"/>
              <a:cs typeface="Carlito"/>
            </a:endParaRPr>
          </a:p>
        </p:txBody>
      </p:sp>
      <p:sp>
        <p:nvSpPr>
          <p:cNvPr id="4" name="object 4"/>
          <p:cNvSpPr txBox="1">
            <a:spLocks noGrp="1"/>
          </p:cNvSpPr>
          <p:nvPr>
            <p:ph type="sldNum" sz="quarter" idx="7"/>
          </p:nvPr>
        </p:nvSpPr>
        <p:spPr>
          <a:xfrm>
            <a:off x="2362200" y="6461968"/>
            <a:ext cx="2743200" cy="153888"/>
          </a:xfrm>
          <a:prstGeom prst="rect">
            <a:avLst/>
          </a:prstGeom>
        </p:spPr>
        <p:txBody>
          <a:bodyPr vert="horz" wrap="square" lIns="0" tIns="0" rIns="0" bIns="0" rtlCol="0" anchor="ctr">
            <a:spAutoFit/>
          </a:bodyPr>
          <a:lstStyle/>
          <a:p>
            <a:pPr marL="38100">
              <a:lnSpc>
                <a:spcPts val="1240"/>
              </a:lnSpc>
            </a:pPr>
            <a:fld id="{81D60167-4931-47E6-BA6A-407CBD079E47}" type="slidenum">
              <a:rPr dirty="0"/>
              <a:pPr marL="38100">
                <a:lnSpc>
                  <a:spcPts val="1240"/>
                </a:lnSpc>
              </a:pPr>
              <a:t>19</a:t>
            </a:fld>
            <a:endParaRPr dirty="0"/>
          </a:p>
        </p:txBody>
      </p:sp>
    </p:spTree>
    <p:extLst>
      <p:ext uri="{BB962C8B-B14F-4D97-AF65-F5344CB8AC3E}">
        <p14:creationId xmlns:p14="http://schemas.microsoft.com/office/powerpoint/2010/main" xmlns="" val="1075178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40723" y="1052790"/>
            <a:ext cx="6201756" cy="291662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40536" y="4849819"/>
            <a:ext cx="4113046" cy="25111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40536" y="629828"/>
            <a:ext cx="5691380" cy="3621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40723" y="4124552"/>
            <a:ext cx="4381500" cy="6477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640536" y="222630"/>
            <a:ext cx="3248025" cy="299720"/>
          </a:xfrm>
          <a:prstGeom prst="rect">
            <a:avLst/>
          </a:prstGeom>
        </p:spPr>
        <p:txBody>
          <a:bodyPr vert="horz" wrap="square" lIns="0" tIns="12700" rIns="0" bIns="0" rtlCol="0">
            <a:spAutoFit/>
          </a:bodyPr>
          <a:lstStyle/>
          <a:p>
            <a:pPr marL="12700">
              <a:spcBef>
                <a:spcPts val="100"/>
              </a:spcBef>
            </a:pPr>
            <a:r>
              <a:rPr b="1" spc="-5" dirty="0">
                <a:latin typeface="Times New Roman"/>
                <a:cs typeface="Times New Roman"/>
              </a:rPr>
              <a:t>Radio propagation</a:t>
            </a:r>
            <a:r>
              <a:rPr b="1" spc="-50" dirty="0">
                <a:latin typeface="Times New Roman"/>
                <a:cs typeface="Times New Roman"/>
              </a:rPr>
              <a:t> </a:t>
            </a:r>
            <a:r>
              <a:rPr b="1" dirty="0">
                <a:latin typeface="Times New Roman"/>
                <a:cs typeface="Times New Roman"/>
              </a:rPr>
              <a:t>characteristic</a:t>
            </a:r>
            <a:endParaRPr>
              <a:latin typeface="Times New Roman"/>
              <a:cs typeface="Times New Roman"/>
            </a:endParaRPr>
          </a:p>
        </p:txBody>
      </p:sp>
      <p:sp>
        <p:nvSpPr>
          <p:cNvPr id="7" name="object 7"/>
          <p:cNvSpPr txBox="1"/>
          <p:nvPr/>
        </p:nvSpPr>
        <p:spPr>
          <a:xfrm>
            <a:off x="10003281" y="6465215"/>
            <a:ext cx="153670" cy="46166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2</a:t>
            </a:fld>
            <a:endParaRPr sz="1200">
              <a:latin typeface="Carlito"/>
              <a:cs typeface="Carlito"/>
            </a:endParaRPr>
          </a:p>
        </p:txBody>
      </p:sp>
    </p:spTree>
    <p:extLst>
      <p:ext uri="{BB962C8B-B14F-4D97-AF65-F5344CB8AC3E}">
        <p14:creationId xmlns:p14="http://schemas.microsoft.com/office/powerpoint/2010/main" xmlns="" val="124715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26571"/>
            <a:ext cx="10515600" cy="466148"/>
          </a:xfrm>
        </p:spPr>
        <p:txBody>
          <a:bodyPr>
            <a:normAutofit fontScale="90000"/>
          </a:bodyPr>
          <a:lstStyle/>
          <a:p>
            <a:pPr algn="l"/>
            <a:r>
              <a:rPr lang="en-US" dirty="0"/>
              <a:t>Propagation Models</a:t>
            </a:r>
          </a:p>
        </p:txBody>
      </p:sp>
      <p:sp>
        <p:nvSpPr>
          <p:cNvPr id="3" name="عنصر نائب للمحتوى 2"/>
          <p:cNvSpPr>
            <a:spLocks noGrp="1"/>
          </p:cNvSpPr>
          <p:nvPr>
            <p:ph idx="1"/>
          </p:nvPr>
        </p:nvSpPr>
        <p:spPr>
          <a:xfrm>
            <a:off x="838200" y="1205345"/>
            <a:ext cx="10515600" cy="4971618"/>
          </a:xfrm>
        </p:spPr>
        <p:txBody>
          <a:bodyPr>
            <a:normAutofit fontScale="92500" lnSpcReduction="20000"/>
          </a:bodyPr>
          <a:lstStyle/>
          <a:p>
            <a:pPr marL="0" indent="0" algn="l" rtl="0">
              <a:buNone/>
            </a:pPr>
            <a:r>
              <a:rPr lang="en-US" dirty="0"/>
              <a:t>We are interested in propagation characteristics and models for waves between few MHz to a few GHz.</a:t>
            </a:r>
          </a:p>
          <a:p>
            <a:pPr marL="0" indent="0" algn="l" rtl="0">
              <a:buNone/>
            </a:pPr>
            <a:r>
              <a:rPr lang="en-US" dirty="0"/>
              <a:t>Modeling radio channel is important for:</a:t>
            </a:r>
          </a:p>
          <a:p>
            <a:pPr marL="0" indent="0" algn="l" rtl="0">
              <a:buNone/>
            </a:pPr>
            <a:r>
              <a:rPr lang="en-US" dirty="0"/>
              <a:t>•Determining the coverage area of a transmitter</a:t>
            </a:r>
          </a:p>
          <a:p>
            <a:pPr marL="0" indent="0" algn="l" rtl="0">
              <a:buNone/>
            </a:pPr>
            <a:r>
              <a:rPr lang="en-US" dirty="0"/>
              <a:t>- Determine the transmitter power requirement</a:t>
            </a:r>
          </a:p>
          <a:p>
            <a:pPr marL="0" indent="0" algn="l" rtl="0">
              <a:buNone/>
            </a:pPr>
            <a:r>
              <a:rPr lang="en-US" dirty="0"/>
              <a:t>- Determine the battery </a:t>
            </a:r>
            <a:r>
              <a:rPr lang="en-US" dirty="0" smtClean="0"/>
              <a:t>lifetime.</a:t>
            </a:r>
            <a:endParaRPr lang="en-US" dirty="0"/>
          </a:p>
          <a:p>
            <a:pPr marL="0" indent="0" algn="l" rtl="0">
              <a:buNone/>
            </a:pPr>
            <a:r>
              <a:rPr lang="en-US" dirty="0"/>
              <a:t>•Finding modulation </a:t>
            </a:r>
            <a:r>
              <a:rPr lang="en-US" dirty="0" smtClean="0"/>
              <a:t> </a:t>
            </a:r>
            <a:r>
              <a:rPr lang="en-US" dirty="0"/>
              <a:t>schemes to improve the channel quality</a:t>
            </a:r>
          </a:p>
          <a:p>
            <a:pPr marL="0" indent="0" algn="l" rtl="0">
              <a:buNone/>
            </a:pPr>
            <a:r>
              <a:rPr lang="en-US" dirty="0"/>
              <a:t>- Determine the maximum channel capacity</a:t>
            </a:r>
          </a:p>
          <a:p>
            <a:pPr marL="0" indent="0" algn="l" rtl="0">
              <a:buNone/>
            </a:pPr>
            <a:r>
              <a:rPr lang="en-US" dirty="0"/>
              <a:t>•Transmission path between sender and receiver could be</a:t>
            </a:r>
          </a:p>
          <a:p>
            <a:pPr algn="l" rtl="0">
              <a:buFont typeface="Wingdings" panose="05000000000000000000" pitchFamily="2" charset="2"/>
              <a:buChar char="Ø"/>
            </a:pPr>
            <a:r>
              <a:rPr lang="en-US" dirty="0">
                <a:solidFill>
                  <a:srgbClr val="FF0000"/>
                </a:solidFill>
              </a:rPr>
              <a:t>Line-of-Sight (LOS)</a:t>
            </a:r>
          </a:p>
          <a:p>
            <a:pPr algn="l" rtl="0">
              <a:buFont typeface="Wingdings" panose="05000000000000000000" pitchFamily="2" charset="2"/>
              <a:buChar char="Ø"/>
            </a:pPr>
            <a:r>
              <a:rPr lang="en-US" dirty="0">
                <a:solidFill>
                  <a:srgbClr val="FF0000"/>
                </a:solidFill>
              </a:rPr>
              <a:t>Obstructed by buildings, mountains and foliage</a:t>
            </a:r>
          </a:p>
          <a:p>
            <a:pPr marL="0" indent="0" algn="l" rtl="0">
              <a:buNone/>
            </a:pPr>
            <a:r>
              <a:rPr lang="en-US" dirty="0"/>
              <a:t>•Even speed of motion effects the fading characteristics of the channel</a:t>
            </a:r>
          </a:p>
        </p:txBody>
      </p:sp>
    </p:spTree>
    <p:extLst>
      <p:ext uri="{BB962C8B-B14F-4D97-AF65-F5344CB8AC3E}">
        <p14:creationId xmlns:p14="http://schemas.microsoft.com/office/powerpoint/2010/main" xmlns="" val="3154437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30251" y="85791"/>
            <a:ext cx="10515600" cy="560322"/>
          </a:xfrm>
        </p:spPr>
        <p:txBody>
          <a:bodyPr>
            <a:normAutofit fontScale="90000"/>
          </a:bodyPr>
          <a:lstStyle/>
          <a:p>
            <a:pPr algn="l" rtl="0"/>
            <a:r>
              <a:rPr lang="en-US" altLang="en-US" dirty="0" smtClean="0"/>
              <a:t>Signal propagation</a:t>
            </a:r>
          </a:p>
        </p:txBody>
      </p:sp>
      <p:sp>
        <p:nvSpPr>
          <p:cNvPr id="28676" name="Rectangle 3"/>
          <p:cNvSpPr>
            <a:spLocks noGrp="1" noChangeArrowheads="1"/>
          </p:cNvSpPr>
          <p:nvPr>
            <p:ph type="body" idx="1"/>
          </p:nvPr>
        </p:nvSpPr>
        <p:spPr>
          <a:xfrm>
            <a:off x="606324" y="724726"/>
            <a:ext cx="10515600" cy="4351338"/>
          </a:xfrm>
        </p:spPr>
        <p:txBody>
          <a:bodyPr/>
          <a:lstStyle/>
          <a:p>
            <a:pPr algn="l" rtl="0"/>
            <a:r>
              <a:rPr lang="en-US" altLang="en-US" sz="1800" dirty="0"/>
              <a:t>Propagation in free space always like light (straight line)</a:t>
            </a:r>
          </a:p>
          <a:p>
            <a:pPr algn="l" rtl="0"/>
            <a:r>
              <a:rPr lang="en-US" altLang="en-US" sz="1800" dirty="0"/>
              <a:t>Receiving power proportional to 1/d² </a:t>
            </a:r>
            <a:br>
              <a:rPr lang="en-US" altLang="en-US" sz="1800" dirty="0"/>
            </a:br>
            <a:r>
              <a:rPr lang="en-US" altLang="en-US" sz="1800" dirty="0"/>
              <a:t>(d = distance between sender and receiver)</a:t>
            </a:r>
          </a:p>
          <a:p>
            <a:pPr algn="l" rtl="0"/>
            <a:r>
              <a:rPr lang="en-US" altLang="en-US" sz="1800" dirty="0"/>
              <a:t>Receiving power additionally influenced by</a:t>
            </a:r>
          </a:p>
          <a:p>
            <a:pPr algn="l" rtl="0">
              <a:buFont typeface="Wingdings" panose="05000000000000000000" pitchFamily="2" charset="2"/>
              <a:buChar char="q"/>
            </a:pPr>
            <a:r>
              <a:rPr lang="en-US" altLang="en-US" sz="1800" dirty="0"/>
              <a:t>fading (frequency dependent)</a:t>
            </a:r>
          </a:p>
          <a:p>
            <a:pPr algn="l" rtl="0">
              <a:buFont typeface="Wingdings" panose="05000000000000000000" pitchFamily="2" charset="2"/>
              <a:buChar char="q"/>
            </a:pPr>
            <a:r>
              <a:rPr lang="en-US" altLang="en-US" sz="1800" dirty="0"/>
              <a:t>shadowing</a:t>
            </a:r>
          </a:p>
          <a:p>
            <a:pPr algn="l" rtl="0">
              <a:buFont typeface="Wingdings" panose="05000000000000000000" pitchFamily="2" charset="2"/>
              <a:buChar char="q"/>
            </a:pPr>
            <a:r>
              <a:rPr lang="en-US" altLang="en-US" sz="1800" dirty="0"/>
              <a:t>reflection at large obstacles</a:t>
            </a:r>
          </a:p>
          <a:p>
            <a:pPr algn="l" rtl="0">
              <a:buFont typeface="Wingdings" panose="05000000000000000000" pitchFamily="2" charset="2"/>
              <a:buChar char="q"/>
            </a:pPr>
            <a:r>
              <a:rPr lang="en-US" altLang="en-US" sz="1800" dirty="0"/>
              <a:t>refraction depending on the density of a medium</a:t>
            </a:r>
          </a:p>
          <a:p>
            <a:pPr algn="l" rtl="0">
              <a:buFont typeface="Wingdings" panose="05000000000000000000" pitchFamily="2" charset="2"/>
              <a:buChar char="q"/>
            </a:pPr>
            <a:r>
              <a:rPr lang="en-US" altLang="en-US" sz="1800" dirty="0"/>
              <a:t>scattering at small obstacles</a:t>
            </a:r>
          </a:p>
          <a:p>
            <a:pPr algn="l" rtl="0">
              <a:buFont typeface="Wingdings" panose="05000000000000000000" pitchFamily="2" charset="2"/>
              <a:buChar char="q"/>
            </a:pPr>
            <a:r>
              <a:rPr lang="en-US" altLang="en-US" sz="1800" dirty="0"/>
              <a:t>diffraction at edges</a:t>
            </a:r>
          </a:p>
        </p:txBody>
      </p:sp>
      <p:graphicFrame>
        <p:nvGraphicFramePr>
          <p:cNvPr id="28677" name="Object 25"/>
          <p:cNvGraphicFramePr>
            <a:graphicFrameLocks noChangeAspect="1"/>
          </p:cNvGraphicFramePr>
          <p:nvPr/>
        </p:nvGraphicFramePr>
        <p:xfrm>
          <a:off x="3652839" y="4464050"/>
          <a:ext cx="701675" cy="960438"/>
        </p:xfrm>
        <a:graphic>
          <a:graphicData uri="http://schemas.openxmlformats.org/presentationml/2006/ole">
            <p:oleObj spid="_x0000_s1598" name="Clip" r:id="rId3" imgW="2849563" imgH="3902075" progId="">
              <p:embed/>
            </p:oleObj>
          </a:graphicData>
        </a:graphic>
      </p:graphicFrame>
      <p:sp>
        <p:nvSpPr>
          <p:cNvPr id="28678" name="Line 33"/>
          <p:cNvSpPr>
            <a:spLocks noChangeShapeType="1"/>
          </p:cNvSpPr>
          <p:nvPr/>
        </p:nvSpPr>
        <p:spPr bwMode="auto">
          <a:xfrm>
            <a:off x="4338638" y="4997450"/>
            <a:ext cx="457200" cy="3365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79" name="Line 38"/>
          <p:cNvSpPr>
            <a:spLocks noChangeShapeType="1"/>
          </p:cNvSpPr>
          <p:nvPr/>
        </p:nvSpPr>
        <p:spPr bwMode="auto">
          <a:xfrm flipH="1">
            <a:off x="4338638" y="4464050"/>
            <a:ext cx="5334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0" name="Text Box 44"/>
          <p:cNvSpPr txBox="1">
            <a:spLocks noChangeArrowheads="1"/>
          </p:cNvSpPr>
          <p:nvPr/>
        </p:nvSpPr>
        <p:spPr bwMode="auto">
          <a:xfrm>
            <a:off x="3724275" y="5530850"/>
            <a:ext cx="1085850" cy="33655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a:t>reflection</a:t>
            </a:r>
          </a:p>
        </p:txBody>
      </p:sp>
      <p:graphicFrame>
        <p:nvGraphicFramePr>
          <p:cNvPr id="28681" name="Object 26"/>
          <p:cNvGraphicFramePr>
            <a:graphicFrameLocks noChangeAspect="1"/>
          </p:cNvGraphicFramePr>
          <p:nvPr/>
        </p:nvGraphicFramePr>
        <p:xfrm>
          <a:off x="6858000" y="4800600"/>
          <a:ext cx="376238" cy="628650"/>
        </p:xfrm>
        <a:graphic>
          <a:graphicData uri="http://schemas.openxmlformats.org/presentationml/2006/ole">
            <p:oleObj spid="_x0000_s1599" name="Clip" r:id="rId4" imgW="2033588" imgH="3390900" progId="">
              <p:embed/>
            </p:oleObj>
          </a:graphicData>
        </a:graphic>
      </p:graphicFrame>
      <p:sp>
        <p:nvSpPr>
          <p:cNvPr id="28682" name="Line 34"/>
          <p:cNvSpPr>
            <a:spLocks noChangeShapeType="1"/>
          </p:cNvSpPr>
          <p:nvPr/>
        </p:nvSpPr>
        <p:spPr bwMode="auto">
          <a:xfrm flipV="1">
            <a:off x="7239000" y="487680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3" name="Line 35"/>
          <p:cNvSpPr>
            <a:spLocks noChangeShapeType="1"/>
          </p:cNvSpPr>
          <p:nvPr/>
        </p:nvSpPr>
        <p:spPr bwMode="auto">
          <a:xfrm>
            <a:off x="7239000" y="495300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4" name="Line 36"/>
          <p:cNvSpPr>
            <a:spLocks noChangeShapeType="1"/>
          </p:cNvSpPr>
          <p:nvPr/>
        </p:nvSpPr>
        <p:spPr bwMode="auto">
          <a:xfrm>
            <a:off x="7239000" y="49530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5" name="Line 37"/>
          <p:cNvSpPr>
            <a:spLocks noChangeShapeType="1"/>
          </p:cNvSpPr>
          <p:nvPr/>
        </p:nvSpPr>
        <p:spPr bwMode="auto">
          <a:xfrm flipH="1">
            <a:off x="7239000" y="4495800"/>
            <a:ext cx="3810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6" name="Text Box 45"/>
          <p:cNvSpPr txBox="1">
            <a:spLocks noChangeArrowheads="1"/>
          </p:cNvSpPr>
          <p:nvPr/>
        </p:nvSpPr>
        <p:spPr bwMode="auto">
          <a:xfrm>
            <a:off x="6553201" y="5530850"/>
            <a:ext cx="1065213" cy="33655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a:t>scattering</a:t>
            </a:r>
          </a:p>
        </p:txBody>
      </p:sp>
      <p:graphicFrame>
        <p:nvGraphicFramePr>
          <p:cNvPr id="28687" name="Object 39"/>
          <p:cNvGraphicFramePr>
            <a:graphicFrameLocks noChangeAspect="1"/>
          </p:cNvGraphicFramePr>
          <p:nvPr/>
        </p:nvGraphicFramePr>
        <p:xfrm>
          <a:off x="8229601" y="4768851"/>
          <a:ext cx="1425575" cy="690563"/>
        </p:xfrm>
        <a:graphic>
          <a:graphicData uri="http://schemas.openxmlformats.org/presentationml/2006/ole">
            <p:oleObj spid="_x0000_s1600" name="Clip" r:id="rId5" imgW="1426464" imgH="692201" progId="">
              <p:embed/>
            </p:oleObj>
          </a:graphicData>
        </a:graphic>
      </p:graphicFrame>
      <p:sp>
        <p:nvSpPr>
          <p:cNvPr id="28688" name="Line 40"/>
          <p:cNvSpPr>
            <a:spLocks noChangeShapeType="1"/>
          </p:cNvSpPr>
          <p:nvPr/>
        </p:nvSpPr>
        <p:spPr bwMode="auto">
          <a:xfrm flipV="1">
            <a:off x="7924800" y="4768850"/>
            <a:ext cx="7620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9" name="Line 41"/>
          <p:cNvSpPr>
            <a:spLocks noChangeShapeType="1"/>
          </p:cNvSpPr>
          <p:nvPr/>
        </p:nvSpPr>
        <p:spPr bwMode="auto">
          <a:xfrm>
            <a:off x="8686800" y="4768850"/>
            <a:ext cx="1143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0" name="Line 42"/>
          <p:cNvSpPr>
            <a:spLocks noChangeShapeType="1"/>
          </p:cNvSpPr>
          <p:nvPr/>
        </p:nvSpPr>
        <p:spPr bwMode="auto">
          <a:xfrm>
            <a:off x="8686800" y="4768850"/>
            <a:ext cx="1143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1" name="Text Box 46"/>
          <p:cNvSpPr txBox="1">
            <a:spLocks noChangeArrowheads="1"/>
          </p:cNvSpPr>
          <p:nvPr/>
        </p:nvSpPr>
        <p:spPr bwMode="auto">
          <a:xfrm>
            <a:off x="8382001" y="5530850"/>
            <a:ext cx="1065213" cy="33655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a:t>diffraction</a:t>
            </a:r>
          </a:p>
        </p:txBody>
      </p:sp>
      <p:graphicFrame>
        <p:nvGraphicFramePr>
          <p:cNvPr id="28692" name="Object 50"/>
          <p:cNvGraphicFramePr>
            <a:graphicFrameLocks noChangeAspect="1"/>
          </p:cNvGraphicFramePr>
          <p:nvPr/>
        </p:nvGraphicFramePr>
        <p:xfrm flipH="1">
          <a:off x="2095500" y="4419600"/>
          <a:ext cx="649288" cy="971550"/>
        </p:xfrm>
        <a:graphic>
          <a:graphicData uri="http://schemas.openxmlformats.org/presentationml/2006/ole">
            <p:oleObj spid="_x0000_s1601" name="Clip" r:id="rId6" imgW="3032125" imgH="4533900" progId="">
              <p:embed/>
            </p:oleObj>
          </a:graphicData>
        </a:graphic>
      </p:graphicFrame>
      <p:sp>
        <p:nvSpPr>
          <p:cNvPr id="28693" name="Line 51"/>
          <p:cNvSpPr>
            <a:spLocks noChangeShapeType="1"/>
          </p:cNvSpPr>
          <p:nvPr/>
        </p:nvSpPr>
        <p:spPr bwMode="auto">
          <a:xfrm flipH="1">
            <a:off x="2705100" y="4572000"/>
            <a:ext cx="457200" cy="228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4" name="Line 52"/>
          <p:cNvSpPr>
            <a:spLocks noChangeShapeType="1"/>
          </p:cNvSpPr>
          <p:nvPr/>
        </p:nvSpPr>
        <p:spPr bwMode="auto">
          <a:xfrm>
            <a:off x="2705100" y="4800600"/>
            <a:ext cx="228600" cy="38100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5" name="Text Box 54"/>
          <p:cNvSpPr txBox="1">
            <a:spLocks noChangeArrowheads="1"/>
          </p:cNvSpPr>
          <p:nvPr/>
        </p:nvSpPr>
        <p:spPr bwMode="auto">
          <a:xfrm>
            <a:off x="1774826" y="5530850"/>
            <a:ext cx="1152525" cy="33655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a:t>shadowing</a:t>
            </a:r>
          </a:p>
        </p:txBody>
      </p:sp>
      <p:sp>
        <p:nvSpPr>
          <p:cNvPr id="28696" name="Line 55"/>
          <p:cNvSpPr>
            <a:spLocks noChangeShapeType="1"/>
          </p:cNvSpPr>
          <p:nvPr/>
        </p:nvSpPr>
        <p:spPr bwMode="auto">
          <a:xfrm flipH="1">
            <a:off x="2705100" y="4495800"/>
            <a:ext cx="30480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97" name="Rectangle 57"/>
          <p:cNvSpPr>
            <a:spLocks noChangeArrowheads="1"/>
          </p:cNvSpPr>
          <p:nvPr/>
        </p:nvSpPr>
        <p:spPr bwMode="auto">
          <a:xfrm>
            <a:off x="5303838" y="4941889"/>
            <a:ext cx="1008062" cy="503237"/>
          </a:xfrm>
          <a:prstGeom prst="rect">
            <a:avLst/>
          </a:prstGeom>
          <a:solidFill>
            <a:srgbClr val="DADAF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a:p>
        </p:txBody>
      </p:sp>
      <p:sp>
        <p:nvSpPr>
          <p:cNvPr id="28698" name="Text Box 58"/>
          <p:cNvSpPr txBox="1">
            <a:spLocks noChangeArrowheads="1"/>
          </p:cNvSpPr>
          <p:nvPr/>
        </p:nvSpPr>
        <p:spPr bwMode="auto">
          <a:xfrm>
            <a:off x="5303838" y="5516563"/>
            <a:ext cx="1085850" cy="33655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a:t>refraction</a:t>
            </a:r>
          </a:p>
        </p:txBody>
      </p:sp>
      <p:sp>
        <p:nvSpPr>
          <p:cNvPr id="28699" name="Line 59"/>
          <p:cNvSpPr>
            <a:spLocks noChangeShapeType="1"/>
          </p:cNvSpPr>
          <p:nvPr/>
        </p:nvSpPr>
        <p:spPr bwMode="auto">
          <a:xfrm flipH="1">
            <a:off x="5735639" y="4556125"/>
            <a:ext cx="504825" cy="3889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00" name="Line 60"/>
          <p:cNvSpPr>
            <a:spLocks noChangeShapeType="1"/>
          </p:cNvSpPr>
          <p:nvPr/>
        </p:nvSpPr>
        <p:spPr bwMode="auto">
          <a:xfrm rot="3912177">
            <a:off x="5490369" y="4966494"/>
            <a:ext cx="292100" cy="3667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053017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396875"/>
          </a:xfrm>
        </p:spPr>
        <p:txBody>
          <a:bodyPr>
            <a:noAutofit/>
          </a:bodyPr>
          <a:lstStyle/>
          <a:p>
            <a:pPr algn="l" rtl="0"/>
            <a:r>
              <a:rPr lang="en-US" sz="3200" dirty="0"/>
              <a:t>Radio Propagation Mechanisms</a:t>
            </a:r>
          </a:p>
        </p:txBody>
      </p:sp>
      <p:sp>
        <p:nvSpPr>
          <p:cNvPr id="3" name="عنصر نائب للمحتوى 2"/>
          <p:cNvSpPr>
            <a:spLocks noGrp="1"/>
          </p:cNvSpPr>
          <p:nvPr>
            <p:ph idx="1"/>
          </p:nvPr>
        </p:nvSpPr>
        <p:spPr>
          <a:xfrm>
            <a:off x="387927" y="1191491"/>
            <a:ext cx="11277600" cy="4985472"/>
          </a:xfrm>
        </p:spPr>
        <p:txBody>
          <a:bodyPr/>
          <a:lstStyle/>
          <a:p>
            <a:pPr algn="l" rtl="0"/>
            <a:r>
              <a:rPr lang="en-US" dirty="0"/>
              <a:t>The physical mechanisms that govern radio propagation are complex and diverse, </a:t>
            </a:r>
            <a:r>
              <a:rPr lang="en-US" dirty="0" smtClean="0"/>
              <a:t>but generally </a:t>
            </a:r>
            <a:r>
              <a:rPr lang="en-US" dirty="0"/>
              <a:t>attributed to the following factors: </a:t>
            </a:r>
            <a:r>
              <a:rPr lang="en-US" dirty="0">
                <a:solidFill>
                  <a:srgbClr val="FF0000"/>
                </a:solidFill>
              </a:rPr>
              <a:t>Reflection, Absorption, Diffraction </a:t>
            </a:r>
            <a:r>
              <a:rPr lang="en-US" dirty="0" smtClean="0">
                <a:solidFill>
                  <a:srgbClr val="FF0000"/>
                </a:solidFill>
              </a:rPr>
              <a:t>and Scattering.</a:t>
            </a:r>
          </a:p>
          <a:p>
            <a:pPr algn="l" rtl="0"/>
            <a:r>
              <a:rPr lang="en-US" dirty="0" smtClean="0">
                <a:solidFill>
                  <a:srgbClr val="FF0000"/>
                </a:solidFill>
              </a:rPr>
              <a:t>Reflection:-</a:t>
            </a:r>
          </a:p>
          <a:p>
            <a:pPr marL="0" indent="0" algn="l" rtl="0">
              <a:buNone/>
            </a:pPr>
            <a:r>
              <a:rPr lang="en-US" sz="2400" dirty="0">
                <a:solidFill>
                  <a:srgbClr val="C00000"/>
                </a:solidFill>
              </a:rPr>
              <a:t>Reflection</a:t>
            </a:r>
            <a:r>
              <a:rPr lang="en-US" sz="2400" dirty="0"/>
              <a:t> causes the signal to bounce back on itself. The signal can interfere with itself in the air and affect the receiver’s ability to discriminate between the signal and noise in the </a:t>
            </a:r>
            <a:r>
              <a:rPr lang="en-US" sz="2400" dirty="0" smtClean="0"/>
              <a:t>environment.</a:t>
            </a:r>
          </a:p>
          <a:p>
            <a:pPr marL="0" indent="0" algn="l" rtl="0">
              <a:buNone/>
            </a:pPr>
            <a:r>
              <a:rPr lang="en-US" sz="2400" dirty="0">
                <a:solidFill>
                  <a:srgbClr val="C00000"/>
                </a:solidFill>
              </a:rPr>
              <a:t>Reflection </a:t>
            </a:r>
            <a:r>
              <a:rPr lang="en-US" sz="2400" dirty="0"/>
              <a:t>is caused by metal surfaces such as metal doors. Implementing a Wireless LAN (WLAN) across a parking lot can be tricky because of metal cars that come and </a:t>
            </a:r>
            <a:r>
              <a:rPr lang="en-US" sz="2400" dirty="0" smtClean="0"/>
              <a:t>go.</a:t>
            </a:r>
            <a:endParaRPr lang="en-US" sz="2400" dirty="0"/>
          </a:p>
        </p:txBody>
      </p:sp>
    </p:spTree>
    <p:extLst>
      <p:ext uri="{BB962C8B-B14F-4D97-AF65-F5344CB8AC3E}">
        <p14:creationId xmlns:p14="http://schemas.microsoft.com/office/powerpoint/2010/main" xmlns="" val="589891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258330"/>
          </a:xfrm>
        </p:spPr>
        <p:txBody>
          <a:bodyPr>
            <a:normAutofit fontScale="90000"/>
          </a:bodyPr>
          <a:lstStyle/>
          <a:p>
            <a:pPr algn="l"/>
            <a:endParaRPr lang="en-US" dirty="0"/>
          </a:p>
        </p:txBody>
      </p:sp>
      <p:sp>
        <p:nvSpPr>
          <p:cNvPr id="3" name="عنصر نائب للمحتوى 2"/>
          <p:cNvSpPr>
            <a:spLocks noGrp="1"/>
          </p:cNvSpPr>
          <p:nvPr>
            <p:ph idx="1"/>
          </p:nvPr>
        </p:nvSpPr>
        <p:spPr>
          <a:xfrm>
            <a:off x="838200" y="1149927"/>
            <a:ext cx="10515600" cy="5027036"/>
          </a:xfrm>
        </p:spPr>
        <p:txBody>
          <a:bodyPr>
            <a:normAutofit/>
          </a:bodyPr>
          <a:lstStyle/>
          <a:p>
            <a:pPr algn="l" rtl="0"/>
            <a:r>
              <a:rPr lang="en-US" sz="2400" dirty="0"/>
              <a:t>Occurs when waves impinges upon </a:t>
            </a:r>
            <a:r>
              <a:rPr lang="en-US" sz="2400" dirty="0" smtClean="0"/>
              <a:t>an obstruction </a:t>
            </a:r>
            <a:r>
              <a:rPr lang="en-US" sz="2400" dirty="0"/>
              <a:t>that is much larger in </a:t>
            </a:r>
            <a:r>
              <a:rPr lang="en-US" sz="2400" dirty="0" smtClean="0"/>
              <a:t>size compared </a:t>
            </a:r>
            <a:r>
              <a:rPr lang="en-US" sz="2400" dirty="0"/>
              <a:t>to the wavelength of the </a:t>
            </a:r>
            <a:r>
              <a:rPr lang="en-US" sz="2400" dirty="0" smtClean="0"/>
              <a:t>signal.</a:t>
            </a:r>
            <a:endParaRPr lang="en-US" sz="2400" dirty="0"/>
          </a:p>
        </p:txBody>
      </p:sp>
      <p:pic>
        <p:nvPicPr>
          <p:cNvPr id="4" name="صورة 3"/>
          <p:cNvPicPr>
            <a:picLocks noChangeAspect="1"/>
          </p:cNvPicPr>
          <p:nvPr/>
        </p:nvPicPr>
        <p:blipFill>
          <a:blip r:embed="rId2"/>
          <a:stretch>
            <a:fillRect/>
          </a:stretch>
        </p:blipFill>
        <p:spPr>
          <a:xfrm>
            <a:off x="3735138" y="2371080"/>
            <a:ext cx="3948771" cy="1950197"/>
          </a:xfrm>
          <a:prstGeom prst="rect">
            <a:avLst/>
          </a:prstGeom>
        </p:spPr>
      </p:pic>
    </p:spTree>
    <p:extLst>
      <p:ext uri="{BB962C8B-B14F-4D97-AF65-F5344CB8AC3E}">
        <p14:creationId xmlns:p14="http://schemas.microsoft.com/office/powerpoint/2010/main" xmlns="" val="3152437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18309" y="0"/>
            <a:ext cx="10515600" cy="383020"/>
          </a:xfrm>
        </p:spPr>
        <p:txBody>
          <a:bodyPr>
            <a:normAutofit fontScale="90000"/>
          </a:bodyPr>
          <a:lstStyle/>
          <a:p>
            <a:pPr algn="l" rtl="0"/>
            <a:r>
              <a:rPr lang="en-US" dirty="0"/>
              <a:t/>
            </a:r>
            <a:br>
              <a:rPr lang="en-US" dirty="0"/>
            </a:br>
            <a:r>
              <a:rPr lang="en-US" sz="3600" b="1" dirty="0"/>
              <a:t>Radio Propagation Mechanisms</a:t>
            </a:r>
            <a:r>
              <a:rPr lang="en-US" b="1" dirty="0"/>
              <a:t> </a:t>
            </a:r>
            <a:endParaRPr lang="en-US" dirty="0"/>
          </a:p>
        </p:txBody>
      </p:sp>
      <p:sp>
        <p:nvSpPr>
          <p:cNvPr id="3" name="عنصر نائب للمحتوى 2"/>
          <p:cNvSpPr>
            <a:spLocks noGrp="1"/>
          </p:cNvSpPr>
          <p:nvPr>
            <p:ph idx="1"/>
          </p:nvPr>
        </p:nvSpPr>
        <p:spPr>
          <a:xfrm>
            <a:off x="387927" y="1427018"/>
            <a:ext cx="11333017" cy="4749945"/>
          </a:xfrm>
        </p:spPr>
        <p:txBody>
          <a:bodyPr>
            <a:normAutofit/>
          </a:bodyPr>
          <a:lstStyle/>
          <a:p>
            <a:pPr algn="l" rtl="0"/>
            <a:r>
              <a:rPr lang="en-US" sz="3600" b="1" dirty="0" smtClean="0"/>
              <a:t>Absorption:-</a:t>
            </a:r>
          </a:p>
          <a:p>
            <a:pPr algn="just" rtl="0"/>
            <a:r>
              <a:rPr lang="en-US" sz="1800" b="1" dirty="0">
                <a:latin typeface="Arial" panose="020B0604020202020204" pitchFamily="34" charset="0"/>
                <a:cs typeface="Arial" panose="020B0604020202020204" pitchFamily="34" charset="0"/>
              </a:rPr>
              <a:t>Some of the electromagnetic energy of the signal can be absorbed by the material in objects through which it passes, resulting in a reduced signal level. Water has significant absorption properties, and objects such as trees or thick wooden structures can have a high water content. </a:t>
            </a:r>
            <a:endParaRPr lang="en-US" sz="1800" b="1" dirty="0" smtClean="0">
              <a:latin typeface="Arial" panose="020B0604020202020204" pitchFamily="34" charset="0"/>
              <a:cs typeface="Arial" panose="020B0604020202020204" pitchFamily="34" charset="0"/>
            </a:endParaRPr>
          </a:p>
          <a:p>
            <a:pPr algn="just" rtl="0"/>
            <a:r>
              <a:rPr lang="en-US" sz="1800" b="1" dirty="0" smtClean="0">
                <a:latin typeface="Arial" panose="020B0604020202020204" pitchFamily="34" charset="0"/>
                <a:cs typeface="Arial" panose="020B0604020202020204" pitchFamily="34" charset="0"/>
              </a:rPr>
              <a:t>Implementing </a:t>
            </a:r>
            <a:r>
              <a:rPr lang="en-US" sz="1800" b="1" dirty="0">
                <a:latin typeface="Arial" panose="020B0604020202020204" pitchFamily="34" charset="0"/>
                <a:cs typeface="Arial" panose="020B0604020202020204" pitchFamily="34" charset="0"/>
              </a:rPr>
              <a:t>a WLAN in a coffee shop can be tricky if there are large canisters of liquid coffee. </a:t>
            </a:r>
            <a:endParaRPr lang="en-US" sz="1800" b="1" dirty="0" smtClean="0">
              <a:latin typeface="Arial" panose="020B0604020202020204" pitchFamily="34" charset="0"/>
              <a:cs typeface="Arial" panose="020B0604020202020204" pitchFamily="34" charset="0"/>
            </a:endParaRPr>
          </a:p>
          <a:p>
            <a:pPr algn="just" rtl="0"/>
            <a:r>
              <a:rPr lang="en-US" sz="1800" b="1" dirty="0" smtClean="0">
                <a:latin typeface="Arial" panose="020B0604020202020204" pitchFamily="34" charset="0"/>
                <a:cs typeface="Arial" panose="020B0604020202020204" pitchFamily="34" charset="0"/>
              </a:rPr>
              <a:t>Coffee-shop </a:t>
            </a:r>
            <a:r>
              <a:rPr lang="en-US" sz="1800" b="1" dirty="0">
                <a:latin typeface="Arial" panose="020B0604020202020204" pitchFamily="34" charset="0"/>
                <a:cs typeface="Arial" panose="020B0604020202020204" pitchFamily="34" charset="0"/>
              </a:rPr>
              <a:t>WLAN users have also noticed that people coming and going can affect the signal level.</a:t>
            </a:r>
          </a:p>
        </p:txBody>
      </p:sp>
      <p:pic>
        <p:nvPicPr>
          <p:cNvPr id="5" name="صورة 4"/>
          <p:cNvPicPr>
            <a:picLocks noChangeAspect="1"/>
          </p:cNvPicPr>
          <p:nvPr/>
        </p:nvPicPr>
        <p:blipFill>
          <a:blip r:embed="rId2"/>
          <a:stretch>
            <a:fillRect/>
          </a:stretch>
        </p:blipFill>
        <p:spPr>
          <a:xfrm>
            <a:off x="2826327" y="3906982"/>
            <a:ext cx="5583381" cy="2687782"/>
          </a:xfrm>
          <a:prstGeom prst="rect">
            <a:avLst/>
          </a:prstGeom>
        </p:spPr>
      </p:pic>
    </p:spTree>
    <p:extLst>
      <p:ext uri="{BB962C8B-B14F-4D97-AF65-F5344CB8AC3E}">
        <p14:creationId xmlns:p14="http://schemas.microsoft.com/office/powerpoint/2010/main" xmlns="" val="1082100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solidFill>
                  <a:srgbClr val="C00000"/>
                </a:solidFill>
              </a:rPr>
              <a:t>Refraction</a:t>
            </a:r>
            <a:r>
              <a:rPr lang="en-US" dirty="0"/>
              <a:t>.</a:t>
            </a:r>
            <a:br>
              <a:rPr lang="en-US" dirty="0"/>
            </a:br>
            <a:endParaRPr lang="en-US" dirty="0"/>
          </a:p>
        </p:txBody>
      </p:sp>
      <p:sp>
        <p:nvSpPr>
          <p:cNvPr id="3" name="عنصر نائب للمحتوى 2"/>
          <p:cNvSpPr>
            <a:spLocks noGrp="1"/>
          </p:cNvSpPr>
          <p:nvPr>
            <p:ph idx="1"/>
          </p:nvPr>
        </p:nvSpPr>
        <p:spPr>
          <a:xfrm>
            <a:off x="838200" y="1302327"/>
            <a:ext cx="10515600" cy="4874636"/>
          </a:xfrm>
        </p:spPr>
        <p:txBody>
          <a:bodyPr>
            <a:normAutofit/>
          </a:bodyPr>
          <a:lstStyle/>
          <a:p>
            <a:pPr algn="just" rtl="0"/>
            <a:r>
              <a:rPr lang="en-US" sz="2400" dirty="0">
                <a:latin typeface="Arial" panose="020B0604020202020204" pitchFamily="34" charset="0"/>
                <a:cs typeface="Arial" panose="020B0604020202020204" pitchFamily="34" charset="0"/>
              </a:rPr>
              <a:t>When an RF signal passes from a medium with one density into a medium with another density, the signal can be bent, much like light passing through a prism. </a:t>
            </a:r>
            <a:endParaRPr lang="en-US" sz="2400" dirty="0" smtClean="0">
              <a:latin typeface="Arial" panose="020B0604020202020204" pitchFamily="34" charset="0"/>
              <a:cs typeface="Arial" panose="020B0604020202020204" pitchFamily="34" charset="0"/>
            </a:endParaRPr>
          </a:p>
          <a:p>
            <a:pPr algn="just" rtl="0"/>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signal changes direction and may interfere with the non-refracted signal. </a:t>
            </a:r>
            <a:endParaRPr lang="en-US" sz="2400" dirty="0" smtClean="0">
              <a:latin typeface="Arial" panose="020B0604020202020204" pitchFamily="34" charset="0"/>
              <a:cs typeface="Arial" panose="020B0604020202020204" pitchFamily="34" charset="0"/>
            </a:endParaRPr>
          </a:p>
          <a:p>
            <a:pPr algn="just" rtl="0"/>
            <a:r>
              <a:rPr lang="en-US" sz="2400" dirty="0" smtClean="0">
                <a:latin typeface="Arial" panose="020B0604020202020204" pitchFamily="34" charset="0"/>
                <a:cs typeface="Arial" panose="020B0604020202020204" pitchFamily="34" charset="0"/>
              </a:rPr>
              <a:t>It </a:t>
            </a:r>
            <a:r>
              <a:rPr lang="en-US" sz="2400" dirty="0">
                <a:latin typeface="Arial" panose="020B0604020202020204" pitchFamily="34" charset="0"/>
                <a:cs typeface="Arial" panose="020B0604020202020204" pitchFamily="34" charset="0"/>
              </a:rPr>
              <a:t>can take a different path and encounter other, unexpected obstructions, and arrive at recipients damaged or later than expected. As an example, a water tank not only introduces absorption, but the difference in density between the atmosphere and the water can bend the RF signal.</a:t>
            </a:r>
          </a:p>
        </p:txBody>
      </p:sp>
      <p:pic>
        <p:nvPicPr>
          <p:cNvPr id="4" name="صورة 3"/>
          <p:cNvPicPr>
            <a:picLocks noChangeAspect="1"/>
          </p:cNvPicPr>
          <p:nvPr/>
        </p:nvPicPr>
        <p:blipFill>
          <a:blip r:embed="rId2"/>
          <a:stretch>
            <a:fillRect/>
          </a:stretch>
        </p:blipFill>
        <p:spPr>
          <a:xfrm>
            <a:off x="5361709" y="4991683"/>
            <a:ext cx="2327563" cy="1644644"/>
          </a:xfrm>
          <a:prstGeom prst="rect">
            <a:avLst/>
          </a:prstGeom>
        </p:spPr>
      </p:pic>
    </p:spTree>
    <p:extLst>
      <p:ext uri="{BB962C8B-B14F-4D97-AF65-F5344CB8AC3E}">
        <p14:creationId xmlns:p14="http://schemas.microsoft.com/office/powerpoint/2010/main" xmlns="" val="3399335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Diffraction</a:t>
            </a:r>
          </a:p>
        </p:txBody>
      </p:sp>
      <p:sp>
        <p:nvSpPr>
          <p:cNvPr id="3" name="عنصر نائب للمحتوى 2"/>
          <p:cNvSpPr>
            <a:spLocks noGrp="1"/>
          </p:cNvSpPr>
          <p:nvPr>
            <p:ph idx="1"/>
          </p:nvPr>
        </p:nvSpPr>
        <p:spPr>
          <a:xfrm>
            <a:off x="838199" y="1825625"/>
            <a:ext cx="11353801" cy="4351338"/>
          </a:xfrm>
        </p:spPr>
        <p:txBody>
          <a:bodyPr>
            <a:normAutofit/>
          </a:bodyPr>
          <a:lstStyle/>
          <a:p>
            <a:pPr algn="l" rtl="0"/>
            <a:r>
              <a:rPr lang="en-US" sz="2400" dirty="0"/>
              <a:t>Diffraction, which is similar to refraction, results when a region through which the RF signal can pass easily is adjacent to a region in which reflective obstructions exist</a:t>
            </a:r>
            <a:r>
              <a:rPr lang="en-US" sz="2400" dirty="0" smtClean="0"/>
              <a:t>.</a:t>
            </a:r>
          </a:p>
          <a:p>
            <a:pPr algn="l" rtl="0"/>
            <a:r>
              <a:rPr lang="en-US" sz="2400" dirty="0" smtClean="0"/>
              <a:t> </a:t>
            </a:r>
            <a:r>
              <a:rPr lang="en-US" sz="2400" dirty="0"/>
              <a:t>Like refraction, the RF signal is bent around the edge of the diffractive region and can then interfere with that part of the RF signal that is not bent</a:t>
            </a:r>
            <a:r>
              <a:rPr lang="en-US" sz="2400" dirty="0" smtClean="0"/>
              <a:t>.</a:t>
            </a:r>
          </a:p>
          <a:p>
            <a:pPr algn="l" rtl="0"/>
            <a:r>
              <a:rPr lang="en-US" sz="2400" dirty="0"/>
              <a:t>Diffraction is the bending of waves around obstacles, or the spreading of waves by passing </a:t>
            </a:r>
            <a:r>
              <a:rPr lang="en-US" sz="2400" dirty="0" smtClean="0"/>
              <a:t> them </a:t>
            </a:r>
            <a:r>
              <a:rPr lang="en-US" sz="2400" dirty="0"/>
              <a:t>through an aperture, or </a:t>
            </a:r>
            <a:r>
              <a:rPr lang="en-US" sz="2400" dirty="0" smtClean="0"/>
              <a:t>opening.</a:t>
            </a:r>
            <a:endParaRPr lang="en-US" sz="2400" dirty="0"/>
          </a:p>
        </p:txBody>
      </p:sp>
      <p:pic>
        <p:nvPicPr>
          <p:cNvPr id="4" name="صورة 3"/>
          <p:cNvPicPr>
            <a:picLocks noChangeAspect="1"/>
          </p:cNvPicPr>
          <p:nvPr/>
        </p:nvPicPr>
        <p:blipFill>
          <a:blip r:embed="rId2"/>
          <a:stretch>
            <a:fillRect/>
          </a:stretch>
        </p:blipFill>
        <p:spPr>
          <a:xfrm>
            <a:off x="3271319" y="4308763"/>
            <a:ext cx="5649362" cy="2242273"/>
          </a:xfrm>
          <a:prstGeom prst="rect">
            <a:avLst/>
          </a:prstGeom>
        </p:spPr>
      </p:pic>
    </p:spTree>
    <p:extLst>
      <p:ext uri="{BB962C8B-B14F-4D97-AF65-F5344CB8AC3E}">
        <p14:creationId xmlns:p14="http://schemas.microsoft.com/office/powerpoint/2010/main" xmlns="" val="4220338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Scattering</a:t>
            </a:r>
          </a:p>
        </p:txBody>
      </p:sp>
      <p:sp>
        <p:nvSpPr>
          <p:cNvPr id="3" name="عنصر نائب للمحتوى 2"/>
          <p:cNvSpPr>
            <a:spLocks noGrp="1"/>
          </p:cNvSpPr>
          <p:nvPr>
            <p:ph idx="1"/>
          </p:nvPr>
        </p:nvSpPr>
        <p:spPr>
          <a:xfrm>
            <a:off x="360217" y="1825625"/>
            <a:ext cx="11499273" cy="4351338"/>
          </a:xfrm>
        </p:spPr>
        <p:txBody>
          <a:bodyPr>
            <a:normAutofit/>
          </a:bodyPr>
          <a:lstStyle/>
          <a:p>
            <a:pPr algn="l" rtl="0"/>
            <a:r>
              <a:rPr lang="en-US" sz="2400" dirty="0"/>
              <a:t>Scattering occurs when </a:t>
            </a:r>
            <a:r>
              <a:rPr lang="en-US" sz="2400" dirty="0" smtClean="0"/>
              <a:t>light </a:t>
            </a:r>
            <a:r>
              <a:rPr lang="en-US" sz="2400" dirty="0"/>
              <a:t>bounces off an object in a variety of directions. The amount of scattering that takes place depends on the wavelength of the </a:t>
            </a:r>
            <a:r>
              <a:rPr lang="en-US" sz="2400" dirty="0" smtClean="0"/>
              <a:t>wave </a:t>
            </a:r>
            <a:r>
              <a:rPr lang="en-US" sz="2400" dirty="0"/>
              <a:t>and the size and structure of the object</a:t>
            </a:r>
            <a:r>
              <a:rPr lang="en-US" sz="2400" dirty="0" smtClean="0"/>
              <a:t>.</a:t>
            </a:r>
          </a:p>
          <a:p>
            <a:pPr algn="l" rtl="0"/>
            <a:r>
              <a:rPr lang="en-US" sz="2400" dirty="0" smtClean="0"/>
              <a:t>They are produced by small objects, rough surfaces and other irregularities on the channel causes the transmitter energy to be radiated in many directions Lamp posts and street signs may cause scattering.</a:t>
            </a:r>
            <a:endParaRPr lang="en-US" sz="2400" dirty="0"/>
          </a:p>
        </p:txBody>
      </p:sp>
      <p:pic>
        <p:nvPicPr>
          <p:cNvPr id="4" name="صورة 3"/>
          <p:cNvPicPr>
            <a:picLocks noChangeAspect="1"/>
          </p:cNvPicPr>
          <p:nvPr/>
        </p:nvPicPr>
        <p:blipFill>
          <a:blip r:embed="rId2"/>
          <a:stretch>
            <a:fillRect/>
          </a:stretch>
        </p:blipFill>
        <p:spPr>
          <a:xfrm>
            <a:off x="6373365" y="3622139"/>
            <a:ext cx="1676126" cy="1598859"/>
          </a:xfrm>
          <a:prstGeom prst="rect">
            <a:avLst/>
          </a:prstGeom>
        </p:spPr>
      </p:pic>
    </p:spTree>
    <p:extLst>
      <p:ext uri="{BB962C8B-B14F-4D97-AF65-F5344CB8AC3E}">
        <p14:creationId xmlns:p14="http://schemas.microsoft.com/office/powerpoint/2010/main" xmlns="" val="3008193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endParaRPr lang="en-US" dirty="0"/>
          </a:p>
        </p:txBody>
      </p:sp>
      <p:sp>
        <p:nvSpPr>
          <p:cNvPr id="3" name="عنصر نائب للمحتوى 2"/>
          <p:cNvSpPr>
            <a:spLocks noGrp="1"/>
          </p:cNvSpPr>
          <p:nvPr>
            <p:ph idx="1"/>
          </p:nvPr>
        </p:nvSpPr>
        <p:spPr/>
        <p:txBody>
          <a:bodyPr/>
          <a:lstStyle/>
          <a:p>
            <a:pPr algn="l" rtl="0"/>
            <a:r>
              <a:rPr lang="en-US" dirty="0"/>
              <a:t>As a mobile moves through a coverage area, these mechanisms have an impact on the instantaneous received signal strength.</a:t>
            </a:r>
          </a:p>
          <a:p>
            <a:pPr algn="l" rtl="0"/>
            <a:r>
              <a:rPr lang="en-US" dirty="0" smtClean="0"/>
              <a:t>If </a:t>
            </a:r>
            <a:r>
              <a:rPr lang="en-US" dirty="0"/>
              <a:t>a mobile does have a clear line of sight path to the base-station, then the diffraction and scattering will not dominate the propagation.</a:t>
            </a:r>
          </a:p>
          <a:p>
            <a:pPr algn="l" rtl="0"/>
            <a:r>
              <a:rPr lang="en-US" dirty="0" smtClean="0"/>
              <a:t>If </a:t>
            </a:r>
            <a:r>
              <a:rPr lang="en-US" dirty="0"/>
              <a:t>a mobile is at a street level without LOS, then diffraction and scattering will probably dominate the </a:t>
            </a:r>
            <a:r>
              <a:rPr lang="en-US" dirty="0" smtClean="0"/>
              <a:t>propagation</a:t>
            </a:r>
            <a:r>
              <a:rPr lang="en-US" dirty="0"/>
              <a:t>.</a:t>
            </a:r>
          </a:p>
        </p:txBody>
      </p:sp>
    </p:spTree>
    <p:extLst>
      <p:ext uri="{BB962C8B-B14F-4D97-AF65-F5344CB8AC3E}">
        <p14:creationId xmlns:p14="http://schemas.microsoft.com/office/powerpoint/2010/main" xmlns="" val="1346915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Oval 4"/>
          <p:cNvSpPr>
            <a:spLocks noChangeArrowheads="1"/>
          </p:cNvSpPr>
          <p:nvPr/>
        </p:nvSpPr>
        <p:spPr bwMode="auto">
          <a:xfrm>
            <a:off x="6019800" y="1600200"/>
            <a:ext cx="3352800" cy="335280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a:p>
        </p:txBody>
      </p:sp>
      <p:sp>
        <p:nvSpPr>
          <p:cNvPr id="27652" name="Rectangle 2"/>
          <p:cNvSpPr>
            <a:spLocks noGrp="1" noChangeArrowheads="1"/>
          </p:cNvSpPr>
          <p:nvPr>
            <p:ph type="title"/>
          </p:nvPr>
        </p:nvSpPr>
        <p:spPr>
          <a:xfrm>
            <a:off x="838200" y="71437"/>
            <a:ext cx="10515600" cy="1325563"/>
          </a:xfrm>
        </p:spPr>
        <p:txBody>
          <a:bodyPr/>
          <a:lstStyle/>
          <a:p>
            <a:pPr algn="l"/>
            <a:r>
              <a:rPr lang="en-US" altLang="en-US" dirty="0" smtClean="0"/>
              <a:t>Signal propagation ranges</a:t>
            </a:r>
          </a:p>
        </p:txBody>
      </p:sp>
      <p:sp>
        <p:nvSpPr>
          <p:cNvPr id="27653" name="Oval 6"/>
          <p:cNvSpPr>
            <a:spLocks noChangeArrowheads="1"/>
          </p:cNvSpPr>
          <p:nvPr/>
        </p:nvSpPr>
        <p:spPr bwMode="auto">
          <a:xfrm>
            <a:off x="6477000" y="2057400"/>
            <a:ext cx="2438400" cy="24384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a:p>
        </p:txBody>
      </p:sp>
      <p:sp>
        <p:nvSpPr>
          <p:cNvPr id="27654" name="Oval 7"/>
          <p:cNvSpPr>
            <a:spLocks noChangeArrowheads="1"/>
          </p:cNvSpPr>
          <p:nvPr/>
        </p:nvSpPr>
        <p:spPr bwMode="auto">
          <a:xfrm>
            <a:off x="7010400" y="2590800"/>
            <a:ext cx="1371600" cy="1371600"/>
          </a:xfrm>
          <a:prstGeom prst="ellipse">
            <a:avLst/>
          </a:prstGeom>
          <a:solidFill>
            <a:srgbClr val="80808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a:p>
        </p:txBody>
      </p:sp>
      <p:sp>
        <p:nvSpPr>
          <p:cNvPr id="27655" name="Oval 3"/>
          <p:cNvSpPr>
            <a:spLocks noChangeArrowheads="1"/>
          </p:cNvSpPr>
          <p:nvPr/>
        </p:nvSpPr>
        <p:spPr bwMode="auto">
          <a:xfrm>
            <a:off x="7620000"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a:p>
        </p:txBody>
      </p:sp>
      <p:sp>
        <p:nvSpPr>
          <p:cNvPr id="27656" name="Text Box 8"/>
          <p:cNvSpPr txBox="1">
            <a:spLocks noChangeArrowheads="1"/>
          </p:cNvSpPr>
          <p:nvPr/>
        </p:nvSpPr>
        <p:spPr bwMode="auto">
          <a:xfrm>
            <a:off x="9812867" y="4334933"/>
            <a:ext cx="84455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distance</a:t>
            </a:r>
          </a:p>
        </p:txBody>
      </p:sp>
      <p:sp>
        <p:nvSpPr>
          <p:cNvPr id="27657" name="Text Box 9"/>
          <p:cNvSpPr txBox="1">
            <a:spLocks noChangeArrowheads="1"/>
          </p:cNvSpPr>
          <p:nvPr/>
        </p:nvSpPr>
        <p:spPr bwMode="auto">
          <a:xfrm>
            <a:off x="7315200" y="2895600"/>
            <a:ext cx="725488"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sender</a:t>
            </a:r>
          </a:p>
        </p:txBody>
      </p:sp>
      <p:sp>
        <p:nvSpPr>
          <p:cNvPr id="27658" name="Line 10"/>
          <p:cNvSpPr>
            <a:spLocks noChangeShapeType="1"/>
          </p:cNvSpPr>
          <p:nvPr/>
        </p:nvSpPr>
        <p:spPr bwMode="auto">
          <a:xfrm>
            <a:off x="7696200" y="3276600"/>
            <a:ext cx="1905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659" name="Text Box 11"/>
          <p:cNvSpPr txBox="1">
            <a:spLocks noChangeArrowheads="1"/>
          </p:cNvSpPr>
          <p:nvPr/>
        </p:nvSpPr>
        <p:spPr bwMode="auto">
          <a:xfrm>
            <a:off x="7086601" y="3505200"/>
            <a:ext cx="1179513"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transmission</a:t>
            </a:r>
          </a:p>
        </p:txBody>
      </p:sp>
      <p:sp>
        <p:nvSpPr>
          <p:cNvPr id="27660" name="Text Box 12"/>
          <p:cNvSpPr txBox="1">
            <a:spLocks noChangeArrowheads="1"/>
          </p:cNvSpPr>
          <p:nvPr/>
        </p:nvSpPr>
        <p:spPr bwMode="auto">
          <a:xfrm>
            <a:off x="7239000" y="4114800"/>
            <a:ext cx="903288"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detection</a:t>
            </a:r>
          </a:p>
        </p:txBody>
      </p:sp>
      <p:sp>
        <p:nvSpPr>
          <p:cNvPr id="27661" name="Text Box 13"/>
          <p:cNvSpPr txBox="1">
            <a:spLocks noChangeArrowheads="1"/>
          </p:cNvSpPr>
          <p:nvPr/>
        </p:nvSpPr>
        <p:spPr bwMode="auto">
          <a:xfrm>
            <a:off x="7086600" y="4572000"/>
            <a:ext cx="1119188"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interference</a:t>
            </a:r>
          </a:p>
        </p:txBody>
      </p:sp>
      <p:sp>
        <p:nvSpPr>
          <p:cNvPr id="27662" name="Rectangle 15"/>
          <p:cNvSpPr>
            <a:spLocks noGrp="1" noChangeArrowheads="1"/>
          </p:cNvSpPr>
          <p:nvPr>
            <p:ph type="body" idx="1"/>
          </p:nvPr>
        </p:nvSpPr>
        <p:spPr>
          <a:xfrm>
            <a:off x="838200" y="1825624"/>
            <a:ext cx="10515600" cy="4676775"/>
          </a:xfrm>
        </p:spPr>
        <p:txBody>
          <a:bodyPr>
            <a:normAutofit fontScale="92500" lnSpcReduction="20000"/>
          </a:bodyPr>
          <a:lstStyle/>
          <a:p>
            <a:pPr algn="l" rtl="0"/>
            <a:r>
              <a:rPr lang="en-US" altLang="en-US" dirty="0" smtClean="0"/>
              <a:t>Transmission range</a:t>
            </a:r>
          </a:p>
          <a:p>
            <a:pPr lvl="1" algn="l" rtl="0"/>
            <a:r>
              <a:rPr lang="en-US" altLang="en-US" dirty="0" smtClean="0"/>
              <a:t>communication possible</a:t>
            </a:r>
          </a:p>
          <a:p>
            <a:pPr lvl="1" algn="l" rtl="0"/>
            <a:r>
              <a:rPr lang="en-US" altLang="en-US" dirty="0" smtClean="0"/>
              <a:t>low error rate</a:t>
            </a:r>
          </a:p>
          <a:p>
            <a:pPr algn="l" rtl="0"/>
            <a:r>
              <a:rPr lang="en-US" altLang="en-US" dirty="0" smtClean="0"/>
              <a:t>Detection range</a:t>
            </a:r>
          </a:p>
          <a:p>
            <a:pPr lvl="1" algn="l" rtl="0"/>
            <a:r>
              <a:rPr lang="en-US" altLang="en-US" dirty="0" smtClean="0"/>
              <a:t>detection of the signal </a:t>
            </a:r>
            <a:br>
              <a:rPr lang="en-US" altLang="en-US" dirty="0" smtClean="0"/>
            </a:br>
            <a:r>
              <a:rPr lang="en-US" altLang="en-US" dirty="0" smtClean="0"/>
              <a:t>possible</a:t>
            </a:r>
          </a:p>
          <a:p>
            <a:pPr lvl="1" algn="l" rtl="0"/>
            <a:r>
              <a:rPr lang="en-US" altLang="en-US" dirty="0" smtClean="0"/>
              <a:t>no communication </a:t>
            </a:r>
            <a:br>
              <a:rPr lang="en-US" altLang="en-US" dirty="0" smtClean="0"/>
            </a:br>
            <a:r>
              <a:rPr lang="en-US" altLang="en-US" dirty="0" smtClean="0"/>
              <a:t>possible , because of high error rate.</a:t>
            </a:r>
          </a:p>
          <a:p>
            <a:pPr lvl="1" algn="l" rtl="0"/>
            <a:endParaRPr lang="en-US" altLang="en-US" dirty="0" smtClean="0"/>
          </a:p>
          <a:p>
            <a:pPr algn="l" rtl="0"/>
            <a:r>
              <a:rPr lang="en-US" altLang="en-US" dirty="0" smtClean="0"/>
              <a:t>Interference range</a:t>
            </a:r>
          </a:p>
          <a:p>
            <a:pPr lvl="1" algn="l" rtl="0"/>
            <a:r>
              <a:rPr lang="en-US" altLang="en-US" dirty="0" smtClean="0"/>
              <a:t>signal may not be </a:t>
            </a:r>
            <a:br>
              <a:rPr lang="en-US" altLang="en-US" dirty="0" smtClean="0"/>
            </a:br>
            <a:r>
              <a:rPr lang="en-US" altLang="en-US" dirty="0" smtClean="0"/>
              <a:t>detected </a:t>
            </a:r>
          </a:p>
          <a:p>
            <a:pPr lvl="1" algn="l" rtl="0"/>
            <a:r>
              <a:rPr lang="en-US" altLang="en-US" dirty="0" smtClean="0"/>
              <a:t>signal adds to the </a:t>
            </a:r>
            <a:br>
              <a:rPr lang="en-US" altLang="en-US" dirty="0" smtClean="0"/>
            </a:br>
            <a:r>
              <a:rPr lang="en-US" altLang="en-US" dirty="0" smtClean="0"/>
              <a:t>background noise</a:t>
            </a:r>
          </a:p>
          <a:p>
            <a:pPr lvl="1" algn="l" rtl="0"/>
            <a:endParaRPr lang="en-US" altLang="en-US" dirty="0" smtClean="0"/>
          </a:p>
        </p:txBody>
      </p:sp>
    </p:spTree>
    <p:extLst>
      <p:ext uri="{BB962C8B-B14F-4D97-AF65-F5344CB8AC3E}">
        <p14:creationId xmlns:p14="http://schemas.microsoft.com/office/powerpoint/2010/main" xmlns="" val="1484168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Understanding Radio Frequency</a:t>
            </a:r>
            <a:br>
              <a:rPr lang="en-US" dirty="0"/>
            </a:br>
            <a:endParaRPr lang="en-US" dirty="0"/>
          </a:p>
        </p:txBody>
      </p:sp>
      <p:sp>
        <p:nvSpPr>
          <p:cNvPr id="3" name="عنصر نائب للمحتوى 2"/>
          <p:cNvSpPr>
            <a:spLocks noGrp="1"/>
          </p:cNvSpPr>
          <p:nvPr>
            <p:ph idx="1"/>
          </p:nvPr>
        </p:nvSpPr>
        <p:spPr>
          <a:xfrm>
            <a:off x="838200" y="1302327"/>
            <a:ext cx="10515600" cy="4874636"/>
          </a:xfrm>
        </p:spPr>
        <p:txBody>
          <a:bodyPr>
            <a:normAutofit/>
          </a:bodyPr>
          <a:lstStyle/>
          <a:p>
            <a:pPr algn="just" rtl="0"/>
            <a:r>
              <a:rPr lang="en-US" sz="2400" i="1" dirty="0">
                <a:solidFill>
                  <a:srgbClr val="FF0000"/>
                </a:solidFill>
              </a:rPr>
              <a:t>Radio frequency </a:t>
            </a:r>
            <a:r>
              <a:rPr lang="en-US" sz="2400" dirty="0">
                <a:solidFill>
                  <a:srgbClr val="FF0000"/>
                </a:solidFill>
              </a:rPr>
              <a:t>(RF) </a:t>
            </a:r>
            <a:r>
              <a:rPr lang="en-US" sz="2400" dirty="0"/>
              <a:t>waves are used in a wide range of communications, including </a:t>
            </a:r>
            <a:r>
              <a:rPr lang="en-US" sz="2400" dirty="0" smtClean="0"/>
              <a:t>radio,</a:t>
            </a:r>
            <a:r>
              <a:rPr lang="ar-LY" sz="2400" dirty="0" smtClean="0"/>
              <a:t> </a:t>
            </a:r>
            <a:r>
              <a:rPr lang="en-US" sz="2400" dirty="0" smtClean="0"/>
              <a:t>television</a:t>
            </a:r>
            <a:r>
              <a:rPr lang="en-US" sz="2400" dirty="0"/>
              <a:t>, cordless phones, WLANs, and satellite communications. RF is around </a:t>
            </a:r>
            <a:r>
              <a:rPr lang="en-US" sz="2400" dirty="0" smtClean="0"/>
              <a:t>everyone</a:t>
            </a:r>
            <a:r>
              <a:rPr lang="ar-LY" sz="2400" dirty="0" smtClean="0"/>
              <a:t> </a:t>
            </a:r>
            <a:r>
              <a:rPr lang="en-US" sz="2400" dirty="0" smtClean="0"/>
              <a:t>and </a:t>
            </a:r>
            <a:r>
              <a:rPr lang="en-US" sz="2400" dirty="0"/>
              <a:t>everything, and comes in many forms. RF energy is emitted from the numerous </a:t>
            </a:r>
            <a:r>
              <a:rPr lang="en-US" sz="2400" dirty="0" smtClean="0"/>
              <a:t>devices</a:t>
            </a:r>
            <a:r>
              <a:rPr lang="ar-LY" sz="2400" dirty="0" smtClean="0"/>
              <a:t> </a:t>
            </a:r>
            <a:r>
              <a:rPr lang="en-US" sz="2400" dirty="0" smtClean="0"/>
              <a:t> like antenna that </a:t>
            </a:r>
            <a:r>
              <a:rPr lang="en-US" sz="2400" dirty="0"/>
              <a:t>use it for various types of communications. </a:t>
            </a:r>
            <a:endParaRPr lang="en-US" sz="2400" dirty="0" smtClean="0"/>
          </a:p>
          <a:p>
            <a:pPr algn="l" rtl="0"/>
            <a:r>
              <a:rPr lang="en-US" sz="2400" dirty="0"/>
              <a:t>Figure </a:t>
            </a:r>
            <a:r>
              <a:rPr lang="en-US" sz="2400" dirty="0" smtClean="0"/>
              <a:t>2.1 shows some </a:t>
            </a:r>
            <a:r>
              <a:rPr lang="en-US" sz="2400" dirty="0"/>
              <a:t>of the many ways RF is </a:t>
            </a:r>
            <a:r>
              <a:rPr lang="en-US" sz="2400" dirty="0" smtClean="0"/>
              <a:t>used,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39278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838200" y="1405731"/>
            <a:ext cx="10515600" cy="4351338"/>
          </a:xfrm>
        </p:spPr>
        <p:txBody>
          <a:bodyPr>
            <a:normAutofit fontScale="77500" lnSpcReduction="20000"/>
          </a:bodyPr>
          <a:lstStyle/>
          <a:p>
            <a:pPr algn="l" rtl="0"/>
            <a:r>
              <a:rPr lang="en-US" altLang="en-US" dirty="0" smtClean="0"/>
              <a:t>Signal can take many different paths between sender and receiver due to reflection, scattering, diffraction</a:t>
            </a:r>
          </a:p>
          <a:p>
            <a:pPr algn="l" rtl="0"/>
            <a:endParaRPr lang="en-US" altLang="en-US" dirty="0" smtClean="0"/>
          </a:p>
          <a:p>
            <a:pPr algn="l" rtl="0"/>
            <a:endParaRPr lang="en-US" altLang="en-US" dirty="0" smtClean="0"/>
          </a:p>
          <a:p>
            <a:pPr algn="l" rtl="0"/>
            <a:endParaRPr lang="en-US" altLang="en-US" dirty="0" smtClean="0"/>
          </a:p>
          <a:p>
            <a:pPr algn="l" rtl="0"/>
            <a:endParaRPr lang="en-US" altLang="en-US" dirty="0" smtClean="0"/>
          </a:p>
          <a:p>
            <a:pPr algn="l" rtl="0"/>
            <a:endParaRPr lang="en-US" altLang="en-US" dirty="0" smtClean="0"/>
          </a:p>
          <a:p>
            <a:pPr algn="l" rtl="0"/>
            <a:endParaRPr lang="en-US" altLang="en-US" dirty="0" smtClean="0"/>
          </a:p>
          <a:p>
            <a:pPr algn="l" rtl="0"/>
            <a:r>
              <a:rPr lang="en-US" altLang="en-US" dirty="0" smtClean="0"/>
              <a:t>Time dispersion: signal is dispersed over time</a:t>
            </a:r>
          </a:p>
          <a:p>
            <a:pPr algn="l" rtl="0"/>
            <a:r>
              <a:rPr lang="en-US" altLang="en-US" dirty="0" smtClean="0"/>
              <a:t>	</a:t>
            </a:r>
            <a:r>
              <a:rPr lang="en-US" altLang="en-US" sz="1800" dirty="0">
                <a:sym typeface="Wingdings" panose="05000000000000000000" pitchFamily="2" charset="2"/>
              </a:rPr>
              <a:t></a:t>
            </a:r>
            <a:r>
              <a:rPr lang="en-US" altLang="en-US" dirty="0" smtClean="0">
                <a:sym typeface="Wingdings" panose="05000000000000000000" pitchFamily="2" charset="2"/>
              </a:rPr>
              <a:t> </a:t>
            </a:r>
            <a:r>
              <a:rPr lang="en-US" altLang="en-US" dirty="0" smtClean="0"/>
              <a:t>interference with “neighbor” symbols, Inter Symbol Interference (ISI)</a:t>
            </a:r>
          </a:p>
          <a:p>
            <a:pPr algn="l" rtl="0"/>
            <a:r>
              <a:rPr lang="en-US" altLang="en-US" dirty="0" smtClean="0"/>
              <a:t>The signal reaches a receiver directly and phase shifted</a:t>
            </a:r>
          </a:p>
          <a:p>
            <a:pPr algn="l" rtl="0"/>
            <a:r>
              <a:rPr lang="en-US" altLang="en-US" dirty="0" smtClean="0"/>
              <a:t>	</a:t>
            </a:r>
            <a:r>
              <a:rPr lang="en-US" altLang="en-US" sz="1800" dirty="0">
                <a:sym typeface="Wingdings" panose="05000000000000000000" pitchFamily="2" charset="2"/>
              </a:rPr>
              <a:t></a:t>
            </a:r>
            <a:r>
              <a:rPr lang="en-US" altLang="en-US" dirty="0" smtClean="0">
                <a:sym typeface="Wingdings" panose="05000000000000000000" pitchFamily="2" charset="2"/>
              </a:rPr>
              <a:t> distorted signal depending on the phases of the different parts</a:t>
            </a:r>
            <a:endParaRPr lang="en-US" altLang="en-US" dirty="0" smtClean="0"/>
          </a:p>
        </p:txBody>
      </p:sp>
      <p:sp>
        <p:nvSpPr>
          <p:cNvPr id="30724" name="Rectangle 2"/>
          <p:cNvSpPr>
            <a:spLocks noGrp="1" noChangeArrowheads="1"/>
          </p:cNvSpPr>
          <p:nvPr>
            <p:ph type="title"/>
          </p:nvPr>
        </p:nvSpPr>
        <p:spPr>
          <a:xfrm>
            <a:off x="810419" y="43656"/>
            <a:ext cx="10515600" cy="1325563"/>
          </a:xfrm>
        </p:spPr>
        <p:txBody>
          <a:bodyPr/>
          <a:lstStyle/>
          <a:p>
            <a:pPr algn="l" rtl="0"/>
            <a:r>
              <a:rPr lang="en-US" altLang="en-US" dirty="0" smtClean="0"/>
              <a:t>Multipath propagation</a:t>
            </a:r>
          </a:p>
        </p:txBody>
      </p:sp>
      <p:grpSp>
        <p:nvGrpSpPr>
          <p:cNvPr id="30725" name="Group 49"/>
          <p:cNvGrpSpPr>
            <a:grpSpLocks/>
          </p:cNvGrpSpPr>
          <p:nvPr/>
        </p:nvGrpSpPr>
        <p:grpSpPr bwMode="auto">
          <a:xfrm>
            <a:off x="3648075" y="2051051"/>
            <a:ext cx="895350" cy="168275"/>
            <a:chOff x="1358" y="1340"/>
            <a:chExt cx="564" cy="106"/>
          </a:xfrm>
        </p:grpSpPr>
        <p:sp>
          <p:nvSpPr>
            <p:cNvPr id="30772" name="Freeform 45"/>
            <p:cNvSpPr>
              <a:spLocks/>
            </p:cNvSpPr>
            <p:nvPr/>
          </p:nvSpPr>
          <p:spPr bwMode="auto">
            <a:xfrm>
              <a:off x="1747" y="1384"/>
              <a:ext cx="175" cy="62"/>
            </a:xfrm>
            <a:custGeom>
              <a:avLst/>
              <a:gdLst>
                <a:gd name="T0" fmla="*/ 0 w 701"/>
                <a:gd name="T1" fmla="*/ 62 h 368"/>
                <a:gd name="T2" fmla="*/ 46 w 701"/>
                <a:gd name="T3" fmla="*/ 41 h 368"/>
                <a:gd name="T4" fmla="*/ 49 w 701"/>
                <a:gd name="T5" fmla="*/ 51 h 368"/>
                <a:gd name="T6" fmla="*/ 121 w 701"/>
                <a:gd name="T7" fmla="*/ 17 h 368"/>
                <a:gd name="T8" fmla="*/ 124 w 701"/>
                <a:gd name="T9" fmla="*/ 23 h 368"/>
                <a:gd name="T10" fmla="*/ 175 w 701"/>
                <a:gd name="T11" fmla="*/ 0 h 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1" h="368">
                  <a:moveTo>
                    <a:pt x="0" y="368"/>
                  </a:moveTo>
                  <a:lnTo>
                    <a:pt x="185" y="242"/>
                  </a:lnTo>
                  <a:lnTo>
                    <a:pt x="197" y="303"/>
                  </a:lnTo>
                  <a:lnTo>
                    <a:pt x="483" y="99"/>
                  </a:lnTo>
                  <a:lnTo>
                    <a:pt x="495" y="134"/>
                  </a:lnTo>
                  <a:lnTo>
                    <a:pt x="701" y="0"/>
                  </a:lnTo>
                </a:path>
              </a:pathLst>
            </a:custGeom>
            <a:noFill/>
            <a:ln w="7938">
              <a:solidFill>
                <a:srgbClr val="FE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73" name="Freeform 46"/>
            <p:cNvSpPr>
              <a:spLocks/>
            </p:cNvSpPr>
            <p:nvPr/>
          </p:nvSpPr>
          <p:spPr bwMode="auto">
            <a:xfrm>
              <a:off x="1669" y="1340"/>
              <a:ext cx="122" cy="93"/>
            </a:xfrm>
            <a:custGeom>
              <a:avLst/>
              <a:gdLst>
                <a:gd name="T0" fmla="*/ 0 w 488"/>
                <a:gd name="T1" fmla="*/ 93 h 559"/>
                <a:gd name="T2" fmla="*/ 17 w 488"/>
                <a:gd name="T3" fmla="*/ 66 h 559"/>
                <a:gd name="T4" fmla="*/ 38 w 488"/>
                <a:gd name="T5" fmla="*/ 75 h 559"/>
                <a:gd name="T6" fmla="*/ 77 w 488"/>
                <a:gd name="T7" fmla="*/ 26 h 559"/>
                <a:gd name="T8" fmla="*/ 93 w 488"/>
                <a:gd name="T9" fmla="*/ 33 h 559"/>
                <a:gd name="T10" fmla="*/ 122 w 488"/>
                <a:gd name="T11" fmla="*/ 0 h 5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559">
                  <a:moveTo>
                    <a:pt x="0" y="559"/>
                  </a:moveTo>
                  <a:lnTo>
                    <a:pt x="69" y="398"/>
                  </a:lnTo>
                  <a:lnTo>
                    <a:pt x="152" y="449"/>
                  </a:lnTo>
                  <a:lnTo>
                    <a:pt x="308" y="158"/>
                  </a:lnTo>
                  <a:lnTo>
                    <a:pt x="373" y="197"/>
                  </a:lnTo>
                  <a:lnTo>
                    <a:pt x="488" y="0"/>
                  </a:lnTo>
                </a:path>
              </a:pathLst>
            </a:custGeom>
            <a:noFill/>
            <a:ln w="7938">
              <a:solidFill>
                <a:srgbClr val="FE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74" name="Freeform 47"/>
            <p:cNvSpPr>
              <a:spLocks/>
            </p:cNvSpPr>
            <p:nvPr/>
          </p:nvSpPr>
          <p:spPr bwMode="auto">
            <a:xfrm>
              <a:off x="1487" y="1340"/>
              <a:ext cx="123" cy="93"/>
            </a:xfrm>
            <a:custGeom>
              <a:avLst/>
              <a:gdLst>
                <a:gd name="T0" fmla="*/ 123 w 492"/>
                <a:gd name="T1" fmla="*/ 93 h 559"/>
                <a:gd name="T2" fmla="*/ 105 w 492"/>
                <a:gd name="T3" fmla="*/ 67 h 559"/>
                <a:gd name="T4" fmla="*/ 83 w 492"/>
                <a:gd name="T5" fmla="*/ 75 h 559"/>
                <a:gd name="T6" fmla="*/ 43 w 492"/>
                <a:gd name="T7" fmla="*/ 26 h 559"/>
                <a:gd name="T8" fmla="*/ 27 w 492"/>
                <a:gd name="T9" fmla="*/ 34 h 559"/>
                <a:gd name="T10" fmla="*/ 0 w 492"/>
                <a:gd name="T11" fmla="*/ 0 h 5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2" h="559">
                  <a:moveTo>
                    <a:pt x="492" y="559"/>
                  </a:moveTo>
                  <a:lnTo>
                    <a:pt x="418" y="404"/>
                  </a:lnTo>
                  <a:lnTo>
                    <a:pt x="330" y="451"/>
                  </a:lnTo>
                  <a:lnTo>
                    <a:pt x="170" y="158"/>
                  </a:lnTo>
                  <a:lnTo>
                    <a:pt x="109" y="203"/>
                  </a:lnTo>
                  <a:lnTo>
                    <a:pt x="0" y="0"/>
                  </a:lnTo>
                </a:path>
              </a:pathLst>
            </a:custGeom>
            <a:noFill/>
            <a:ln w="7938">
              <a:solidFill>
                <a:srgbClr val="FE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75" name="Freeform 48"/>
            <p:cNvSpPr>
              <a:spLocks/>
            </p:cNvSpPr>
            <p:nvPr/>
          </p:nvSpPr>
          <p:spPr bwMode="auto">
            <a:xfrm>
              <a:off x="1358" y="1385"/>
              <a:ext cx="173" cy="61"/>
            </a:xfrm>
            <a:custGeom>
              <a:avLst/>
              <a:gdLst>
                <a:gd name="T0" fmla="*/ 173 w 690"/>
                <a:gd name="T1" fmla="*/ 61 h 367"/>
                <a:gd name="T2" fmla="*/ 126 w 690"/>
                <a:gd name="T3" fmla="*/ 39 h 367"/>
                <a:gd name="T4" fmla="*/ 125 w 690"/>
                <a:gd name="T5" fmla="*/ 49 h 367"/>
                <a:gd name="T6" fmla="*/ 55 w 690"/>
                <a:gd name="T7" fmla="*/ 14 h 367"/>
                <a:gd name="T8" fmla="*/ 50 w 690"/>
                <a:gd name="T9" fmla="*/ 22 h 367"/>
                <a:gd name="T10" fmla="*/ 0 w 690"/>
                <a:gd name="T11" fmla="*/ 0 h 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0" h="367">
                  <a:moveTo>
                    <a:pt x="690" y="367"/>
                  </a:moveTo>
                  <a:lnTo>
                    <a:pt x="504" y="232"/>
                  </a:lnTo>
                  <a:lnTo>
                    <a:pt x="500" y="293"/>
                  </a:lnTo>
                  <a:lnTo>
                    <a:pt x="218" y="86"/>
                  </a:lnTo>
                  <a:lnTo>
                    <a:pt x="200" y="135"/>
                  </a:lnTo>
                  <a:lnTo>
                    <a:pt x="0" y="0"/>
                  </a:lnTo>
                </a:path>
              </a:pathLst>
            </a:custGeom>
            <a:noFill/>
            <a:ln w="7938">
              <a:solidFill>
                <a:srgbClr val="FE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0726" name="Group 66"/>
          <p:cNvGrpSpPr>
            <a:grpSpLocks/>
          </p:cNvGrpSpPr>
          <p:nvPr/>
        </p:nvGrpSpPr>
        <p:grpSpPr bwMode="auto">
          <a:xfrm>
            <a:off x="4011613" y="2236789"/>
            <a:ext cx="177800" cy="796925"/>
            <a:chOff x="1587" y="1457"/>
            <a:chExt cx="112" cy="502"/>
          </a:xfrm>
        </p:grpSpPr>
        <p:sp>
          <p:nvSpPr>
            <p:cNvPr id="30756" name="Line 50"/>
            <p:cNvSpPr>
              <a:spLocks noChangeShapeType="1"/>
            </p:cNvSpPr>
            <p:nvPr/>
          </p:nvSpPr>
          <p:spPr bwMode="auto">
            <a:xfrm>
              <a:off x="1627" y="1637"/>
              <a:ext cx="36"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0757" name="Group 65"/>
            <p:cNvGrpSpPr>
              <a:grpSpLocks/>
            </p:cNvGrpSpPr>
            <p:nvPr/>
          </p:nvGrpSpPr>
          <p:grpSpPr bwMode="auto">
            <a:xfrm>
              <a:off x="1587" y="1457"/>
              <a:ext cx="112" cy="502"/>
              <a:chOff x="1587" y="1457"/>
              <a:chExt cx="112" cy="502"/>
            </a:xfrm>
          </p:grpSpPr>
          <p:sp>
            <p:nvSpPr>
              <p:cNvPr id="30758" name="Line 51"/>
              <p:cNvSpPr>
                <a:spLocks noChangeShapeType="1"/>
              </p:cNvSpPr>
              <p:nvPr/>
            </p:nvSpPr>
            <p:spPr bwMode="auto">
              <a:xfrm flipV="1">
                <a:off x="1643" y="1464"/>
                <a:ext cx="1" cy="10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9" name="Line 52"/>
              <p:cNvSpPr>
                <a:spLocks noChangeShapeType="1"/>
              </p:cNvSpPr>
              <p:nvPr/>
            </p:nvSpPr>
            <p:spPr bwMode="auto">
              <a:xfrm flipV="1">
                <a:off x="1587" y="1562"/>
                <a:ext cx="45" cy="397"/>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0" name="Line 53"/>
              <p:cNvSpPr>
                <a:spLocks noChangeShapeType="1"/>
              </p:cNvSpPr>
              <p:nvPr/>
            </p:nvSpPr>
            <p:spPr bwMode="auto">
              <a:xfrm>
                <a:off x="1654" y="1563"/>
                <a:ext cx="45" cy="396"/>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1" name="Line 54"/>
              <p:cNvSpPr>
                <a:spLocks noChangeShapeType="1"/>
              </p:cNvSpPr>
              <p:nvPr/>
            </p:nvSpPr>
            <p:spPr bwMode="auto">
              <a:xfrm>
                <a:off x="1590" y="1948"/>
                <a:ext cx="108"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2" name="Line 55"/>
              <p:cNvSpPr>
                <a:spLocks noChangeShapeType="1"/>
              </p:cNvSpPr>
              <p:nvPr/>
            </p:nvSpPr>
            <p:spPr bwMode="auto">
              <a:xfrm>
                <a:off x="1603" y="1840"/>
                <a:ext cx="8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3" name="Line 56"/>
              <p:cNvSpPr>
                <a:spLocks noChangeShapeType="1"/>
              </p:cNvSpPr>
              <p:nvPr/>
            </p:nvSpPr>
            <p:spPr bwMode="auto">
              <a:xfrm>
                <a:off x="1602" y="1841"/>
                <a:ext cx="93" cy="110"/>
              </a:xfrm>
              <a:prstGeom prst="line">
                <a:avLst/>
              </a:prstGeom>
              <a:noFill/>
              <a:ln w="7938">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4" name="Line 57"/>
              <p:cNvSpPr>
                <a:spLocks noChangeShapeType="1"/>
              </p:cNvSpPr>
              <p:nvPr/>
            </p:nvSpPr>
            <p:spPr bwMode="auto">
              <a:xfrm flipH="1">
                <a:off x="1592" y="1840"/>
                <a:ext cx="94" cy="109"/>
              </a:xfrm>
              <a:prstGeom prst="line">
                <a:avLst/>
              </a:prstGeom>
              <a:noFill/>
              <a:ln w="7938">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5" name="Line 58"/>
              <p:cNvSpPr>
                <a:spLocks noChangeShapeType="1"/>
              </p:cNvSpPr>
              <p:nvPr/>
            </p:nvSpPr>
            <p:spPr bwMode="auto">
              <a:xfrm>
                <a:off x="1615" y="1735"/>
                <a:ext cx="59"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6" name="Line 59"/>
              <p:cNvSpPr>
                <a:spLocks noChangeShapeType="1"/>
              </p:cNvSpPr>
              <p:nvPr/>
            </p:nvSpPr>
            <p:spPr bwMode="auto">
              <a:xfrm>
                <a:off x="1614" y="1734"/>
                <a:ext cx="69" cy="106"/>
              </a:xfrm>
              <a:prstGeom prst="line">
                <a:avLst/>
              </a:prstGeom>
              <a:noFill/>
              <a:ln w="7938">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7" name="Line 60"/>
              <p:cNvSpPr>
                <a:spLocks noChangeShapeType="1"/>
              </p:cNvSpPr>
              <p:nvPr/>
            </p:nvSpPr>
            <p:spPr bwMode="auto">
              <a:xfrm flipV="1">
                <a:off x="1599" y="1734"/>
                <a:ext cx="72" cy="105"/>
              </a:xfrm>
              <a:prstGeom prst="line">
                <a:avLst/>
              </a:prstGeom>
              <a:noFill/>
              <a:ln w="7938">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8" name="Line 61"/>
              <p:cNvSpPr>
                <a:spLocks noChangeShapeType="1"/>
              </p:cNvSpPr>
              <p:nvPr/>
            </p:nvSpPr>
            <p:spPr bwMode="auto">
              <a:xfrm>
                <a:off x="1622" y="1637"/>
                <a:ext cx="53" cy="99"/>
              </a:xfrm>
              <a:prstGeom prst="line">
                <a:avLst/>
              </a:prstGeom>
              <a:noFill/>
              <a:ln w="7938">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9" name="Line 62"/>
              <p:cNvSpPr>
                <a:spLocks noChangeShapeType="1"/>
              </p:cNvSpPr>
              <p:nvPr/>
            </p:nvSpPr>
            <p:spPr bwMode="auto">
              <a:xfrm flipV="1">
                <a:off x="1611" y="1636"/>
                <a:ext cx="50" cy="100"/>
              </a:xfrm>
              <a:prstGeom prst="line">
                <a:avLst/>
              </a:prstGeom>
              <a:noFill/>
              <a:ln w="7938">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70" name="Line 63"/>
              <p:cNvSpPr>
                <a:spLocks noChangeShapeType="1"/>
              </p:cNvSpPr>
              <p:nvPr/>
            </p:nvSpPr>
            <p:spPr bwMode="auto">
              <a:xfrm flipV="1">
                <a:off x="1620" y="1563"/>
                <a:ext cx="35" cy="77"/>
              </a:xfrm>
              <a:prstGeom prst="line">
                <a:avLst/>
              </a:prstGeom>
              <a:noFill/>
              <a:ln w="7938">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71" name="Oval 64"/>
              <p:cNvSpPr>
                <a:spLocks noChangeArrowheads="1"/>
              </p:cNvSpPr>
              <p:nvPr/>
            </p:nvSpPr>
            <p:spPr bwMode="auto">
              <a:xfrm>
                <a:off x="1629" y="1457"/>
                <a:ext cx="29" cy="12"/>
              </a:xfrm>
              <a:prstGeom prst="ellipse">
                <a:avLst/>
              </a:prstGeom>
              <a:solidFill>
                <a:srgbClr val="C0C0C0"/>
              </a:solidFill>
              <a:ln w="9525">
                <a:solidFill>
                  <a:schemeClr val="tx1"/>
                </a:solidFill>
                <a:round/>
                <a:headEnd/>
                <a:tailEnd/>
              </a:ln>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a:p>
            </p:txBody>
          </p:sp>
        </p:grpSp>
      </p:grpSp>
      <p:sp>
        <p:nvSpPr>
          <p:cNvPr id="30727" name="Line 24"/>
          <p:cNvSpPr>
            <a:spLocks noChangeShapeType="1"/>
          </p:cNvSpPr>
          <p:nvPr/>
        </p:nvSpPr>
        <p:spPr bwMode="auto">
          <a:xfrm>
            <a:off x="7391400" y="2667000"/>
            <a:ext cx="15240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aphicFrame>
        <p:nvGraphicFramePr>
          <p:cNvPr id="30728" name="Object 26"/>
          <p:cNvGraphicFramePr>
            <a:graphicFrameLocks noChangeAspect="1"/>
          </p:cNvGraphicFramePr>
          <p:nvPr/>
        </p:nvGraphicFramePr>
        <p:xfrm>
          <a:off x="6800850" y="1752600"/>
          <a:ext cx="590550" cy="808038"/>
        </p:xfrm>
        <a:graphic>
          <a:graphicData uri="http://schemas.openxmlformats.org/presentationml/2006/ole">
            <p:oleObj spid="_x0000_s2482" name="Clip" r:id="rId3" imgW="2849563" imgH="3902075" progId="">
              <p:embed/>
            </p:oleObj>
          </a:graphicData>
        </a:graphic>
      </p:graphicFrame>
      <p:graphicFrame>
        <p:nvGraphicFramePr>
          <p:cNvPr id="30729" name="Object 27"/>
          <p:cNvGraphicFramePr>
            <a:graphicFrameLocks noChangeAspect="1"/>
          </p:cNvGraphicFramePr>
          <p:nvPr/>
        </p:nvGraphicFramePr>
        <p:xfrm>
          <a:off x="5880100" y="2895600"/>
          <a:ext cx="376238" cy="628650"/>
        </p:xfrm>
        <a:graphic>
          <a:graphicData uri="http://schemas.openxmlformats.org/presentationml/2006/ole">
            <p:oleObj spid="_x0000_s2483" name="Clip" r:id="rId4" imgW="2033588" imgH="3390900" progId="">
              <p:embed/>
            </p:oleObj>
          </a:graphicData>
        </a:graphic>
      </p:graphicFrame>
      <p:sp>
        <p:nvSpPr>
          <p:cNvPr id="30730" name="Freeform 30"/>
          <p:cNvSpPr>
            <a:spLocks/>
          </p:cNvSpPr>
          <p:nvPr/>
        </p:nvSpPr>
        <p:spPr bwMode="auto">
          <a:xfrm>
            <a:off x="4079876" y="2238376"/>
            <a:ext cx="3311525" cy="657225"/>
          </a:xfrm>
          <a:custGeom>
            <a:avLst/>
            <a:gdLst>
              <a:gd name="T0" fmla="*/ 0 w 2976"/>
              <a:gd name="T1" fmla="*/ 0 h 414"/>
              <a:gd name="T2" fmla="*/ 2063027 w 2976"/>
              <a:gd name="T3" fmla="*/ 657225 h 414"/>
              <a:gd name="T4" fmla="*/ 3311525 w 2976"/>
              <a:gd name="T5" fmla="*/ 428625 h 414"/>
              <a:gd name="T6" fmla="*/ 0 60000 65536"/>
              <a:gd name="T7" fmla="*/ 0 60000 65536"/>
              <a:gd name="T8" fmla="*/ 0 60000 65536"/>
            </a:gdLst>
            <a:ahLst/>
            <a:cxnLst>
              <a:cxn ang="T6">
                <a:pos x="T0" y="T1"/>
              </a:cxn>
              <a:cxn ang="T7">
                <a:pos x="T2" y="T3"/>
              </a:cxn>
              <a:cxn ang="T8">
                <a:pos x="T4" y="T5"/>
              </a:cxn>
            </a:cxnLst>
            <a:rect l="0" t="0" r="r" b="b"/>
            <a:pathLst>
              <a:path w="2976" h="414">
                <a:moveTo>
                  <a:pt x="0" y="0"/>
                </a:moveTo>
                <a:lnTo>
                  <a:pt x="1854" y="414"/>
                </a:lnTo>
                <a:lnTo>
                  <a:pt x="2976" y="27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31" name="Freeform 32"/>
          <p:cNvSpPr>
            <a:spLocks/>
          </p:cNvSpPr>
          <p:nvPr/>
        </p:nvSpPr>
        <p:spPr bwMode="auto">
          <a:xfrm>
            <a:off x="4079876" y="2238376"/>
            <a:ext cx="3311525" cy="428625"/>
          </a:xfrm>
          <a:custGeom>
            <a:avLst/>
            <a:gdLst>
              <a:gd name="T0" fmla="*/ 0 w 2976"/>
              <a:gd name="T1" fmla="*/ 0 h 270"/>
              <a:gd name="T2" fmla="*/ 2884231 w 2976"/>
              <a:gd name="T3" fmla="*/ 161925 h 270"/>
              <a:gd name="T4" fmla="*/ 3311525 w 2976"/>
              <a:gd name="T5" fmla="*/ 428625 h 270"/>
              <a:gd name="T6" fmla="*/ 0 60000 65536"/>
              <a:gd name="T7" fmla="*/ 0 60000 65536"/>
              <a:gd name="T8" fmla="*/ 0 60000 65536"/>
            </a:gdLst>
            <a:ahLst/>
            <a:cxnLst>
              <a:cxn ang="T6">
                <a:pos x="T0" y="T1"/>
              </a:cxn>
              <a:cxn ang="T7">
                <a:pos x="T2" y="T3"/>
              </a:cxn>
              <a:cxn ang="T8">
                <a:pos x="T4" y="T5"/>
              </a:cxn>
            </a:cxnLst>
            <a:rect l="0" t="0" r="r" b="b"/>
            <a:pathLst>
              <a:path w="2976" h="270">
                <a:moveTo>
                  <a:pt x="0" y="0"/>
                </a:moveTo>
                <a:lnTo>
                  <a:pt x="2592" y="102"/>
                </a:lnTo>
                <a:lnTo>
                  <a:pt x="2976" y="27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32" name="Freeform 33"/>
          <p:cNvSpPr>
            <a:spLocks/>
          </p:cNvSpPr>
          <p:nvPr/>
        </p:nvSpPr>
        <p:spPr bwMode="auto">
          <a:xfrm>
            <a:off x="4079876" y="2247900"/>
            <a:ext cx="3311525" cy="419100"/>
          </a:xfrm>
          <a:custGeom>
            <a:avLst/>
            <a:gdLst>
              <a:gd name="T0" fmla="*/ 0 w 2982"/>
              <a:gd name="T1" fmla="*/ 0 h 264"/>
              <a:gd name="T2" fmla="*/ 3311525 w 2982"/>
              <a:gd name="T3" fmla="*/ 419100 h 264"/>
              <a:gd name="T4" fmla="*/ 0 60000 65536"/>
              <a:gd name="T5" fmla="*/ 0 60000 65536"/>
            </a:gdLst>
            <a:ahLst/>
            <a:cxnLst>
              <a:cxn ang="T4">
                <a:pos x="T0" y="T1"/>
              </a:cxn>
              <a:cxn ang="T5">
                <a:pos x="T2" y="T3"/>
              </a:cxn>
            </a:cxnLst>
            <a:rect l="0" t="0" r="r" b="b"/>
            <a:pathLst>
              <a:path w="2982" h="264">
                <a:moveTo>
                  <a:pt x="0" y="0"/>
                </a:moveTo>
                <a:lnTo>
                  <a:pt x="2982" y="264"/>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aphicFrame>
        <p:nvGraphicFramePr>
          <p:cNvPr id="30733" name="Object 36"/>
          <p:cNvGraphicFramePr>
            <a:graphicFrameLocks noChangeAspect="1"/>
          </p:cNvGraphicFramePr>
          <p:nvPr/>
        </p:nvGraphicFramePr>
        <p:xfrm>
          <a:off x="7391400" y="2743200"/>
          <a:ext cx="1119188" cy="604838"/>
        </p:xfrm>
        <a:graphic>
          <a:graphicData uri="http://schemas.openxmlformats.org/presentationml/2006/ole">
            <p:oleObj spid="_x0000_s2484" name="Clip" r:id="rId5" imgW="2239366" imgH="1209751" progId="">
              <p:embed/>
            </p:oleObj>
          </a:graphicData>
        </a:graphic>
      </p:graphicFrame>
      <p:sp>
        <p:nvSpPr>
          <p:cNvPr id="30734" name="Text Box 38"/>
          <p:cNvSpPr txBox="1">
            <a:spLocks noChangeArrowheads="1"/>
          </p:cNvSpPr>
          <p:nvPr/>
        </p:nvSpPr>
        <p:spPr bwMode="auto">
          <a:xfrm>
            <a:off x="2782888" y="3352800"/>
            <a:ext cx="143510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signal at sender</a:t>
            </a:r>
          </a:p>
        </p:txBody>
      </p:sp>
      <p:sp>
        <p:nvSpPr>
          <p:cNvPr id="30735" name="Text Box 39"/>
          <p:cNvSpPr txBox="1">
            <a:spLocks noChangeArrowheads="1"/>
          </p:cNvSpPr>
          <p:nvPr/>
        </p:nvSpPr>
        <p:spPr bwMode="auto">
          <a:xfrm>
            <a:off x="8534400" y="3581400"/>
            <a:ext cx="152400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signal at receiver</a:t>
            </a:r>
          </a:p>
        </p:txBody>
      </p:sp>
      <p:grpSp>
        <p:nvGrpSpPr>
          <p:cNvPr id="30736" name="Group 67"/>
          <p:cNvGrpSpPr>
            <a:grpSpLocks/>
          </p:cNvGrpSpPr>
          <p:nvPr/>
        </p:nvGrpSpPr>
        <p:grpSpPr bwMode="auto">
          <a:xfrm>
            <a:off x="2951164" y="2276476"/>
            <a:ext cx="1127125" cy="989013"/>
            <a:chOff x="538" y="1769"/>
            <a:chExt cx="432" cy="288"/>
          </a:xfrm>
        </p:grpSpPr>
        <p:grpSp>
          <p:nvGrpSpPr>
            <p:cNvPr id="30751" name="Group 37"/>
            <p:cNvGrpSpPr>
              <a:grpSpLocks/>
            </p:cNvGrpSpPr>
            <p:nvPr/>
          </p:nvGrpSpPr>
          <p:grpSpPr bwMode="auto">
            <a:xfrm>
              <a:off x="538" y="1769"/>
              <a:ext cx="432" cy="288"/>
              <a:chOff x="480" y="1680"/>
              <a:chExt cx="432" cy="288"/>
            </a:xfrm>
          </p:grpSpPr>
          <p:sp>
            <p:nvSpPr>
              <p:cNvPr id="30753" name="Line 15"/>
              <p:cNvSpPr>
                <a:spLocks noChangeShapeType="1"/>
              </p:cNvSpPr>
              <p:nvPr/>
            </p:nvSpPr>
            <p:spPr bwMode="auto">
              <a:xfrm flipV="1">
                <a:off x="480" y="1680"/>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54" name="Line 16"/>
              <p:cNvSpPr>
                <a:spLocks noChangeShapeType="1"/>
              </p:cNvSpPr>
              <p:nvPr/>
            </p:nvSpPr>
            <p:spPr bwMode="auto">
              <a:xfrm>
                <a:off x="480" y="1968"/>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55" name="Freeform 20"/>
              <p:cNvSpPr>
                <a:spLocks/>
              </p:cNvSpPr>
              <p:nvPr/>
            </p:nvSpPr>
            <p:spPr bwMode="auto">
              <a:xfrm>
                <a:off x="528" y="1680"/>
                <a:ext cx="48" cy="288"/>
              </a:xfrm>
              <a:custGeom>
                <a:avLst/>
                <a:gdLst>
                  <a:gd name="T0" fmla="*/ 48 w 48"/>
                  <a:gd name="T1" fmla="*/ 288 h 288"/>
                  <a:gd name="T2" fmla="*/ 48 w 48"/>
                  <a:gd name="T3" fmla="*/ 96 h 288"/>
                  <a:gd name="T4" fmla="*/ 48 w 48"/>
                  <a:gd name="T5" fmla="*/ 0 h 288"/>
                  <a:gd name="T6" fmla="*/ 0 w 48"/>
                  <a:gd name="T7" fmla="*/ 0 h 288"/>
                  <a:gd name="T8" fmla="*/ 0 w 48"/>
                  <a:gd name="T9" fmla="*/ 288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88">
                    <a:moveTo>
                      <a:pt x="48" y="288"/>
                    </a:moveTo>
                    <a:lnTo>
                      <a:pt x="48" y="96"/>
                    </a:lnTo>
                    <a:lnTo>
                      <a:pt x="48" y="0"/>
                    </a:lnTo>
                    <a:lnTo>
                      <a:pt x="0" y="0"/>
                    </a:lnTo>
                    <a:lnTo>
                      <a:pt x="0" y="28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xmlns="">
                    <a:solidFill>
                      <a:srgbClr val="DADAF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0752" name="Freeform 43"/>
            <p:cNvSpPr>
              <a:spLocks/>
            </p:cNvSpPr>
            <p:nvPr/>
          </p:nvSpPr>
          <p:spPr bwMode="auto">
            <a:xfrm>
              <a:off x="720" y="1865"/>
              <a:ext cx="48" cy="192"/>
            </a:xfrm>
            <a:custGeom>
              <a:avLst/>
              <a:gdLst>
                <a:gd name="T0" fmla="*/ 0 w 48"/>
                <a:gd name="T1" fmla="*/ 192 h 192"/>
                <a:gd name="T2" fmla="*/ 0 w 48"/>
                <a:gd name="T3" fmla="*/ 0 h 192"/>
                <a:gd name="T4" fmla="*/ 48 w 48"/>
                <a:gd name="T5" fmla="*/ 0 h 192"/>
                <a:gd name="T6" fmla="*/ 48 w 48"/>
                <a:gd name="T7" fmla="*/ 192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92">
                  <a:moveTo>
                    <a:pt x="0" y="192"/>
                  </a:moveTo>
                  <a:lnTo>
                    <a:pt x="0" y="0"/>
                  </a:lnTo>
                  <a:lnTo>
                    <a:pt x="48" y="0"/>
                  </a:lnTo>
                  <a:lnTo>
                    <a:pt x="48" y="192"/>
                  </a:lnTo>
                </a:path>
              </a:pathLst>
            </a:custGeom>
            <a:noFill/>
            <a:ln w="12700" cap="flat" cmpd="sng">
              <a:solidFill>
                <a:schemeClr val="accent1"/>
              </a:solidFill>
              <a:prstDash val="solid"/>
              <a:round/>
              <a:headEnd/>
              <a:tailEnd/>
            </a:ln>
            <a:effectLst/>
            <a:extLst>
              <a:ext uri="{909E8E84-426E-40DD-AFC4-6F175D3DCCD1}">
                <a14:hiddenFill xmlns:a14="http://schemas.microsoft.com/office/drawing/2010/main" xmlns="">
                  <a:solidFill>
                    <a:srgbClr val="DADAF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30737" name="Group 68"/>
          <p:cNvGrpSpPr>
            <a:grpSpLocks/>
          </p:cNvGrpSpPr>
          <p:nvPr/>
        </p:nvGrpSpPr>
        <p:grpSpPr bwMode="auto">
          <a:xfrm>
            <a:off x="8778876" y="2636838"/>
            <a:ext cx="1279525" cy="944562"/>
            <a:chOff x="4570" y="2016"/>
            <a:chExt cx="624" cy="240"/>
          </a:xfrm>
        </p:grpSpPr>
        <p:grpSp>
          <p:nvGrpSpPr>
            <p:cNvPr id="30746" name="Group 34"/>
            <p:cNvGrpSpPr>
              <a:grpSpLocks/>
            </p:cNvGrpSpPr>
            <p:nvPr/>
          </p:nvGrpSpPr>
          <p:grpSpPr bwMode="auto">
            <a:xfrm>
              <a:off x="4570" y="2016"/>
              <a:ext cx="624" cy="240"/>
              <a:chOff x="4896" y="1680"/>
              <a:chExt cx="624" cy="240"/>
            </a:xfrm>
          </p:grpSpPr>
          <p:sp>
            <p:nvSpPr>
              <p:cNvPr id="30748" name="Line 17"/>
              <p:cNvSpPr>
                <a:spLocks noChangeShapeType="1"/>
              </p:cNvSpPr>
              <p:nvPr/>
            </p:nvSpPr>
            <p:spPr bwMode="auto">
              <a:xfrm flipV="1">
                <a:off x="4896" y="168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49" name="Line 18"/>
              <p:cNvSpPr>
                <a:spLocks noChangeShapeType="1"/>
              </p:cNvSpPr>
              <p:nvPr/>
            </p:nvSpPr>
            <p:spPr bwMode="auto">
              <a:xfrm>
                <a:off x="4896" y="1920"/>
                <a:ext cx="6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50" name="Freeform 21"/>
              <p:cNvSpPr>
                <a:spLocks/>
              </p:cNvSpPr>
              <p:nvPr/>
            </p:nvSpPr>
            <p:spPr bwMode="auto">
              <a:xfrm>
                <a:off x="4992" y="1776"/>
                <a:ext cx="288" cy="144"/>
              </a:xfrm>
              <a:custGeom>
                <a:avLst/>
                <a:gdLst>
                  <a:gd name="T0" fmla="*/ 0 w 288"/>
                  <a:gd name="T1" fmla="*/ 144 h 144"/>
                  <a:gd name="T2" fmla="*/ 48 w 288"/>
                  <a:gd name="T3" fmla="*/ 0 h 144"/>
                  <a:gd name="T4" fmla="*/ 96 w 288"/>
                  <a:gd name="T5" fmla="*/ 144 h 144"/>
                  <a:gd name="T6" fmla="*/ 144 w 288"/>
                  <a:gd name="T7" fmla="*/ 48 h 144"/>
                  <a:gd name="T8" fmla="*/ 192 w 288"/>
                  <a:gd name="T9" fmla="*/ 144 h 144"/>
                  <a:gd name="T10" fmla="*/ 246 w 288"/>
                  <a:gd name="T11" fmla="*/ 90 h 144"/>
                  <a:gd name="T12" fmla="*/ 288 w 288"/>
                  <a:gd name="T13" fmla="*/ 144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44">
                    <a:moveTo>
                      <a:pt x="0" y="144"/>
                    </a:moveTo>
                    <a:lnTo>
                      <a:pt x="48" y="0"/>
                    </a:lnTo>
                    <a:lnTo>
                      <a:pt x="96" y="144"/>
                    </a:lnTo>
                    <a:lnTo>
                      <a:pt x="144" y="48"/>
                    </a:lnTo>
                    <a:lnTo>
                      <a:pt x="192" y="144"/>
                    </a:lnTo>
                    <a:lnTo>
                      <a:pt x="246" y="90"/>
                    </a:lnTo>
                    <a:lnTo>
                      <a:pt x="288" y="14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xmlns="">
                    <a:solidFill>
                      <a:srgbClr val="DADAF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0747" name="Freeform 44"/>
            <p:cNvSpPr>
              <a:spLocks/>
            </p:cNvSpPr>
            <p:nvPr/>
          </p:nvSpPr>
          <p:spPr bwMode="auto">
            <a:xfrm>
              <a:off x="4848" y="2160"/>
              <a:ext cx="288" cy="96"/>
            </a:xfrm>
            <a:custGeom>
              <a:avLst/>
              <a:gdLst>
                <a:gd name="T0" fmla="*/ 0 w 288"/>
                <a:gd name="T1" fmla="*/ 96 h 96"/>
                <a:gd name="T2" fmla="*/ 48 w 288"/>
                <a:gd name="T3" fmla="*/ 0 h 96"/>
                <a:gd name="T4" fmla="*/ 96 w 288"/>
                <a:gd name="T5" fmla="*/ 96 h 96"/>
                <a:gd name="T6" fmla="*/ 144 w 288"/>
                <a:gd name="T7" fmla="*/ 48 h 96"/>
                <a:gd name="T8" fmla="*/ 192 w 288"/>
                <a:gd name="T9" fmla="*/ 96 h 96"/>
                <a:gd name="T10" fmla="*/ 240 w 288"/>
                <a:gd name="T11" fmla="*/ 48 h 96"/>
                <a:gd name="T12" fmla="*/ 288 w 288"/>
                <a:gd name="T13" fmla="*/ 9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96">
                  <a:moveTo>
                    <a:pt x="0" y="96"/>
                  </a:moveTo>
                  <a:lnTo>
                    <a:pt x="48" y="0"/>
                  </a:lnTo>
                  <a:lnTo>
                    <a:pt x="96" y="96"/>
                  </a:lnTo>
                  <a:lnTo>
                    <a:pt x="144" y="48"/>
                  </a:lnTo>
                  <a:lnTo>
                    <a:pt x="192" y="96"/>
                  </a:lnTo>
                  <a:lnTo>
                    <a:pt x="240" y="48"/>
                  </a:lnTo>
                  <a:lnTo>
                    <a:pt x="288" y="96"/>
                  </a:lnTo>
                </a:path>
              </a:pathLst>
            </a:custGeom>
            <a:noFill/>
            <a:ln w="19050" cap="flat" cmpd="sng">
              <a:solidFill>
                <a:schemeClr val="accent1"/>
              </a:solidFill>
              <a:prstDash val="solid"/>
              <a:round/>
              <a:headEnd/>
              <a:tailEnd/>
            </a:ln>
            <a:effectLst/>
            <a:extLst>
              <a:ext uri="{909E8E84-426E-40DD-AFC4-6F175D3DCCD1}">
                <a14:hiddenFill xmlns:a14="http://schemas.microsoft.com/office/drawing/2010/main" xmlns="">
                  <a:solidFill>
                    <a:srgbClr val="DADAF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0738" name="Text Box 69"/>
          <p:cNvSpPr txBox="1">
            <a:spLocks noChangeArrowheads="1"/>
          </p:cNvSpPr>
          <p:nvPr/>
        </p:nvSpPr>
        <p:spPr bwMode="auto">
          <a:xfrm>
            <a:off x="8256589" y="2133600"/>
            <a:ext cx="1101725"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de-DE" altLang="zh-TW" sz="1400" dirty="0">
                <a:ea typeface="新細明體" charset="-120"/>
              </a:rPr>
              <a:t>LOS pulses</a:t>
            </a:r>
          </a:p>
        </p:txBody>
      </p:sp>
      <p:cxnSp>
        <p:nvCxnSpPr>
          <p:cNvPr id="30739" name="AutoShape 70"/>
          <p:cNvCxnSpPr>
            <a:cxnSpLocks noChangeShapeType="1"/>
            <a:stCxn id="30738" idx="2"/>
            <a:endCxn id="30750" idx="1"/>
          </p:cNvCxnSpPr>
          <p:nvPr/>
        </p:nvCxnSpPr>
        <p:spPr bwMode="auto">
          <a:xfrm>
            <a:off x="8807450" y="2438401"/>
            <a:ext cx="266700" cy="5762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40" name="AutoShape 71"/>
          <p:cNvCxnSpPr>
            <a:cxnSpLocks noChangeShapeType="1"/>
            <a:stCxn id="30738" idx="2"/>
            <a:endCxn id="30747" idx="1"/>
          </p:cNvCxnSpPr>
          <p:nvPr/>
        </p:nvCxnSpPr>
        <p:spPr bwMode="auto">
          <a:xfrm>
            <a:off x="8807450" y="2438401"/>
            <a:ext cx="630238" cy="765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41" name="Text Box 72"/>
          <p:cNvSpPr txBox="1">
            <a:spLocks noChangeArrowheads="1"/>
          </p:cNvSpPr>
          <p:nvPr/>
        </p:nvSpPr>
        <p:spPr bwMode="auto">
          <a:xfrm>
            <a:off x="9328549" y="1989138"/>
            <a:ext cx="910827" cy="52322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de-DE" altLang="zh-TW" sz="1400">
                <a:ea typeface="新細明體" charset="-120"/>
              </a:rPr>
              <a:t>multipath</a:t>
            </a:r>
          </a:p>
          <a:p>
            <a:r>
              <a:rPr lang="de-DE" altLang="zh-TW" sz="1400">
                <a:ea typeface="新細明體" charset="-120"/>
              </a:rPr>
              <a:t>pulses</a:t>
            </a:r>
          </a:p>
        </p:txBody>
      </p:sp>
      <p:cxnSp>
        <p:nvCxnSpPr>
          <p:cNvPr id="30742" name="AutoShape 73"/>
          <p:cNvCxnSpPr>
            <a:cxnSpLocks noChangeShapeType="1"/>
            <a:stCxn id="30741" idx="2"/>
            <a:endCxn id="30747" idx="5"/>
          </p:cNvCxnSpPr>
          <p:nvPr/>
        </p:nvCxnSpPr>
        <p:spPr bwMode="auto">
          <a:xfrm>
            <a:off x="9788526" y="2506664"/>
            <a:ext cx="61913" cy="8858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43" name="AutoShape 74"/>
          <p:cNvCxnSpPr>
            <a:cxnSpLocks noChangeShapeType="1"/>
            <a:stCxn id="30741" idx="2"/>
            <a:endCxn id="30747" idx="3"/>
          </p:cNvCxnSpPr>
          <p:nvPr/>
        </p:nvCxnSpPr>
        <p:spPr bwMode="auto">
          <a:xfrm flipH="1">
            <a:off x="9644063" y="2506663"/>
            <a:ext cx="144462" cy="8763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44" name="AutoShape 75"/>
          <p:cNvCxnSpPr>
            <a:cxnSpLocks noChangeShapeType="1"/>
            <a:stCxn id="30741" idx="2"/>
            <a:endCxn id="30750" idx="3"/>
          </p:cNvCxnSpPr>
          <p:nvPr/>
        </p:nvCxnSpPr>
        <p:spPr bwMode="auto">
          <a:xfrm flipH="1">
            <a:off x="9271001" y="2506663"/>
            <a:ext cx="517525" cy="6969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45" name="AutoShape 76"/>
          <p:cNvCxnSpPr>
            <a:cxnSpLocks noChangeShapeType="1"/>
            <a:stCxn id="30741" idx="2"/>
          </p:cNvCxnSpPr>
          <p:nvPr/>
        </p:nvCxnSpPr>
        <p:spPr bwMode="auto">
          <a:xfrm flipH="1">
            <a:off x="9477375" y="2506664"/>
            <a:ext cx="311150" cy="8524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3001115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algn="l"/>
            <a:r>
              <a:rPr lang="en-US" altLang="en-US" dirty="0" smtClean="0"/>
              <a:t>Effects of mobility</a:t>
            </a:r>
          </a:p>
        </p:txBody>
      </p:sp>
      <p:sp>
        <p:nvSpPr>
          <p:cNvPr id="31748" name="Rectangle 3"/>
          <p:cNvSpPr>
            <a:spLocks noGrp="1" noChangeArrowheads="1"/>
          </p:cNvSpPr>
          <p:nvPr>
            <p:ph type="body" idx="1"/>
          </p:nvPr>
        </p:nvSpPr>
        <p:spPr/>
        <p:txBody>
          <a:bodyPr>
            <a:normAutofit fontScale="92500" lnSpcReduction="10000"/>
          </a:bodyPr>
          <a:lstStyle/>
          <a:p>
            <a:pPr algn="l" rtl="0"/>
            <a:r>
              <a:rPr lang="en-US" altLang="en-US" dirty="0" smtClean="0"/>
              <a:t>Channel characteristics change over time and location </a:t>
            </a:r>
          </a:p>
          <a:p>
            <a:pPr lvl="1" algn="l" rtl="0"/>
            <a:r>
              <a:rPr lang="en-US" altLang="en-US" dirty="0" smtClean="0"/>
              <a:t>signal paths change</a:t>
            </a:r>
          </a:p>
          <a:p>
            <a:pPr lvl="1" algn="l" rtl="0"/>
            <a:r>
              <a:rPr lang="en-US" altLang="en-US" dirty="0" smtClean="0"/>
              <a:t>different delay variations of different signal parts</a:t>
            </a:r>
          </a:p>
          <a:p>
            <a:pPr lvl="1" algn="l" rtl="0"/>
            <a:r>
              <a:rPr lang="en-US" altLang="en-US" dirty="0" smtClean="0"/>
              <a:t>different phases of signal parts</a:t>
            </a:r>
          </a:p>
          <a:p>
            <a:pPr algn="l" rtl="0"/>
            <a:r>
              <a:rPr lang="en-US" altLang="en-US" sz="1800" dirty="0">
                <a:sym typeface="Wingdings" panose="05000000000000000000" pitchFamily="2" charset="2"/>
              </a:rPr>
              <a:t></a:t>
            </a:r>
            <a:r>
              <a:rPr lang="en-US" altLang="en-US" dirty="0" smtClean="0">
                <a:sym typeface="Wingdings" panose="05000000000000000000" pitchFamily="2" charset="2"/>
              </a:rPr>
              <a:t> quick changes in the power received </a:t>
            </a:r>
            <a:r>
              <a:rPr lang="en-US" altLang="en-US" dirty="0" smtClean="0"/>
              <a:t>(short term fading)</a:t>
            </a:r>
          </a:p>
          <a:p>
            <a:pPr algn="l" rtl="0"/>
            <a:endParaRPr lang="en-US" altLang="en-US" dirty="0" smtClean="0"/>
          </a:p>
          <a:p>
            <a:pPr algn="l" rtl="0"/>
            <a:r>
              <a:rPr lang="en-US" altLang="en-US" dirty="0" smtClean="0"/>
              <a:t>Additional changes in</a:t>
            </a:r>
          </a:p>
          <a:p>
            <a:pPr lvl="1" algn="l" rtl="0"/>
            <a:r>
              <a:rPr lang="en-US" altLang="en-US" dirty="0" smtClean="0"/>
              <a:t>distance to sender</a:t>
            </a:r>
          </a:p>
          <a:p>
            <a:pPr lvl="1" algn="l" rtl="0"/>
            <a:r>
              <a:rPr lang="en-US" altLang="en-US" dirty="0" smtClean="0"/>
              <a:t>obstacles further away</a:t>
            </a:r>
          </a:p>
          <a:p>
            <a:pPr algn="l" rtl="0"/>
            <a:r>
              <a:rPr lang="en-US" altLang="en-US" sz="1800" dirty="0">
                <a:sym typeface="Wingdings" panose="05000000000000000000" pitchFamily="2" charset="2"/>
              </a:rPr>
              <a:t></a:t>
            </a:r>
            <a:r>
              <a:rPr lang="en-US" altLang="en-US" dirty="0" smtClean="0">
                <a:sym typeface="Wingdings" panose="05000000000000000000" pitchFamily="2" charset="2"/>
              </a:rPr>
              <a:t> slow changes in the average power </a:t>
            </a:r>
            <a:br>
              <a:rPr lang="en-US" altLang="en-US" dirty="0" smtClean="0">
                <a:sym typeface="Wingdings" panose="05000000000000000000" pitchFamily="2" charset="2"/>
              </a:rPr>
            </a:br>
            <a:r>
              <a:rPr lang="en-US" altLang="en-US" dirty="0" smtClean="0">
                <a:sym typeface="Wingdings" panose="05000000000000000000" pitchFamily="2" charset="2"/>
              </a:rPr>
              <a:t>received </a:t>
            </a:r>
            <a:r>
              <a:rPr lang="en-US" altLang="en-US" dirty="0" smtClean="0"/>
              <a:t>(long term fading)</a:t>
            </a:r>
          </a:p>
        </p:txBody>
      </p:sp>
      <p:grpSp>
        <p:nvGrpSpPr>
          <p:cNvPr id="31749" name="Group 12"/>
          <p:cNvGrpSpPr>
            <a:grpSpLocks/>
          </p:cNvGrpSpPr>
          <p:nvPr/>
        </p:nvGrpSpPr>
        <p:grpSpPr bwMode="auto">
          <a:xfrm>
            <a:off x="8890000" y="3782357"/>
            <a:ext cx="2590800" cy="1600200"/>
            <a:chOff x="1584" y="3168"/>
            <a:chExt cx="1296" cy="589"/>
          </a:xfrm>
        </p:grpSpPr>
        <p:sp>
          <p:nvSpPr>
            <p:cNvPr id="31756" name="Line 5"/>
            <p:cNvSpPr>
              <a:spLocks noChangeShapeType="1"/>
            </p:cNvSpPr>
            <p:nvPr/>
          </p:nvSpPr>
          <p:spPr bwMode="auto">
            <a:xfrm>
              <a:off x="1584" y="3744"/>
              <a:ext cx="12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757" name="Line 6"/>
            <p:cNvSpPr>
              <a:spLocks noChangeShapeType="1"/>
            </p:cNvSpPr>
            <p:nvPr/>
          </p:nvSpPr>
          <p:spPr bwMode="auto">
            <a:xfrm flipV="1">
              <a:off x="1584" y="3168"/>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758" name="Freeform 8"/>
            <p:cNvSpPr>
              <a:spLocks/>
            </p:cNvSpPr>
            <p:nvPr/>
          </p:nvSpPr>
          <p:spPr bwMode="auto">
            <a:xfrm>
              <a:off x="1584" y="3256"/>
              <a:ext cx="1152" cy="501"/>
            </a:xfrm>
            <a:custGeom>
              <a:avLst/>
              <a:gdLst>
                <a:gd name="T0" fmla="*/ 0 w 1152"/>
                <a:gd name="T1" fmla="*/ 104 h 501"/>
                <a:gd name="T2" fmla="*/ 96 w 1152"/>
                <a:gd name="T3" fmla="*/ 56 h 501"/>
                <a:gd name="T4" fmla="*/ 210 w 1152"/>
                <a:gd name="T5" fmla="*/ 62 h 501"/>
                <a:gd name="T6" fmla="*/ 240 w 1152"/>
                <a:gd name="T7" fmla="*/ 392 h 501"/>
                <a:gd name="T8" fmla="*/ 288 w 1152"/>
                <a:gd name="T9" fmla="*/ 392 h 501"/>
                <a:gd name="T10" fmla="*/ 288 w 1152"/>
                <a:gd name="T11" fmla="*/ 56 h 501"/>
                <a:gd name="T12" fmla="*/ 384 w 1152"/>
                <a:gd name="T13" fmla="*/ 56 h 501"/>
                <a:gd name="T14" fmla="*/ 402 w 1152"/>
                <a:gd name="T15" fmla="*/ 296 h 501"/>
                <a:gd name="T16" fmla="*/ 432 w 1152"/>
                <a:gd name="T17" fmla="*/ 296 h 501"/>
                <a:gd name="T18" fmla="*/ 450 w 1152"/>
                <a:gd name="T19" fmla="*/ 62 h 501"/>
                <a:gd name="T20" fmla="*/ 552 w 1152"/>
                <a:gd name="T21" fmla="*/ 26 h 501"/>
                <a:gd name="T22" fmla="*/ 564 w 1152"/>
                <a:gd name="T23" fmla="*/ 200 h 501"/>
                <a:gd name="T24" fmla="*/ 600 w 1152"/>
                <a:gd name="T25" fmla="*/ 200 h 501"/>
                <a:gd name="T26" fmla="*/ 600 w 1152"/>
                <a:gd name="T27" fmla="*/ 62 h 501"/>
                <a:gd name="T28" fmla="*/ 738 w 1152"/>
                <a:gd name="T29" fmla="*/ 68 h 501"/>
                <a:gd name="T30" fmla="*/ 762 w 1152"/>
                <a:gd name="T31" fmla="*/ 284 h 501"/>
                <a:gd name="T32" fmla="*/ 798 w 1152"/>
                <a:gd name="T33" fmla="*/ 326 h 501"/>
                <a:gd name="T34" fmla="*/ 822 w 1152"/>
                <a:gd name="T35" fmla="*/ 110 h 501"/>
                <a:gd name="T36" fmla="*/ 960 w 1152"/>
                <a:gd name="T37" fmla="*/ 104 h 501"/>
                <a:gd name="T38" fmla="*/ 996 w 1152"/>
                <a:gd name="T39" fmla="*/ 434 h 501"/>
                <a:gd name="T40" fmla="*/ 1038 w 1152"/>
                <a:gd name="T41" fmla="*/ 446 h 501"/>
                <a:gd name="T42" fmla="*/ 1056 w 1152"/>
                <a:gd name="T43" fmla="*/ 104 h 501"/>
                <a:gd name="T44" fmla="*/ 1152 w 1152"/>
                <a:gd name="T45" fmla="*/ 104 h 5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52" h="501">
                  <a:moveTo>
                    <a:pt x="0" y="104"/>
                  </a:moveTo>
                  <a:cubicBezTo>
                    <a:pt x="32" y="84"/>
                    <a:pt x="61" y="63"/>
                    <a:pt x="96" y="56"/>
                  </a:cubicBezTo>
                  <a:cubicBezTo>
                    <a:pt x="131" y="49"/>
                    <a:pt x="186" y="6"/>
                    <a:pt x="210" y="62"/>
                  </a:cubicBezTo>
                  <a:cubicBezTo>
                    <a:pt x="234" y="118"/>
                    <a:pt x="227" y="337"/>
                    <a:pt x="240" y="392"/>
                  </a:cubicBezTo>
                  <a:cubicBezTo>
                    <a:pt x="253" y="447"/>
                    <a:pt x="280" y="448"/>
                    <a:pt x="288" y="392"/>
                  </a:cubicBezTo>
                  <a:cubicBezTo>
                    <a:pt x="296" y="336"/>
                    <a:pt x="272" y="112"/>
                    <a:pt x="288" y="56"/>
                  </a:cubicBezTo>
                  <a:cubicBezTo>
                    <a:pt x="304" y="0"/>
                    <a:pt x="365" y="16"/>
                    <a:pt x="384" y="56"/>
                  </a:cubicBezTo>
                  <a:cubicBezTo>
                    <a:pt x="403" y="96"/>
                    <a:pt x="394" y="256"/>
                    <a:pt x="402" y="296"/>
                  </a:cubicBezTo>
                  <a:cubicBezTo>
                    <a:pt x="410" y="336"/>
                    <a:pt x="424" y="335"/>
                    <a:pt x="432" y="296"/>
                  </a:cubicBezTo>
                  <a:cubicBezTo>
                    <a:pt x="440" y="257"/>
                    <a:pt x="430" y="107"/>
                    <a:pt x="450" y="62"/>
                  </a:cubicBezTo>
                  <a:cubicBezTo>
                    <a:pt x="470" y="17"/>
                    <a:pt x="533" y="3"/>
                    <a:pt x="552" y="26"/>
                  </a:cubicBezTo>
                  <a:cubicBezTo>
                    <a:pt x="571" y="49"/>
                    <a:pt x="556" y="171"/>
                    <a:pt x="564" y="200"/>
                  </a:cubicBezTo>
                  <a:cubicBezTo>
                    <a:pt x="572" y="229"/>
                    <a:pt x="594" y="223"/>
                    <a:pt x="600" y="200"/>
                  </a:cubicBezTo>
                  <a:cubicBezTo>
                    <a:pt x="606" y="177"/>
                    <a:pt x="577" y="84"/>
                    <a:pt x="600" y="62"/>
                  </a:cubicBezTo>
                  <a:cubicBezTo>
                    <a:pt x="623" y="40"/>
                    <a:pt x="711" y="31"/>
                    <a:pt x="738" y="68"/>
                  </a:cubicBezTo>
                  <a:cubicBezTo>
                    <a:pt x="765" y="105"/>
                    <a:pt x="752" y="241"/>
                    <a:pt x="762" y="284"/>
                  </a:cubicBezTo>
                  <a:cubicBezTo>
                    <a:pt x="772" y="327"/>
                    <a:pt x="788" y="355"/>
                    <a:pt x="798" y="326"/>
                  </a:cubicBezTo>
                  <a:cubicBezTo>
                    <a:pt x="808" y="297"/>
                    <a:pt x="795" y="147"/>
                    <a:pt x="822" y="110"/>
                  </a:cubicBezTo>
                  <a:cubicBezTo>
                    <a:pt x="849" y="73"/>
                    <a:pt x="931" y="50"/>
                    <a:pt x="960" y="104"/>
                  </a:cubicBezTo>
                  <a:cubicBezTo>
                    <a:pt x="989" y="158"/>
                    <a:pt x="983" y="377"/>
                    <a:pt x="996" y="434"/>
                  </a:cubicBezTo>
                  <a:cubicBezTo>
                    <a:pt x="1009" y="491"/>
                    <a:pt x="1028" y="501"/>
                    <a:pt x="1038" y="446"/>
                  </a:cubicBezTo>
                  <a:cubicBezTo>
                    <a:pt x="1048" y="391"/>
                    <a:pt x="1037" y="161"/>
                    <a:pt x="1056" y="104"/>
                  </a:cubicBezTo>
                  <a:cubicBezTo>
                    <a:pt x="1075" y="47"/>
                    <a:pt x="1136" y="104"/>
                    <a:pt x="1152" y="1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xmlns="">
                  <a:solidFill>
                    <a:srgbClr val="DADAF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759" name="Freeform 9"/>
            <p:cNvSpPr>
              <a:spLocks/>
            </p:cNvSpPr>
            <p:nvPr/>
          </p:nvSpPr>
          <p:spPr bwMode="auto">
            <a:xfrm>
              <a:off x="1584" y="3312"/>
              <a:ext cx="1200" cy="200"/>
            </a:xfrm>
            <a:custGeom>
              <a:avLst/>
              <a:gdLst>
                <a:gd name="T0" fmla="*/ 0 w 1200"/>
                <a:gd name="T1" fmla="*/ 96 h 200"/>
                <a:gd name="T2" fmla="*/ 144 w 1200"/>
                <a:gd name="T3" fmla="*/ 48 h 200"/>
                <a:gd name="T4" fmla="*/ 336 w 1200"/>
                <a:gd name="T5" fmla="*/ 48 h 200"/>
                <a:gd name="T6" fmla="*/ 528 w 1200"/>
                <a:gd name="T7" fmla="*/ 0 h 200"/>
                <a:gd name="T8" fmla="*/ 720 w 1200"/>
                <a:gd name="T9" fmla="*/ 48 h 200"/>
                <a:gd name="T10" fmla="*/ 864 w 1200"/>
                <a:gd name="T11" fmla="*/ 96 h 200"/>
                <a:gd name="T12" fmla="*/ 1008 w 1200"/>
                <a:gd name="T13" fmla="*/ 192 h 200"/>
                <a:gd name="T14" fmla="*/ 1200 w 1200"/>
                <a:gd name="T15" fmla="*/ 144 h 2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0" h="200">
                  <a:moveTo>
                    <a:pt x="0" y="96"/>
                  </a:moveTo>
                  <a:cubicBezTo>
                    <a:pt x="44" y="76"/>
                    <a:pt x="88" y="56"/>
                    <a:pt x="144" y="48"/>
                  </a:cubicBezTo>
                  <a:cubicBezTo>
                    <a:pt x="200" y="40"/>
                    <a:pt x="272" y="56"/>
                    <a:pt x="336" y="48"/>
                  </a:cubicBezTo>
                  <a:cubicBezTo>
                    <a:pt x="400" y="40"/>
                    <a:pt x="464" y="0"/>
                    <a:pt x="528" y="0"/>
                  </a:cubicBezTo>
                  <a:cubicBezTo>
                    <a:pt x="592" y="0"/>
                    <a:pt x="664" y="32"/>
                    <a:pt x="720" y="48"/>
                  </a:cubicBezTo>
                  <a:cubicBezTo>
                    <a:pt x="776" y="64"/>
                    <a:pt x="816" y="72"/>
                    <a:pt x="864" y="96"/>
                  </a:cubicBezTo>
                  <a:cubicBezTo>
                    <a:pt x="912" y="120"/>
                    <a:pt x="952" y="184"/>
                    <a:pt x="1008" y="192"/>
                  </a:cubicBezTo>
                  <a:cubicBezTo>
                    <a:pt x="1064" y="200"/>
                    <a:pt x="1168" y="152"/>
                    <a:pt x="1200" y="144"/>
                  </a:cubicBezTo>
                </a:path>
              </a:pathLst>
            </a:custGeom>
            <a:noFill/>
            <a:ln w="9525" cap="flat" cmpd="sng">
              <a:solidFill>
                <a:srgbClr val="FF00FF"/>
              </a:solidFill>
              <a:prstDash val="solid"/>
              <a:round/>
              <a:headEnd/>
              <a:tailEnd/>
            </a:ln>
            <a:effectLst/>
            <a:extLst>
              <a:ext uri="{909E8E84-426E-40DD-AFC4-6F175D3DCCD1}">
                <a14:hiddenFill xmlns:a14="http://schemas.microsoft.com/office/drawing/2010/main" xmlns="">
                  <a:solidFill>
                    <a:srgbClr val="DADAF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1750" name="Text Box 15"/>
          <p:cNvSpPr txBox="1">
            <a:spLocks noChangeArrowheads="1"/>
          </p:cNvSpPr>
          <p:nvPr/>
        </p:nvSpPr>
        <p:spPr bwMode="auto">
          <a:xfrm>
            <a:off x="8040586" y="5552764"/>
            <a:ext cx="1512888"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dirty="0"/>
              <a:t>short term fading</a:t>
            </a:r>
          </a:p>
        </p:txBody>
      </p:sp>
      <p:sp>
        <p:nvSpPr>
          <p:cNvPr id="31751" name="Text Box 16"/>
          <p:cNvSpPr txBox="1">
            <a:spLocks noChangeArrowheads="1"/>
          </p:cNvSpPr>
          <p:nvPr/>
        </p:nvSpPr>
        <p:spPr bwMode="auto">
          <a:xfrm>
            <a:off x="9830434" y="3259137"/>
            <a:ext cx="930063" cy="52322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dirty="0"/>
              <a:t>long term</a:t>
            </a:r>
          </a:p>
          <a:p>
            <a:r>
              <a:rPr lang="en-US" altLang="en-US" sz="1400" dirty="0"/>
              <a:t>fading</a:t>
            </a:r>
          </a:p>
        </p:txBody>
      </p:sp>
      <p:cxnSp>
        <p:nvCxnSpPr>
          <p:cNvPr id="31752" name="AutoShape 17"/>
          <p:cNvCxnSpPr>
            <a:cxnSpLocks noChangeShapeType="1"/>
          </p:cNvCxnSpPr>
          <p:nvPr/>
        </p:nvCxnSpPr>
        <p:spPr bwMode="auto">
          <a:xfrm flipH="1">
            <a:off x="9974476" y="3618865"/>
            <a:ext cx="254000" cy="5461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753" name="AutoShape 18"/>
          <p:cNvCxnSpPr>
            <a:cxnSpLocks noChangeShapeType="1"/>
          </p:cNvCxnSpPr>
          <p:nvPr/>
        </p:nvCxnSpPr>
        <p:spPr bwMode="auto">
          <a:xfrm flipV="1">
            <a:off x="9136276" y="5021472"/>
            <a:ext cx="179387" cy="4476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754" name="Text Box 21"/>
          <p:cNvSpPr txBox="1">
            <a:spLocks noChangeArrowheads="1"/>
          </p:cNvSpPr>
          <p:nvPr/>
        </p:nvSpPr>
        <p:spPr bwMode="auto">
          <a:xfrm>
            <a:off x="11407671" y="5406391"/>
            <a:ext cx="233363"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dirty="0"/>
              <a:t>t</a:t>
            </a:r>
          </a:p>
        </p:txBody>
      </p:sp>
      <p:sp>
        <p:nvSpPr>
          <p:cNvPr id="31755" name="Text Box 22"/>
          <p:cNvSpPr txBox="1">
            <a:spLocks noChangeArrowheads="1"/>
          </p:cNvSpPr>
          <p:nvPr/>
        </p:nvSpPr>
        <p:spPr bwMode="auto">
          <a:xfrm>
            <a:off x="8432114" y="3557087"/>
            <a:ext cx="66675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dirty="0"/>
              <a:t>power</a:t>
            </a:r>
          </a:p>
        </p:txBody>
      </p:sp>
    </p:spTree>
    <p:extLst>
      <p:ext uri="{BB962C8B-B14F-4D97-AF65-F5344CB8AC3E}">
        <p14:creationId xmlns:p14="http://schemas.microsoft.com/office/powerpoint/2010/main" xmlns="" val="2687362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7038108" y="2382982"/>
            <a:ext cx="4092383" cy="2618509"/>
          </a:xfrm>
          <a:prstGeom prst="rect">
            <a:avLst/>
          </a:prstGeom>
        </p:spPr>
      </p:pic>
      <p:sp>
        <p:nvSpPr>
          <p:cNvPr id="5" name="مستطيل 4"/>
          <p:cNvSpPr/>
          <p:nvPr/>
        </p:nvSpPr>
        <p:spPr>
          <a:xfrm>
            <a:off x="838200" y="2382982"/>
            <a:ext cx="6096000" cy="1938992"/>
          </a:xfrm>
          <a:prstGeom prst="rect">
            <a:avLst/>
          </a:prstGeom>
        </p:spPr>
        <p:txBody>
          <a:bodyPr>
            <a:spAutoFit/>
          </a:bodyPr>
          <a:lstStyle/>
          <a:p>
            <a:pPr algn="just" rtl="0"/>
            <a:r>
              <a:rPr lang="en-US" sz="2400" dirty="0"/>
              <a:t>Signals </a:t>
            </a:r>
            <a:r>
              <a:rPr lang="en-US" sz="2400" dirty="0" smtClean="0"/>
              <a:t>take </a:t>
            </a:r>
            <a:r>
              <a:rPr lang="en-US" sz="2400" dirty="0"/>
              <a:t>multiple physical paths between transmitter and receiver can cause errors and affect the quality of communications (constructive and destructive interference, and phase shifting of the signal.)</a:t>
            </a:r>
          </a:p>
        </p:txBody>
      </p:sp>
    </p:spTree>
    <p:extLst>
      <p:ext uri="{BB962C8B-B14F-4D97-AF65-F5344CB8AC3E}">
        <p14:creationId xmlns:p14="http://schemas.microsoft.com/office/powerpoint/2010/main" xmlns="" val="2996890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169894" y="1062318"/>
            <a:ext cx="9547412" cy="5230905"/>
          </a:xfrm>
          <a:prstGeom prst="rect">
            <a:avLst/>
          </a:prstGeom>
        </p:spPr>
      </p:pic>
    </p:spTree>
    <p:extLst>
      <p:ext uri="{BB962C8B-B14F-4D97-AF65-F5344CB8AC3E}">
        <p14:creationId xmlns:p14="http://schemas.microsoft.com/office/powerpoint/2010/main" xmlns="" val="1953781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743239"/>
          </a:xfrm>
        </p:spPr>
        <p:txBody>
          <a:bodyPr/>
          <a:lstStyle/>
          <a:p>
            <a:pPr algn="l" rtl="0"/>
            <a:r>
              <a:rPr lang="en-US" dirty="0"/>
              <a:t>Signal Multipath Propagation</a:t>
            </a:r>
          </a:p>
        </p:txBody>
      </p:sp>
      <p:pic>
        <p:nvPicPr>
          <p:cNvPr id="4" name="عنصر نائب للمحتوى 3"/>
          <p:cNvPicPr>
            <a:picLocks noGrp="1" noChangeAspect="1"/>
          </p:cNvPicPr>
          <p:nvPr>
            <p:ph idx="1"/>
          </p:nvPr>
        </p:nvPicPr>
        <p:blipFill>
          <a:blip r:embed="rId2"/>
          <a:stretch>
            <a:fillRect/>
          </a:stretch>
        </p:blipFill>
        <p:spPr>
          <a:xfrm>
            <a:off x="6844145" y="2221328"/>
            <a:ext cx="4794084" cy="2849436"/>
          </a:xfrm>
          <a:prstGeom prst="rect">
            <a:avLst/>
          </a:prstGeom>
        </p:spPr>
      </p:pic>
      <p:sp>
        <p:nvSpPr>
          <p:cNvPr id="5" name="مستطيل 4"/>
          <p:cNvSpPr/>
          <p:nvPr/>
        </p:nvSpPr>
        <p:spPr>
          <a:xfrm>
            <a:off x="207818" y="2369517"/>
            <a:ext cx="5527552" cy="2308324"/>
          </a:xfrm>
          <a:prstGeom prst="rect">
            <a:avLst/>
          </a:prstGeom>
        </p:spPr>
        <p:txBody>
          <a:bodyPr wrap="square">
            <a:spAutoFit/>
          </a:bodyPr>
          <a:lstStyle/>
          <a:p>
            <a:pPr algn="just" rtl="0"/>
            <a:r>
              <a:rPr lang="en-US" sz="2400" dirty="0"/>
              <a:t>The effects of multipath include constructive and destructive interference, and phase shifting of the signal. In digital radio communications (such as GSM) multipath can cause errors and affect the quality of communications.</a:t>
            </a:r>
          </a:p>
        </p:txBody>
      </p:sp>
      <p:sp>
        <p:nvSpPr>
          <p:cNvPr id="6" name="مستطيل 5"/>
          <p:cNvSpPr/>
          <p:nvPr/>
        </p:nvSpPr>
        <p:spPr>
          <a:xfrm>
            <a:off x="165842" y="4918364"/>
            <a:ext cx="6331939" cy="1200329"/>
          </a:xfrm>
          <a:prstGeom prst="rect">
            <a:avLst/>
          </a:prstGeom>
        </p:spPr>
        <p:txBody>
          <a:bodyPr wrap="square">
            <a:spAutoFit/>
          </a:bodyPr>
          <a:lstStyle/>
          <a:p>
            <a:pPr algn="l" rtl="0"/>
            <a:r>
              <a:rPr lang="en-US" sz="2400" dirty="0"/>
              <a:t>Multiple signal interfere with each other at the receiver either in constructive or deconstructive way.</a:t>
            </a:r>
          </a:p>
        </p:txBody>
      </p:sp>
    </p:spTree>
    <p:extLst>
      <p:ext uri="{BB962C8B-B14F-4D97-AF65-F5344CB8AC3E}">
        <p14:creationId xmlns:p14="http://schemas.microsoft.com/office/powerpoint/2010/main" xmlns="" val="3121765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9571" y="1933884"/>
            <a:ext cx="7915275" cy="4434547"/>
          </a:xfrm>
          <a:prstGeom prst="rect">
            <a:avLst/>
          </a:prstGeom>
        </p:spPr>
        <p:txBody>
          <a:bodyPr vert="horz" wrap="square" lIns="0" tIns="12700" rIns="0" bIns="0" rtlCol="0">
            <a:spAutoFit/>
          </a:bodyPr>
          <a:lstStyle/>
          <a:p>
            <a:pPr marL="84455" algn="l" rtl="0">
              <a:spcBef>
                <a:spcPts val="100"/>
              </a:spcBef>
            </a:pPr>
            <a:r>
              <a:rPr b="1" spc="-5" dirty="0">
                <a:latin typeface="Times New Roman"/>
                <a:cs typeface="Times New Roman"/>
              </a:rPr>
              <a:t>Decibel</a:t>
            </a:r>
            <a:r>
              <a:rPr b="1" spc="-20" dirty="0">
                <a:latin typeface="Times New Roman"/>
                <a:cs typeface="Times New Roman"/>
              </a:rPr>
              <a:t> </a:t>
            </a:r>
            <a:r>
              <a:rPr b="1" dirty="0">
                <a:latin typeface="Times New Roman"/>
                <a:cs typeface="Times New Roman"/>
              </a:rPr>
              <a:t>(dB)</a:t>
            </a:r>
            <a:endParaRPr dirty="0">
              <a:latin typeface="Times New Roman"/>
              <a:cs typeface="Times New Roman"/>
            </a:endParaRPr>
          </a:p>
          <a:p>
            <a:pPr algn="l" rtl="0">
              <a:spcBef>
                <a:spcPts val="25"/>
              </a:spcBef>
            </a:pPr>
            <a:endParaRPr sz="1600" dirty="0">
              <a:latin typeface="Times New Roman"/>
              <a:cs typeface="Times New Roman"/>
            </a:endParaRPr>
          </a:p>
          <a:p>
            <a:pPr marL="12700" algn="l" rtl="0"/>
            <a:r>
              <a:rPr sz="1600" spc="-5" dirty="0">
                <a:latin typeface="Times New Roman"/>
                <a:cs typeface="Times New Roman"/>
              </a:rPr>
              <a:t>What is dB</a:t>
            </a:r>
            <a:r>
              <a:rPr sz="1600" spc="15" dirty="0">
                <a:latin typeface="Times New Roman"/>
                <a:cs typeface="Times New Roman"/>
              </a:rPr>
              <a:t> </a:t>
            </a:r>
            <a:r>
              <a:rPr sz="1600" spc="-5" dirty="0">
                <a:latin typeface="Times New Roman"/>
                <a:cs typeface="Times New Roman"/>
              </a:rPr>
              <a:t>(decibel):</a:t>
            </a:r>
            <a:endParaRPr sz="1600" dirty="0">
              <a:latin typeface="Times New Roman"/>
              <a:cs typeface="Times New Roman"/>
            </a:endParaRPr>
          </a:p>
          <a:p>
            <a:pPr marL="12700" marR="5080" algn="l" rtl="0">
              <a:spcBef>
                <a:spcPts val="385"/>
              </a:spcBef>
              <a:tabLst>
                <a:tab pos="2111375" algn="l"/>
              </a:tabLst>
            </a:pPr>
            <a:r>
              <a:rPr sz="1600" spc="-5" dirty="0">
                <a:latin typeface="Times New Roman"/>
                <a:cs typeface="Times New Roman"/>
              </a:rPr>
              <a:t>A logarithmic unit that is used to describe a ratio between the input and output levels. Let say we  have two values P1 and P2. The difference (ratio) between them can be expressed in dB and is  </a:t>
            </a:r>
            <a:r>
              <a:rPr sz="1600" spc="-10" dirty="0">
                <a:latin typeface="Times New Roman"/>
                <a:cs typeface="Times New Roman"/>
              </a:rPr>
              <a:t>computed</a:t>
            </a:r>
            <a:r>
              <a:rPr sz="1600" spc="50" dirty="0">
                <a:latin typeface="Times New Roman"/>
                <a:cs typeface="Times New Roman"/>
              </a:rPr>
              <a:t> </a:t>
            </a:r>
            <a:r>
              <a:rPr sz="1600" spc="-5" dirty="0">
                <a:latin typeface="Times New Roman"/>
                <a:cs typeface="Times New Roman"/>
              </a:rPr>
              <a:t>as</a:t>
            </a:r>
            <a:r>
              <a:rPr sz="1600" spc="20" dirty="0">
                <a:latin typeface="Times New Roman"/>
                <a:cs typeface="Times New Roman"/>
              </a:rPr>
              <a:t> </a:t>
            </a:r>
            <a:r>
              <a:rPr sz="1600" spc="-5" dirty="0">
                <a:latin typeface="Times New Roman"/>
                <a:cs typeface="Times New Roman"/>
              </a:rPr>
              <a:t>follows:	</a:t>
            </a:r>
            <a:r>
              <a:rPr sz="1600" b="1" spc="-5" dirty="0">
                <a:latin typeface="Times New Roman"/>
                <a:cs typeface="Times New Roman"/>
              </a:rPr>
              <a:t>10 log (P1/P2)</a:t>
            </a:r>
            <a:r>
              <a:rPr sz="1600" b="1" spc="25" dirty="0">
                <a:latin typeface="Times New Roman"/>
                <a:cs typeface="Times New Roman"/>
              </a:rPr>
              <a:t> </a:t>
            </a:r>
            <a:r>
              <a:rPr sz="1600" b="1" spc="-5" dirty="0">
                <a:latin typeface="Times New Roman"/>
                <a:cs typeface="Times New Roman"/>
              </a:rPr>
              <a:t>dB</a:t>
            </a:r>
            <a:endParaRPr sz="1600" dirty="0">
              <a:latin typeface="Times New Roman"/>
              <a:cs typeface="Times New Roman"/>
            </a:endParaRPr>
          </a:p>
          <a:p>
            <a:pPr marL="299085" marR="615950" indent="-287020" algn="l" rtl="0">
              <a:spcBef>
                <a:spcPts val="384"/>
              </a:spcBef>
              <a:buFont typeface="Arial"/>
              <a:buChar char="•"/>
              <a:tabLst>
                <a:tab pos="299085" algn="l"/>
                <a:tab pos="299720" algn="l"/>
              </a:tabLst>
            </a:pPr>
            <a:r>
              <a:rPr sz="1600" spc="-5" dirty="0">
                <a:latin typeface="Times New Roman"/>
                <a:cs typeface="Times New Roman"/>
              </a:rPr>
              <a:t>For power differences, dBW is used to denote a power level with respect to 1W as the  reference power</a:t>
            </a:r>
            <a:r>
              <a:rPr sz="1600" spc="20" dirty="0">
                <a:latin typeface="Times New Roman"/>
                <a:cs typeface="Times New Roman"/>
              </a:rPr>
              <a:t> </a:t>
            </a:r>
            <a:r>
              <a:rPr sz="1600" spc="-5" dirty="0">
                <a:latin typeface="Times New Roman"/>
                <a:cs typeface="Times New Roman"/>
              </a:rPr>
              <a:t>level.</a:t>
            </a:r>
            <a:endParaRPr sz="1600" dirty="0">
              <a:latin typeface="Times New Roman"/>
              <a:cs typeface="Times New Roman"/>
            </a:endParaRPr>
          </a:p>
          <a:p>
            <a:pPr marL="927100" marR="1180465" algn="l" rtl="0">
              <a:lnSpc>
                <a:spcPct val="120000"/>
              </a:lnSpc>
            </a:pPr>
            <a:r>
              <a:rPr sz="1600" spc="-10" dirty="0">
                <a:latin typeface="Times New Roman"/>
                <a:cs typeface="Times New Roman"/>
              </a:rPr>
              <a:t>Example: transmit </a:t>
            </a:r>
            <a:r>
              <a:rPr sz="1600" spc="-5" dirty="0">
                <a:latin typeface="Times New Roman"/>
                <a:cs typeface="Times New Roman"/>
              </a:rPr>
              <a:t>power P1 = 100W and the received power P2 = 1 W  Tx power is 100 </a:t>
            </a:r>
            <a:r>
              <a:rPr sz="1600" spc="-10" dirty="0">
                <a:latin typeface="Times New Roman"/>
                <a:cs typeface="Times New Roman"/>
              </a:rPr>
              <a:t>times </a:t>
            </a:r>
            <a:r>
              <a:rPr sz="1600" spc="-5" dirty="0">
                <a:latin typeface="Times New Roman"/>
                <a:cs typeface="Times New Roman"/>
              </a:rPr>
              <a:t>of received</a:t>
            </a:r>
            <a:r>
              <a:rPr sz="1600" spc="125" dirty="0">
                <a:latin typeface="Times New Roman"/>
                <a:cs typeface="Times New Roman"/>
              </a:rPr>
              <a:t> </a:t>
            </a:r>
            <a:r>
              <a:rPr sz="1600" spc="-20" dirty="0">
                <a:latin typeface="Times New Roman"/>
                <a:cs typeface="Times New Roman"/>
              </a:rPr>
              <a:t>power.</a:t>
            </a:r>
            <a:endParaRPr sz="1600" dirty="0">
              <a:latin typeface="Times New Roman"/>
              <a:cs typeface="Times New Roman"/>
            </a:endParaRPr>
          </a:p>
          <a:p>
            <a:pPr marL="927100" algn="l" rtl="0">
              <a:spcBef>
                <a:spcPts val="385"/>
              </a:spcBef>
            </a:pPr>
            <a:r>
              <a:rPr sz="1600" spc="-5" dirty="0">
                <a:latin typeface="Times New Roman"/>
                <a:cs typeface="Times New Roman"/>
              </a:rPr>
              <a:t>The difference is 10log(100/1W) =</a:t>
            </a:r>
            <a:r>
              <a:rPr sz="1600" spc="40" dirty="0">
                <a:latin typeface="Times New Roman"/>
                <a:cs typeface="Times New Roman"/>
              </a:rPr>
              <a:t> </a:t>
            </a:r>
            <a:r>
              <a:rPr sz="1600" spc="-30" dirty="0">
                <a:latin typeface="Times New Roman"/>
                <a:cs typeface="Times New Roman"/>
              </a:rPr>
              <a:t>20dBW.</a:t>
            </a:r>
            <a:endParaRPr sz="1600" dirty="0">
              <a:latin typeface="Times New Roman"/>
              <a:cs typeface="Times New Roman"/>
            </a:endParaRPr>
          </a:p>
          <a:p>
            <a:pPr marL="299085" indent="-287020" algn="l" rtl="0">
              <a:spcBef>
                <a:spcPts val="385"/>
              </a:spcBef>
              <a:buFont typeface="Arial"/>
              <a:buChar char="•"/>
              <a:tabLst>
                <a:tab pos="299085" algn="l"/>
                <a:tab pos="299720" algn="l"/>
              </a:tabLst>
            </a:pPr>
            <a:r>
              <a:rPr sz="1600" spc="-5" dirty="0">
                <a:latin typeface="Times New Roman"/>
                <a:cs typeface="Times New Roman"/>
              </a:rPr>
              <a:t>For power differences, dBm is used to </a:t>
            </a:r>
            <a:r>
              <a:rPr sz="1600" dirty="0">
                <a:latin typeface="Times New Roman"/>
                <a:cs typeface="Times New Roman"/>
              </a:rPr>
              <a:t>denote </a:t>
            </a:r>
            <a:r>
              <a:rPr sz="1600" spc="-5" dirty="0">
                <a:latin typeface="Times New Roman"/>
                <a:cs typeface="Times New Roman"/>
              </a:rPr>
              <a:t>a power level with respect to </a:t>
            </a:r>
            <a:r>
              <a:rPr sz="1600" spc="-15" dirty="0">
                <a:latin typeface="Times New Roman"/>
                <a:cs typeface="Times New Roman"/>
              </a:rPr>
              <a:t>1mW </a:t>
            </a:r>
            <a:r>
              <a:rPr sz="1600" spc="-5" dirty="0">
                <a:latin typeface="Times New Roman"/>
                <a:cs typeface="Times New Roman"/>
              </a:rPr>
              <a:t>as</a:t>
            </a:r>
            <a:r>
              <a:rPr sz="1600" spc="215" dirty="0">
                <a:latin typeface="Times New Roman"/>
                <a:cs typeface="Times New Roman"/>
              </a:rPr>
              <a:t> </a:t>
            </a:r>
            <a:r>
              <a:rPr sz="1600" spc="-5" dirty="0">
                <a:latin typeface="Times New Roman"/>
                <a:cs typeface="Times New Roman"/>
              </a:rPr>
              <a:t>the</a:t>
            </a:r>
            <a:endParaRPr sz="1600" dirty="0">
              <a:latin typeface="Times New Roman"/>
              <a:cs typeface="Times New Roman"/>
            </a:endParaRPr>
          </a:p>
          <a:p>
            <a:pPr marL="299085" algn="l" rtl="0"/>
            <a:r>
              <a:rPr sz="1600" spc="-5" dirty="0">
                <a:latin typeface="Times New Roman"/>
                <a:cs typeface="Times New Roman"/>
              </a:rPr>
              <a:t>reference power</a:t>
            </a:r>
            <a:r>
              <a:rPr sz="1600" spc="20" dirty="0">
                <a:latin typeface="Times New Roman"/>
                <a:cs typeface="Times New Roman"/>
              </a:rPr>
              <a:t> </a:t>
            </a:r>
            <a:r>
              <a:rPr sz="1600" spc="-5" dirty="0">
                <a:latin typeface="Times New Roman"/>
                <a:cs typeface="Times New Roman"/>
              </a:rPr>
              <a:t>level.</a:t>
            </a:r>
            <a:endParaRPr sz="1600" dirty="0">
              <a:latin typeface="Times New Roman"/>
              <a:cs typeface="Times New Roman"/>
            </a:endParaRPr>
          </a:p>
          <a:p>
            <a:pPr marL="927100" marR="2540000" indent="50165" algn="l" rtl="0">
              <a:lnSpc>
                <a:spcPct val="120000"/>
              </a:lnSpc>
            </a:pPr>
            <a:r>
              <a:rPr sz="1600" spc="-10" dirty="0">
                <a:latin typeface="Times New Roman"/>
                <a:cs typeface="Times New Roman"/>
              </a:rPr>
              <a:t>Example: </a:t>
            </a:r>
            <a:r>
              <a:rPr sz="1600" spc="-5" dirty="0">
                <a:latin typeface="Times New Roman"/>
                <a:cs typeface="Times New Roman"/>
              </a:rPr>
              <a:t>Tx power = </a:t>
            </a:r>
            <a:r>
              <a:rPr sz="1600" spc="-35" dirty="0">
                <a:latin typeface="Times New Roman"/>
                <a:cs typeface="Times New Roman"/>
              </a:rPr>
              <a:t>100W, </a:t>
            </a:r>
            <a:r>
              <a:rPr sz="1600" spc="-5" dirty="0">
                <a:latin typeface="Times New Roman"/>
                <a:cs typeface="Times New Roman"/>
              </a:rPr>
              <a:t>Received power = </a:t>
            </a:r>
            <a:r>
              <a:rPr sz="1600" spc="-15" dirty="0">
                <a:latin typeface="Times New Roman"/>
                <a:cs typeface="Times New Roman"/>
              </a:rPr>
              <a:t>1mW  </a:t>
            </a:r>
            <a:r>
              <a:rPr sz="1600" spc="-5" dirty="0">
                <a:latin typeface="Times New Roman"/>
                <a:cs typeface="Times New Roman"/>
              </a:rPr>
              <a:t>Tx power is 100,000 </a:t>
            </a:r>
            <a:r>
              <a:rPr sz="1600" spc="-10" dirty="0">
                <a:latin typeface="Times New Roman"/>
                <a:cs typeface="Times New Roman"/>
              </a:rPr>
              <a:t>times </a:t>
            </a:r>
            <a:r>
              <a:rPr sz="1600" spc="-5" dirty="0">
                <a:latin typeface="Times New Roman"/>
                <a:cs typeface="Times New Roman"/>
              </a:rPr>
              <a:t>of received power  Difference is 10log(100/1mW) =</a:t>
            </a:r>
            <a:r>
              <a:rPr sz="1600" spc="90" dirty="0">
                <a:latin typeface="Times New Roman"/>
                <a:cs typeface="Times New Roman"/>
              </a:rPr>
              <a:t> </a:t>
            </a:r>
            <a:r>
              <a:rPr sz="1600" spc="-5" dirty="0">
                <a:latin typeface="Times New Roman"/>
                <a:cs typeface="Times New Roman"/>
              </a:rPr>
              <a:t>50dBm</a:t>
            </a:r>
            <a:endParaRPr sz="1600" dirty="0">
              <a:latin typeface="Times New Roman"/>
              <a:cs typeface="Times New Roman"/>
            </a:endParaRPr>
          </a:p>
        </p:txBody>
      </p:sp>
      <p:sp>
        <p:nvSpPr>
          <p:cNvPr id="3" name="object 3"/>
          <p:cNvSpPr txBox="1">
            <a:spLocks noGrp="1"/>
          </p:cNvSpPr>
          <p:nvPr>
            <p:ph type="title"/>
          </p:nvPr>
        </p:nvSpPr>
        <p:spPr>
          <a:xfrm>
            <a:off x="666207" y="510850"/>
            <a:ext cx="7574498" cy="689932"/>
          </a:xfrm>
          <a:prstGeom prst="rect">
            <a:avLst/>
          </a:prstGeom>
        </p:spPr>
        <p:txBody>
          <a:bodyPr vert="horz" wrap="square" lIns="0" tIns="12700" rIns="0" bIns="0" rtlCol="0" anchor="ctr">
            <a:spAutoFit/>
          </a:bodyPr>
          <a:lstStyle/>
          <a:p>
            <a:pPr marL="12700" algn="l" rtl="0">
              <a:lnSpc>
                <a:spcPct val="100000"/>
              </a:lnSpc>
              <a:spcBef>
                <a:spcPts val="100"/>
              </a:spcBef>
            </a:pPr>
            <a:r>
              <a:rPr spc="-5" dirty="0"/>
              <a:t>Radio propagation</a:t>
            </a:r>
            <a:r>
              <a:rPr spc="-50" dirty="0"/>
              <a:t> </a:t>
            </a:r>
            <a:r>
              <a:rPr dirty="0"/>
              <a:t>characteristic</a:t>
            </a:r>
          </a:p>
        </p:txBody>
      </p:sp>
    </p:spTree>
    <p:extLst>
      <p:ext uri="{BB962C8B-B14F-4D97-AF65-F5344CB8AC3E}">
        <p14:creationId xmlns:p14="http://schemas.microsoft.com/office/powerpoint/2010/main" xmlns="" val="2475392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ChangeArrowheads="1"/>
          </p:cNvSpPr>
          <p:nvPr/>
        </p:nvSpPr>
        <p:spPr bwMode="ltGray">
          <a:xfrm>
            <a:off x="1890713" y="350838"/>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29443" name="Rectangle 3"/>
          <p:cNvSpPr>
            <a:spLocks noChangeArrowheads="1"/>
          </p:cNvSpPr>
          <p:nvPr/>
        </p:nvSpPr>
        <p:spPr bwMode="ltGray">
          <a:xfrm>
            <a:off x="2273301"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nvGrpSpPr>
          <p:cNvPr id="829444" name="Group 4"/>
          <p:cNvGrpSpPr>
            <a:grpSpLocks/>
          </p:cNvGrpSpPr>
          <p:nvPr/>
        </p:nvGrpSpPr>
        <p:grpSpPr bwMode="auto">
          <a:xfrm>
            <a:off x="2014539" y="773113"/>
            <a:ext cx="738187" cy="474662"/>
            <a:chOff x="309" y="487"/>
            <a:chExt cx="465" cy="299"/>
          </a:xfrm>
        </p:grpSpPr>
        <p:sp>
          <p:nvSpPr>
            <p:cNvPr id="829445" name="Rectangle 5"/>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29446" name="Rectangle 6"/>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sp>
        <p:nvSpPr>
          <p:cNvPr id="829447" name="Rectangle 7"/>
          <p:cNvSpPr>
            <a:spLocks noChangeArrowheads="1"/>
          </p:cNvSpPr>
          <p:nvPr/>
        </p:nvSpPr>
        <p:spPr bwMode="ltGray">
          <a:xfrm>
            <a:off x="1600200" y="700089"/>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29448" name="Rectangle 8"/>
          <p:cNvSpPr>
            <a:spLocks noChangeArrowheads="1"/>
          </p:cNvSpPr>
          <p:nvPr/>
        </p:nvSpPr>
        <p:spPr bwMode="gray">
          <a:xfrm>
            <a:off x="2235200" y="242888"/>
            <a:ext cx="31750"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29449" name="Rectangle 9"/>
          <p:cNvSpPr>
            <a:spLocks noChangeArrowheads="1"/>
          </p:cNvSpPr>
          <p:nvPr/>
        </p:nvSpPr>
        <p:spPr bwMode="gray">
          <a:xfrm>
            <a:off x="1966914"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29450" name="Rectangle 10"/>
          <p:cNvSpPr>
            <a:spLocks noChangeArrowheads="1"/>
          </p:cNvSpPr>
          <p:nvPr/>
        </p:nvSpPr>
        <p:spPr bwMode="auto">
          <a:xfrm>
            <a:off x="1676400" y="1447800"/>
            <a:ext cx="8839200" cy="38100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9451" name="Rectangle 11"/>
          <p:cNvSpPr>
            <a:spLocks noChangeArrowheads="1"/>
          </p:cNvSpPr>
          <p:nvPr/>
        </p:nvSpPr>
        <p:spPr bwMode="auto">
          <a:xfrm>
            <a:off x="1476103" y="1447800"/>
            <a:ext cx="8810897"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rtl="0"/>
            <a:r>
              <a:rPr lang="en-US" altLang="en-US" dirty="0"/>
              <a:t>Suppose a signal travels through a transmission medium and its power is reduced to one-half. This means that P2 is (1/2)P1. In this case, the attenuation (loss of power) can be calculated as</a:t>
            </a:r>
          </a:p>
        </p:txBody>
      </p:sp>
      <p:sp>
        <p:nvSpPr>
          <p:cNvPr id="829452" name="Text Box 12"/>
          <p:cNvSpPr txBox="1">
            <a:spLocks noChangeArrowheads="1"/>
          </p:cNvSpPr>
          <p:nvPr/>
        </p:nvSpPr>
        <p:spPr bwMode="auto">
          <a:xfrm>
            <a:off x="3558728" y="182564"/>
            <a:ext cx="15958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rtl="0"/>
            <a:r>
              <a:rPr lang="en-US" altLang="en-US" sz="3200" dirty="0" smtClean="0">
                <a:solidFill>
                  <a:schemeClr val="hlink"/>
                </a:solidFill>
              </a:rPr>
              <a:t>Example</a:t>
            </a:r>
            <a:endParaRPr lang="en-US" altLang="en-US" sz="3200" dirty="0">
              <a:solidFill>
                <a:schemeClr val="hlink"/>
              </a:solidFill>
            </a:endParaRPr>
          </a:p>
        </p:txBody>
      </p:sp>
      <p:sp>
        <p:nvSpPr>
          <p:cNvPr id="829456" name="Rectangle 16"/>
          <p:cNvSpPr>
            <a:spLocks noChangeArrowheads="1"/>
          </p:cNvSpPr>
          <p:nvPr/>
        </p:nvSpPr>
        <p:spPr bwMode="auto">
          <a:xfrm>
            <a:off x="1676400" y="5302250"/>
            <a:ext cx="8534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rtl="0"/>
            <a:r>
              <a:rPr lang="en-US" altLang="en-US" dirty="0"/>
              <a:t>A loss of 3 dB (–3 dB) is equivalent to losing one-half the power.</a:t>
            </a:r>
          </a:p>
        </p:txBody>
      </p:sp>
      <p:pic>
        <p:nvPicPr>
          <p:cNvPr id="829457"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82850" y="3919538"/>
            <a:ext cx="7226300" cy="728662"/>
          </a:xfrm>
          <a:prstGeom prst="rect">
            <a:avLst/>
          </a:prstGeom>
          <a:noFill/>
          <a:ln w="57150" cmpd="thickThin">
            <a:solidFill>
              <a:schemeClr val="fo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574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ltGray">
          <a:xfrm>
            <a:off x="1890713" y="350838"/>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2515" name="Rectangle 3"/>
          <p:cNvSpPr>
            <a:spLocks noChangeArrowheads="1"/>
          </p:cNvSpPr>
          <p:nvPr/>
        </p:nvSpPr>
        <p:spPr bwMode="ltGray">
          <a:xfrm>
            <a:off x="2273301"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nvGrpSpPr>
          <p:cNvPr id="832516" name="Group 4"/>
          <p:cNvGrpSpPr>
            <a:grpSpLocks/>
          </p:cNvGrpSpPr>
          <p:nvPr/>
        </p:nvGrpSpPr>
        <p:grpSpPr bwMode="auto">
          <a:xfrm>
            <a:off x="2014539" y="773113"/>
            <a:ext cx="738187" cy="474662"/>
            <a:chOff x="309" y="487"/>
            <a:chExt cx="465" cy="299"/>
          </a:xfrm>
        </p:grpSpPr>
        <p:sp>
          <p:nvSpPr>
            <p:cNvPr id="832517" name="Rectangle 5"/>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2518" name="Rectangle 6"/>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sp>
        <p:nvSpPr>
          <p:cNvPr id="832519" name="Rectangle 7"/>
          <p:cNvSpPr>
            <a:spLocks noChangeArrowheads="1"/>
          </p:cNvSpPr>
          <p:nvPr/>
        </p:nvSpPr>
        <p:spPr bwMode="ltGray">
          <a:xfrm>
            <a:off x="1600200" y="700089"/>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2520" name="Rectangle 8"/>
          <p:cNvSpPr>
            <a:spLocks noChangeArrowheads="1"/>
          </p:cNvSpPr>
          <p:nvPr/>
        </p:nvSpPr>
        <p:spPr bwMode="gray">
          <a:xfrm>
            <a:off x="2235200" y="242888"/>
            <a:ext cx="31750"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2521" name="Rectangle 9"/>
          <p:cNvSpPr>
            <a:spLocks noChangeArrowheads="1"/>
          </p:cNvSpPr>
          <p:nvPr/>
        </p:nvSpPr>
        <p:spPr bwMode="gray">
          <a:xfrm>
            <a:off x="1966914"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2522" name="Rectangle 10"/>
          <p:cNvSpPr>
            <a:spLocks noChangeArrowheads="1"/>
          </p:cNvSpPr>
          <p:nvPr/>
        </p:nvSpPr>
        <p:spPr bwMode="auto">
          <a:xfrm>
            <a:off x="1676400" y="1447800"/>
            <a:ext cx="8839200" cy="38100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2523" name="Rectangle 11"/>
          <p:cNvSpPr>
            <a:spLocks noChangeArrowheads="1"/>
          </p:cNvSpPr>
          <p:nvPr/>
        </p:nvSpPr>
        <p:spPr bwMode="auto">
          <a:xfrm>
            <a:off x="1752600" y="1447800"/>
            <a:ext cx="8534400"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rtl="0"/>
            <a:r>
              <a:rPr lang="en-US" altLang="en-US" dirty="0"/>
              <a:t>Sometimes the decibel is used to measure signal power in </a:t>
            </a:r>
            <a:r>
              <a:rPr lang="en-US" altLang="en-US" dirty="0" err="1"/>
              <a:t>milliwatts</a:t>
            </a:r>
            <a:r>
              <a:rPr lang="en-US" altLang="en-US" dirty="0"/>
              <a:t>. In this case, it is referred to as </a:t>
            </a:r>
            <a:r>
              <a:rPr lang="en-US" altLang="en-US" dirty="0" err="1">
                <a:solidFill>
                  <a:schemeClr val="hlink"/>
                </a:solidFill>
              </a:rPr>
              <a:t>dB</a:t>
            </a:r>
            <a:r>
              <a:rPr lang="en-US" altLang="en-US" baseline="-25000" dirty="0" err="1">
                <a:solidFill>
                  <a:schemeClr val="hlink"/>
                </a:solidFill>
              </a:rPr>
              <a:t>m</a:t>
            </a:r>
            <a:r>
              <a:rPr lang="en-US" altLang="en-US" dirty="0"/>
              <a:t> and is calculated as </a:t>
            </a:r>
            <a:r>
              <a:rPr lang="en-US" altLang="en-US" dirty="0" err="1"/>
              <a:t>dB</a:t>
            </a:r>
            <a:r>
              <a:rPr lang="en-US" altLang="en-US" baseline="-25000" dirty="0" err="1"/>
              <a:t>m</a:t>
            </a:r>
            <a:r>
              <a:rPr lang="en-US" altLang="en-US" dirty="0"/>
              <a:t> = 10 log10 P</a:t>
            </a:r>
            <a:r>
              <a:rPr lang="en-US" altLang="en-US" baseline="-25000" dirty="0"/>
              <a:t>m </a:t>
            </a:r>
            <a:r>
              <a:rPr lang="en-US" altLang="en-US" dirty="0"/>
              <a:t>, where P</a:t>
            </a:r>
            <a:r>
              <a:rPr lang="en-US" altLang="en-US" baseline="-25000" dirty="0"/>
              <a:t>m</a:t>
            </a:r>
            <a:r>
              <a:rPr lang="en-US" altLang="en-US" dirty="0"/>
              <a:t> is the power in </a:t>
            </a:r>
            <a:r>
              <a:rPr lang="en-US" altLang="en-US" dirty="0" err="1"/>
              <a:t>milliwatts</a:t>
            </a:r>
            <a:r>
              <a:rPr lang="en-US" altLang="en-US" dirty="0"/>
              <a:t>. Calculate the power of a signal with </a:t>
            </a:r>
            <a:r>
              <a:rPr lang="en-US" altLang="en-US" dirty="0" err="1"/>
              <a:t>dB</a:t>
            </a:r>
            <a:r>
              <a:rPr lang="en-US" altLang="en-US" baseline="-25000" dirty="0" err="1"/>
              <a:t>m</a:t>
            </a:r>
            <a:r>
              <a:rPr lang="en-US" altLang="en-US" dirty="0"/>
              <a:t> = −30.</a:t>
            </a:r>
          </a:p>
          <a:p>
            <a:pPr algn="just"/>
            <a:endParaRPr lang="en-US" altLang="en-US" dirty="0"/>
          </a:p>
          <a:p>
            <a:pPr algn="just" rtl="0"/>
            <a:r>
              <a:rPr lang="en-US" altLang="en-US" dirty="0">
                <a:solidFill>
                  <a:schemeClr val="hlink"/>
                </a:solidFill>
              </a:rPr>
              <a:t>Solution</a:t>
            </a:r>
          </a:p>
          <a:p>
            <a:pPr algn="just" rtl="0"/>
            <a:r>
              <a:rPr lang="en-US" altLang="en-US" dirty="0"/>
              <a:t>We can calculate the power in the signal as</a:t>
            </a:r>
          </a:p>
        </p:txBody>
      </p:sp>
      <p:sp>
        <p:nvSpPr>
          <p:cNvPr id="832524" name="Text Box 12"/>
          <p:cNvSpPr txBox="1">
            <a:spLocks noChangeArrowheads="1"/>
          </p:cNvSpPr>
          <p:nvPr/>
        </p:nvSpPr>
        <p:spPr bwMode="auto">
          <a:xfrm>
            <a:off x="2713039" y="257440"/>
            <a:ext cx="15958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dirty="0" smtClean="0">
                <a:solidFill>
                  <a:schemeClr val="hlink"/>
                </a:solidFill>
              </a:rPr>
              <a:t>Example</a:t>
            </a:r>
            <a:endParaRPr lang="en-US" altLang="en-US" sz="3200" dirty="0">
              <a:solidFill>
                <a:schemeClr val="hlink"/>
              </a:solidFill>
            </a:endParaRPr>
          </a:p>
        </p:txBody>
      </p:sp>
      <p:pic>
        <p:nvPicPr>
          <p:cNvPr id="832526" name="Picture 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4538" y="5073650"/>
            <a:ext cx="4945062" cy="869950"/>
          </a:xfrm>
          <a:prstGeom prst="rect">
            <a:avLst/>
          </a:prstGeom>
          <a:noFill/>
          <a:ln w="57150" cmpd="thickThin">
            <a:solidFill>
              <a:srgbClr val="3366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6028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r>
              <a:rPr lang="en-US" altLang="en-US"/>
              <a:t>3.</a:t>
            </a:r>
            <a:fld id="{053EA56A-C8D7-49A1-ADCE-3B463BEDC286}" type="slidenum">
              <a:rPr lang="en-US" altLang="en-US"/>
              <a:pPr/>
              <a:t>38</a:t>
            </a:fld>
            <a:endParaRPr lang="en-US" altLang="en-US"/>
          </a:p>
        </p:txBody>
      </p:sp>
      <p:sp>
        <p:nvSpPr>
          <p:cNvPr id="1006594" name="Rectangle 2"/>
          <p:cNvSpPr>
            <a:spLocks noGrp="1" noChangeArrowheads="1"/>
          </p:cNvSpPr>
          <p:nvPr>
            <p:ph type="title"/>
          </p:nvPr>
        </p:nvSpPr>
        <p:spPr bwMode="auto">
          <a:xfrm>
            <a:off x="2209800" y="609600"/>
            <a:ext cx="7772400" cy="11430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normAutofit/>
          </a:bodyPr>
          <a:lstStyle/>
          <a:p>
            <a:pPr algn="ctr"/>
            <a:r>
              <a:rPr lang="en-US" altLang="en-US" dirty="0"/>
              <a:t>Signal to Noise Ratio (SNR)</a:t>
            </a:r>
          </a:p>
        </p:txBody>
      </p:sp>
      <p:sp>
        <p:nvSpPr>
          <p:cNvPr id="1006595" name="Rectangle 3"/>
          <p:cNvSpPr>
            <a:spLocks noGrp="1" noChangeArrowheads="1"/>
          </p:cNvSpPr>
          <p:nvPr>
            <p:ph type="body" idx="1"/>
          </p:nvPr>
        </p:nvSpPr>
        <p:spPr bwMode="auto">
          <a:xfrm>
            <a:off x="2209800" y="1981200"/>
            <a:ext cx="7772400" cy="41148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normAutofit/>
          </a:bodyPr>
          <a:lstStyle/>
          <a:p>
            <a:pPr algn="l" rtl="0"/>
            <a:r>
              <a:rPr lang="en-US" altLang="en-US" dirty="0"/>
              <a:t>To measure the quality of a system the SNR is often used. It indicates the strength of the signal </a:t>
            </a:r>
            <a:r>
              <a:rPr lang="en-US" altLang="en-US" dirty="0" smtClean="0"/>
              <a:t>w.r.t </a:t>
            </a:r>
            <a:r>
              <a:rPr lang="en-US" altLang="en-US" dirty="0"/>
              <a:t>the noise power in the system. </a:t>
            </a:r>
          </a:p>
          <a:p>
            <a:pPr algn="l" rtl="0"/>
            <a:r>
              <a:rPr lang="en-US" altLang="en-US" dirty="0"/>
              <a:t>It is the ratio between two powers.</a:t>
            </a:r>
          </a:p>
          <a:p>
            <a:pPr algn="l" rtl="0"/>
            <a:r>
              <a:rPr lang="en-US" altLang="en-US" dirty="0"/>
              <a:t>It is usually given in dB and referred to as </a:t>
            </a:r>
            <a:r>
              <a:rPr lang="en-US" altLang="en-US" dirty="0" err="1"/>
              <a:t>SNR</a:t>
            </a:r>
            <a:r>
              <a:rPr lang="en-US" altLang="en-US" baseline="-25000" dirty="0" err="1"/>
              <a:t>dB</a:t>
            </a:r>
            <a:r>
              <a:rPr lang="en-US" altLang="en-US" baseline="-25000" dirty="0"/>
              <a:t>.</a:t>
            </a:r>
          </a:p>
        </p:txBody>
      </p:sp>
    </p:spTree>
    <p:extLst>
      <p:ext uri="{BB962C8B-B14F-4D97-AF65-F5344CB8AC3E}">
        <p14:creationId xmlns:p14="http://schemas.microsoft.com/office/powerpoint/2010/main" xmlns="" val="3436283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ltGray">
          <a:xfrm>
            <a:off x="1890713" y="350838"/>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4563" name="Rectangle 3"/>
          <p:cNvSpPr>
            <a:spLocks noChangeArrowheads="1"/>
          </p:cNvSpPr>
          <p:nvPr/>
        </p:nvSpPr>
        <p:spPr bwMode="ltGray">
          <a:xfrm>
            <a:off x="2273301"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nvGrpSpPr>
          <p:cNvPr id="834564" name="Group 4"/>
          <p:cNvGrpSpPr>
            <a:grpSpLocks/>
          </p:cNvGrpSpPr>
          <p:nvPr/>
        </p:nvGrpSpPr>
        <p:grpSpPr bwMode="auto">
          <a:xfrm>
            <a:off x="2014539" y="773113"/>
            <a:ext cx="738187" cy="474662"/>
            <a:chOff x="309" y="487"/>
            <a:chExt cx="465" cy="299"/>
          </a:xfrm>
        </p:grpSpPr>
        <p:sp>
          <p:nvSpPr>
            <p:cNvPr id="834565" name="Rectangle 5"/>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4566" name="Rectangle 6"/>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sp>
        <p:nvSpPr>
          <p:cNvPr id="834567" name="Rectangle 7"/>
          <p:cNvSpPr>
            <a:spLocks noChangeArrowheads="1"/>
          </p:cNvSpPr>
          <p:nvPr/>
        </p:nvSpPr>
        <p:spPr bwMode="ltGray">
          <a:xfrm>
            <a:off x="1600200" y="700089"/>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4568" name="Rectangle 8"/>
          <p:cNvSpPr>
            <a:spLocks noChangeArrowheads="1"/>
          </p:cNvSpPr>
          <p:nvPr/>
        </p:nvSpPr>
        <p:spPr bwMode="gray">
          <a:xfrm>
            <a:off x="2235200" y="242888"/>
            <a:ext cx="31750"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4569" name="Rectangle 9"/>
          <p:cNvSpPr>
            <a:spLocks noChangeArrowheads="1"/>
          </p:cNvSpPr>
          <p:nvPr/>
        </p:nvSpPr>
        <p:spPr bwMode="gray">
          <a:xfrm>
            <a:off x="1966914"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4570" name="Rectangle 10"/>
          <p:cNvSpPr>
            <a:spLocks noChangeArrowheads="1"/>
          </p:cNvSpPr>
          <p:nvPr/>
        </p:nvSpPr>
        <p:spPr bwMode="auto">
          <a:xfrm>
            <a:off x="1676400" y="1447800"/>
            <a:ext cx="8839200" cy="38100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4571" name="Rectangle 11"/>
          <p:cNvSpPr>
            <a:spLocks noChangeArrowheads="1"/>
          </p:cNvSpPr>
          <p:nvPr/>
        </p:nvSpPr>
        <p:spPr bwMode="auto">
          <a:xfrm>
            <a:off x="1752600" y="1447800"/>
            <a:ext cx="85344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rtl="0"/>
            <a:r>
              <a:rPr lang="en-US" altLang="en-US" dirty="0"/>
              <a:t>The power of a signal is 10 </a:t>
            </a:r>
            <a:r>
              <a:rPr lang="en-US" altLang="en-US" dirty="0" err="1"/>
              <a:t>mW</a:t>
            </a:r>
            <a:r>
              <a:rPr lang="en-US" altLang="en-US" dirty="0"/>
              <a:t> and the power of the noise is 1 </a:t>
            </a:r>
            <a:r>
              <a:rPr lang="en-US" altLang="en-US" dirty="0" err="1" smtClean="0"/>
              <a:t>μW</a:t>
            </a:r>
            <a:r>
              <a:rPr lang="en-US" altLang="en-US" dirty="0"/>
              <a:t>; what are the values of SNR and </a:t>
            </a:r>
            <a:r>
              <a:rPr lang="en-US" altLang="en-US" dirty="0" err="1"/>
              <a:t>SNR</a:t>
            </a:r>
            <a:r>
              <a:rPr lang="en-US" altLang="en-US" baseline="-25000" dirty="0" err="1"/>
              <a:t>dB</a:t>
            </a:r>
            <a:r>
              <a:rPr lang="en-US" altLang="en-US" baseline="-25000" dirty="0"/>
              <a:t> </a:t>
            </a:r>
            <a:r>
              <a:rPr lang="en-US" altLang="en-US" dirty="0"/>
              <a:t>?</a:t>
            </a:r>
          </a:p>
          <a:p>
            <a:pPr algn="just" rtl="0"/>
            <a:endParaRPr lang="en-US" altLang="en-US" dirty="0"/>
          </a:p>
          <a:p>
            <a:pPr algn="just" rtl="0"/>
            <a:r>
              <a:rPr lang="en-US" altLang="en-US" dirty="0"/>
              <a:t>Solution</a:t>
            </a:r>
          </a:p>
          <a:p>
            <a:pPr algn="just" rtl="0"/>
            <a:r>
              <a:rPr lang="en-US" altLang="en-US" dirty="0"/>
              <a:t>The values of SNR and </a:t>
            </a:r>
            <a:r>
              <a:rPr lang="en-US" altLang="en-US" dirty="0" err="1"/>
              <a:t>SNRdB</a:t>
            </a:r>
            <a:r>
              <a:rPr lang="en-US" altLang="en-US" dirty="0"/>
              <a:t> can be calculated as follows</a:t>
            </a:r>
            <a:r>
              <a:rPr lang="en-US" altLang="en-US" dirty="0" smtClean="0"/>
              <a:t>:</a:t>
            </a:r>
          </a:p>
          <a:p>
            <a:pPr algn="just" rtl="0"/>
            <a:endParaRPr lang="en-US" altLang="en-US" dirty="0"/>
          </a:p>
          <a:p>
            <a:pPr algn="just" rtl="0"/>
            <a:endParaRPr lang="en-US" altLang="en-US" dirty="0" smtClean="0"/>
          </a:p>
          <a:p>
            <a:pPr algn="just" rtl="0"/>
            <a:endParaRPr lang="en-US" altLang="en-US" dirty="0"/>
          </a:p>
        </p:txBody>
      </p:sp>
      <p:sp>
        <p:nvSpPr>
          <p:cNvPr id="834572" name="Text Box 12"/>
          <p:cNvSpPr txBox="1">
            <a:spLocks noChangeArrowheads="1"/>
          </p:cNvSpPr>
          <p:nvPr/>
        </p:nvSpPr>
        <p:spPr bwMode="auto">
          <a:xfrm>
            <a:off x="3558728" y="182564"/>
            <a:ext cx="15958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dirty="0" smtClean="0">
                <a:solidFill>
                  <a:schemeClr val="hlink"/>
                </a:solidFill>
              </a:rPr>
              <a:t>Example</a:t>
            </a:r>
            <a:endParaRPr lang="en-US" altLang="en-US" sz="3200" dirty="0">
              <a:solidFill>
                <a:schemeClr val="hlink"/>
              </a:solidFill>
            </a:endParaRPr>
          </a:p>
        </p:txBody>
      </p:sp>
      <p:pic>
        <p:nvPicPr>
          <p:cNvPr id="8" name="صورة 7"/>
          <p:cNvPicPr>
            <a:picLocks noChangeAspect="1"/>
          </p:cNvPicPr>
          <p:nvPr/>
        </p:nvPicPr>
        <p:blipFill>
          <a:blip r:embed="rId3"/>
          <a:stretch>
            <a:fillRect/>
          </a:stretch>
        </p:blipFill>
        <p:spPr>
          <a:xfrm>
            <a:off x="3558728" y="3631610"/>
            <a:ext cx="5610225" cy="1266825"/>
          </a:xfrm>
          <a:prstGeom prst="rect">
            <a:avLst/>
          </a:prstGeom>
        </p:spPr>
      </p:pic>
    </p:spTree>
    <p:extLst>
      <p:ext uri="{BB962C8B-B14F-4D97-AF65-F5344CB8AC3E}">
        <p14:creationId xmlns:p14="http://schemas.microsoft.com/office/powerpoint/2010/main" xmlns="" val="2723535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58344" y="914400"/>
            <a:ext cx="8422783" cy="4327301"/>
          </a:xfrm>
          <a:prstGeom prst="rect">
            <a:avLst/>
          </a:prstGeom>
        </p:spPr>
      </p:pic>
      <p:sp>
        <p:nvSpPr>
          <p:cNvPr id="5" name="Rectangle 4"/>
          <p:cNvSpPr/>
          <p:nvPr/>
        </p:nvSpPr>
        <p:spPr>
          <a:xfrm>
            <a:off x="1880315" y="5467810"/>
            <a:ext cx="8899302" cy="646331"/>
          </a:xfrm>
          <a:prstGeom prst="rect">
            <a:avLst/>
          </a:prstGeom>
        </p:spPr>
        <p:txBody>
          <a:bodyPr wrap="square">
            <a:spAutoFit/>
          </a:bodyPr>
          <a:lstStyle/>
          <a:p>
            <a:pPr algn="l"/>
            <a:r>
              <a:rPr lang="en-US" dirty="0" smtClean="0">
                <a:latin typeface="UniversLTStd-Black"/>
              </a:rPr>
              <a:t>Figure 2.1. </a:t>
            </a:r>
            <a:r>
              <a:rPr lang="en-US" dirty="0" smtClean="0">
                <a:latin typeface="UniversLTStd"/>
              </a:rPr>
              <a:t>Radio </a:t>
            </a:r>
            <a:r>
              <a:rPr lang="en-US" dirty="0">
                <a:latin typeface="UniversLTStd"/>
              </a:rPr>
              <a:t>frequency is used in many different devices to provide wireless</a:t>
            </a:r>
          </a:p>
          <a:p>
            <a:pPr algn="l"/>
            <a:r>
              <a:rPr lang="en-US" dirty="0">
                <a:latin typeface="UniversLTStd"/>
              </a:rPr>
              <a:t>communications</a:t>
            </a:r>
            <a:endParaRPr lang="en-US" dirty="0"/>
          </a:p>
        </p:txBody>
      </p:sp>
    </p:spTree>
    <p:extLst>
      <p:ext uri="{BB962C8B-B14F-4D97-AF65-F5344CB8AC3E}">
        <p14:creationId xmlns:p14="http://schemas.microsoft.com/office/powerpoint/2010/main" xmlns="" val="4240460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ChangeArrowheads="1"/>
          </p:cNvSpPr>
          <p:nvPr/>
        </p:nvSpPr>
        <p:spPr bwMode="ltGray">
          <a:xfrm>
            <a:off x="1890713" y="350838"/>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5587" name="Rectangle 3"/>
          <p:cNvSpPr>
            <a:spLocks noChangeArrowheads="1"/>
          </p:cNvSpPr>
          <p:nvPr/>
        </p:nvSpPr>
        <p:spPr bwMode="ltGray">
          <a:xfrm>
            <a:off x="2273301"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nvGrpSpPr>
          <p:cNvPr id="835588" name="Group 4"/>
          <p:cNvGrpSpPr>
            <a:grpSpLocks/>
          </p:cNvGrpSpPr>
          <p:nvPr/>
        </p:nvGrpSpPr>
        <p:grpSpPr bwMode="auto">
          <a:xfrm>
            <a:off x="2014539" y="773113"/>
            <a:ext cx="738187" cy="474662"/>
            <a:chOff x="309" y="487"/>
            <a:chExt cx="465" cy="299"/>
          </a:xfrm>
        </p:grpSpPr>
        <p:sp>
          <p:nvSpPr>
            <p:cNvPr id="835589" name="Rectangle 5"/>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5590" name="Rectangle 6"/>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sp>
        <p:nvSpPr>
          <p:cNvPr id="835591" name="Rectangle 7"/>
          <p:cNvSpPr>
            <a:spLocks noChangeArrowheads="1"/>
          </p:cNvSpPr>
          <p:nvPr/>
        </p:nvSpPr>
        <p:spPr bwMode="ltGray">
          <a:xfrm>
            <a:off x="1600200" y="700089"/>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5592" name="Rectangle 8"/>
          <p:cNvSpPr>
            <a:spLocks noChangeArrowheads="1"/>
          </p:cNvSpPr>
          <p:nvPr/>
        </p:nvSpPr>
        <p:spPr bwMode="gray">
          <a:xfrm>
            <a:off x="2235200" y="242888"/>
            <a:ext cx="31750"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5593" name="Rectangle 9"/>
          <p:cNvSpPr>
            <a:spLocks noChangeArrowheads="1"/>
          </p:cNvSpPr>
          <p:nvPr/>
        </p:nvSpPr>
        <p:spPr bwMode="gray">
          <a:xfrm>
            <a:off x="1966914"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835594" name="Rectangle 10"/>
          <p:cNvSpPr>
            <a:spLocks noChangeArrowheads="1"/>
          </p:cNvSpPr>
          <p:nvPr/>
        </p:nvSpPr>
        <p:spPr bwMode="auto">
          <a:xfrm>
            <a:off x="1676400" y="1447800"/>
            <a:ext cx="8839200" cy="38100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5595" name="Rectangle 11"/>
          <p:cNvSpPr>
            <a:spLocks noChangeArrowheads="1"/>
          </p:cNvSpPr>
          <p:nvPr/>
        </p:nvSpPr>
        <p:spPr bwMode="auto">
          <a:xfrm>
            <a:off x="1752600" y="1447800"/>
            <a:ext cx="8534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rtl="0"/>
            <a:r>
              <a:rPr lang="en-US" altLang="en-US" dirty="0"/>
              <a:t>The values of SNR and </a:t>
            </a:r>
            <a:r>
              <a:rPr lang="en-US" altLang="en-US" dirty="0" err="1"/>
              <a:t>SNRdB</a:t>
            </a:r>
            <a:r>
              <a:rPr lang="en-US" altLang="en-US" dirty="0"/>
              <a:t> for a noiseless channel are</a:t>
            </a:r>
          </a:p>
        </p:txBody>
      </p:sp>
      <p:sp>
        <p:nvSpPr>
          <p:cNvPr id="835596" name="Text Box 12"/>
          <p:cNvSpPr txBox="1">
            <a:spLocks noChangeArrowheads="1"/>
          </p:cNvSpPr>
          <p:nvPr/>
        </p:nvSpPr>
        <p:spPr bwMode="auto">
          <a:xfrm>
            <a:off x="3558728" y="182564"/>
            <a:ext cx="159588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dirty="0" smtClean="0">
                <a:solidFill>
                  <a:schemeClr val="hlink"/>
                </a:solidFill>
              </a:rPr>
              <a:t>Example</a:t>
            </a:r>
            <a:endParaRPr lang="en-US" altLang="en-US" sz="3200" dirty="0">
              <a:solidFill>
                <a:schemeClr val="hlink"/>
              </a:solidFill>
            </a:endParaRPr>
          </a:p>
        </p:txBody>
      </p:sp>
      <p:pic>
        <p:nvPicPr>
          <p:cNvPr id="835598" name="Picture 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24554" y="2631283"/>
            <a:ext cx="3159125" cy="998537"/>
          </a:xfrm>
          <a:prstGeom prst="rect">
            <a:avLst/>
          </a:prstGeom>
          <a:noFill/>
          <a:ln w="57150" cmpd="thinThick">
            <a:solidFill>
              <a:srgbClr val="3366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35599" name="Rectangle 15"/>
          <p:cNvSpPr>
            <a:spLocks noChangeArrowheads="1"/>
          </p:cNvSpPr>
          <p:nvPr/>
        </p:nvSpPr>
        <p:spPr bwMode="auto">
          <a:xfrm>
            <a:off x="1752600" y="4205288"/>
            <a:ext cx="8534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rtl="0"/>
            <a:r>
              <a:rPr lang="en-US" altLang="en-US" dirty="0"/>
              <a:t>We can never achieve this ratio in real life; it is an ideal.</a:t>
            </a:r>
          </a:p>
        </p:txBody>
      </p:sp>
    </p:spTree>
    <p:extLst>
      <p:ext uri="{BB962C8B-B14F-4D97-AF65-F5344CB8AC3E}">
        <p14:creationId xmlns:p14="http://schemas.microsoft.com/office/powerpoint/2010/main" xmlns="" val="3053893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Line 2"/>
          <p:cNvSpPr>
            <a:spLocks noChangeShapeType="1"/>
          </p:cNvSpPr>
          <p:nvPr/>
        </p:nvSpPr>
        <p:spPr bwMode="auto">
          <a:xfrm>
            <a:off x="1676400" y="228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07587" name="Line 3"/>
          <p:cNvSpPr>
            <a:spLocks noChangeShapeType="1"/>
          </p:cNvSpPr>
          <p:nvPr/>
        </p:nvSpPr>
        <p:spPr bwMode="auto">
          <a:xfrm>
            <a:off x="1676400" y="10668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07588" name="Text Box 4"/>
          <p:cNvSpPr txBox="1">
            <a:spLocks noChangeArrowheads="1"/>
          </p:cNvSpPr>
          <p:nvPr/>
        </p:nvSpPr>
        <p:spPr bwMode="auto">
          <a:xfrm>
            <a:off x="2938932" y="457201"/>
            <a:ext cx="561134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dirty="0">
                <a:solidFill>
                  <a:schemeClr val="folHlink"/>
                </a:solidFill>
              </a:rPr>
              <a:t>Figure </a:t>
            </a:r>
            <a:r>
              <a:rPr lang="en-US" altLang="en-US" sz="2000" dirty="0" smtClean="0"/>
              <a:t>Two </a:t>
            </a:r>
            <a:r>
              <a:rPr lang="en-US" altLang="en-US" sz="2000" dirty="0"/>
              <a:t>cases of SNR: a high SNR and a low SNR</a:t>
            </a:r>
          </a:p>
        </p:txBody>
      </p:sp>
      <p:sp>
        <p:nvSpPr>
          <p:cNvPr id="707589"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707590"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28814" y="1406526"/>
            <a:ext cx="8281987" cy="476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278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Bit Error Rate</a:t>
            </a:r>
            <a:endParaRPr lang="en-US" dirty="0"/>
          </a:p>
        </p:txBody>
      </p:sp>
      <p:sp>
        <p:nvSpPr>
          <p:cNvPr id="3" name="عنصر نائب للمحتوى 2"/>
          <p:cNvSpPr>
            <a:spLocks noGrp="1"/>
          </p:cNvSpPr>
          <p:nvPr>
            <p:ph idx="1"/>
          </p:nvPr>
        </p:nvSpPr>
        <p:spPr/>
        <p:txBody>
          <a:bodyPr>
            <a:normAutofit fontScale="92500" lnSpcReduction="20000"/>
          </a:bodyPr>
          <a:lstStyle/>
          <a:p>
            <a:pPr marL="0" lvl="0" indent="0" algn="l" rtl="0" eaLnBrk="0" fontAlgn="base" hangingPunct="0">
              <a:lnSpc>
                <a:spcPct val="100000"/>
              </a:lnSpc>
              <a:spcBef>
                <a:spcPct val="0"/>
              </a:spcBef>
              <a:spcAft>
                <a:spcPct val="0"/>
              </a:spcAft>
              <a:buNone/>
            </a:pPr>
            <a:r>
              <a:rPr lang="en-US" dirty="0">
                <a:cs typeface="Arial" panose="020B0604020202020204" pitchFamily="34" charset="0"/>
              </a:rPr>
              <a:t>The bit error rate (BER) </a:t>
            </a:r>
            <a:r>
              <a:rPr lang="en-US" dirty="0">
                <a:solidFill>
                  <a:srgbClr val="FF0000"/>
                </a:solidFill>
                <a:cs typeface="Arial" panose="020B0604020202020204" pitchFamily="34" charset="0"/>
              </a:rPr>
              <a:t>is the number of bit errors per unit of time</a:t>
            </a:r>
            <a:r>
              <a:rPr lang="en-US" dirty="0" smtClean="0">
                <a:solidFill>
                  <a:srgbClr val="FF0000"/>
                </a:solidFill>
                <a:cs typeface="Arial" panose="020B0604020202020204" pitchFamily="34" charset="0"/>
              </a:rPr>
              <a:t>.</a:t>
            </a:r>
          </a:p>
          <a:p>
            <a:pPr marL="0" lvl="0" indent="0" algn="l" rtl="0" eaLnBrk="0" fontAlgn="base" hangingPunct="0">
              <a:lnSpc>
                <a:spcPct val="100000"/>
              </a:lnSpc>
              <a:spcBef>
                <a:spcPct val="0"/>
              </a:spcBef>
              <a:spcAft>
                <a:spcPct val="0"/>
              </a:spcAft>
              <a:buNone/>
            </a:pPr>
            <a:r>
              <a:rPr lang="en-US" dirty="0" smtClean="0">
                <a:cs typeface="Arial" panose="020B0604020202020204" pitchFamily="34" charset="0"/>
              </a:rPr>
              <a:t> </a:t>
            </a:r>
            <a:r>
              <a:rPr lang="en-US" dirty="0">
                <a:cs typeface="Arial" panose="020B0604020202020204" pitchFamily="34" charset="0"/>
              </a:rPr>
              <a:t>The bit error ratio (also BER) </a:t>
            </a:r>
            <a:r>
              <a:rPr lang="en-US" dirty="0">
                <a:solidFill>
                  <a:srgbClr val="FF0000"/>
                </a:solidFill>
                <a:cs typeface="Arial" panose="020B0604020202020204" pitchFamily="34" charset="0"/>
              </a:rPr>
              <a:t>is the number of bit errors divided by the total number of transferred bits during a studied time interval.</a:t>
            </a:r>
          </a:p>
          <a:p>
            <a:pPr marL="0" lvl="0" indent="0" algn="l" rtl="0" eaLnBrk="0" fontAlgn="base" hangingPunct="0">
              <a:lnSpc>
                <a:spcPct val="100000"/>
              </a:lnSpc>
              <a:spcBef>
                <a:spcPct val="0"/>
              </a:spcBef>
              <a:spcAft>
                <a:spcPct val="0"/>
              </a:spcAft>
              <a:buNone/>
            </a:pPr>
            <a:r>
              <a:rPr lang="en-US" dirty="0">
                <a:cs typeface="Arial" panose="020B0604020202020204" pitchFamily="34" charset="0"/>
              </a:rPr>
              <a:t>As an example, assume this transmitted bit sequence:</a:t>
            </a:r>
            <a:endParaRPr lang="en-US" dirty="0">
              <a:solidFill>
                <a:srgbClr val="264966"/>
              </a:solidFill>
              <a:cs typeface="Arial" panose="020B0604020202020204" pitchFamily="34" charset="0"/>
            </a:endParaRPr>
          </a:p>
          <a:p>
            <a:pPr marL="0" lvl="0" indent="0" algn="l" rtl="0" eaLnBrk="0" fontAlgn="base" hangingPunct="0">
              <a:lnSpc>
                <a:spcPct val="100000"/>
              </a:lnSpc>
              <a:spcBef>
                <a:spcPct val="0"/>
              </a:spcBef>
              <a:spcAft>
                <a:spcPct val="0"/>
              </a:spcAft>
              <a:buNone/>
            </a:pPr>
            <a:r>
              <a:rPr lang="en-US" dirty="0">
                <a:solidFill>
                  <a:srgbClr val="264966"/>
                </a:solidFill>
                <a:cs typeface="Arial" panose="020B0604020202020204" pitchFamily="34" charset="0"/>
              </a:rPr>
              <a:t>1 1 0 0 0 1 0 1 1</a:t>
            </a:r>
            <a:endParaRPr lang="en-US" dirty="0">
              <a:cs typeface="Arial" panose="020B0604020202020204" pitchFamily="34" charset="0"/>
            </a:endParaRPr>
          </a:p>
          <a:p>
            <a:pPr marL="0" lvl="0" indent="0" algn="l" rtl="0" eaLnBrk="0" fontAlgn="base" hangingPunct="0">
              <a:lnSpc>
                <a:spcPct val="100000"/>
              </a:lnSpc>
              <a:spcBef>
                <a:spcPct val="0"/>
              </a:spcBef>
              <a:spcAft>
                <a:spcPct val="0"/>
              </a:spcAft>
              <a:buNone/>
            </a:pPr>
            <a:r>
              <a:rPr lang="en-US" dirty="0">
                <a:cs typeface="Arial" panose="020B0604020202020204" pitchFamily="34" charset="0"/>
              </a:rPr>
              <a:t>and the following received bit sequence:</a:t>
            </a:r>
            <a:endParaRPr lang="en-US" u="sng" dirty="0">
              <a:solidFill>
                <a:srgbClr val="264966"/>
              </a:solidFill>
              <a:cs typeface="Arial" panose="020B0604020202020204" pitchFamily="34" charset="0"/>
            </a:endParaRPr>
          </a:p>
          <a:p>
            <a:pPr marL="0" lvl="0" indent="0" algn="l" rtl="0" eaLnBrk="0" fontAlgn="base" hangingPunct="0">
              <a:lnSpc>
                <a:spcPct val="100000"/>
              </a:lnSpc>
              <a:spcBef>
                <a:spcPct val="0"/>
              </a:spcBef>
              <a:spcAft>
                <a:spcPct val="0"/>
              </a:spcAft>
              <a:buNone/>
            </a:pPr>
            <a:r>
              <a:rPr lang="en-US" u="sng" dirty="0">
                <a:solidFill>
                  <a:srgbClr val="264966"/>
                </a:solidFill>
                <a:cs typeface="Arial" panose="020B0604020202020204" pitchFamily="34" charset="0"/>
              </a:rPr>
              <a:t>0</a:t>
            </a:r>
            <a:r>
              <a:rPr lang="en-US" dirty="0">
                <a:solidFill>
                  <a:srgbClr val="264966"/>
                </a:solidFill>
                <a:cs typeface="Arial" panose="020B0604020202020204" pitchFamily="34" charset="0"/>
              </a:rPr>
              <a:t> 1 0 </a:t>
            </a:r>
            <a:r>
              <a:rPr lang="en-US" u="sng" dirty="0">
                <a:solidFill>
                  <a:srgbClr val="264966"/>
                </a:solidFill>
                <a:cs typeface="Arial" panose="020B0604020202020204" pitchFamily="34" charset="0"/>
              </a:rPr>
              <a:t>1</a:t>
            </a:r>
            <a:r>
              <a:rPr lang="en-US" dirty="0">
                <a:solidFill>
                  <a:srgbClr val="264966"/>
                </a:solidFill>
                <a:cs typeface="Arial" panose="020B0604020202020204" pitchFamily="34" charset="0"/>
              </a:rPr>
              <a:t> 0 1 0 </a:t>
            </a:r>
            <a:r>
              <a:rPr lang="en-US" u="sng" dirty="0">
                <a:solidFill>
                  <a:srgbClr val="264966"/>
                </a:solidFill>
                <a:cs typeface="Arial" panose="020B0604020202020204" pitchFamily="34" charset="0"/>
              </a:rPr>
              <a:t>0</a:t>
            </a:r>
            <a:r>
              <a:rPr lang="en-US" dirty="0">
                <a:solidFill>
                  <a:srgbClr val="264966"/>
                </a:solidFill>
                <a:cs typeface="Arial" panose="020B0604020202020204" pitchFamily="34" charset="0"/>
              </a:rPr>
              <a:t> </a:t>
            </a:r>
            <a:r>
              <a:rPr lang="en-US" dirty="0" smtClean="0">
                <a:solidFill>
                  <a:srgbClr val="264966"/>
                </a:solidFill>
                <a:cs typeface="Arial" panose="020B0604020202020204" pitchFamily="34" charset="0"/>
              </a:rPr>
              <a:t>1</a:t>
            </a:r>
          </a:p>
          <a:p>
            <a:pPr algn="l" rtl="0"/>
            <a:r>
              <a:rPr lang="en-US" dirty="0"/>
              <a:t>In this case, the number of bit errors (the underlined bits) is 3. </a:t>
            </a:r>
            <a:endParaRPr lang="en-US" dirty="0" smtClean="0"/>
          </a:p>
          <a:p>
            <a:pPr algn="l" rtl="0"/>
            <a:r>
              <a:rPr lang="en-US" dirty="0" smtClean="0"/>
              <a:t>The </a:t>
            </a:r>
            <a:r>
              <a:rPr lang="en-US" dirty="0"/>
              <a:t>BER is 3 incorrect bits divided by 9 transferred bits, resulting in a BER of 0.333 or 33.3%.</a:t>
            </a:r>
          </a:p>
          <a:p>
            <a:pPr marL="0" indent="0" algn="l" rtl="0">
              <a:buNone/>
            </a:pPr>
            <a:r>
              <a:rPr lang="en-US" dirty="0"/>
              <a:t/>
            </a:r>
            <a:br>
              <a:rPr lang="en-US" dirty="0"/>
            </a:br>
            <a:r>
              <a:rPr lang="en-US" dirty="0" smtClean="0">
                <a:cs typeface="Arial" panose="020B0604020202020204" pitchFamily="34" charset="0"/>
              </a:rPr>
              <a:t> </a:t>
            </a:r>
            <a:endParaRPr lang="en-US" dirty="0">
              <a:cs typeface="Arial" panose="020B0604020202020204" pitchFamily="34" charset="0"/>
            </a:endParaRPr>
          </a:p>
          <a:p>
            <a:pPr algn="l" rtl="0"/>
            <a:endParaRPr lang="en-US" dirty="0"/>
          </a:p>
        </p:txBody>
      </p:sp>
    </p:spTree>
    <p:extLst>
      <p:ext uri="{BB962C8B-B14F-4D97-AF65-F5344CB8AC3E}">
        <p14:creationId xmlns:p14="http://schemas.microsoft.com/office/powerpoint/2010/main" xmlns="" val="480268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31FB7CC-D2A5-C749-8D9F-01B9FA12978B}"/>
              </a:ext>
            </a:extLst>
          </p:cNvPr>
          <p:cNvSpPr>
            <a:spLocks noGrp="1"/>
          </p:cNvSpPr>
          <p:nvPr>
            <p:ph type="title"/>
          </p:nvPr>
        </p:nvSpPr>
        <p:spPr>
          <a:xfrm>
            <a:off x="621146" y="429888"/>
            <a:ext cx="10515600" cy="894622"/>
          </a:xfrm>
        </p:spPr>
        <p:txBody>
          <a:bodyPr>
            <a:normAutofit/>
          </a:bodyPr>
          <a:lstStyle/>
          <a:p>
            <a:r>
              <a:rPr lang="en-US" b="0" kern="0" dirty="0" err="1" smtClean="0">
                <a:solidFill>
                  <a:srgbClr val="000099"/>
                </a:solidFill>
                <a:latin typeface="+mn-lt"/>
                <a:ea typeface="ＭＳ Ｐゴシック" charset="0"/>
              </a:rPr>
              <a:t>Cont</a:t>
            </a:r>
            <a:r>
              <a:rPr lang="en-US" b="0" kern="0" dirty="0" smtClean="0">
                <a:solidFill>
                  <a:srgbClr val="000099"/>
                </a:solidFill>
                <a:latin typeface="+mn-lt"/>
                <a:ea typeface="ＭＳ Ｐゴシック" charset="0"/>
              </a:rPr>
              <a:t> ..</a:t>
            </a:r>
            <a:endParaRPr lang="en-US" b="0" kern="0" dirty="0">
              <a:solidFill>
                <a:srgbClr val="000099"/>
              </a:solidFill>
              <a:latin typeface="+mn-lt"/>
              <a:ea typeface="ＭＳ Ｐゴシック" charset="0"/>
            </a:endParaRPr>
          </a:p>
        </p:txBody>
      </p:sp>
      <p:sp>
        <p:nvSpPr>
          <p:cNvPr id="4" name="Slide Number Placeholder 3">
            <a:extLst>
              <a:ext uri="{FF2B5EF4-FFF2-40B4-BE49-F238E27FC236}">
                <a16:creationId xmlns="" xmlns:a16="http://schemas.microsoft.com/office/drawing/2014/main" id="{78979769-3B28-CC48-AFB2-345BF93C7812}"/>
              </a:ext>
            </a:extLst>
          </p:cNvPr>
          <p:cNvSpPr>
            <a:spLocks noGrp="1"/>
          </p:cNvSpPr>
          <p:nvPr>
            <p:ph type="sldNum" sz="quarter" idx="4"/>
          </p:nvPr>
        </p:nvSpPr>
        <p:spPr/>
        <p:txBody>
          <a:bodyPr/>
          <a:lstStyle/>
          <a:p>
            <a:r>
              <a:rPr lang="en-US" dirty="0"/>
              <a:t>Wireless and Mobile Networks: 7- </a:t>
            </a:r>
            <a:fld id="{C4204591-24BD-A542-B9D5-F8D8A88D2FEE}" type="slidenum">
              <a:rPr lang="en-US" smtClean="0"/>
              <a:pPr/>
              <a:t>43</a:t>
            </a:fld>
            <a:endParaRPr lang="en-US" dirty="0"/>
          </a:p>
        </p:txBody>
      </p:sp>
      <p:sp>
        <p:nvSpPr>
          <p:cNvPr id="65" name="Rectangle 90">
            <a:extLst>
              <a:ext uri="{FF2B5EF4-FFF2-40B4-BE49-F238E27FC236}">
                <a16:creationId xmlns="" xmlns:a16="http://schemas.microsoft.com/office/drawing/2014/main" id="{8EA7F9EA-683D-D348-B790-BEC7D72E48B4}"/>
              </a:ext>
            </a:extLst>
          </p:cNvPr>
          <p:cNvSpPr txBox="1">
            <a:spLocks noChangeArrowheads="1"/>
          </p:cNvSpPr>
          <p:nvPr/>
        </p:nvSpPr>
        <p:spPr>
          <a:xfrm>
            <a:off x="606570" y="1351395"/>
            <a:ext cx="6570085"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39725">
              <a:buFont typeface="Wingdings" charset="0"/>
              <a:buNone/>
              <a:tabLst>
                <a:tab pos="746125" algn="l"/>
              </a:tabLst>
              <a:defRPr/>
            </a:pPr>
            <a:endParaRPr lang="en-US" sz="3600" dirty="0">
              <a:solidFill>
                <a:srgbClr val="C00000"/>
              </a:solidFill>
            </a:endParaRPr>
          </a:p>
        </p:txBody>
      </p:sp>
      <p:grpSp>
        <p:nvGrpSpPr>
          <p:cNvPr id="2" name="Group 1">
            <a:extLst>
              <a:ext uri="{FF2B5EF4-FFF2-40B4-BE49-F238E27FC236}">
                <a16:creationId xmlns="" xmlns:a16="http://schemas.microsoft.com/office/drawing/2014/main" id="{73D00E50-64BD-D048-85C6-F756B5BBC2FF}"/>
              </a:ext>
            </a:extLst>
          </p:cNvPr>
          <p:cNvGrpSpPr/>
          <p:nvPr/>
        </p:nvGrpSpPr>
        <p:grpSpPr>
          <a:xfrm>
            <a:off x="7462701" y="2055525"/>
            <a:ext cx="3731772" cy="2664675"/>
            <a:chOff x="7462701" y="1501343"/>
            <a:chExt cx="2762898" cy="2664675"/>
          </a:xfrm>
        </p:grpSpPr>
        <p:sp>
          <p:nvSpPr>
            <p:cNvPr id="72" name="Freeform 124">
              <a:extLst>
                <a:ext uri="{FF2B5EF4-FFF2-40B4-BE49-F238E27FC236}">
                  <a16:creationId xmlns="" xmlns:a16="http://schemas.microsoft.com/office/drawing/2014/main" id="{A87447AE-2ED0-0C41-AED7-9EECAB361277}"/>
                </a:ext>
              </a:extLst>
            </p:cNvPr>
            <p:cNvSpPr>
              <a:spLocks/>
            </p:cNvSpPr>
            <p:nvPr/>
          </p:nvSpPr>
          <p:spPr bwMode="auto">
            <a:xfrm>
              <a:off x="8114868" y="1820430"/>
              <a:ext cx="631825" cy="1687513"/>
            </a:xfrm>
            <a:custGeom>
              <a:avLst/>
              <a:gdLst>
                <a:gd name="T0" fmla="*/ 0 w 384"/>
                <a:gd name="T1" fmla="*/ 0 h 1592"/>
                <a:gd name="T2" fmla="*/ 2147483647 w 384"/>
                <a:gd name="T3" fmla="*/ 2147483647 h 1592"/>
                <a:gd name="T4" fmla="*/ 2147483647 w 384"/>
                <a:gd name="T5" fmla="*/ 2147483647 h 1592"/>
                <a:gd name="T6" fmla="*/ 2147483647 w 384"/>
                <a:gd name="T7" fmla="*/ 2147483647 h 1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400" dirty="0"/>
            </a:p>
          </p:txBody>
        </p:sp>
        <p:sp>
          <p:nvSpPr>
            <p:cNvPr id="73" name="Freeform 125">
              <a:extLst>
                <a:ext uri="{FF2B5EF4-FFF2-40B4-BE49-F238E27FC236}">
                  <a16:creationId xmlns="" xmlns:a16="http://schemas.microsoft.com/office/drawing/2014/main" id="{D385B981-2B9B-B340-A145-B54F6625B34A}"/>
                </a:ext>
              </a:extLst>
            </p:cNvPr>
            <p:cNvSpPr>
              <a:spLocks/>
            </p:cNvSpPr>
            <p:nvPr/>
          </p:nvSpPr>
          <p:spPr bwMode="auto">
            <a:xfrm>
              <a:off x="8522855" y="1666443"/>
              <a:ext cx="604838" cy="1879600"/>
            </a:xfrm>
            <a:custGeom>
              <a:avLst/>
              <a:gdLst>
                <a:gd name="T0" fmla="*/ 0 w 432"/>
                <a:gd name="T1" fmla="*/ 0 h 1800"/>
                <a:gd name="T2" fmla="*/ 2147483647 w 432"/>
                <a:gd name="T3" fmla="*/ 2147483647 h 1800"/>
                <a:gd name="T4" fmla="*/ 2147483647 w 432"/>
                <a:gd name="T5" fmla="*/ 2147483647 h 1800"/>
                <a:gd name="T6" fmla="*/ 2147483647 w 432"/>
                <a:gd name="T7" fmla="*/ 2147483647 h 1800"/>
                <a:gd name="T8" fmla="*/ 2147483647 w 432"/>
                <a:gd name="T9" fmla="*/ 2147483647 h 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400" dirty="0"/>
            </a:p>
          </p:txBody>
        </p:sp>
        <p:sp>
          <p:nvSpPr>
            <p:cNvPr id="74" name="Freeform 126">
              <a:extLst>
                <a:ext uri="{FF2B5EF4-FFF2-40B4-BE49-F238E27FC236}">
                  <a16:creationId xmlns="" xmlns:a16="http://schemas.microsoft.com/office/drawing/2014/main" id="{1046761F-B0F0-3D4C-8939-27522DB97F05}"/>
                </a:ext>
              </a:extLst>
            </p:cNvPr>
            <p:cNvSpPr>
              <a:spLocks/>
            </p:cNvSpPr>
            <p:nvPr/>
          </p:nvSpPr>
          <p:spPr bwMode="auto">
            <a:xfrm>
              <a:off x="8961005" y="1666443"/>
              <a:ext cx="571500" cy="1889125"/>
            </a:xfrm>
            <a:custGeom>
              <a:avLst/>
              <a:gdLst>
                <a:gd name="T0" fmla="*/ 0 w 408"/>
                <a:gd name="T1" fmla="*/ 0 h 1792"/>
                <a:gd name="T2" fmla="*/ 2147483647 w 408"/>
                <a:gd name="T3" fmla="*/ 2147483647 h 1792"/>
                <a:gd name="T4" fmla="*/ 2147483647 w 408"/>
                <a:gd name="T5" fmla="*/ 2147483647 h 1792"/>
                <a:gd name="T6" fmla="*/ 2147483647 w 408"/>
                <a:gd name="T7" fmla="*/ 2147483647 h 1792"/>
                <a:gd name="T8" fmla="*/ 2147483647 w 408"/>
                <a:gd name="T9" fmla="*/ 2147483647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400" dirty="0"/>
            </a:p>
          </p:txBody>
        </p:sp>
        <p:sp>
          <p:nvSpPr>
            <p:cNvPr id="75" name="Rectangle 127">
              <a:extLst>
                <a:ext uri="{FF2B5EF4-FFF2-40B4-BE49-F238E27FC236}">
                  <a16:creationId xmlns="" xmlns:a16="http://schemas.microsoft.com/office/drawing/2014/main" id="{1D440901-0C31-0F4D-8946-D3F10558EA97}"/>
                </a:ext>
              </a:extLst>
            </p:cNvPr>
            <p:cNvSpPr>
              <a:spLocks noChangeArrowheads="1"/>
            </p:cNvSpPr>
            <p:nvPr/>
          </p:nvSpPr>
          <p:spPr bwMode="auto">
            <a:xfrm>
              <a:off x="8100580" y="1658505"/>
              <a:ext cx="1847850" cy="19113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dirty="0">
                <a:cs typeface="+mn-cs"/>
              </a:endParaRPr>
            </a:p>
          </p:txBody>
        </p:sp>
        <p:sp>
          <p:nvSpPr>
            <p:cNvPr id="76" name="Line 128">
              <a:extLst>
                <a:ext uri="{FF2B5EF4-FFF2-40B4-BE49-F238E27FC236}">
                  <a16:creationId xmlns="" xmlns:a16="http://schemas.microsoft.com/office/drawing/2014/main" id="{910206CA-3247-C24D-82A9-E68F31B24A50}"/>
                </a:ext>
              </a:extLst>
            </p:cNvPr>
            <p:cNvSpPr>
              <a:spLocks noChangeShapeType="1"/>
            </p:cNvSpPr>
            <p:nvPr/>
          </p:nvSpPr>
          <p:spPr bwMode="auto">
            <a:xfrm>
              <a:off x="8100580" y="1987118"/>
              <a:ext cx="1838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77" name="Line 129">
              <a:extLst>
                <a:ext uri="{FF2B5EF4-FFF2-40B4-BE49-F238E27FC236}">
                  <a16:creationId xmlns="" xmlns:a16="http://schemas.microsoft.com/office/drawing/2014/main" id="{05E0E39F-FE53-A846-BD7B-D66F56535A80}"/>
                </a:ext>
              </a:extLst>
            </p:cNvPr>
            <p:cNvSpPr>
              <a:spLocks noChangeShapeType="1"/>
            </p:cNvSpPr>
            <p:nvPr/>
          </p:nvSpPr>
          <p:spPr bwMode="auto">
            <a:xfrm>
              <a:off x="8106930" y="2296680"/>
              <a:ext cx="1838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78" name="Line 130">
              <a:extLst>
                <a:ext uri="{FF2B5EF4-FFF2-40B4-BE49-F238E27FC236}">
                  <a16:creationId xmlns="" xmlns:a16="http://schemas.microsoft.com/office/drawing/2014/main" id="{80C0E12A-DB35-F247-8473-E7870BD9183B}"/>
                </a:ext>
              </a:extLst>
            </p:cNvPr>
            <p:cNvSpPr>
              <a:spLocks noChangeShapeType="1"/>
            </p:cNvSpPr>
            <p:nvPr/>
          </p:nvSpPr>
          <p:spPr bwMode="auto">
            <a:xfrm>
              <a:off x="8111693" y="2615768"/>
              <a:ext cx="18399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79" name="Line 131">
              <a:extLst>
                <a:ext uri="{FF2B5EF4-FFF2-40B4-BE49-F238E27FC236}">
                  <a16:creationId xmlns="" xmlns:a16="http://schemas.microsoft.com/office/drawing/2014/main" id="{9E7648BC-85FB-D445-ADF6-E9850B6F6B09}"/>
                </a:ext>
              </a:extLst>
            </p:cNvPr>
            <p:cNvSpPr>
              <a:spLocks noChangeShapeType="1"/>
            </p:cNvSpPr>
            <p:nvPr/>
          </p:nvSpPr>
          <p:spPr bwMode="auto">
            <a:xfrm>
              <a:off x="8118043" y="2925330"/>
              <a:ext cx="18399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0" name="Line 132">
              <a:extLst>
                <a:ext uri="{FF2B5EF4-FFF2-40B4-BE49-F238E27FC236}">
                  <a16:creationId xmlns="" xmlns:a16="http://schemas.microsoft.com/office/drawing/2014/main" id="{60971AE1-D663-2146-941D-807E03CEA9B5}"/>
                </a:ext>
              </a:extLst>
            </p:cNvPr>
            <p:cNvSpPr>
              <a:spLocks noChangeShapeType="1"/>
            </p:cNvSpPr>
            <p:nvPr/>
          </p:nvSpPr>
          <p:spPr bwMode="auto">
            <a:xfrm>
              <a:off x="8124393" y="3246005"/>
              <a:ext cx="18399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1" name="Line 133">
              <a:extLst>
                <a:ext uri="{FF2B5EF4-FFF2-40B4-BE49-F238E27FC236}">
                  <a16:creationId xmlns="" xmlns:a16="http://schemas.microsoft.com/office/drawing/2014/main" id="{F183B9C8-59FF-FF42-81A0-D1D65348C4EB}"/>
                </a:ext>
              </a:extLst>
            </p:cNvPr>
            <p:cNvSpPr>
              <a:spLocks noChangeShapeType="1"/>
            </p:cNvSpPr>
            <p:nvPr/>
          </p:nvSpPr>
          <p:spPr bwMode="auto">
            <a:xfrm>
              <a:off x="8583180" y="1658505"/>
              <a:ext cx="0" cy="1911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2" name="Line 134">
              <a:extLst>
                <a:ext uri="{FF2B5EF4-FFF2-40B4-BE49-F238E27FC236}">
                  <a16:creationId xmlns="" xmlns:a16="http://schemas.microsoft.com/office/drawing/2014/main" id="{95BC1052-E2A8-4244-BD31-881FB4E63391}"/>
                </a:ext>
              </a:extLst>
            </p:cNvPr>
            <p:cNvSpPr>
              <a:spLocks noChangeShapeType="1"/>
            </p:cNvSpPr>
            <p:nvPr/>
          </p:nvSpPr>
          <p:spPr bwMode="auto">
            <a:xfrm>
              <a:off x="9040380" y="1669618"/>
              <a:ext cx="0" cy="1911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3" name="Line 135">
              <a:extLst>
                <a:ext uri="{FF2B5EF4-FFF2-40B4-BE49-F238E27FC236}">
                  <a16:creationId xmlns="" xmlns:a16="http://schemas.microsoft.com/office/drawing/2014/main" id="{6201EE71-0F86-1942-A349-D190824BDB29}"/>
                </a:ext>
              </a:extLst>
            </p:cNvPr>
            <p:cNvSpPr>
              <a:spLocks noChangeShapeType="1"/>
            </p:cNvSpPr>
            <p:nvPr/>
          </p:nvSpPr>
          <p:spPr bwMode="auto">
            <a:xfrm>
              <a:off x="9495993" y="1663268"/>
              <a:ext cx="0" cy="1911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4" name="Text Box 136">
              <a:extLst>
                <a:ext uri="{FF2B5EF4-FFF2-40B4-BE49-F238E27FC236}">
                  <a16:creationId xmlns="" xmlns:a16="http://schemas.microsoft.com/office/drawing/2014/main" id="{2C8BC37A-3079-3141-8CAD-104408E0B568}"/>
                </a:ext>
              </a:extLst>
            </p:cNvPr>
            <p:cNvSpPr txBox="1">
              <a:spLocks noChangeArrowheads="1"/>
            </p:cNvSpPr>
            <p:nvPr/>
          </p:nvSpPr>
          <p:spPr bwMode="auto">
            <a:xfrm>
              <a:off x="8464118" y="3555568"/>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10</a:t>
              </a:r>
              <a:endParaRPr lang="en-US" sz="1600" baseline="30000" dirty="0">
                <a:latin typeface="+mn-lt"/>
                <a:cs typeface="+mn-cs"/>
              </a:endParaRPr>
            </a:p>
          </p:txBody>
        </p:sp>
        <p:sp>
          <p:nvSpPr>
            <p:cNvPr id="85" name="Text Box 137">
              <a:extLst>
                <a:ext uri="{FF2B5EF4-FFF2-40B4-BE49-F238E27FC236}">
                  <a16:creationId xmlns="" xmlns:a16="http://schemas.microsoft.com/office/drawing/2014/main" id="{FDD958A4-F26F-7A4D-ABAB-97CE564DD4D1}"/>
                </a:ext>
              </a:extLst>
            </p:cNvPr>
            <p:cNvSpPr txBox="1">
              <a:spLocks noChangeArrowheads="1"/>
            </p:cNvSpPr>
            <p:nvPr/>
          </p:nvSpPr>
          <p:spPr bwMode="auto">
            <a:xfrm>
              <a:off x="8919730" y="3555568"/>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20</a:t>
              </a:r>
              <a:endParaRPr lang="en-US" sz="1600" baseline="30000" dirty="0">
                <a:latin typeface="+mn-lt"/>
                <a:cs typeface="+mn-cs"/>
              </a:endParaRPr>
            </a:p>
          </p:txBody>
        </p:sp>
        <p:sp>
          <p:nvSpPr>
            <p:cNvPr id="86" name="Text Box 138">
              <a:extLst>
                <a:ext uri="{FF2B5EF4-FFF2-40B4-BE49-F238E27FC236}">
                  <a16:creationId xmlns="" xmlns:a16="http://schemas.microsoft.com/office/drawing/2014/main" id="{3A2A8346-A59E-BC41-890D-70D2E2A20F5D}"/>
                </a:ext>
              </a:extLst>
            </p:cNvPr>
            <p:cNvSpPr txBox="1">
              <a:spLocks noChangeArrowheads="1"/>
            </p:cNvSpPr>
            <p:nvPr/>
          </p:nvSpPr>
          <p:spPr bwMode="auto">
            <a:xfrm>
              <a:off x="9365818" y="3557155"/>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30</a:t>
              </a:r>
              <a:endParaRPr lang="en-US" sz="1600" baseline="30000" dirty="0">
                <a:latin typeface="+mn-lt"/>
                <a:cs typeface="+mn-cs"/>
              </a:endParaRPr>
            </a:p>
          </p:txBody>
        </p:sp>
        <p:sp>
          <p:nvSpPr>
            <p:cNvPr id="87" name="Text Box 139">
              <a:extLst>
                <a:ext uri="{FF2B5EF4-FFF2-40B4-BE49-F238E27FC236}">
                  <a16:creationId xmlns="" xmlns:a16="http://schemas.microsoft.com/office/drawing/2014/main" id="{C3099B89-2944-444D-A87C-4AFB683CA39E}"/>
                </a:ext>
              </a:extLst>
            </p:cNvPr>
            <p:cNvSpPr txBox="1">
              <a:spLocks noChangeArrowheads="1"/>
            </p:cNvSpPr>
            <p:nvPr/>
          </p:nvSpPr>
          <p:spPr bwMode="auto">
            <a:xfrm>
              <a:off x="9832543" y="3560330"/>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40</a:t>
              </a:r>
              <a:endParaRPr lang="en-US" sz="1600" baseline="30000" dirty="0">
                <a:latin typeface="+mn-lt"/>
                <a:cs typeface="+mn-cs"/>
              </a:endParaRPr>
            </a:p>
          </p:txBody>
        </p:sp>
        <p:sp>
          <p:nvSpPr>
            <p:cNvPr id="88" name="Text Box 146">
              <a:extLst>
                <a:ext uri="{FF2B5EF4-FFF2-40B4-BE49-F238E27FC236}">
                  <a16:creationId xmlns="" xmlns:a16="http://schemas.microsoft.com/office/drawing/2014/main" id="{4A7A6B1D-4D41-954E-A5F6-3028E04D05E3}"/>
                </a:ext>
              </a:extLst>
            </p:cNvPr>
            <p:cNvSpPr txBox="1">
              <a:spLocks noChangeArrowheads="1"/>
            </p:cNvSpPr>
            <p:nvPr/>
          </p:nvSpPr>
          <p:spPr bwMode="auto">
            <a:xfrm>
              <a:off x="8808099" y="3827464"/>
              <a:ext cx="86914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SNR(dB)</a:t>
              </a:r>
            </a:p>
          </p:txBody>
        </p:sp>
        <p:sp>
          <p:nvSpPr>
            <p:cNvPr id="89" name="Text Box 147">
              <a:extLst>
                <a:ext uri="{FF2B5EF4-FFF2-40B4-BE49-F238E27FC236}">
                  <a16:creationId xmlns="" xmlns:a16="http://schemas.microsoft.com/office/drawing/2014/main" id="{E2163787-4691-5D46-8699-B77A930A9E6D}"/>
                </a:ext>
              </a:extLst>
            </p:cNvPr>
            <p:cNvSpPr txBox="1">
              <a:spLocks noChangeArrowheads="1"/>
            </p:cNvSpPr>
            <p:nvPr/>
          </p:nvSpPr>
          <p:spPr bwMode="auto">
            <a:xfrm rot="-5400000">
              <a:off x="7376940" y="2379023"/>
              <a:ext cx="51007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BER</a:t>
              </a:r>
            </a:p>
          </p:txBody>
        </p:sp>
        <p:sp>
          <p:nvSpPr>
            <p:cNvPr id="90" name="Text Box 148">
              <a:extLst>
                <a:ext uri="{FF2B5EF4-FFF2-40B4-BE49-F238E27FC236}">
                  <a16:creationId xmlns="" xmlns:a16="http://schemas.microsoft.com/office/drawing/2014/main" id="{7C1ED569-5C1A-F54A-AB69-46434B3A312B}"/>
                </a:ext>
              </a:extLst>
            </p:cNvPr>
            <p:cNvSpPr txBox="1">
              <a:spLocks noChangeArrowheads="1"/>
            </p:cNvSpPr>
            <p:nvPr/>
          </p:nvSpPr>
          <p:spPr bwMode="auto">
            <a:xfrm>
              <a:off x="7689128" y="1501343"/>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-1</a:t>
              </a:r>
            </a:p>
          </p:txBody>
        </p:sp>
        <p:sp>
          <p:nvSpPr>
            <p:cNvPr id="91" name="Text Box 149">
              <a:extLst>
                <a:ext uri="{FF2B5EF4-FFF2-40B4-BE49-F238E27FC236}">
                  <a16:creationId xmlns="" xmlns:a16="http://schemas.microsoft.com/office/drawing/2014/main" id="{94E14E63-66FD-4443-B41D-AF70FFBA1CC6}"/>
                </a:ext>
              </a:extLst>
            </p:cNvPr>
            <p:cNvSpPr txBox="1">
              <a:spLocks noChangeArrowheads="1"/>
            </p:cNvSpPr>
            <p:nvPr/>
          </p:nvSpPr>
          <p:spPr bwMode="auto">
            <a:xfrm>
              <a:off x="7701828" y="182043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-2</a:t>
              </a:r>
            </a:p>
          </p:txBody>
        </p:sp>
        <p:sp>
          <p:nvSpPr>
            <p:cNvPr id="92" name="Text Box 150">
              <a:extLst>
                <a:ext uri="{FF2B5EF4-FFF2-40B4-BE49-F238E27FC236}">
                  <a16:creationId xmlns="" xmlns:a16="http://schemas.microsoft.com/office/drawing/2014/main" id="{E0977E27-9D19-A64A-AF3A-97F63CB63AA1}"/>
                </a:ext>
              </a:extLst>
            </p:cNvPr>
            <p:cNvSpPr txBox="1">
              <a:spLocks noChangeArrowheads="1"/>
            </p:cNvSpPr>
            <p:nvPr/>
          </p:nvSpPr>
          <p:spPr bwMode="auto">
            <a:xfrm>
              <a:off x="7693890" y="213158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-3</a:t>
              </a:r>
            </a:p>
          </p:txBody>
        </p:sp>
        <p:sp>
          <p:nvSpPr>
            <p:cNvPr id="93" name="Text Box 151">
              <a:extLst>
                <a:ext uri="{FF2B5EF4-FFF2-40B4-BE49-F238E27FC236}">
                  <a16:creationId xmlns="" xmlns:a16="http://schemas.microsoft.com/office/drawing/2014/main" id="{71116C7E-0C8A-C345-987E-209472BF625B}"/>
                </a:ext>
              </a:extLst>
            </p:cNvPr>
            <p:cNvSpPr txBox="1">
              <a:spLocks noChangeArrowheads="1"/>
            </p:cNvSpPr>
            <p:nvPr/>
          </p:nvSpPr>
          <p:spPr bwMode="auto">
            <a:xfrm>
              <a:off x="7701828" y="2752293"/>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-5</a:t>
              </a:r>
            </a:p>
          </p:txBody>
        </p:sp>
        <p:sp>
          <p:nvSpPr>
            <p:cNvPr id="94" name="Text Box 152">
              <a:extLst>
                <a:ext uri="{FF2B5EF4-FFF2-40B4-BE49-F238E27FC236}">
                  <a16:creationId xmlns="" xmlns:a16="http://schemas.microsoft.com/office/drawing/2014/main" id="{1704C017-27C0-A24D-9102-5AE6A700E83D}"/>
                </a:ext>
              </a:extLst>
            </p:cNvPr>
            <p:cNvSpPr txBox="1">
              <a:spLocks noChangeArrowheads="1"/>
            </p:cNvSpPr>
            <p:nvPr/>
          </p:nvSpPr>
          <p:spPr bwMode="auto">
            <a:xfrm>
              <a:off x="7703415" y="307138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-6</a:t>
              </a:r>
            </a:p>
          </p:txBody>
        </p:sp>
        <p:sp>
          <p:nvSpPr>
            <p:cNvPr id="95" name="Text Box 153">
              <a:extLst>
                <a:ext uri="{FF2B5EF4-FFF2-40B4-BE49-F238E27FC236}">
                  <a16:creationId xmlns="" xmlns:a16="http://schemas.microsoft.com/office/drawing/2014/main" id="{75B908A4-A34C-2445-B429-1AC5208B1859}"/>
                </a:ext>
              </a:extLst>
            </p:cNvPr>
            <p:cNvSpPr txBox="1">
              <a:spLocks noChangeArrowheads="1"/>
            </p:cNvSpPr>
            <p:nvPr/>
          </p:nvSpPr>
          <p:spPr bwMode="auto">
            <a:xfrm>
              <a:off x="7697065" y="3399993"/>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-7</a:t>
              </a:r>
            </a:p>
          </p:txBody>
        </p:sp>
        <p:sp>
          <p:nvSpPr>
            <p:cNvPr id="96" name="Text Box 154">
              <a:extLst>
                <a:ext uri="{FF2B5EF4-FFF2-40B4-BE49-F238E27FC236}">
                  <a16:creationId xmlns="" xmlns:a16="http://schemas.microsoft.com/office/drawing/2014/main" id="{6CA0DB94-D333-E944-A25F-F9D61C7ADF04}"/>
                </a:ext>
              </a:extLst>
            </p:cNvPr>
            <p:cNvSpPr txBox="1">
              <a:spLocks noChangeArrowheads="1"/>
            </p:cNvSpPr>
            <p:nvPr/>
          </p:nvSpPr>
          <p:spPr bwMode="auto">
            <a:xfrm>
              <a:off x="7690715" y="245543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-4</a:t>
              </a:r>
            </a:p>
          </p:txBody>
        </p:sp>
      </p:grpSp>
      <p:sp>
        <p:nvSpPr>
          <p:cNvPr id="97" name="Oval 158">
            <a:extLst>
              <a:ext uri="{FF2B5EF4-FFF2-40B4-BE49-F238E27FC236}">
                <a16:creationId xmlns="" xmlns:a16="http://schemas.microsoft.com/office/drawing/2014/main" id="{209748AE-384B-F949-89CC-37F237ECEE71}"/>
              </a:ext>
            </a:extLst>
          </p:cNvPr>
          <p:cNvSpPr>
            <a:spLocks noChangeArrowheads="1"/>
          </p:cNvSpPr>
          <p:nvPr/>
        </p:nvSpPr>
        <p:spPr bwMode="auto">
          <a:xfrm>
            <a:off x="10131137" y="3758480"/>
            <a:ext cx="152400" cy="1619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dirty="0">
              <a:cs typeface="+mn-cs"/>
            </a:endParaRPr>
          </a:p>
        </p:txBody>
      </p:sp>
      <p:grpSp>
        <p:nvGrpSpPr>
          <p:cNvPr id="5" name="Group 4">
            <a:extLst>
              <a:ext uri="{FF2B5EF4-FFF2-40B4-BE49-F238E27FC236}">
                <a16:creationId xmlns="" xmlns:a16="http://schemas.microsoft.com/office/drawing/2014/main" id="{0F193BFB-7D25-3945-9C36-2F993BA9DB5E}"/>
              </a:ext>
            </a:extLst>
          </p:cNvPr>
          <p:cNvGrpSpPr/>
          <p:nvPr/>
        </p:nvGrpSpPr>
        <p:grpSpPr>
          <a:xfrm>
            <a:off x="7423411" y="5375717"/>
            <a:ext cx="1678646" cy="787073"/>
            <a:chOff x="1997075" y="4768850"/>
            <a:chExt cx="1525223" cy="787073"/>
          </a:xfrm>
        </p:grpSpPr>
        <p:sp>
          <p:nvSpPr>
            <p:cNvPr id="66" name="Line 140">
              <a:extLst>
                <a:ext uri="{FF2B5EF4-FFF2-40B4-BE49-F238E27FC236}">
                  <a16:creationId xmlns="" xmlns:a16="http://schemas.microsoft.com/office/drawing/2014/main" id="{9ABBD722-F994-5D44-9F28-C96E66B76EFB}"/>
                </a:ext>
              </a:extLst>
            </p:cNvPr>
            <p:cNvSpPr>
              <a:spLocks noChangeShapeType="1"/>
            </p:cNvSpPr>
            <p:nvPr/>
          </p:nvSpPr>
          <p:spPr bwMode="auto">
            <a:xfrm>
              <a:off x="1997075" y="5237163"/>
              <a:ext cx="296863" cy="0"/>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67" name="Line 141">
              <a:extLst>
                <a:ext uri="{FF2B5EF4-FFF2-40B4-BE49-F238E27FC236}">
                  <a16:creationId xmlns="" xmlns:a16="http://schemas.microsoft.com/office/drawing/2014/main" id="{D2378DA5-4292-1146-841A-83348B0599E2}"/>
                </a:ext>
              </a:extLst>
            </p:cNvPr>
            <p:cNvSpPr>
              <a:spLocks noChangeShapeType="1"/>
            </p:cNvSpPr>
            <p:nvPr/>
          </p:nvSpPr>
          <p:spPr bwMode="auto">
            <a:xfrm>
              <a:off x="1997075" y="5064125"/>
              <a:ext cx="296863"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68" name="Line 142">
              <a:extLst>
                <a:ext uri="{FF2B5EF4-FFF2-40B4-BE49-F238E27FC236}">
                  <a16:creationId xmlns="" xmlns:a16="http://schemas.microsoft.com/office/drawing/2014/main" id="{BD436497-C11B-DE4B-B7CC-A36D247B744A}"/>
                </a:ext>
              </a:extLst>
            </p:cNvPr>
            <p:cNvSpPr>
              <a:spLocks noChangeShapeType="1"/>
            </p:cNvSpPr>
            <p:nvPr/>
          </p:nvSpPr>
          <p:spPr bwMode="auto">
            <a:xfrm>
              <a:off x="2006600" y="4894263"/>
              <a:ext cx="269875" cy="0"/>
            </a:xfrm>
            <a:prstGeom prst="line">
              <a:avLst/>
            </a:prstGeom>
            <a:noFill/>
            <a:ln w="28575">
              <a:solidFill>
                <a:srgbClr val="0099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69" name="Text Box 143">
              <a:extLst>
                <a:ext uri="{FF2B5EF4-FFF2-40B4-BE49-F238E27FC236}">
                  <a16:creationId xmlns="" xmlns:a16="http://schemas.microsoft.com/office/drawing/2014/main" id="{B06EB229-594F-B74D-AB37-1AFD23D937D6}"/>
                </a:ext>
              </a:extLst>
            </p:cNvPr>
            <p:cNvSpPr txBox="1">
              <a:spLocks noChangeArrowheads="1"/>
            </p:cNvSpPr>
            <p:nvPr/>
          </p:nvSpPr>
          <p:spPr bwMode="auto">
            <a:xfrm>
              <a:off x="2279650" y="4768850"/>
              <a:ext cx="1242648"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QAM256 (8 Mbps)</a:t>
              </a:r>
            </a:p>
          </p:txBody>
        </p:sp>
        <p:sp>
          <p:nvSpPr>
            <p:cNvPr id="70" name="Text Box 144">
              <a:extLst>
                <a:ext uri="{FF2B5EF4-FFF2-40B4-BE49-F238E27FC236}">
                  <a16:creationId xmlns="" xmlns:a16="http://schemas.microsoft.com/office/drawing/2014/main" id="{1299B93C-66F7-2D42-BCDE-AB352ACB0F71}"/>
                </a:ext>
              </a:extLst>
            </p:cNvPr>
            <p:cNvSpPr txBox="1">
              <a:spLocks noChangeArrowheads="1"/>
            </p:cNvSpPr>
            <p:nvPr/>
          </p:nvSpPr>
          <p:spPr bwMode="auto">
            <a:xfrm>
              <a:off x="2271713" y="4922838"/>
              <a:ext cx="1170513"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QAM16 (4 Mbps)</a:t>
              </a:r>
            </a:p>
          </p:txBody>
        </p:sp>
        <p:sp>
          <p:nvSpPr>
            <p:cNvPr id="71" name="Text Box 145">
              <a:extLst>
                <a:ext uri="{FF2B5EF4-FFF2-40B4-BE49-F238E27FC236}">
                  <a16:creationId xmlns="" xmlns:a16="http://schemas.microsoft.com/office/drawing/2014/main" id="{8E3C0C78-B8F0-5C4A-94BE-C201B16ADCC3}"/>
                </a:ext>
              </a:extLst>
            </p:cNvPr>
            <p:cNvSpPr txBox="1">
              <a:spLocks noChangeArrowheads="1"/>
            </p:cNvSpPr>
            <p:nvPr/>
          </p:nvSpPr>
          <p:spPr bwMode="auto">
            <a:xfrm>
              <a:off x="2281238" y="5103813"/>
              <a:ext cx="1016625"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BPSK (1 Mbps)</a:t>
              </a:r>
            </a:p>
          </p:txBody>
        </p:sp>
        <p:sp>
          <p:nvSpPr>
            <p:cNvPr id="98" name="Oval 159">
              <a:extLst>
                <a:ext uri="{FF2B5EF4-FFF2-40B4-BE49-F238E27FC236}">
                  <a16:creationId xmlns="" xmlns:a16="http://schemas.microsoft.com/office/drawing/2014/main" id="{3DC8AEBF-AF89-0041-BAEC-013B1349E773}"/>
                </a:ext>
              </a:extLst>
            </p:cNvPr>
            <p:cNvSpPr>
              <a:spLocks noChangeArrowheads="1"/>
            </p:cNvSpPr>
            <p:nvPr/>
          </p:nvSpPr>
          <p:spPr bwMode="auto">
            <a:xfrm>
              <a:off x="2065338" y="5330825"/>
              <a:ext cx="152400" cy="1619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dirty="0">
                <a:cs typeface="+mn-cs"/>
              </a:endParaRPr>
            </a:p>
          </p:txBody>
        </p:sp>
        <p:sp>
          <p:nvSpPr>
            <p:cNvPr id="99" name="Text Box 160">
              <a:extLst>
                <a:ext uri="{FF2B5EF4-FFF2-40B4-BE49-F238E27FC236}">
                  <a16:creationId xmlns="" xmlns:a16="http://schemas.microsoft.com/office/drawing/2014/main" id="{3789CE0E-0C61-9946-9828-EE6C26B32958}"/>
                </a:ext>
              </a:extLst>
            </p:cNvPr>
            <p:cNvSpPr txBox="1">
              <a:spLocks noChangeArrowheads="1"/>
            </p:cNvSpPr>
            <p:nvPr/>
          </p:nvSpPr>
          <p:spPr bwMode="auto">
            <a:xfrm>
              <a:off x="2290763" y="5294313"/>
              <a:ext cx="1069524"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operating point</a:t>
              </a:r>
            </a:p>
          </p:txBody>
        </p:sp>
      </p:grpSp>
      <p:sp>
        <p:nvSpPr>
          <p:cNvPr id="100" name="Text Box 161">
            <a:extLst>
              <a:ext uri="{FF2B5EF4-FFF2-40B4-BE49-F238E27FC236}">
                <a16:creationId xmlns="" xmlns:a16="http://schemas.microsoft.com/office/drawing/2014/main" id="{73953D5A-AF9D-A74F-B537-6801EC6508BC}"/>
              </a:ext>
            </a:extLst>
          </p:cNvPr>
          <p:cNvSpPr txBox="1">
            <a:spLocks noChangeArrowheads="1"/>
          </p:cNvSpPr>
          <p:nvPr/>
        </p:nvSpPr>
        <p:spPr bwMode="auto">
          <a:xfrm>
            <a:off x="300659" y="2578040"/>
            <a:ext cx="657961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342900" indent="-342900" algn="l" rtl="0">
              <a:buFont typeface="Arial" panose="020B0604020202020204" pitchFamily="34" charset="0"/>
              <a:buChar char="•"/>
              <a:defRPr/>
            </a:pPr>
            <a:r>
              <a:rPr lang="en-US" sz="2400" dirty="0" smtClean="0">
                <a:solidFill>
                  <a:srgbClr val="011199"/>
                </a:solidFill>
                <a:latin typeface="+mn-lt"/>
                <a:cs typeface="Arial" charset="0"/>
              </a:rPr>
              <a:t> </a:t>
            </a:r>
            <a:r>
              <a:rPr lang="en-US" sz="2400" dirty="0">
                <a:latin typeface="+mn-lt"/>
                <a:cs typeface="Arial" charset="0"/>
              </a:rPr>
              <a:t>SNR decreases, BER increase </a:t>
            </a:r>
            <a:r>
              <a:rPr lang="en-US" sz="2400" dirty="0" smtClean="0">
                <a:latin typeface="+mn-lt"/>
                <a:cs typeface="Arial" charset="0"/>
              </a:rPr>
              <a:t>and vise versa.</a:t>
            </a:r>
            <a:endParaRPr lang="en-US" sz="2400" dirty="0">
              <a:latin typeface="+mn-lt"/>
              <a:cs typeface="Arial" charset="0"/>
            </a:endParaRPr>
          </a:p>
        </p:txBody>
      </p:sp>
      <p:sp>
        <p:nvSpPr>
          <p:cNvPr id="7" name="TextBox 6"/>
          <p:cNvSpPr txBox="1"/>
          <p:nvPr/>
        </p:nvSpPr>
        <p:spPr>
          <a:xfrm>
            <a:off x="7433894" y="4734322"/>
            <a:ext cx="2254016" cy="646331"/>
          </a:xfrm>
          <a:prstGeom prst="rect">
            <a:avLst/>
          </a:prstGeom>
          <a:noFill/>
        </p:spPr>
        <p:txBody>
          <a:bodyPr wrap="square" rtlCol="0">
            <a:spAutoFit/>
          </a:bodyPr>
          <a:lstStyle/>
          <a:p>
            <a:pPr algn="l"/>
            <a:r>
              <a:rPr lang="en-US" dirty="0" smtClean="0"/>
              <a:t>Modulation techniques </a:t>
            </a:r>
            <a:endParaRPr lang="en-US" dirty="0"/>
          </a:p>
        </p:txBody>
      </p:sp>
    </p:spTree>
    <p:extLst>
      <p:ext uri="{BB962C8B-B14F-4D97-AF65-F5344CB8AC3E}">
        <p14:creationId xmlns:p14="http://schemas.microsoft.com/office/powerpoint/2010/main" xmlns="" val="478084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7 -3.7037E-6 C -0.00143 -0.01527 -0.00247 -0.02986 -0.00456 -0.04444 C -0.00651 -0.05902 -0.00951 -0.07407 -0.01172 -0.08703 C -0.01419 -0.09976 -0.01589 -0.10879 -0.0181 -0.12152 C -0.02031 -0.13379 -0.02344 -0.15208 -0.02539 -0.16088 C -0.02747 -0.16944 -0.02773 -0.16828 -0.02956 -0.17361 C -0.03138 -0.17847 -0.03425 -0.18541 -0.03672 -0.19189 " pathEditMode="relative" rAng="0" ptsTypes="AAAAAAA">
                                      <p:cBhvr>
                                        <p:cTn id="6" dur="2000" fill="hold"/>
                                        <p:tgtEl>
                                          <p:spTgt spid="97"/>
                                        </p:tgtEl>
                                        <p:attrNameLst>
                                          <p:attrName>ppt_x</p:attrName>
                                          <p:attrName>ppt_y</p:attrName>
                                        </p:attrNameLst>
                                      </p:cBhvr>
                                      <p:rCtr x="-1836" y="-9606"/>
                                    </p:animMotion>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03672 -0.19189 C -0.03672 -0.19166 -0.0362 -0.07662 -0.03555 0.03889 " pathEditMode="relative" rAng="0" ptsTypes="AA">
                                      <p:cBhvr>
                                        <p:cTn id="12" dur="2000" fill="hold"/>
                                        <p:tgtEl>
                                          <p:spTgt spid="97"/>
                                        </p:tgtEl>
                                        <p:attrNameLst>
                                          <p:attrName>ppt_x</p:attrName>
                                          <p:attrName>ppt_y</p:attrName>
                                        </p:attrNameLst>
                                      </p:cBhvr>
                                      <p:rCtr x="52" y="11528"/>
                                    </p:animMotion>
                                  </p:childTnLst>
                                </p:cTn>
                              </p:par>
                            </p:childTnLst>
                          </p:cTn>
                        </p:par>
                        <p:par>
                          <p:cTn id="13" fill="hold">
                            <p:stCondLst>
                              <p:cond delay="2000"/>
                            </p:stCondLst>
                            <p:childTnLst>
                              <p:par>
                                <p:cTn id="14" presetID="0" presetClass="path" presetSubtype="0" accel="50000" decel="50000" fill="hold" grpId="2" nodeType="afterEffect">
                                  <p:stCondLst>
                                    <p:cond delay="0"/>
                                  </p:stCondLst>
                                  <p:childTnLst>
                                    <p:animMotion origin="layout" path="M -0.03555 0.03889 C -0.0388 0.01968 -0.04193 0.00162 -0.04531 -0.02199 C -0.04896 -0.0456 -0.05221 -0.07662 -0.05703 -0.10347 C -0.06172 -0.13055 -0.07161 -0.16921 -0.07435 -0.18217 " pathEditMode="relative" rAng="0" ptsTypes="AAAA">
                                      <p:cBhvr>
                                        <p:cTn id="15" dur="2000" fill="hold"/>
                                        <p:tgtEl>
                                          <p:spTgt spid="97"/>
                                        </p:tgtEl>
                                        <p:attrNameLst>
                                          <p:attrName>ppt_x</p:attrName>
                                          <p:attrName>ppt_y</p:attrName>
                                        </p:attrNameLst>
                                      </p:cBhvr>
                                      <p:rCtr x="-1940" y="-1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7" grpId="2" animBg="1"/>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571" y="0"/>
            <a:ext cx="10515600" cy="510638"/>
          </a:xfrm>
        </p:spPr>
        <p:txBody>
          <a:bodyPr>
            <a:normAutofit fontScale="90000"/>
          </a:bodyPr>
          <a:lstStyle/>
          <a:p>
            <a:pPr algn="l" rtl="0"/>
            <a:endParaRPr lang="en-US" dirty="0"/>
          </a:p>
        </p:txBody>
      </p:sp>
      <p:sp>
        <p:nvSpPr>
          <p:cNvPr id="3" name="Content Placeholder 2"/>
          <p:cNvSpPr>
            <a:spLocks noGrp="1"/>
          </p:cNvSpPr>
          <p:nvPr>
            <p:ph idx="1"/>
          </p:nvPr>
        </p:nvSpPr>
        <p:spPr>
          <a:xfrm>
            <a:off x="1070020" y="620445"/>
            <a:ext cx="10515600" cy="3037155"/>
          </a:xfrm>
        </p:spPr>
        <p:txBody>
          <a:bodyPr>
            <a:normAutofit/>
          </a:bodyPr>
          <a:lstStyle/>
          <a:p>
            <a:pPr algn="l" rtl="0"/>
            <a:r>
              <a:rPr lang="en-US" sz="2400" dirty="0"/>
              <a:t>RF consists of high-frequency alternating current (AC) signals passing over </a:t>
            </a:r>
            <a:r>
              <a:rPr lang="en-US" sz="2400" dirty="0" smtClean="0"/>
              <a:t>a copper </a:t>
            </a:r>
            <a:r>
              <a:rPr lang="en-US" sz="2400" dirty="0"/>
              <a:t>cable connected to an antenna</a:t>
            </a:r>
            <a:r>
              <a:rPr lang="en-US" sz="2400" dirty="0" smtClean="0"/>
              <a:t>.</a:t>
            </a:r>
          </a:p>
          <a:p>
            <a:pPr algn="l" rtl="0"/>
            <a:r>
              <a:rPr lang="en-US" sz="2400" dirty="0">
                <a:solidFill>
                  <a:srgbClr val="FF0000"/>
                </a:solidFill>
              </a:rPr>
              <a:t>This antenna will then transform the received </a:t>
            </a:r>
            <a:r>
              <a:rPr lang="en-US" sz="2400" dirty="0" smtClean="0">
                <a:solidFill>
                  <a:srgbClr val="FF0000"/>
                </a:solidFill>
              </a:rPr>
              <a:t>signal into </a:t>
            </a:r>
            <a:r>
              <a:rPr lang="en-US" sz="2400" dirty="0">
                <a:solidFill>
                  <a:srgbClr val="FF0000"/>
                </a:solidFill>
              </a:rPr>
              <a:t>radio waves that propagate through the </a:t>
            </a:r>
            <a:r>
              <a:rPr lang="en-US" sz="2400" dirty="0" smtClean="0">
                <a:solidFill>
                  <a:srgbClr val="FF0000"/>
                </a:solidFill>
              </a:rPr>
              <a:t>air.</a:t>
            </a:r>
          </a:p>
          <a:p>
            <a:pPr algn="justLow" rtl="0"/>
            <a:r>
              <a:rPr lang="en-US" sz="2400" dirty="0"/>
              <a:t>The most basic AC signal is </a:t>
            </a:r>
            <a:r>
              <a:rPr lang="en-US" sz="2400" dirty="0" smtClean="0"/>
              <a:t>a </a:t>
            </a:r>
            <a:r>
              <a:rPr lang="en-US" sz="2400" i="1" dirty="0" smtClean="0"/>
              <a:t>sine </a:t>
            </a:r>
            <a:r>
              <a:rPr lang="en-US" sz="2400" i="1" dirty="0"/>
              <a:t>wave</a:t>
            </a:r>
            <a:r>
              <a:rPr lang="en-US" sz="2400" dirty="0"/>
              <a:t>, which is the result of an electrical current varying uniformly in voltage over </a:t>
            </a:r>
            <a:r>
              <a:rPr lang="en-US" sz="2400" dirty="0" smtClean="0"/>
              <a:t>a period </a:t>
            </a:r>
            <a:r>
              <a:rPr lang="en-US" sz="2400" dirty="0"/>
              <a:t>of time. This sine wave cycle will repeat a specific number of times (cycles) over </a:t>
            </a:r>
            <a:r>
              <a:rPr lang="en-US" sz="2400" dirty="0" smtClean="0"/>
              <a:t>a period </a:t>
            </a:r>
            <a:r>
              <a:rPr lang="en-US" sz="2400" dirty="0"/>
              <a:t>of one second. The number of cycles per second will result in different </a:t>
            </a:r>
            <a:r>
              <a:rPr lang="en-US" sz="2400" dirty="0" smtClean="0"/>
              <a:t>frequencies,</a:t>
            </a:r>
            <a:r>
              <a:rPr lang="en-US" sz="2400" spc="-5" dirty="0">
                <a:latin typeface="Times New Roman"/>
                <a:cs typeface="Times New Roman"/>
              </a:rPr>
              <a:t> measured </a:t>
            </a:r>
            <a:r>
              <a:rPr lang="en-US" sz="2400" dirty="0">
                <a:latin typeface="Times New Roman"/>
                <a:cs typeface="Times New Roman"/>
              </a:rPr>
              <a:t>in</a:t>
            </a:r>
            <a:r>
              <a:rPr lang="en-US" sz="2400" spc="10" dirty="0">
                <a:latin typeface="Times New Roman"/>
                <a:cs typeface="Times New Roman"/>
              </a:rPr>
              <a:t> </a:t>
            </a:r>
            <a:r>
              <a:rPr lang="en-US" sz="2400" b="1" spc="-5" dirty="0" smtClean="0">
                <a:latin typeface="Times New Roman"/>
                <a:cs typeface="Times New Roman"/>
              </a:rPr>
              <a:t>Hertz.</a:t>
            </a:r>
            <a:endParaRPr lang="en-US" sz="2400" dirty="0">
              <a:solidFill>
                <a:srgbClr val="FF0000"/>
              </a:solidFill>
            </a:endParaRPr>
          </a:p>
        </p:txBody>
      </p:sp>
      <p:sp>
        <p:nvSpPr>
          <p:cNvPr id="4" name="object 2"/>
          <p:cNvSpPr/>
          <p:nvPr/>
        </p:nvSpPr>
        <p:spPr>
          <a:xfrm>
            <a:off x="6096000" y="3556111"/>
            <a:ext cx="3286125" cy="1596708"/>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744829" y="5051330"/>
            <a:ext cx="10702342" cy="1390124"/>
          </a:xfrm>
          <a:prstGeom prst="rect">
            <a:avLst/>
          </a:prstGeom>
        </p:spPr>
        <p:txBody>
          <a:bodyPr wrap="square">
            <a:spAutoFit/>
          </a:bodyPr>
          <a:lstStyle/>
          <a:p>
            <a:pPr marL="311785" marR="93980" indent="-223520" algn="just" rtl="0">
              <a:lnSpc>
                <a:spcPts val="2760"/>
              </a:lnSpc>
              <a:spcBef>
                <a:spcPts val="25"/>
              </a:spcBef>
              <a:buFont typeface="Arial"/>
              <a:buChar char="•"/>
              <a:tabLst>
                <a:tab pos="375285" algn="l"/>
                <a:tab pos="375920" algn="l"/>
              </a:tabLst>
            </a:pPr>
            <a:r>
              <a:rPr lang="en-US" dirty="0">
                <a:latin typeface="Times New Roman"/>
                <a:cs typeface="Times New Roman"/>
              </a:rPr>
              <a:t>The distance between </a:t>
            </a:r>
            <a:r>
              <a:rPr lang="en-US" spc="-5" dirty="0">
                <a:latin typeface="Times New Roman"/>
                <a:cs typeface="Times New Roman"/>
              </a:rPr>
              <a:t>two </a:t>
            </a:r>
            <a:r>
              <a:rPr lang="en-US" dirty="0">
                <a:latin typeface="Times New Roman"/>
                <a:cs typeface="Times New Roman"/>
              </a:rPr>
              <a:t>consecutive </a:t>
            </a:r>
            <a:r>
              <a:rPr lang="en-US" spc="-5" dirty="0">
                <a:latin typeface="Times New Roman"/>
                <a:cs typeface="Times New Roman"/>
              </a:rPr>
              <a:t>maxima is </a:t>
            </a:r>
            <a:r>
              <a:rPr lang="en-US" dirty="0">
                <a:latin typeface="Times New Roman"/>
                <a:cs typeface="Times New Roman"/>
              </a:rPr>
              <a:t>called the wavelength, designated by λ.  In </a:t>
            </a:r>
            <a:r>
              <a:rPr lang="en-US" spc="-5" dirty="0">
                <a:latin typeface="Times New Roman"/>
                <a:cs typeface="Times New Roman"/>
              </a:rPr>
              <a:t>vacuum, </a:t>
            </a:r>
            <a:r>
              <a:rPr lang="en-US" dirty="0">
                <a:latin typeface="Times New Roman"/>
                <a:cs typeface="Times New Roman"/>
              </a:rPr>
              <a:t>all electromagnetic </a:t>
            </a:r>
            <a:r>
              <a:rPr lang="en-US" spc="-5" dirty="0">
                <a:latin typeface="Times New Roman"/>
                <a:cs typeface="Times New Roman"/>
              </a:rPr>
              <a:t>waves </a:t>
            </a:r>
            <a:r>
              <a:rPr lang="en-US" dirty="0">
                <a:latin typeface="Times New Roman"/>
                <a:cs typeface="Times New Roman"/>
              </a:rPr>
              <a:t>travel at the </a:t>
            </a:r>
            <a:r>
              <a:rPr lang="en-US" u="sng" dirty="0">
                <a:uFill>
                  <a:solidFill>
                    <a:srgbClr val="000000"/>
                  </a:solidFill>
                </a:uFill>
                <a:latin typeface="Times New Roman"/>
                <a:cs typeface="Times New Roman"/>
              </a:rPr>
              <a:t>speed of light</a:t>
            </a:r>
            <a:r>
              <a:rPr lang="en-US" dirty="0">
                <a:latin typeface="Times New Roman"/>
                <a:cs typeface="Times New Roman"/>
              </a:rPr>
              <a:t>: c = 3x10</a:t>
            </a:r>
            <a:r>
              <a:rPr lang="en-US" baseline="25462" dirty="0">
                <a:latin typeface="Times New Roman"/>
                <a:cs typeface="Times New Roman"/>
              </a:rPr>
              <a:t>8</a:t>
            </a:r>
            <a:r>
              <a:rPr lang="en-US" spc="112" baseline="25462" dirty="0">
                <a:latin typeface="Times New Roman"/>
                <a:cs typeface="Times New Roman"/>
              </a:rPr>
              <a:t> </a:t>
            </a:r>
            <a:r>
              <a:rPr lang="en-US" dirty="0">
                <a:latin typeface="Times New Roman"/>
                <a:cs typeface="Times New Roman"/>
              </a:rPr>
              <a:t>m/sec.</a:t>
            </a:r>
          </a:p>
          <a:p>
            <a:pPr marL="311785" algn="just" rtl="0">
              <a:spcBef>
                <a:spcPts val="20"/>
              </a:spcBef>
            </a:pPr>
            <a:r>
              <a:rPr lang="en-US" dirty="0">
                <a:latin typeface="Times New Roman"/>
                <a:cs typeface="Times New Roman"/>
              </a:rPr>
              <a:t>In copper or fiber the speed </a:t>
            </a:r>
            <a:r>
              <a:rPr lang="en-US" spc="-5" dirty="0">
                <a:latin typeface="Times New Roman"/>
                <a:cs typeface="Times New Roman"/>
              </a:rPr>
              <a:t>slows </a:t>
            </a:r>
            <a:r>
              <a:rPr lang="en-US" dirty="0">
                <a:latin typeface="Times New Roman"/>
                <a:cs typeface="Times New Roman"/>
              </a:rPr>
              <a:t>down to about 2/3 of this</a:t>
            </a:r>
            <a:r>
              <a:rPr lang="en-US" spc="-55" dirty="0">
                <a:latin typeface="Times New Roman"/>
                <a:cs typeface="Times New Roman"/>
              </a:rPr>
              <a:t> </a:t>
            </a:r>
            <a:r>
              <a:rPr lang="en-US" dirty="0">
                <a:latin typeface="Times New Roman"/>
                <a:cs typeface="Times New Roman"/>
              </a:rPr>
              <a:t>value.</a:t>
            </a:r>
          </a:p>
          <a:p>
            <a:pPr marL="311785" algn="just" rtl="0">
              <a:spcBef>
                <a:spcPts val="215"/>
              </a:spcBef>
            </a:pPr>
            <a:r>
              <a:rPr lang="en-US" dirty="0">
                <a:latin typeface="Times New Roman"/>
                <a:cs typeface="Times New Roman"/>
              </a:rPr>
              <a:t>Relation between </a:t>
            </a:r>
            <a:r>
              <a:rPr lang="en-US" spc="-20" dirty="0" err="1">
                <a:latin typeface="Times New Roman"/>
                <a:cs typeface="Times New Roman"/>
              </a:rPr>
              <a:t>f,</a:t>
            </a:r>
            <a:r>
              <a:rPr lang="en-US" spc="-20" dirty="0" err="1">
                <a:latin typeface="Trebuchet MS"/>
                <a:cs typeface="Trebuchet MS"/>
              </a:rPr>
              <a:t>λ</a:t>
            </a:r>
            <a:r>
              <a:rPr lang="en-US" spc="-20" dirty="0">
                <a:latin typeface="Times New Roman"/>
                <a:cs typeface="Times New Roman"/>
              </a:rPr>
              <a:t>, </a:t>
            </a:r>
            <a:r>
              <a:rPr lang="en-US" dirty="0">
                <a:latin typeface="Times New Roman"/>
                <a:cs typeface="Times New Roman"/>
              </a:rPr>
              <a:t>c</a:t>
            </a:r>
            <a:r>
              <a:rPr lang="en-US" dirty="0">
                <a:solidFill>
                  <a:srgbClr val="888888"/>
                </a:solidFill>
                <a:latin typeface="Times New Roman"/>
                <a:cs typeface="Times New Roman"/>
              </a:rPr>
              <a:t>: </a:t>
            </a:r>
            <a:r>
              <a:rPr lang="en-US" spc="-5" dirty="0">
                <a:solidFill>
                  <a:srgbClr val="FF0000"/>
                </a:solidFill>
                <a:latin typeface="Times New Roman"/>
                <a:cs typeface="Times New Roman"/>
              </a:rPr>
              <a:t>C=</a:t>
            </a:r>
            <a:r>
              <a:rPr lang="en-US" spc="-30" dirty="0">
                <a:solidFill>
                  <a:srgbClr val="FF0000"/>
                </a:solidFill>
                <a:latin typeface="Times New Roman"/>
                <a:cs typeface="Times New Roman"/>
              </a:rPr>
              <a:t> </a:t>
            </a:r>
            <a:r>
              <a:rPr lang="en-US" dirty="0" err="1">
                <a:solidFill>
                  <a:srgbClr val="FF0000"/>
                </a:solidFill>
                <a:latin typeface="Times New Roman"/>
                <a:cs typeface="Times New Roman"/>
              </a:rPr>
              <a:t>λf</a:t>
            </a:r>
            <a:endParaRPr lang="en-US" dirty="0">
              <a:latin typeface="Times New Roman"/>
              <a:cs typeface="Times New Roman"/>
            </a:endParaRPr>
          </a:p>
        </p:txBody>
      </p:sp>
    </p:spTree>
    <p:extLst>
      <p:ext uri="{BB962C8B-B14F-4D97-AF65-F5344CB8AC3E}">
        <p14:creationId xmlns:p14="http://schemas.microsoft.com/office/powerpoint/2010/main" xmlns="" val="1036346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822"/>
            <a:ext cx="10515600" cy="446244"/>
          </a:xfrm>
        </p:spPr>
        <p:txBody>
          <a:bodyPr>
            <a:normAutofit fontScale="90000"/>
          </a:bodyPr>
          <a:lstStyle/>
          <a:p>
            <a:pPr algn="l"/>
            <a:endParaRPr lang="en-US" dirty="0"/>
          </a:p>
        </p:txBody>
      </p:sp>
      <p:sp>
        <p:nvSpPr>
          <p:cNvPr id="3" name="Content Placeholder 2"/>
          <p:cNvSpPr>
            <a:spLocks noGrp="1"/>
          </p:cNvSpPr>
          <p:nvPr>
            <p:ph idx="1"/>
          </p:nvPr>
        </p:nvSpPr>
        <p:spPr>
          <a:xfrm>
            <a:off x="838200" y="1017431"/>
            <a:ext cx="10515600" cy="5159532"/>
          </a:xfrm>
        </p:spPr>
        <p:txBody>
          <a:bodyPr/>
          <a:lstStyle/>
          <a:p>
            <a:pPr algn="l" rtl="0"/>
            <a:r>
              <a:rPr lang="en-US" dirty="0" smtClean="0"/>
              <a:t>Successful radio transmissions consist of a minimum of two components, a </a:t>
            </a:r>
            <a:r>
              <a:rPr lang="en-US" i="1" dirty="0" smtClean="0"/>
              <a:t>transmitter </a:t>
            </a:r>
            <a:r>
              <a:rPr lang="en-US" dirty="0" smtClean="0"/>
              <a:t>and </a:t>
            </a:r>
            <a:r>
              <a:rPr lang="en-US" i="1" dirty="0" smtClean="0"/>
              <a:t>receiver </a:t>
            </a:r>
            <a:r>
              <a:rPr lang="en-US" dirty="0" smtClean="0"/>
              <a:t>(see Figure 3.1).</a:t>
            </a:r>
            <a:endParaRPr lang="en-US" dirty="0"/>
          </a:p>
        </p:txBody>
      </p:sp>
      <p:pic>
        <p:nvPicPr>
          <p:cNvPr id="4" name="Picture 3"/>
          <p:cNvPicPr>
            <a:picLocks noChangeAspect="1"/>
          </p:cNvPicPr>
          <p:nvPr/>
        </p:nvPicPr>
        <p:blipFill>
          <a:blip r:embed="rId2"/>
          <a:stretch>
            <a:fillRect/>
          </a:stretch>
        </p:blipFill>
        <p:spPr>
          <a:xfrm>
            <a:off x="2259759" y="2099255"/>
            <a:ext cx="7672481" cy="3693805"/>
          </a:xfrm>
          <a:prstGeom prst="rect">
            <a:avLst/>
          </a:prstGeom>
        </p:spPr>
      </p:pic>
      <p:sp>
        <p:nvSpPr>
          <p:cNvPr id="5" name="Rectangle 4"/>
          <p:cNvSpPr/>
          <p:nvPr/>
        </p:nvSpPr>
        <p:spPr>
          <a:xfrm>
            <a:off x="1313645" y="5907250"/>
            <a:ext cx="9131121" cy="646331"/>
          </a:xfrm>
          <a:prstGeom prst="rect">
            <a:avLst/>
          </a:prstGeom>
        </p:spPr>
        <p:txBody>
          <a:bodyPr wrap="square">
            <a:spAutoFit/>
          </a:bodyPr>
          <a:lstStyle/>
          <a:p>
            <a:pPr algn="l"/>
            <a:r>
              <a:rPr lang="en-US" dirty="0" smtClean="0">
                <a:latin typeface="UniversLTStd"/>
              </a:rPr>
              <a:t>Figure 2.2 RF </a:t>
            </a:r>
            <a:r>
              <a:rPr lang="en-US" dirty="0">
                <a:latin typeface="UniversLTStd"/>
              </a:rPr>
              <a:t>transmitter and receiver. In a WLAN, the transmitter and receiver could</a:t>
            </a:r>
          </a:p>
          <a:p>
            <a:pPr algn="l"/>
            <a:r>
              <a:rPr lang="en-US" dirty="0">
                <a:latin typeface="UniversLTStd"/>
              </a:rPr>
              <a:t>be an access point and client device, respectively.</a:t>
            </a:r>
            <a:endParaRPr lang="en-US" dirty="0"/>
          </a:p>
        </p:txBody>
      </p:sp>
    </p:spTree>
    <p:extLst>
      <p:ext uri="{BB962C8B-B14F-4D97-AF65-F5344CB8AC3E}">
        <p14:creationId xmlns:p14="http://schemas.microsoft.com/office/powerpoint/2010/main" xmlns="" val="1642098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81566" y="113769"/>
            <a:ext cx="10515600" cy="1325563"/>
          </a:xfrm>
        </p:spPr>
        <p:txBody>
          <a:bodyPr/>
          <a:lstStyle/>
          <a:p>
            <a:pPr algn="l"/>
            <a:r>
              <a:rPr lang="en-US" altLang="en-US" dirty="0" smtClean="0"/>
              <a:t>Signals</a:t>
            </a:r>
          </a:p>
        </p:txBody>
      </p:sp>
      <p:sp>
        <p:nvSpPr>
          <p:cNvPr id="20484" name="Rectangle 3"/>
          <p:cNvSpPr>
            <a:spLocks noGrp="1" noChangeArrowheads="1"/>
          </p:cNvSpPr>
          <p:nvPr>
            <p:ph type="body" idx="1"/>
          </p:nvPr>
        </p:nvSpPr>
        <p:spPr>
          <a:xfrm>
            <a:off x="524933" y="1439332"/>
            <a:ext cx="10828867" cy="5113868"/>
          </a:xfrm>
        </p:spPr>
        <p:txBody>
          <a:bodyPr>
            <a:normAutofit fontScale="92500" lnSpcReduction="10000"/>
          </a:bodyPr>
          <a:lstStyle/>
          <a:p>
            <a:pPr algn="l" rtl="0">
              <a:buFont typeface="Wingdings" panose="05000000000000000000" pitchFamily="2" charset="2"/>
              <a:buChar char="q"/>
            </a:pPr>
            <a:r>
              <a:rPr lang="en-US" altLang="en-US" dirty="0" smtClean="0"/>
              <a:t>physical representation of data</a:t>
            </a:r>
          </a:p>
          <a:p>
            <a:pPr algn="l" rtl="0">
              <a:buFont typeface="Wingdings" panose="05000000000000000000" pitchFamily="2" charset="2"/>
              <a:buChar char="q"/>
            </a:pPr>
            <a:r>
              <a:rPr lang="en-US" altLang="en-US" dirty="0" smtClean="0"/>
              <a:t>function of time and location</a:t>
            </a:r>
          </a:p>
          <a:p>
            <a:pPr algn="l" rtl="0">
              <a:buFont typeface="Wingdings" panose="05000000000000000000" pitchFamily="2" charset="2"/>
              <a:buChar char="q"/>
            </a:pPr>
            <a:r>
              <a:rPr lang="en-US" altLang="en-US" dirty="0" smtClean="0"/>
              <a:t>signal parameters: parameters representing the value of data </a:t>
            </a:r>
          </a:p>
          <a:p>
            <a:pPr algn="l" rtl="0">
              <a:buFont typeface="Wingdings" panose="05000000000000000000" pitchFamily="2" charset="2"/>
              <a:buChar char="q"/>
            </a:pPr>
            <a:r>
              <a:rPr lang="en-US" altLang="en-US" dirty="0" smtClean="0"/>
              <a:t>classification</a:t>
            </a:r>
          </a:p>
          <a:p>
            <a:pPr lvl="1" algn="l" rtl="0"/>
            <a:r>
              <a:rPr lang="en-US" altLang="en-US" dirty="0" smtClean="0"/>
              <a:t>continuous time/discrete time</a:t>
            </a:r>
          </a:p>
          <a:p>
            <a:pPr lvl="1" algn="l" rtl="0"/>
            <a:r>
              <a:rPr lang="en-US" altLang="en-US" dirty="0" smtClean="0"/>
              <a:t>continuous values/discrete values</a:t>
            </a:r>
          </a:p>
          <a:p>
            <a:pPr lvl="1" algn="l" rtl="0"/>
            <a:r>
              <a:rPr lang="en-US" altLang="en-US" dirty="0" smtClean="0"/>
              <a:t>analog signal = continuous time and continuous values</a:t>
            </a:r>
          </a:p>
          <a:p>
            <a:pPr lvl="1" algn="l" rtl="0"/>
            <a:r>
              <a:rPr lang="en-US" altLang="en-US" dirty="0" smtClean="0"/>
              <a:t>digital signal = discrete time and discrete values</a:t>
            </a:r>
          </a:p>
          <a:p>
            <a:pPr algn="l" rtl="0">
              <a:buFont typeface="Wingdings" panose="05000000000000000000" pitchFamily="2" charset="2"/>
              <a:buChar char="q"/>
            </a:pPr>
            <a:r>
              <a:rPr lang="en-US" altLang="en-US" dirty="0" smtClean="0"/>
              <a:t>signal parameters of periodic signals: </a:t>
            </a:r>
            <a:br>
              <a:rPr lang="en-US" altLang="en-US" dirty="0" smtClean="0"/>
            </a:br>
            <a:r>
              <a:rPr lang="en-US" altLang="en-US" dirty="0" smtClean="0"/>
              <a:t>period T, frequency f=1/T, amplitude A, phase shift </a:t>
            </a:r>
            <a:r>
              <a:rPr lang="en-US" altLang="en-US" dirty="0" smtClean="0">
                <a:sym typeface="Symbol" panose="05050102010706020507" pitchFamily="18" charset="2"/>
              </a:rPr>
              <a:t></a:t>
            </a:r>
            <a:endParaRPr lang="en-US" altLang="en-US" dirty="0" smtClean="0"/>
          </a:p>
          <a:p>
            <a:pPr lvl="1" algn="l" rtl="0"/>
            <a:r>
              <a:rPr lang="en-US" altLang="en-US" dirty="0" smtClean="0"/>
              <a:t>sine wave as special periodic signal for a carrier:</a:t>
            </a:r>
            <a:br>
              <a:rPr lang="en-US" altLang="en-US" dirty="0" smtClean="0"/>
            </a:br>
            <a:r>
              <a:rPr lang="en-US" altLang="en-US" dirty="0" smtClean="0"/>
              <a:t/>
            </a:r>
            <a:br>
              <a:rPr lang="en-US" altLang="en-US" dirty="0" smtClean="0"/>
            </a:br>
            <a:r>
              <a:rPr lang="en-US" altLang="en-US" dirty="0" smtClean="0"/>
              <a:t> s(t) = A</a:t>
            </a:r>
            <a:r>
              <a:rPr lang="en-US" altLang="en-US" baseline="-25000" dirty="0" smtClean="0"/>
              <a:t>t</a:t>
            </a:r>
            <a:r>
              <a:rPr lang="en-US" altLang="en-US" dirty="0" smtClean="0"/>
              <a:t> sin(2 </a:t>
            </a:r>
            <a:r>
              <a:rPr lang="en-US" altLang="en-US" dirty="0" smtClean="0">
                <a:sym typeface="Symbol" panose="05050102010706020507" pitchFamily="18" charset="2"/>
              </a:rPr>
              <a:t> </a:t>
            </a:r>
            <a:r>
              <a:rPr lang="en-US" altLang="en-US" dirty="0" err="1" smtClean="0">
                <a:sym typeface="Symbol" panose="05050102010706020507" pitchFamily="18" charset="2"/>
              </a:rPr>
              <a:t>f</a:t>
            </a:r>
            <a:r>
              <a:rPr lang="en-US" altLang="en-US" baseline="-25000" dirty="0" err="1" smtClean="0">
                <a:sym typeface="Symbol" panose="05050102010706020507" pitchFamily="18" charset="2"/>
              </a:rPr>
              <a:t>t</a:t>
            </a:r>
            <a:r>
              <a:rPr lang="en-US" altLang="en-US" baseline="-25000" dirty="0" smtClean="0">
                <a:sym typeface="Symbol" panose="05050102010706020507" pitchFamily="18" charset="2"/>
              </a:rPr>
              <a:t> </a:t>
            </a:r>
            <a:r>
              <a:rPr lang="en-US" altLang="en-US" dirty="0" smtClean="0">
                <a:sym typeface="Symbol" panose="05050102010706020507" pitchFamily="18" charset="2"/>
              </a:rPr>
              <a:t>t + </a:t>
            </a:r>
            <a:r>
              <a:rPr lang="en-US" altLang="en-US" baseline="-25000" dirty="0" smtClean="0">
                <a:sym typeface="Symbol" panose="05050102010706020507" pitchFamily="18" charset="2"/>
              </a:rPr>
              <a:t>t</a:t>
            </a:r>
            <a:r>
              <a:rPr lang="en-US" altLang="en-US" dirty="0" smtClean="0">
                <a:sym typeface="Symbol" panose="05050102010706020507" pitchFamily="18" charset="2"/>
              </a:rPr>
              <a:t>)</a:t>
            </a:r>
          </a:p>
        </p:txBody>
      </p:sp>
    </p:spTree>
    <p:extLst>
      <p:ext uri="{BB962C8B-B14F-4D97-AF65-F5344CB8AC3E}">
        <p14:creationId xmlns:p14="http://schemas.microsoft.com/office/powerpoint/2010/main" xmlns="" val="3866553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7"/>
          <p:cNvSpPr>
            <a:spLocks noGrp="1" noChangeArrowheads="1"/>
          </p:cNvSpPr>
          <p:nvPr>
            <p:ph type="body" idx="1"/>
          </p:nvPr>
        </p:nvSpPr>
        <p:spPr>
          <a:xfrm>
            <a:off x="1981200" y="1250951"/>
            <a:ext cx="8178800" cy="5105400"/>
          </a:xfrm>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normAutofit fontScale="85000" lnSpcReduction="20000"/>
          </a:bodyPr>
          <a:lstStyle/>
          <a:p>
            <a:pPr algn="l" rtl="0">
              <a:buFont typeface="Wingdings" panose="05000000000000000000" pitchFamily="2" charset="2"/>
              <a:buChar char="q"/>
            </a:pPr>
            <a:r>
              <a:rPr lang="en-US" altLang="en-US" dirty="0" smtClean="0"/>
              <a:t>Different representations of signals </a:t>
            </a:r>
          </a:p>
          <a:p>
            <a:pPr lvl="1" algn="l" rtl="0"/>
            <a:r>
              <a:rPr lang="en-US" altLang="en-US" dirty="0" smtClean="0"/>
              <a:t>amplitude (amplitude domain)</a:t>
            </a:r>
          </a:p>
          <a:p>
            <a:pPr lvl="1" algn="l" rtl="0"/>
            <a:r>
              <a:rPr lang="en-US" altLang="en-US" dirty="0" smtClean="0"/>
              <a:t>frequency spectrum (frequency domain)</a:t>
            </a:r>
          </a:p>
          <a:p>
            <a:pPr lvl="1" algn="l" rtl="0"/>
            <a:r>
              <a:rPr lang="en-US" altLang="en-US" dirty="0" smtClean="0"/>
              <a:t>phase state diagram (amplitude M and phase </a:t>
            </a:r>
            <a:r>
              <a:rPr lang="en-US" altLang="en-US" sz="2000" dirty="0">
                <a:latin typeface="Symbol" panose="05050102010706020507" pitchFamily="18" charset="2"/>
                <a:sym typeface="Symbol" panose="05050102010706020507" pitchFamily="18" charset="2"/>
              </a:rPr>
              <a:t></a:t>
            </a:r>
            <a:r>
              <a:rPr lang="en-US" altLang="en-US" dirty="0" smtClean="0">
                <a:sym typeface="Symbol" panose="05050102010706020507" pitchFamily="18" charset="2"/>
              </a:rPr>
              <a:t> in polar coordinates)</a:t>
            </a:r>
            <a:endParaRPr lang="en-US" altLang="en-US" dirty="0" smtClean="0"/>
          </a:p>
          <a:p>
            <a:pPr algn="l" rtl="0">
              <a:buFont typeface="Wingdings" panose="05000000000000000000" pitchFamily="2" charset="2"/>
              <a:buChar char="q"/>
            </a:pPr>
            <a:endParaRPr lang="en-US" altLang="en-US" dirty="0" smtClean="0"/>
          </a:p>
          <a:p>
            <a:pPr algn="l" rtl="0">
              <a:buFont typeface="Wingdings" panose="05000000000000000000" pitchFamily="2" charset="2"/>
              <a:buChar char="q"/>
            </a:pPr>
            <a:endParaRPr lang="en-US" altLang="en-US" dirty="0" smtClean="0"/>
          </a:p>
          <a:p>
            <a:pPr algn="l" rtl="0">
              <a:buFont typeface="Wingdings" panose="05000000000000000000" pitchFamily="2" charset="2"/>
              <a:buChar char="q"/>
            </a:pPr>
            <a:endParaRPr lang="en-US" altLang="en-US" dirty="0" smtClean="0"/>
          </a:p>
          <a:p>
            <a:pPr algn="l" rtl="0">
              <a:buFont typeface="Wingdings" panose="05000000000000000000" pitchFamily="2" charset="2"/>
              <a:buChar char="q"/>
            </a:pPr>
            <a:endParaRPr lang="en-US" altLang="en-US" dirty="0" smtClean="0"/>
          </a:p>
          <a:p>
            <a:pPr algn="l" rtl="0">
              <a:buFont typeface="Wingdings" panose="05000000000000000000" pitchFamily="2" charset="2"/>
              <a:buChar char="q"/>
            </a:pPr>
            <a:endParaRPr lang="en-US" altLang="en-US" dirty="0" smtClean="0"/>
          </a:p>
          <a:p>
            <a:pPr algn="l" rtl="0">
              <a:buFont typeface="Wingdings" panose="05000000000000000000" pitchFamily="2" charset="2"/>
              <a:buChar char="q"/>
            </a:pPr>
            <a:r>
              <a:rPr lang="en-US" altLang="en-US" dirty="0" smtClean="0"/>
              <a:t>Composed signals transferred into frequency domain using Fourier transformation</a:t>
            </a:r>
          </a:p>
          <a:p>
            <a:pPr algn="l" rtl="0">
              <a:buFont typeface="Wingdings" panose="05000000000000000000" pitchFamily="2" charset="2"/>
              <a:buChar char="q"/>
            </a:pPr>
            <a:r>
              <a:rPr lang="en-US" altLang="en-US" dirty="0" smtClean="0"/>
              <a:t>Digital signals need</a:t>
            </a:r>
          </a:p>
          <a:p>
            <a:pPr lvl="1" algn="l" rtl="0"/>
            <a:r>
              <a:rPr lang="en-US" altLang="en-US" dirty="0" smtClean="0"/>
              <a:t>infinite frequencies for perfect transmission  </a:t>
            </a:r>
          </a:p>
          <a:p>
            <a:pPr lvl="1" algn="l" rtl="0"/>
            <a:r>
              <a:rPr lang="en-US" altLang="en-US" dirty="0" smtClean="0"/>
              <a:t>modulation with a carrier frequency for transmission.</a:t>
            </a:r>
          </a:p>
        </p:txBody>
      </p:sp>
      <p:sp>
        <p:nvSpPr>
          <p:cNvPr id="22532" name="Rectangle 2"/>
          <p:cNvSpPr>
            <a:spLocks noGrp="1" noChangeArrowheads="1"/>
          </p:cNvSpPr>
          <p:nvPr>
            <p:ph type="title"/>
          </p:nvPr>
        </p:nvSpPr>
        <p:spPr>
          <a:xfrm>
            <a:off x="812800" y="79904"/>
            <a:ext cx="10515600" cy="1007270"/>
          </a:xfrm>
        </p:spPr>
        <p:txBody>
          <a:bodyPr/>
          <a:lstStyle/>
          <a:p>
            <a:pPr algn="l"/>
            <a:r>
              <a:rPr lang="en-US" altLang="en-US" dirty="0" smtClean="0"/>
              <a:t>Signals</a:t>
            </a:r>
          </a:p>
        </p:txBody>
      </p:sp>
      <p:sp>
        <p:nvSpPr>
          <p:cNvPr id="22533" name="Line 14"/>
          <p:cNvSpPr>
            <a:spLocks noChangeShapeType="1"/>
          </p:cNvSpPr>
          <p:nvPr/>
        </p:nvSpPr>
        <p:spPr bwMode="auto">
          <a:xfrm flipV="1">
            <a:off x="5410200" y="26670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34" name="Line 15"/>
          <p:cNvSpPr>
            <a:spLocks noChangeShapeType="1"/>
          </p:cNvSpPr>
          <p:nvPr/>
        </p:nvSpPr>
        <p:spPr bwMode="auto">
          <a:xfrm>
            <a:off x="5410200" y="3810000"/>
            <a:ext cx="198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35" name="Line 16"/>
          <p:cNvSpPr>
            <a:spLocks noChangeShapeType="1"/>
          </p:cNvSpPr>
          <p:nvPr/>
        </p:nvSpPr>
        <p:spPr bwMode="auto">
          <a:xfrm flipV="1">
            <a:off x="5943600" y="3048000"/>
            <a:ext cx="0" cy="762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36" name="Text Box 22"/>
          <p:cNvSpPr txBox="1">
            <a:spLocks noChangeArrowheads="1"/>
          </p:cNvSpPr>
          <p:nvPr/>
        </p:nvSpPr>
        <p:spPr bwMode="auto">
          <a:xfrm>
            <a:off x="7146925" y="3821113"/>
            <a:ext cx="598488"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f [Hz]</a:t>
            </a:r>
          </a:p>
        </p:txBody>
      </p:sp>
      <p:sp>
        <p:nvSpPr>
          <p:cNvPr id="22537" name="Text Box 23"/>
          <p:cNvSpPr txBox="1">
            <a:spLocks noChangeArrowheads="1"/>
          </p:cNvSpPr>
          <p:nvPr/>
        </p:nvSpPr>
        <p:spPr bwMode="auto">
          <a:xfrm>
            <a:off x="5105401" y="2419350"/>
            <a:ext cx="569913"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A [V]</a:t>
            </a:r>
          </a:p>
        </p:txBody>
      </p:sp>
      <p:sp>
        <p:nvSpPr>
          <p:cNvPr id="22538" name="Line 27"/>
          <p:cNvSpPr>
            <a:spLocks noChangeShapeType="1"/>
          </p:cNvSpPr>
          <p:nvPr/>
        </p:nvSpPr>
        <p:spPr bwMode="auto">
          <a:xfrm flipV="1">
            <a:off x="8696325" y="2838450"/>
            <a:ext cx="304800" cy="4572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39" name="Freeform 29"/>
          <p:cNvSpPr>
            <a:spLocks/>
          </p:cNvSpPr>
          <p:nvPr/>
        </p:nvSpPr>
        <p:spPr bwMode="auto">
          <a:xfrm>
            <a:off x="8848725" y="3067050"/>
            <a:ext cx="152400" cy="228600"/>
          </a:xfrm>
          <a:custGeom>
            <a:avLst/>
            <a:gdLst>
              <a:gd name="T0" fmla="*/ 152400 w 96"/>
              <a:gd name="T1" fmla="*/ 228600 h 144"/>
              <a:gd name="T2" fmla="*/ 123825 w 96"/>
              <a:gd name="T3" fmla="*/ 123825 h 144"/>
              <a:gd name="T4" fmla="*/ 66675 w 96"/>
              <a:gd name="T5" fmla="*/ 38100 h 144"/>
              <a:gd name="T6" fmla="*/ 0 w 96"/>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44">
                <a:moveTo>
                  <a:pt x="96" y="144"/>
                </a:moveTo>
                <a:cubicBezTo>
                  <a:pt x="93" y="133"/>
                  <a:pt x="87" y="98"/>
                  <a:pt x="78" y="78"/>
                </a:cubicBezTo>
                <a:cubicBezTo>
                  <a:pt x="69" y="58"/>
                  <a:pt x="55" y="37"/>
                  <a:pt x="42" y="24"/>
                </a:cubicBezTo>
                <a:cubicBezTo>
                  <a:pt x="29" y="11"/>
                  <a:pt x="9" y="5"/>
                  <a:pt x="0"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xmlns="">
                <a:solidFill>
                  <a:srgbClr val="DADAF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40" name="Rectangle 31"/>
          <p:cNvSpPr>
            <a:spLocks noChangeArrowheads="1"/>
          </p:cNvSpPr>
          <p:nvPr/>
        </p:nvSpPr>
        <p:spPr bwMode="auto">
          <a:xfrm>
            <a:off x="8686800" y="3048000"/>
            <a:ext cx="30480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sym typeface="Symbol" panose="05050102010706020507" pitchFamily="18" charset="2"/>
              </a:rPr>
              <a:t></a:t>
            </a:r>
          </a:p>
        </p:txBody>
      </p:sp>
      <p:sp>
        <p:nvSpPr>
          <p:cNvPr id="22541" name="Oval 32"/>
          <p:cNvSpPr>
            <a:spLocks noChangeArrowheads="1"/>
          </p:cNvSpPr>
          <p:nvPr/>
        </p:nvSpPr>
        <p:spPr bwMode="auto">
          <a:xfrm flipH="1">
            <a:off x="8972550" y="2771775"/>
            <a:ext cx="76200" cy="76200"/>
          </a:xfrm>
          <a:prstGeom prst="ellipse">
            <a:avLst/>
          </a:prstGeom>
          <a:solidFill>
            <a:srgbClr val="DADAF6"/>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a:p>
        </p:txBody>
      </p:sp>
      <p:sp>
        <p:nvSpPr>
          <p:cNvPr id="22542" name="Text Box 33"/>
          <p:cNvSpPr txBox="1">
            <a:spLocks noChangeArrowheads="1"/>
          </p:cNvSpPr>
          <p:nvPr/>
        </p:nvSpPr>
        <p:spPr bwMode="auto">
          <a:xfrm>
            <a:off x="9144000" y="3352800"/>
            <a:ext cx="101600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I= M cos </a:t>
            </a:r>
            <a:r>
              <a:rPr lang="en-US" altLang="en-US" sz="1400">
                <a:sym typeface="Symbol" panose="05050102010706020507" pitchFamily="18" charset="2"/>
              </a:rPr>
              <a:t></a:t>
            </a:r>
          </a:p>
        </p:txBody>
      </p:sp>
      <p:sp>
        <p:nvSpPr>
          <p:cNvPr id="22543" name="Text Box 34"/>
          <p:cNvSpPr txBox="1">
            <a:spLocks noChangeArrowheads="1"/>
          </p:cNvSpPr>
          <p:nvPr/>
        </p:nvSpPr>
        <p:spPr bwMode="auto">
          <a:xfrm>
            <a:off x="8229600" y="2362200"/>
            <a:ext cx="110490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Q = M sin </a:t>
            </a:r>
            <a:r>
              <a:rPr lang="en-US" altLang="en-US" sz="1400">
                <a:sym typeface="Symbol" panose="05050102010706020507" pitchFamily="18" charset="2"/>
              </a:rPr>
              <a:t></a:t>
            </a:r>
          </a:p>
        </p:txBody>
      </p:sp>
      <p:sp>
        <p:nvSpPr>
          <p:cNvPr id="22544" name="Text Box 20"/>
          <p:cNvSpPr txBox="1">
            <a:spLocks noChangeArrowheads="1"/>
          </p:cNvSpPr>
          <p:nvPr/>
        </p:nvSpPr>
        <p:spPr bwMode="auto">
          <a:xfrm>
            <a:off x="2314575" y="3790950"/>
            <a:ext cx="30480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sym typeface="Symbol" panose="05050102010706020507" pitchFamily="18" charset="2"/>
              </a:rPr>
              <a:t></a:t>
            </a:r>
            <a:endParaRPr lang="en-US" altLang="en-US" sz="1400"/>
          </a:p>
        </p:txBody>
      </p:sp>
      <p:sp>
        <p:nvSpPr>
          <p:cNvPr id="22545" name="Line 10"/>
          <p:cNvSpPr>
            <a:spLocks noChangeShapeType="1"/>
          </p:cNvSpPr>
          <p:nvPr/>
        </p:nvSpPr>
        <p:spPr bwMode="auto">
          <a:xfrm flipV="1">
            <a:off x="2362200" y="268605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46" name="Line 19"/>
          <p:cNvSpPr>
            <a:spLocks noChangeShapeType="1"/>
          </p:cNvSpPr>
          <p:nvPr/>
        </p:nvSpPr>
        <p:spPr bwMode="auto">
          <a:xfrm>
            <a:off x="2590800" y="3276600"/>
            <a:ext cx="0" cy="5334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47" name="Freeform 17"/>
          <p:cNvSpPr>
            <a:spLocks/>
          </p:cNvSpPr>
          <p:nvPr/>
        </p:nvSpPr>
        <p:spPr bwMode="auto">
          <a:xfrm>
            <a:off x="2365375" y="2700338"/>
            <a:ext cx="2357438" cy="1166812"/>
          </a:xfrm>
          <a:custGeom>
            <a:avLst/>
            <a:gdLst>
              <a:gd name="T0" fmla="*/ 0 w 1485"/>
              <a:gd name="T1" fmla="*/ 1133475 h 735"/>
              <a:gd name="T2" fmla="*/ 25400 w 1485"/>
              <a:gd name="T3" fmla="*/ 1112837 h 735"/>
              <a:gd name="T4" fmla="*/ 61913 w 1485"/>
              <a:gd name="T5" fmla="*/ 1047750 h 735"/>
              <a:gd name="T6" fmla="*/ 139700 w 1485"/>
              <a:gd name="T7" fmla="*/ 862012 h 735"/>
              <a:gd name="T8" fmla="*/ 225425 w 1485"/>
              <a:gd name="T9" fmla="*/ 603250 h 735"/>
              <a:gd name="T10" fmla="*/ 449263 w 1485"/>
              <a:gd name="T11" fmla="*/ 22225 h 735"/>
              <a:gd name="T12" fmla="*/ 682625 w 1485"/>
              <a:gd name="T13" fmla="*/ 593725 h 735"/>
              <a:gd name="T14" fmla="*/ 914400 w 1485"/>
              <a:gd name="T15" fmla="*/ 1166812 h 735"/>
              <a:gd name="T16" fmla="*/ 1144588 w 1485"/>
              <a:gd name="T17" fmla="*/ 593725 h 735"/>
              <a:gd name="T18" fmla="*/ 1382713 w 1485"/>
              <a:gd name="T19" fmla="*/ 23812 h 735"/>
              <a:gd name="T20" fmla="*/ 1614488 w 1485"/>
              <a:gd name="T21" fmla="*/ 593725 h 735"/>
              <a:gd name="T22" fmla="*/ 1849438 w 1485"/>
              <a:gd name="T23" fmla="*/ 1166812 h 735"/>
              <a:gd name="T24" fmla="*/ 2081213 w 1485"/>
              <a:gd name="T25" fmla="*/ 593725 h 735"/>
              <a:gd name="T26" fmla="*/ 2282825 w 1485"/>
              <a:gd name="T27" fmla="*/ 90487 h 735"/>
              <a:gd name="T28" fmla="*/ 2357438 w 1485"/>
              <a:gd name="T29" fmla="*/ 46037 h 7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85" h="735">
                <a:moveTo>
                  <a:pt x="0" y="714"/>
                </a:moveTo>
                <a:cubicBezTo>
                  <a:pt x="3" y="712"/>
                  <a:pt x="10" y="710"/>
                  <a:pt x="16" y="701"/>
                </a:cubicBezTo>
                <a:cubicBezTo>
                  <a:pt x="22" y="692"/>
                  <a:pt x="27" y="686"/>
                  <a:pt x="39" y="660"/>
                </a:cubicBezTo>
                <a:cubicBezTo>
                  <a:pt x="51" y="634"/>
                  <a:pt x="71" y="590"/>
                  <a:pt x="88" y="543"/>
                </a:cubicBezTo>
                <a:cubicBezTo>
                  <a:pt x="105" y="496"/>
                  <a:pt x="110" y="468"/>
                  <a:pt x="142" y="380"/>
                </a:cubicBezTo>
                <a:cubicBezTo>
                  <a:pt x="174" y="292"/>
                  <a:pt x="235" y="15"/>
                  <a:pt x="283" y="14"/>
                </a:cubicBezTo>
                <a:cubicBezTo>
                  <a:pt x="331" y="13"/>
                  <a:pt x="381" y="254"/>
                  <a:pt x="430" y="374"/>
                </a:cubicBezTo>
                <a:cubicBezTo>
                  <a:pt x="479" y="493"/>
                  <a:pt x="528" y="735"/>
                  <a:pt x="576" y="735"/>
                </a:cubicBezTo>
                <a:cubicBezTo>
                  <a:pt x="625" y="735"/>
                  <a:pt x="672" y="494"/>
                  <a:pt x="721" y="374"/>
                </a:cubicBezTo>
                <a:cubicBezTo>
                  <a:pt x="770" y="254"/>
                  <a:pt x="822" y="15"/>
                  <a:pt x="871" y="15"/>
                </a:cubicBezTo>
                <a:cubicBezTo>
                  <a:pt x="920" y="15"/>
                  <a:pt x="968" y="254"/>
                  <a:pt x="1017" y="374"/>
                </a:cubicBezTo>
                <a:cubicBezTo>
                  <a:pt x="1066" y="494"/>
                  <a:pt x="1116" y="735"/>
                  <a:pt x="1165" y="735"/>
                </a:cubicBezTo>
                <a:cubicBezTo>
                  <a:pt x="1214" y="735"/>
                  <a:pt x="1266" y="487"/>
                  <a:pt x="1311" y="374"/>
                </a:cubicBezTo>
                <a:cubicBezTo>
                  <a:pt x="1356" y="261"/>
                  <a:pt x="1409" y="114"/>
                  <a:pt x="1438" y="57"/>
                </a:cubicBezTo>
                <a:cubicBezTo>
                  <a:pt x="1467" y="0"/>
                  <a:pt x="1475" y="35"/>
                  <a:pt x="1485" y="29"/>
                </a:cubicBezTo>
              </a:path>
            </a:pathLst>
          </a:custGeom>
          <a:noFill/>
          <a:ln w="9525" cap="flat" cmpd="sng">
            <a:solidFill>
              <a:srgbClr val="FF00FF"/>
            </a:solidFill>
            <a:prstDash val="solid"/>
            <a:round/>
            <a:headEnd/>
            <a:tailEnd/>
          </a:ln>
          <a:effectLst/>
          <a:extLst>
            <a:ext uri="{909E8E84-426E-40DD-AFC4-6F175D3DCCD1}">
              <a14:hiddenFill xmlns:a14="http://schemas.microsoft.com/office/drawing/2010/main" xmlns="">
                <a:solidFill>
                  <a:srgbClr val="DADAF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48" name="Freeform 9"/>
          <p:cNvSpPr>
            <a:spLocks/>
          </p:cNvSpPr>
          <p:nvPr/>
        </p:nvSpPr>
        <p:spPr bwMode="auto">
          <a:xfrm>
            <a:off x="2357438" y="3302000"/>
            <a:ext cx="2508250" cy="1588"/>
          </a:xfrm>
          <a:custGeom>
            <a:avLst/>
            <a:gdLst>
              <a:gd name="T0" fmla="*/ 0 w 1580"/>
              <a:gd name="T1" fmla="*/ 0 h 1"/>
              <a:gd name="T2" fmla="*/ 2508250 w 1580"/>
              <a:gd name="T3" fmla="*/ 1588 h 1"/>
              <a:gd name="T4" fmla="*/ 0 60000 65536"/>
              <a:gd name="T5" fmla="*/ 0 60000 65536"/>
            </a:gdLst>
            <a:ahLst/>
            <a:cxnLst>
              <a:cxn ang="T4">
                <a:pos x="T0" y="T1"/>
              </a:cxn>
              <a:cxn ang="T5">
                <a:pos x="T2" y="T3"/>
              </a:cxn>
            </a:cxnLst>
            <a:rect l="0" t="0" r="r" b="b"/>
            <a:pathLst>
              <a:path w="1580" h="1">
                <a:moveTo>
                  <a:pt x="0" y="0"/>
                </a:moveTo>
                <a:lnTo>
                  <a:pt x="1580" y="1"/>
                </a:lnTo>
              </a:path>
            </a:pathLst>
          </a:custGeom>
          <a:noFill/>
          <a:ln w="9525">
            <a:solidFill>
              <a:schemeClr val="tx1"/>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49" name="Line 21"/>
          <p:cNvSpPr>
            <a:spLocks noChangeShapeType="1"/>
          </p:cNvSpPr>
          <p:nvPr/>
        </p:nvSpPr>
        <p:spPr bwMode="auto">
          <a:xfrm flipV="1">
            <a:off x="2362200" y="3810000"/>
            <a:ext cx="228600" cy="190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50" name="Text Box 24"/>
          <p:cNvSpPr txBox="1">
            <a:spLocks noChangeArrowheads="1"/>
          </p:cNvSpPr>
          <p:nvPr/>
        </p:nvSpPr>
        <p:spPr bwMode="auto">
          <a:xfrm>
            <a:off x="2057401" y="2438400"/>
            <a:ext cx="569913"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A [V]</a:t>
            </a:r>
          </a:p>
        </p:txBody>
      </p:sp>
      <p:sp>
        <p:nvSpPr>
          <p:cNvPr id="22551" name="Freeform 52"/>
          <p:cNvSpPr>
            <a:spLocks/>
          </p:cNvSpPr>
          <p:nvPr/>
        </p:nvSpPr>
        <p:spPr bwMode="auto">
          <a:xfrm>
            <a:off x="2360614" y="2730500"/>
            <a:ext cx="2416175" cy="1144588"/>
          </a:xfrm>
          <a:custGeom>
            <a:avLst/>
            <a:gdLst>
              <a:gd name="T0" fmla="*/ 0 w 1522"/>
              <a:gd name="T1" fmla="*/ 576263 h 721"/>
              <a:gd name="T2" fmla="*/ 227013 w 1522"/>
              <a:gd name="T3" fmla="*/ 0 h 721"/>
              <a:gd name="T4" fmla="*/ 460375 w 1522"/>
              <a:gd name="T5" fmla="*/ 571500 h 721"/>
              <a:gd name="T6" fmla="*/ 692150 w 1522"/>
              <a:gd name="T7" fmla="*/ 1144588 h 721"/>
              <a:gd name="T8" fmla="*/ 922338 w 1522"/>
              <a:gd name="T9" fmla="*/ 571500 h 721"/>
              <a:gd name="T10" fmla="*/ 1160463 w 1522"/>
              <a:gd name="T11" fmla="*/ 1588 h 721"/>
              <a:gd name="T12" fmla="*/ 1392238 w 1522"/>
              <a:gd name="T13" fmla="*/ 571500 h 721"/>
              <a:gd name="T14" fmla="*/ 1627188 w 1522"/>
              <a:gd name="T15" fmla="*/ 1144588 h 721"/>
              <a:gd name="T16" fmla="*/ 1858963 w 1522"/>
              <a:gd name="T17" fmla="*/ 571500 h 721"/>
              <a:gd name="T18" fmla="*/ 2090738 w 1522"/>
              <a:gd name="T19" fmla="*/ 4763 h 721"/>
              <a:gd name="T20" fmla="*/ 2319338 w 1522"/>
              <a:gd name="T21" fmla="*/ 565150 h 721"/>
              <a:gd name="T22" fmla="*/ 2416175 w 1522"/>
              <a:gd name="T23" fmla="*/ 908050 h 7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2" h="721">
                <a:moveTo>
                  <a:pt x="0" y="363"/>
                </a:moveTo>
                <a:cubicBezTo>
                  <a:pt x="24" y="303"/>
                  <a:pt x="95" y="0"/>
                  <a:pt x="143" y="0"/>
                </a:cubicBezTo>
                <a:cubicBezTo>
                  <a:pt x="191" y="0"/>
                  <a:pt x="241" y="240"/>
                  <a:pt x="290" y="360"/>
                </a:cubicBezTo>
                <a:cubicBezTo>
                  <a:pt x="339" y="479"/>
                  <a:pt x="388" y="721"/>
                  <a:pt x="436" y="721"/>
                </a:cubicBezTo>
                <a:cubicBezTo>
                  <a:pt x="485" y="721"/>
                  <a:pt x="532" y="480"/>
                  <a:pt x="581" y="360"/>
                </a:cubicBezTo>
                <a:cubicBezTo>
                  <a:pt x="630" y="240"/>
                  <a:pt x="682" y="1"/>
                  <a:pt x="731" y="1"/>
                </a:cubicBezTo>
                <a:cubicBezTo>
                  <a:pt x="780" y="1"/>
                  <a:pt x="828" y="240"/>
                  <a:pt x="877" y="360"/>
                </a:cubicBezTo>
                <a:cubicBezTo>
                  <a:pt x="926" y="480"/>
                  <a:pt x="976" y="721"/>
                  <a:pt x="1025" y="721"/>
                </a:cubicBezTo>
                <a:cubicBezTo>
                  <a:pt x="1074" y="721"/>
                  <a:pt x="1122" y="480"/>
                  <a:pt x="1171" y="360"/>
                </a:cubicBezTo>
                <a:cubicBezTo>
                  <a:pt x="1220" y="240"/>
                  <a:pt x="1269" y="4"/>
                  <a:pt x="1317" y="3"/>
                </a:cubicBezTo>
                <a:cubicBezTo>
                  <a:pt x="1365" y="2"/>
                  <a:pt x="1427" y="261"/>
                  <a:pt x="1461" y="356"/>
                </a:cubicBezTo>
                <a:cubicBezTo>
                  <a:pt x="1495" y="451"/>
                  <a:pt x="1512" y="536"/>
                  <a:pt x="1522" y="57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xmlns="">
                <a:solidFill>
                  <a:srgbClr val="DADAF6"/>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52" name="Line 56"/>
          <p:cNvSpPr>
            <a:spLocks noChangeShapeType="1"/>
          </p:cNvSpPr>
          <p:nvPr/>
        </p:nvSpPr>
        <p:spPr bwMode="auto">
          <a:xfrm>
            <a:off x="8686800" y="2667000"/>
            <a:ext cx="0" cy="1219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53" name="Freeform 57"/>
          <p:cNvSpPr>
            <a:spLocks/>
          </p:cNvSpPr>
          <p:nvPr/>
        </p:nvSpPr>
        <p:spPr bwMode="auto">
          <a:xfrm flipV="1">
            <a:off x="8039100" y="3224213"/>
            <a:ext cx="1308100" cy="74612"/>
          </a:xfrm>
          <a:custGeom>
            <a:avLst/>
            <a:gdLst>
              <a:gd name="T0" fmla="*/ 0 w 894"/>
              <a:gd name="T1" fmla="*/ 0 h 1"/>
              <a:gd name="T2" fmla="*/ 1308100 w 894"/>
              <a:gd name="T3" fmla="*/ 0 h 1"/>
              <a:gd name="T4" fmla="*/ 0 60000 65536"/>
              <a:gd name="T5" fmla="*/ 0 60000 65536"/>
            </a:gdLst>
            <a:ahLst/>
            <a:cxnLst>
              <a:cxn ang="T4">
                <a:pos x="T0" y="T1"/>
              </a:cxn>
              <a:cxn ang="T5">
                <a:pos x="T2" y="T3"/>
              </a:cxn>
            </a:cxnLst>
            <a:rect l="0" t="0" r="r" b="b"/>
            <a:pathLst>
              <a:path w="894" h="1">
                <a:moveTo>
                  <a:pt x="0" y="0"/>
                </a:moveTo>
                <a:lnTo>
                  <a:pt x="894" y="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54" name="Text Box 58"/>
          <p:cNvSpPr txBox="1">
            <a:spLocks noChangeArrowheads="1"/>
          </p:cNvSpPr>
          <p:nvPr/>
        </p:nvSpPr>
        <p:spPr bwMode="auto">
          <a:xfrm>
            <a:off x="4632325" y="2982913"/>
            <a:ext cx="420688"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t[s]</a:t>
            </a:r>
          </a:p>
        </p:txBody>
      </p:sp>
    </p:spTree>
    <p:extLst>
      <p:ext uri="{BB962C8B-B14F-4D97-AF65-F5344CB8AC3E}">
        <p14:creationId xmlns:p14="http://schemas.microsoft.com/office/powerpoint/2010/main" xmlns="" val="1904340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7"/>
          <p:cNvSpPr>
            <a:spLocks noGrp="1" noChangeArrowheads="1"/>
          </p:cNvSpPr>
          <p:nvPr>
            <p:ph type="title"/>
          </p:nvPr>
        </p:nvSpPr>
        <p:spPr>
          <a:xfrm>
            <a:off x="-258762" y="-59066"/>
            <a:ext cx="10515600" cy="1325563"/>
          </a:xfrm>
        </p:spPr>
        <p:txBody>
          <a:bodyPr/>
          <a:lstStyle/>
          <a:p>
            <a:r>
              <a:rPr lang="en-US" altLang="en-US" dirty="0" smtClean="0"/>
              <a:t>Frequencies for communication</a:t>
            </a:r>
          </a:p>
        </p:txBody>
      </p:sp>
      <p:sp>
        <p:nvSpPr>
          <p:cNvPr id="16388" name="Text Box 82"/>
          <p:cNvSpPr>
            <a:spLocks noGrp="1" noChangeArrowheads="1"/>
          </p:cNvSpPr>
          <p:nvPr>
            <p:ph type="body" idx="1"/>
          </p:nvPr>
        </p:nvSpPr>
        <p:spPr>
          <a:xfrm>
            <a:off x="1828800" y="3081338"/>
            <a:ext cx="8534400" cy="2938462"/>
          </a:xfrm>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normAutofit fontScale="92500" lnSpcReduction="20000"/>
          </a:bodyPr>
          <a:lstStyle/>
          <a:p>
            <a:r>
              <a:rPr lang="en-US" altLang="en-US" sz="1600" dirty="0"/>
              <a:t>VLF = Very Low Frequency			UHF = Ultra High Frequency</a:t>
            </a:r>
          </a:p>
          <a:p>
            <a:r>
              <a:rPr lang="en-US" altLang="en-US" sz="1600" dirty="0"/>
              <a:t>LF = Low Frequency 			SHF = Super High Frequency</a:t>
            </a:r>
          </a:p>
          <a:p>
            <a:r>
              <a:rPr lang="en-US" altLang="en-US" sz="1600" dirty="0"/>
              <a:t>MF = Medium Frequency 			EHF = Extra High Frequency	</a:t>
            </a:r>
          </a:p>
          <a:p>
            <a:r>
              <a:rPr lang="en-US" altLang="en-US" sz="1600" dirty="0"/>
              <a:t>HF = High Frequency 			UV = Ultraviolet Light</a:t>
            </a:r>
          </a:p>
          <a:p>
            <a:r>
              <a:rPr lang="en-US" altLang="en-US" sz="1600" dirty="0"/>
              <a:t>VHF = Very High Frequency</a:t>
            </a:r>
          </a:p>
          <a:p>
            <a:endParaRPr lang="en-US" altLang="en-US" sz="1600" dirty="0"/>
          </a:p>
          <a:p>
            <a:r>
              <a:rPr lang="en-US" altLang="en-US" sz="1800" dirty="0"/>
              <a:t>Frequency and wave length:</a:t>
            </a:r>
          </a:p>
          <a:p>
            <a:r>
              <a:rPr lang="en-US" altLang="en-US" dirty="0" smtClean="0">
                <a:latin typeface="Symbol" panose="05050102010706020507" pitchFamily="18" charset="2"/>
                <a:sym typeface="Symbol" panose="05050102010706020507" pitchFamily="18" charset="2"/>
              </a:rPr>
              <a:t>	</a:t>
            </a:r>
            <a:r>
              <a:rPr lang="en-US" altLang="en-US" sz="2600" dirty="0" smtClean="0">
                <a:latin typeface="Symbol" panose="05050102010706020507" pitchFamily="18" charset="2"/>
                <a:sym typeface="Symbol" panose="05050102010706020507" pitchFamily="18" charset="2"/>
              </a:rPr>
              <a:t> </a:t>
            </a:r>
            <a:r>
              <a:rPr lang="en-US" altLang="en-US" sz="2600" dirty="0">
                <a:sym typeface="Symbol" panose="05050102010706020507" pitchFamily="18" charset="2"/>
              </a:rPr>
              <a:t>= c/f </a:t>
            </a:r>
          </a:p>
          <a:p>
            <a:r>
              <a:rPr lang="en-US" altLang="en-US" sz="1800" dirty="0">
                <a:sym typeface="Symbol" panose="05050102010706020507" pitchFamily="18" charset="2"/>
              </a:rPr>
              <a:t>wave length </a:t>
            </a:r>
            <a:r>
              <a:rPr lang="en-US" altLang="en-US" dirty="0" smtClean="0">
                <a:latin typeface="Symbol" panose="05050102010706020507" pitchFamily="18" charset="2"/>
                <a:sym typeface="Symbol" panose="05050102010706020507" pitchFamily="18" charset="2"/>
              </a:rPr>
              <a:t></a:t>
            </a:r>
            <a:r>
              <a:rPr lang="en-US" altLang="en-US" sz="1800" dirty="0">
                <a:sym typeface="Symbol" panose="05050102010706020507" pitchFamily="18" charset="2"/>
              </a:rPr>
              <a:t>, speed of light c</a:t>
            </a:r>
            <a:r>
              <a:rPr lang="en-US" altLang="en-US" dirty="0" smtClean="0">
                <a:sym typeface="Symbol" panose="05050102010706020507" pitchFamily="18" charset="2"/>
              </a:rPr>
              <a:t> </a:t>
            </a:r>
            <a:r>
              <a:rPr lang="en-US" altLang="en-US" sz="1800" dirty="0">
                <a:sym typeface="Symbol" panose="05050102010706020507" pitchFamily="18" charset="2"/>
              </a:rPr>
              <a:t> 3x10</a:t>
            </a:r>
            <a:r>
              <a:rPr lang="en-US" altLang="en-US" sz="1800" baseline="30000" dirty="0">
                <a:sym typeface="Symbol" panose="05050102010706020507" pitchFamily="18" charset="2"/>
              </a:rPr>
              <a:t>8</a:t>
            </a:r>
            <a:r>
              <a:rPr lang="en-US" altLang="en-US" sz="1800" dirty="0">
                <a:sym typeface="Symbol" panose="05050102010706020507" pitchFamily="18" charset="2"/>
              </a:rPr>
              <a:t>m/s, frequency f</a:t>
            </a:r>
          </a:p>
        </p:txBody>
      </p:sp>
      <p:sp>
        <p:nvSpPr>
          <p:cNvPr id="16389" name="Text Box 101"/>
          <p:cNvSpPr txBox="1">
            <a:spLocks noChangeArrowheads="1"/>
          </p:cNvSpPr>
          <p:nvPr/>
        </p:nvSpPr>
        <p:spPr bwMode="auto">
          <a:xfrm>
            <a:off x="1752600" y="1844675"/>
            <a:ext cx="762000" cy="52322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en-US" sz="1400"/>
              <a:t>1 Mm</a:t>
            </a:r>
          </a:p>
          <a:p>
            <a:pPr algn="ctr"/>
            <a:r>
              <a:rPr lang="en-US" altLang="en-US" sz="1400"/>
              <a:t>300 Hz</a:t>
            </a:r>
          </a:p>
        </p:txBody>
      </p:sp>
      <p:sp>
        <p:nvSpPr>
          <p:cNvPr id="16390" name="Line 127"/>
          <p:cNvSpPr>
            <a:spLocks noChangeShapeType="1"/>
          </p:cNvSpPr>
          <p:nvPr/>
        </p:nvSpPr>
        <p:spPr bwMode="auto">
          <a:xfrm>
            <a:off x="2133600" y="1663700"/>
            <a:ext cx="777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1" name="Line 128"/>
          <p:cNvSpPr>
            <a:spLocks noChangeShapeType="1"/>
          </p:cNvSpPr>
          <p:nvPr/>
        </p:nvSpPr>
        <p:spPr bwMode="auto">
          <a:xfrm>
            <a:off x="6072188"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2" name="Line 129"/>
          <p:cNvSpPr>
            <a:spLocks noChangeShapeType="1"/>
          </p:cNvSpPr>
          <p:nvPr/>
        </p:nvSpPr>
        <p:spPr bwMode="auto">
          <a:xfrm>
            <a:off x="3821113"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3" name="Line 130"/>
          <p:cNvSpPr>
            <a:spLocks noChangeShapeType="1"/>
          </p:cNvSpPr>
          <p:nvPr/>
        </p:nvSpPr>
        <p:spPr bwMode="auto">
          <a:xfrm>
            <a:off x="4946650"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4" name="Line 131"/>
          <p:cNvSpPr>
            <a:spLocks noChangeShapeType="1"/>
          </p:cNvSpPr>
          <p:nvPr/>
        </p:nvSpPr>
        <p:spPr bwMode="auto">
          <a:xfrm>
            <a:off x="7197725"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5" name="Line 132"/>
          <p:cNvSpPr>
            <a:spLocks noChangeShapeType="1"/>
          </p:cNvSpPr>
          <p:nvPr/>
        </p:nvSpPr>
        <p:spPr bwMode="auto">
          <a:xfrm>
            <a:off x="8323263"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6" name="Line 133"/>
          <p:cNvSpPr>
            <a:spLocks noChangeShapeType="1"/>
          </p:cNvSpPr>
          <p:nvPr/>
        </p:nvSpPr>
        <p:spPr bwMode="auto">
          <a:xfrm>
            <a:off x="9448800"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7" name="Line 134"/>
          <p:cNvSpPr>
            <a:spLocks noChangeShapeType="1"/>
          </p:cNvSpPr>
          <p:nvPr/>
        </p:nvSpPr>
        <p:spPr bwMode="auto">
          <a:xfrm>
            <a:off x="2695575"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8" name="Line 135"/>
          <p:cNvSpPr>
            <a:spLocks noChangeShapeType="1"/>
          </p:cNvSpPr>
          <p:nvPr/>
        </p:nvSpPr>
        <p:spPr bwMode="auto">
          <a:xfrm>
            <a:off x="6634163"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9" name="Line 136"/>
          <p:cNvSpPr>
            <a:spLocks noChangeShapeType="1"/>
          </p:cNvSpPr>
          <p:nvPr/>
        </p:nvSpPr>
        <p:spPr bwMode="auto">
          <a:xfrm>
            <a:off x="2133600"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00" name="Line 137"/>
          <p:cNvSpPr>
            <a:spLocks noChangeShapeType="1"/>
          </p:cNvSpPr>
          <p:nvPr/>
        </p:nvSpPr>
        <p:spPr bwMode="auto">
          <a:xfrm>
            <a:off x="8885238"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01" name="Line 138"/>
          <p:cNvSpPr>
            <a:spLocks noChangeShapeType="1"/>
          </p:cNvSpPr>
          <p:nvPr/>
        </p:nvSpPr>
        <p:spPr bwMode="auto">
          <a:xfrm>
            <a:off x="3257550"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02" name="Line 139"/>
          <p:cNvSpPr>
            <a:spLocks noChangeShapeType="1"/>
          </p:cNvSpPr>
          <p:nvPr/>
        </p:nvSpPr>
        <p:spPr bwMode="auto">
          <a:xfrm>
            <a:off x="4383088"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03" name="Line 140"/>
          <p:cNvSpPr>
            <a:spLocks noChangeShapeType="1"/>
          </p:cNvSpPr>
          <p:nvPr/>
        </p:nvSpPr>
        <p:spPr bwMode="auto">
          <a:xfrm>
            <a:off x="5508625"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04" name="Line 141"/>
          <p:cNvSpPr>
            <a:spLocks noChangeShapeType="1"/>
          </p:cNvSpPr>
          <p:nvPr/>
        </p:nvSpPr>
        <p:spPr bwMode="auto">
          <a:xfrm>
            <a:off x="7759700" y="14478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05" name="Text Box 146"/>
          <p:cNvSpPr txBox="1">
            <a:spLocks noChangeArrowheads="1"/>
          </p:cNvSpPr>
          <p:nvPr/>
        </p:nvSpPr>
        <p:spPr bwMode="auto">
          <a:xfrm>
            <a:off x="2828925" y="1844675"/>
            <a:ext cx="838200" cy="52322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en-US" sz="1400"/>
              <a:t>10 km</a:t>
            </a:r>
          </a:p>
          <a:p>
            <a:pPr algn="ctr"/>
            <a:r>
              <a:rPr lang="en-US" altLang="en-US" sz="1400"/>
              <a:t>30 kHz</a:t>
            </a:r>
          </a:p>
        </p:txBody>
      </p:sp>
      <p:sp>
        <p:nvSpPr>
          <p:cNvPr id="16406" name="Text Box 147"/>
          <p:cNvSpPr txBox="1">
            <a:spLocks noChangeArrowheads="1"/>
          </p:cNvSpPr>
          <p:nvPr/>
        </p:nvSpPr>
        <p:spPr bwMode="auto">
          <a:xfrm>
            <a:off x="3990975" y="1844675"/>
            <a:ext cx="762000" cy="52322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en-US" sz="1400"/>
              <a:t>100 m</a:t>
            </a:r>
          </a:p>
          <a:p>
            <a:pPr algn="ctr"/>
            <a:r>
              <a:rPr lang="en-US" altLang="en-US" sz="1400"/>
              <a:t>3 MHz</a:t>
            </a:r>
          </a:p>
        </p:txBody>
      </p:sp>
      <p:sp>
        <p:nvSpPr>
          <p:cNvPr id="16407" name="Text Box 148"/>
          <p:cNvSpPr txBox="1">
            <a:spLocks noChangeArrowheads="1"/>
          </p:cNvSpPr>
          <p:nvPr/>
        </p:nvSpPr>
        <p:spPr bwMode="auto">
          <a:xfrm>
            <a:off x="5046116" y="1844675"/>
            <a:ext cx="901209" cy="52322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en-US" sz="1400"/>
              <a:t>1 m</a:t>
            </a:r>
          </a:p>
          <a:p>
            <a:pPr algn="ctr"/>
            <a:r>
              <a:rPr lang="en-US" altLang="en-US" sz="1400"/>
              <a:t>300 MHz</a:t>
            </a:r>
          </a:p>
        </p:txBody>
      </p:sp>
      <p:sp>
        <p:nvSpPr>
          <p:cNvPr id="16408" name="Text Box 149"/>
          <p:cNvSpPr txBox="1">
            <a:spLocks noChangeArrowheads="1"/>
          </p:cNvSpPr>
          <p:nvPr/>
        </p:nvSpPr>
        <p:spPr bwMode="auto">
          <a:xfrm>
            <a:off x="6162675" y="1844675"/>
            <a:ext cx="914400" cy="52322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en-US" sz="1400"/>
              <a:t>10 mm</a:t>
            </a:r>
          </a:p>
          <a:p>
            <a:pPr algn="ctr"/>
            <a:r>
              <a:rPr lang="en-US" altLang="en-US" sz="1400"/>
              <a:t>30 GHz</a:t>
            </a:r>
          </a:p>
        </p:txBody>
      </p:sp>
      <p:sp>
        <p:nvSpPr>
          <p:cNvPr id="16409" name="Text Box 150"/>
          <p:cNvSpPr txBox="1">
            <a:spLocks noChangeArrowheads="1"/>
          </p:cNvSpPr>
          <p:nvPr/>
        </p:nvSpPr>
        <p:spPr bwMode="auto">
          <a:xfrm>
            <a:off x="7324725" y="1844675"/>
            <a:ext cx="838200" cy="52322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100 </a:t>
            </a:r>
            <a:r>
              <a:rPr lang="en-US" altLang="en-US" sz="1400">
                <a:sym typeface="Symbol" panose="05050102010706020507" pitchFamily="18" charset="2"/>
              </a:rPr>
              <a:t>m</a:t>
            </a:r>
          </a:p>
          <a:p>
            <a:pPr algn="ctr"/>
            <a:r>
              <a:rPr lang="en-US" altLang="en-US" sz="1400">
                <a:sym typeface="Symbol" panose="05050102010706020507" pitchFamily="18" charset="2"/>
              </a:rPr>
              <a:t>3 THz</a:t>
            </a:r>
            <a:endParaRPr lang="en-US" altLang="en-US" sz="1400"/>
          </a:p>
        </p:txBody>
      </p:sp>
      <p:sp>
        <p:nvSpPr>
          <p:cNvPr id="16410" name="Text Box 151"/>
          <p:cNvSpPr txBox="1">
            <a:spLocks noChangeArrowheads="1"/>
          </p:cNvSpPr>
          <p:nvPr/>
        </p:nvSpPr>
        <p:spPr bwMode="auto">
          <a:xfrm>
            <a:off x="8405813" y="1844675"/>
            <a:ext cx="914400" cy="52322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en-US" sz="1400"/>
              <a:t>1 </a:t>
            </a:r>
            <a:r>
              <a:rPr lang="en-US" altLang="en-US" sz="1400">
                <a:sym typeface="Symbol" panose="05050102010706020507" pitchFamily="18" charset="2"/>
              </a:rPr>
              <a:t>m</a:t>
            </a:r>
          </a:p>
          <a:p>
            <a:pPr algn="ctr"/>
            <a:r>
              <a:rPr lang="en-US" altLang="en-US" sz="1400">
                <a:sym typeface="Symbol" panose="05050102010706020507" pitchFamily="18" charset="2"/>
              </a:rPr>
              <a:t>300 THz</a:t>
            </a:r>
            <a:endParaRPr lang="en-US" altLang="en-US" sz="1400"/>
          </a:p>
        </p:txBody>
      </p:sp>
      <p:sp>
        <p:nvSpPr>
          <p:cNvPr id="16411" name="Text Box 123"/>
          <p:cNvSpPr txBox="1">
            <a:spLocks noChangeArrowheads="1"/>
          </p:cNvSpPr>
          <p:nvPr/>
        </p:nvSpPr>
        <p:spPr bwMode="auto">
          <a:xfrm>
            <a:off x="8543926" y="2740025"/>
            <a:ext cx="1082675"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en-US" sz="1400"/>
              <a:t>visible light</a:t>
            </a:r>
          </a:p>
        </p:txBody>
      </p:sp>
      <p:sp>
        <p:nvSpPr>
          <p:cNvPr id="16412" name="Line 84"/>
          <p:cNvSpPr>
            <a:spLocks noChangeShapeType="1"/>
          </p:cNvSpPr>
          <p:nvPr/>
        </p:nvSpPr>
        <p:spPr bwMode="auto">
          <a:xfrm>
            <a:off x="2133600" y="2501901"/>
            <a:ext cx="7772400" cy="3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13" name="Line 85"/>
          <p:cNvSpPr>
            <a:spLocks noChangeShapeType="1"/>
          </p:cNvSpPr>
          <p:nvPr/>
        </p:nvSpPr>
        <p:spPr bwMode="auto">
          <a:xfrm>
            <a:off x="6072188"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14" name="Line 86"/>
          <p:cNvSpPr>
            <a:spLocks noChangeShapeType="1"/>
          </p:cNvSpPr>
          <p:nvPr/>
        </p:nvSpPr>
        <p:spPr bwMode="auto">
          <a:xfrm>
            <a:off x="3821113"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15" name="Line 87"/>
          <p:cNvSpPr>
            <a:spLocks noChangeShapeType="1"/>
          </p:cNvSpPr>
          <p:nvPr/>
        </p:nvSpPr>
        <p:spPr bwMode="auto">
          <a:xfrm>
            <a:off x="4946650"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16" name="Line 88"/>
          <p:cNvSpPr>
            <a:spLocks noChangeShapeType="1"/>
          </p:cNvSpPr>
          <p:nvPr/>
        </p:nvSpPr>
        <p:spPr bwMode="auto">
          <a:xfrm>
            <a:off x="7197725"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17" name="Line 89"/>
          <p:cNvSpPr>
            <a:spLocks noChangeShapeType="1"/>
          </p:cNvSpPr>
          <p:nvPr/>
        </p:nvSpPr>
        <p:spPr bwMode="auto">
          <a:xfrm>
            <a:off x="8323263"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18" name="Line 90"/>
          <p:cNvSpPr>
            <a:spLocks noChangeShapeType="1"/>
          </p:cNvSpPr>
          <p:nvPr/>
        </p:nvSpPr>
        <p:spPr bwMode="auto">
          <a:xfrm>
            <a:off x="9448800"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19" name="Line 91"/>
          <p:cNvSpPr>
            <a:spLocks noChangeShapeType="1"/>
          </p:cNvSpPr>
          <p:nvPr/>
        </p:nvSpPr>
        <p:spPr bwMode="auto">
          <a:xfrm>
            <a:off x="2695575"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20" name="Line 92"/>
          <p:cNvSpPr>
            <a:spLocks noChangeShapeType="1"/>
          </p:cNvSpPr>
          <p:nvPr/>
        </p:nvSpPr>
        <p:spPr bwMode="auto">
          <a:xfrm>
            <a:off x="6634163"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21" name="Line 93"/>
          <p:cNvSpPr>
            <a:spLocks noChangeShapeType="1"/>
          </p:cNvSpPr>
          <p:nvPr/>
        </p:nvSpPr>
        <p:spPr bwMode="auto">
          <a:xfrm>
            <a:off x="2133600"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22" name="Line 94"/>
          <p:cNvSpPr>
            <a:spLocks noChangeShapeType="1"/>
          </p:cNvSpPr>
          <p:nvPr/>
        </p:nvSpPr>
        <p:spPr bwMode="auto">
          <a:xfrm>
            <a:off x="8885238"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23" name="Line 95"/>
          <p:cNvSpPr>
            <a:spLocks noChangeShapeType="1"/>
          </p:cNvSpPr>
          <p:nvPr/>
        </p:nvSpPr>
        <p:spPr bwMode="auto">
          <a:xfrm>
            <a:off x="3257550"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24" name="Line 96"/>
          <p:cNvSpPr>
            <a:spLocks noChangeShapeType="1"/>
          </p:cNvSpPr>
          <p:nvPr/>
        </p:nvSpPr>
        <p:spPr bwMode="auto">
          <a:xfrm>
            <a:off x="4383088"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25" name="Line 97"/>
          <p:cNvSpPr>
            <a:spLocks noChangeShapeType="1"/>
          </p:cNvSpPr>
          <p:nvPr/>
        </p:nvSpPr>
        <p:spPr bwMode="auto">
          <a:xfrm>
            <a:off x="5508625"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26" name="Line 98"/>
          <p:cNvSpPr>
            <a:spLocks noChangeShapeType="1"/>
          </p:cNvSpPr>
          <p:nvPr/>
        </p:nvSpPr>
        <p:spPr bwMode="auto">
          <a:xfrm>
            <a:off x="7759700" y="2286000"/>
            <a:ext cx="0" cy="433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27" name="Text Box 114"/>
          <p:cNvSpPr txBox="1">
            <a:spLocks noChangeArrowheads="1"/>
          </p:cNvSpPr>
          <p:nvPr/>
        </p:nvSpPr>
        <p:spPr bwMode="auto">
          <a:xfrm>
            <a:off x="2466975" y="2743200"/>
            <a:ext cx="51435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VLF</a:t>
            </a:r>
          </a:p>
        </p:txBody>
      </p:sp>
      <p:sp>
        <p:nvSpPr>
          <p:cNvPr id="16428" name="Text Box 115"/>
          <p:cNvSpPr txBox="1">
            <a:spLocks noChangeArrowheads="1"/>
          </p:cNvSpPr>
          <p:nvPr/>
        </p:nvSpPr>
        <p:spPr bwMode="auto">
          <a:xfrm>
            <a:off x="3390901" y="2743200"/>
            <a:ext cx="460375"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LF</a:t>
            </a:r>
          </a:p>
        </p:txBody>
      </p:sp>
      <p:sp>
        <p:nvSpPr>
          <p:cNvPr id="16429" name="Text Box 116"/>
          <p:cNvSpPr txBox="1">
            <a:spLocks noChangeArrowheads="1"/>
          </p:cNvSpPr>
          <p:nvPr/>
        </p:nvSpPr>
        <p:spPr bwMode="auto">
          <a:xfrm>
            <a:off x="3929063" y="2743200"/>
            <a:ext cx="442912"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MF</a:t>
            </a:r>
          </a:p>
        </p:txBody>
      </p:sp>
      <p:sp>
        <p:nvSpPr>
          <p:cNvPr id="16430" name="Text Box 117"/>
          <p:cNvSpPr txBox="1">
            <a:spLocks noChangeArrowheads="1"/>
          </p:cNvSpPr>
          <p:nvPr/>
        </p:nvSpPr>
        <p:spPr bwMode="auto">
          <a:xfrm>
            <a:off x="4451350" y="2743200"/>
            <a:ext cx="420688"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HF</a:t>
            </a:r>
          </a:p>
        </p:txBody>
      </p:sp>
      <p:sp>
        <p:nvSpPr>
          <p:cNvPr id="16431" name="Text Box 118"/>
          <p:cNvSpPr txBox="1">
            <a:spLocks noChangeArrowheads="1"/>
          </p:cNvSpPr>
          <p:nvPr/>
        </p:nvSpPr>
        <p:spPr bwMode="auto">
          <a:xfrm>
            <a:off x="4999038" y="2743200"/>
            <a:ext cx="53975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VHF</a:t>
            </a:r>
          </a:p>
        </p:txBody>
      </p:sp>
      <p:sp>
        <p:nvSpPr>
          <p:cNvPr id="16432" name="Text Box 119"/>
          <p:cNvSpPr txBox="1">
            <a:spLocks noChangeArrowheads="1"/>
          </p:cNvSpPr>
          <p:nvPr/>
        </p:nvSpPr>
        <p:spPr bwMode="auto">
          <a:xfrm>
            <a:off x="5543551" y="2743200"/>
            <a:ext cx="549275"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UHF</a:t>
            </a:r>
          </a:p>
        </p:txBody>
      </p:sp>
      <p:sp>
        <p:nvSpPr>
          <p:cNvPr id="16433" name="Text Box 120"/>
          <p:cNvSpPr txBox="1">
            <a:spLocks noChangeArrowheads="1"/>
          </p:cNvSpPr>
          <p:nvPr/>
        </p:nvSpPr>
        <p:spPr bwMode="auto">
          <a:xfrm>
            <a:off x="6149975" y="2743200"/>
            <a:ext cx="53975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SHF</a:t>
            </a:r>
          </a:p>
        </p:txBody>
      </p:sp>
      <p:sp>
        <p:nvSpPr>
          <p:cNvPr id="16434" name="Text Box 121"/>
          <p:cNvSpPr txBox="1">
            <a:spLocks noChangeArrowheads="1"/>
          </p:cNvSpPr>
          <p:nvPr/>
        </p:nvSpPr>
        <p:spPr bwMode="auto">
          <a:xfrm>
            <a:off x="6697663" y="2743200"/>
            <a:ext cx="53975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EHF</a:t>
            </a:r>
          </a:p>
        </p:txBody>
      </p:sp>
      <p:sp>
        <p:nvSpPr>
          <p:cNvPr id="16435" name="Text Box 122"/>
          <p:cNvSpPr txBox="1">
            <a:spLocks noChangeArrowheads="1"/>
          </p:cNvSpPr>
          <p:nvPr/>
        </p:nvSpPr>
        <p:spPr bwMode="auto">
          <a:xfrm>
            <a:off x="7561264" y="2743200"/>
            <a:ext cx="784225"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infrared</a:t>
            </a:r>
          </a:p>
        </p:txBody>
      </p:sp>
      <p:sp>
        <p:nvSpPr>
          <p:cNvPr id="16436" name="Text Box 124"/>
          <p:cNvSpPr txBox="1">
            <a:spLocks noChangeArrowheads="1"/>
          </p:cNvSpPr>
          <p:nvPr/>
        </p:nvSpPr>
        <p:spPr bwMode="auto">
          <a:xfrm>
            <a:off x="9542463" y="2743200"/>
            <a:ext cx="431800"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UV</a:t>
            </a:r>
          </a:p>
        </p:txBody>
      </p:sp>
      <p:cxnSp>
        <p:nvCxnSpPr>
          <p:cNvPr id="16437" name="AutoShape 156"/>
          <p:cNvCxnSpPr>
            <a:cxnSpLocks noChangeShapeType="1"/>
            <a:stCxn id="16421" idx="1"/>
            <a:endCxn id="16423" idx="1"/>
          </p:cNvCxnSpPr>
          <p:nvPr/>
        </p:nvCxnSpPr>
        <p:spPr bwMode="auto">
          <a:xfrm>
            <a:off x="2133600" y="2719388"/>
            <a:ext cx="112395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38" name="AutoShape 157"/>
          <p:cNvCxnSpPr>
            <a:cxnSpLocks noChangeShapeType="1"/>
            <a:stCxn id="16423" idx="1"/>
            <a:endCxn id="16414" idx="1"/>
          </p:cNvCxnSpPr>
          <p:nvPr/>
        </p:nvCxnSpPr>
        <p:spPr bwMode="auto">
          <a:xfrm>
            <a:off x="3257551" y="2719388"/>
            <a:ext cx="563563"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39" name="AutoShape 159"/>
          <p:cNvCxnSpPr>
            <a:cxnSpLocks noChangeShapeType="1"/>
            <a:stCxn id="16414" idx="1"/>
            <a:endCxn id="16424" idx="1"/>
          </p:cNvCxnSpPr>
          <p:nvPr/>
        </p:nvCxnSpPr>
        <p:spPr bwMode="auto">
          <a:xfrm>
            <a:off x="3821114" y="2719388"/>
            <a:ext cx="561975"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40" name="AutoShape 160"/>
          <p:cNvCxnSpPr>
            <a:cxnSpLocks noChangeShapeType="1"/>
            <a:stCxn id="16424" idx="1"/>
            <a:endCxn id="16415" idx="1"/>
          </p:cNvCxnSpPr>
          <p:nvPr/>
        </p:nvCxnSpPr>
        <p:spPr bwMode="auto">
          <a:xfrm>
            <a:off x="4383088" y="2719388"/>
            <a:ext cx="563562"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41" name="AutoShape 161"/>
          <p:cNvCxnSpPr>
            <a:cxnSpLocks noChangeShapeType="1"/>
            <a:stCxn id="16415" idx="1"/>
            <a:endCxn id="16425" idx="1"/>
          </p:cNvCxnSpPr>
          <p:nvPr/>
        </p:nvCxnSpPr>
        <p:spPr bwMode="auto">
          <a:xfrm>
            <a:off x="4946651" y="2719388"/>
            <a:ext cx="561975"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42" name="AutoShape 162"/>
          <p:cNvCxnSpPr>
            <a:cxnSpLocks noChangeShapeType="1"/>
            <a:stCxn id="16425" idx="1"/>
            <a:endCxn id="16413" idx="1"/>
          </p:cNvCxnSpPr>
          <p:nvPr/>
        </p:nvCxnSpPr>
        <p:spPr bwMode="auto">
          <a:xfrm>
            <a:off x="5508626" y="2719388"/>
            <a:ext cx="563563"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43" name="AutoShape 163"/>
          <p:cNvCxnSpPr>
            <a:cxnSpLocks noChangeShapeType="1"/>
            <a:stCxn id="16413" idx="1"/>
            <a:endCxn id="16420" idx="1"/>
          </p:cNvCxnSpPr>
          <p:nvPr/>
        </p:nvCxnSpPr>
        <p:spPr bwMode="auto">
          <a:xfrm>
            <a:off x="6072189" y="2719388"/>
            <a:ext cx="561975"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44" name="AutoShape 164"/>
          <p:cNvCxnSpPr>
            <a:cxnSpLocks noChangeShapeType="1"/>
            <a:stCxn id="16420" idx="1"/>
            <a:endCxn id="16416" idx="1"/>
          </p:cNvCxnSpPr>
          <p:nvPr/>
        </p:nvCxnSpPr>
        <p:spPr bwMode="auto">
          <a:xfrm>
            <a:off x="6634163" y="2719388"/>
            <a:ext cx="563562"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45" name="AutoShape 166"/>
          <p:cNvCxnSpPr>
            <a:cxnSpLocks noChangeShapeType="1"/>
            <a:stCxn id="16416" idx="1"/>
            <a:endCxn id="16447" idx="1"/>
          </p:cNvCxnSpPr>
          <p:nvPr/>
        </p:nvCxnSpPr>
        <p:spPr bwMode="auto">
          <a:xfrm>
            <a:off x="7197726" y="2719389"/>
            <a:ext cx="1725613" cy="1587"/>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446" name="Line 167"/>
          <p:cNvSpPr>
            <a:spLocks noChangeShapeType="1"/>
          </p:cNvSpPr>
          <p:nvPr/>
        </p:nvSpPr>
        <p:spPr bwMode="auto">
          <a:xfrm>
            <a:off x="9232900" y="2590801"/>
            <a:ext cx="1588" cy="1301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7" name="Line 168"/>
          <p:cNvSpPr>
            <a:spLocks noChangeShapeType="1"/>
          </p:cNvSpPr>
          <p:nvPr/>
        </p:nvSpPr>
        <p:spPr bwMode="auto">
          <a:xfrm>
            <a:off x="8923338" y="2568575"/>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cxnSp>
        <p:nvCxnSpPr>
          <p:cNvPr id="16448" name="AutoShape 169"/>
          <p:cNvCxnSpPr>
            <a:cxnSpLocks noChangeShapeType="1"/>
            <a:stCxn id="16447" idx="1"/>
            <a:endCxn id="16446" idx="1"/>
          </p:cNvCxnSpPr>
          <p:nvPr/>
        </p:nvCxnSpPr>
        <p:spPr bwMode="auto">
          <a:xfrm>
            <a:off x="8923338" y="2720975"/>
            <a:ext cx="311150"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49" name="AutoShape 170"/>
          <p:cNvCxnSpPr>
            <a:cxnSpLocks noChangeShapeType="1"/>
            <a:endCxn id="16446" idx="1"/>
          </p:cNvCxnSpPr>
          <p:nvPr/>
        </p:nvCxnSpPr>
        <p:spPr bwMode="auto">
          <a:xfrm flipH="1" flipV="1">
            <a:off x="9234489" y="2720976"/>
            <a:ext cx="693737" cy="3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50" name="AutoShape 174"/>
          <p:cNvCxnSpPr>
            <a:cxnSpLocks noChangeShapeType="1"/>
            <a:stCxn id="16399" idx="0"/>
          </p:cNvCxnSpPr>
          <p:nvPr/>
        </p:nvCxnSpPr>
        <p:spPr bwMode="auto">
          <a:xfrm>
            <a:off x="2133600" y="1447800"/>
            <a:ext cx="3225800" cy="15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451" name="Line 175"/>
          <p:cNvSpPr>
            <a:spLocks noChangeShapeType="1"/>
          </p:cNvSpPr>
          <p:nvPr/>
        </p:nvSpPr>
        <p:spPr bwMode="auto">
          <a:xfrm>
            <a:off x="2695575" y="12954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52" name="Line 176"/>
          <p:cNvSpPr>
            <a:spLocks noChangeShapeType="1"/>
          </p:cNvSpPr>
          <p:nvPr/>
        </p:nvSpPr>
        <p:spPr bwMode="auto">
          <a:xfrm>
            <a:off x="5508625" y="12954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cxnSp>
        <p:nvCxnSpPr>
          <p:cNvPr id="16453" name="AutoShape 177"/>
          <p:cNvCxnSpPr>
            <a:cxnSpLocks noChangeShapeType="1"/>
            <a:stCxn id="16451" idx="0"/>
          </p:cNvCxnSpPr>
          <p:nvPr/>
        </p:nvCxnSpPr>
        <p:spPr bwMode="auto">
          <a:xfrm>
            <a:off x="2695575" y="1295400"/>
            <a:ext cx="3143250" cy="1588"/>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54" name="AutoShape 185"/>
          <p:cNvCxnSpPr>
            <a:cxnSpLocks noChangeShapeType="1"/>
          </p:cNvCxnSpPr>
          <p:nvPr/>
        </p:nvCxnSpPr>
        <p:spPr bwMode="auto">
          <a:xfrm>
            <a:off x="8763000" y="1447800"/>
            <a:ext cx="533400" cy="1588"/>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455" name="Text Box 187"/>
          <p:cNvSpPr txBox="1">
            <a:spLocks noChangeArrowheads="1"/>
          </p:cNvSpPr>
          <p:nvPr/>
        </p:nvSpPr>
        <p:spPr bwMode="auto">
          <a:xfrm>
            <a:off x="8229600" y="1066800"/>
            <a:ext cx="1741488"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optical transmission</a:t>
            </a:r>
          </a:p>
        </p:txBody>
      </p:sp>
      <p:sp>
        <p:nvSpPr>
          <p:cNvPr id="16456" name="Text Box 189"/>
          <p:cNvSpPr txBox="1">
            <a:spLocks noChangeArrowheads="1"/>
          </p:cNvSpPr>
          <p:nvPr/>
        </p:nvSpPr>
        <p:spPr bwMode="auto">
          <a:xfrm>
            <a:off x="3489326" y="990600"/>
            <a:ext cx="1031875" cy="30480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coax cable</a:t>
            </a:r>
          </a:p>
        </p:txBody>
      </p:sp>
      <p:sp>
        <p:nvSpPr>
          <p:cNvPr id="16457" name="Text Box 190"/>
          <p:cNvSpPr txBox="1">
            <a:spLocks noChangeArrowheads="1"/>
          </p:cNvSpPr>
          <p:nvPr/>
        </p:nvSpPr>
        <p:spPr bwMode="auto">
          <a:xfrm>
            <a:off x="1828801" y="990600"/>
            <a:ext cx="930275" cy="523220"/>
          </a:xfrm>
          <a:prstGeom prst="rect">
            <a:avLst/>
          </a:prstGeom>
          <a:noFill/>
          <a:ln>
            <a:noFill/>
          </a:ln>
          <a:effectLst/>
          <a:extLst>
            <a:ext uri="{909E8E84-426E-40DD-AFC4-6F175D3DCCD1}">
              <a14:hiddenFill xmlns:a14="http://schemas.microsoft.com/office/drawing/2010/main" xmlns="">
                <a:solidFill>
                  <a:srgbClr val="DADA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400"/>
              <a:t>twisted pair</a:t>
            </a:r>
          </a:p>
        </p:txBody>
      </p:sp>
      <p:cxnSp>
        <p:nvCxnSpPr>
          <p:cNvPr id="16458" name="AutoShape 191"/>
          <p:cNvCxnSpPr>
            <a:cxnSpLocks noChangeShapeType="1"/>
            <a:stCxn id="16395" idx="1"/>
            <a:endCxn id="16417" idx="0"/>
          </p:cNvCxnSpPr>
          <p:nvPr/>
        </p:nvCxnSpPr>
        <p:spPr bwMode="auto">
          <a:xfrm>
            <a:off x="8323263" y="1881188"/>
            <a:ext cx="0" cy="40481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459" name="Line 194"/>
          <p:cNvSpPr>
            <a:spLocks noChangeShapeType="1"/>
          </p:cNvSpPr>
          <p:nvPr/>
        </p:nvSpPr>
        <p:spPr bwMode="auto">
          <a:xfrm flipH="1">
            <a:off x="1847850" y="2714625"/>
            <a:ext cx="304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60" name="Line 197"/>
          <p:cNvSpPr>
            <a:spLocks noChangeShapeType="1"/>
          </p:cNvSpPr>
          <p:nvPr/>
        </p:nvSpPr>
        <p:spPr bwMode="auto">
          <a:xfrm flipH="1">
            <a:off x="1828800" y="1447800"/>
            <a:ext cx="304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3206937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2806</TotalTime>
  <Words>2405</Words>
  <Application>Microsoft Office PowerPoint</Application>
  <PresentationFormat>Custom</PresentationFormat>
  <Paragraphs>326</Paragraphs>
  <Slides>43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نسق Office</vt:lpstr>
      <vt:lpstr>Clip</vt:lpstr>
      <vt:lpstr>Lecture 2</vt:lpstr>
      <vt:lpstr>Slide 2</vt:lpstr>
      <vt:lpstr>Understanding Radio Frequency </vt:lpstr>
      <vt:lpstr>Slide 4</vt:lpstr>
      <vt:lpstr>Slide 5</vt:lpstr>
      <vt:lpstr>Slide 6</vt:lpstr>
      <vt:lpstr>Signals</vt:lpstr>
      <vt:lpstr>Signals</vt:lpstr>
      <vt:lpstr>Frequencies for communication</vt:lpstr>
      <vt:lpstr>Slide 10</vt:lpstr>
      <vt:lpstr>WIRELESS PROPAGATION</vt:lpstr>
      <vt:lpstr>Slide 12</vt:lpstr>
      <vt:lpstr>Ground propagation</vt:lpstr>
      <vt:lpstr>sky propagation</vt:lpstr>
      <vt:lpstr>Slide 15</vt:lpstr>
      <vt:lpstr>line-of-sight propagation</vt:lpstr>
      <vt:lpstr>Radio Frequency Channels</vt:lpstr>
      <vt:lpstr>Slide 18</vt:lpstr>
      <vt:lpstr>Slide 19</vt:lpstr>
      <vt:lpstr>Propagation Models</vt:lpstr>
      <vt:lpstr>Signal propagation</vt:lpstr>
      <vt:lpstr>Radio Propagation Mechanisms</vt:lpstr>
      <vt:lpstr>Slide 23</vt:lpstr>
      <vt:lpstr> Radio Propagation Mechanisms </vt:lpstr>
      <vt:lpstr>Refraction. </vt:lpstr>
      <vt:lpstr>Diffraction</vt:lpstr>
      <vt:lpstr>Scattering</vt:lpstr>
      <vt:lpstr>Slide 28</vt:lpstr>
      <vt:lpstr>Signal propagation ranges</vt:lpstr>
      <vt:lpstr>Multipath propagation</vt:lpstr>
      <vt:lpstr>Effects of mobility</vt:lpstr>
      <vt:lpstr>Slide 32</vt:lpstr>
      <vt:lpstr>Slide 33</vt:lpstr>
      <vt:lpstr>Signal Multipath Propagation</vt:lpstr>
      <vt:lpstr>Radio propagation characteristic</vt:lpstr>
      <vt:lpstr>Slide 36</vt:lpstr>
      <vt:lpstr>Slide 37</vt:lpstr>
      <vt:lpstr>Signal to Noise Ratio (SNR)</vt:lpstr>
      <vt:lpstr>Slide 39</vt:lpstr>
      <vt:lpstr>Slide 40</vt:lpstr>
      <vt:lpstr>Slide 41</vt:lpstr>
      <vt:lpstr>Bit Error Rate</vt:lpstr>
      <vt:lpstr>Cont ..</vt:lpstr>
    </vt:vector>
  </TitlesOfParts>
  <Company>SACC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 1</dc:title>
  <dc:creator>omima</dc:creator>
  <cp:lastModifiedBy>mohamud</cp:lastModifiedBy>
  <cp:revision>173</cp:revision>
  <dcterms:created xsi:type="dcterms:W3CDTF">2021-12-28T19:41:27Z</dcterms:created>
  <dcterms:modified xsi:type="dcterms:W3CDTF">2024-04-30T10:01:53Z</dcterms:modified>
</cp:coreProperties>
</file>