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71" r:id="rId2"/>
    <p:sldId id="257" r:id="rId3"/>
    <p:sldId id="258" r:id="rId4"/>
    <p:sldId id="259" r:id="rId5"/>
    <p:sldId id="262" r:id="rId6"/>
    <p:sldId id="260" r:id="rId7"/>
    <p:sldId id="261" r:id="rId8"/>
    <p:sldId id="263" r:id="rId9"/>
    <p:sldId id="264" r:id="rId10"/>
    <p:sldId id="265" r:id="rId11"/>
    <p:sldId id="266" r:id="rId12"/>
    <p:sldId id="267" r:id="rId13"/>
    <p:sldId id="268" r:id="rId14"/>
    <p:sldId id="269" r:id="rId15"/>
    <p:sldId id="270"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19D093-A5C3-43E9-9C24-210245922996}" type="doc">
      <dgm:prSet loTypeId="urn:microsoft.com/office/officeart/2005/8/layout/radial5" loCatId="cycle" qsTypeId="urn:microsoft.com/office/officeart/2005/8/quickstyle/3d3" qsCatId="3D" csTypeId="urn:microsoft.com/office/officeart/2005/8/colors/colorful1" csCatId="colorful" phldr="1"/>
      <dgm:spPr/>
      <dgm:t>
        <a:bodyPr/>
        <a:lstStyle/>
        <a:p>
          <a:endParaRPr lang="en-US"/>
        </a:p>
      </dgm:t>
    </dgm:pt>
    <dgm:pt modelId="{DD482B4B-4FD1-435A-9937-8FC8EC48D1F7}">
      <dgm:prSet phldrT="[Text]"/>
      <dgm:spPr/>
      <dgm:t>
        <a:bodyPr/>
        <a:lstStyle/>
        <a:p>
          <a:r>
            <a:rPr lang="ar-LY" b="1" dirty="0" smtClean="0">
              <a:latin typeface="Sakkal Majalla" panose="02000000000000000000" pitchFamily="2" charset="-78"/>
              <a:cs typeface="Sakkal Majalla" panose="02000000000000000000" pitchFamily="2" charset="-78"/>
            </a:rPr>
            <a:t>الحكومة الالكترونية</a:t>
          </a:r>
          <a:endParaRPr lang="en-US" b="1" dirty="0">
            <a:latin typeface="Sakkal Majalla" panose="02000000000000000000" pitchFamily="2" charset="-78"/>
            <a:cs typeface="Sakkal Majalla" panose="02000000000000000000" pitchFamily="2" charset="-78"/>
          </a:endParaRPr>
        </a:p>
      </dgm:t>
    </dgm:pt>
    <dgm:pt modelId="{5668C843-106A-43B3-8042-290324E97BD8}" type="parTrans" cxnId="{E5F96B67-D15A-412F-A207-38339CE6E133}">
      <dgm:prSet/>
      <dgm:spPr/>
      <dgm:t>
        <a:bodyPr/>
        <a:lstStyle/>
        <a:p>
          <a:endParaRPr lang="en-US"/>
        </a:p>
      </dgm:t>
    </dgm:pt>
    <dgm:pt modelId="{3C846391-4C91-442C-98EE-D28EE94435BD}" type="sibTrans" cxnId="{E5F96B67-D15A-412F-A207-38339CE6E133}">
      <dgm:prSet/>
      <dgm:spPr/>
      <dgm:t>
        <a:bodyPr/>
        <a:lstStyle/>
        <a:p>
          <a:endParaRPr lang="en-US"/>
        </a:p>
      </dgm:t>
    </dgm:pt>
    <dgm:pt modelId="{5DC5140C-9F7B-4D4C-9CB7-DB155B4D3F7F}">
      <dgm:prSet phldrT="[Text]"/>
      <dgm:spPr/>
      <dgm:t>
        <a:bodyPr/>
        <a:lstStyle/>
        <a:p>
          <a:r>
            <a:rPr lang="ar-LY" b="1" dirty="0" smtClean="0">
              <a:latin typeface="Sakkal Majalla" panose="02000000000000000000" pitchFamily="2" charset="-78"/>
              <a:cs typeface="Sakkal Majalla" panose="02000000000000000000" pitchFamily="2" charset="-78"/>
            </a:rPr>
            <a:t>الخدمات الالكترونية</a:t>
          </a:r>
          <a:endParaRPr lang="en-US" b="1" dirty="0">
            <a:latin typeface="Sakkal Majalla" panose="02000000000000000000" pitchFamily="2" charset="-78"/>
            <a:cs typeface="Sakkal Majalla" panose="02000000000000000000" pitchFamily="2" charset="-78"/>
          </a:endParaRPr>
        </a:p>
      </dgm:t>
    </dgm:pt>
    <dgm:pt modelId="{E93230EE-ECCE-46AB-91E4-BA2DB9068B3B}" type="parTrans" cxnId="{F9FEA1C0-F02A-4B23-9AA0-7542B0F3F924}">
      <dgm:prSet/>
      <dgm:spPr/>
      <dgm:t>
        <a:bodyPr/>
        <a:lstStyle/>
        <a:p>
          <a:endParaRPr lang="en-US"/>
        </a:p>
      </dgm:t>
    </dgm:pt>
    <dgm:pt modelId="{401F98DF-AE0E-4EC2-AC75-A6F1ECC913FD}" type="sibTrans" cxnId="{F9FEA1C0-F02A-4B23-9AA0-7542B0F3F924}">
      <dgm:prSet/>
      <dgm:spPr/>
      <dgm:t>
        <a:bodyPr/>
        <a:lstStyle/>
        <a:p>
          <a:endParaRPr lang="en-US"/>
        </a:p>
      </dgm:t>
    </dgm:pt>
    <dgm:pt modelId="{98A5FD75-B513-4A26-9FAC-FB08AC6FB0F5}">
      <dgm:prSet phldrT="[Text]" custT="1"/>
      <dgm:spPr/>
      <dgm:t>
        <a:bodyPr/>
        <a:lstStyle/>
        <a:p>
          <a:r>
            <a:rPr lang="ar-LY" sz="1400" b="1" dirty="0" smtClean="0">
              <a:latin typeface="Sakkal Majalla" panose="02000000000000000000" pitchFamily="2" charset="-78"/>
              <a:cs typeface="Sakkal Majalla" panose="02000000000000000000" pitchFamily="2" charset="-78"/>
            </a:rPr>
            <a:t>الديمقراطية الالكترونية</a:t>
          </a:r>
          <a:endParaRPr lang="en-US" sz="1400" b="1" dirty="0">
            <a:latin typeface="Sakkal Majalla" panose="02000000000000000000" pitchFamily="2" charset="-78"/>
            <a:cs typeface="Sakkal Majalla" panose="02000000000000000000" pitchFamily="2" charset="-78"/>
          </a:endParaRPr>
        </a:p>
      </dgm:t>
    </dgm:pt>
    <dgm:pt modelId="{F3DEB9EF-1400-4D83-8D0E-247D5FE702B5}" type="parTrans" cxnId="{4CB7A18D-D471-4B16-8A66-AE39BD700143}">
      <dgm:prSet/>
      <dgm:spPr/>
      <dgm:t>
        <a:bodyPr/>
        <a:lstStyle/>
        <a:p>
          <a:endParaRPr lang="en-US"/>
        </a:p>
      </dgm:t>
    </dgm:pt>
    <dgm:pt modelId="{A785684E-16D7-4DF2-B5A4-7AD298CB6913}" type="sibTrans" cxnId="{4CB7A18D-D471-4B16-8A66-AE39BD700143}">
      <dgm:prSet/>
      <dgm:spPr/>
      <dgm:t>
        <a:bodyPr/>
        <a:lstStyle/>
        <a:p>
          <a:endParaRPr lang="en-US"/>
        </a:p>
      </dgm:t>
    </dgm:pt>
    <dgm:pt modelId="{6748C25D-08E4-40F4-AD9D-3B168FE255E2}">
      <dgm:prSet phldrT="[Text]" custT="1"/>
      <dgm:spPr/>
      <dgm:t>
        <a:bodyPr/>
        <a:lstStyle/>
        <a:p>
          <a:r>
            <a:rPr lang="ar-LY" sz="1500" dirty="0" smtClean="0">
              <a:latin typeface="Sakkal Majalla" panose="02000000000000000000" pitchFamily="2" charset="-78"/>
              <a:cs typeface="Sakkal Majalla" panose="02000000000000000000" pitchFamily="2" charset="-78"/>
            </a:rPr>
            <a:t>الادارة الالكترونية</a:t>
          </a:r>
          <a:endParaRPr lang="en-US" sz="1500" dirty="0">
            <a:latin typeface="Sakkal Majalla" panose="02000000000000000000" pitchFamily="2" charset="-78"/>
            <a:cs typeface="Sakkal Majalla" panose="02000000000000000000" pitchFamily="2" charset="-78"/>
          </a:endParaRPr>
        </a:p>
      </dgm:t>
    </dgm:pt>
    <dgm:pt modelId="{0B4B67A3-152E-4832-B6D8-5511C7D79E29}" type="parTrans" cxnId="{A66A953B-FB50-4C50-8680-F1B8CE997AAE}">
      <dgm:prSet/>
      <dgm:spPr/>
      <dgm:t>
        <a:bodyPr/>
        <a:lstStyle/>
        <a:p>
          <a:endParaRPr lang="en-US"/>
        </a:p>
      </dgm:t>
    </dgm:pt>
    <dgm:pt modelId="{4CA4F715-8E01-49D2-8309-14A48A6718CF}" type="sibTrans" cxnId="{A66A953B-FB50-4C50-8680-F1B8CE997AAE}">
      <dgm:prSet/>
      <dgm:spPr/>
      <dgm:t>
        <a:bodyPr/>
        <a:lstStyle/>
        <a:p>
          <a:endParaRPr lang="en-US"/>
        </a:p>
      </dgm:t>
    </dgm:pt>
    <dgm:pt modelId="{E88A7EB4-4876-4858-9241-FC7A85B7BD18}">
      <dgm:prSet phldrT="[Text]" custT="1"/>
      <dgm:spPr/>
      <dgm:t>
        <a:bodyPr/>
        <a:lstStyle/>
        <a:p>
          <a:r>
            <a:rPr lang="ar-LY" sz="1500" dirty="0" smtClean="0">
              <a:latin typeface="Sakkal Majalla" panose="02000000000000000000" pitchFamily="2" charset="-78"/>
              <a:cs typeface="Sakkal Majalla" panose="02000000000000000000" pitchFamily="2" charset="-78"/>
            </a:rPr>
            <a:t>التجارة الالكترونية</a:t>
          </a:r>
          <a:endParaRPr lang="en-US" sz="1500" dirty="0">
            <a:latin typeface="Sakkal Majalla" panose="02000000000000000000" pitchFamily="2" charset="-78"/>
            <a:cs typeface="Sakkal Majalla" panose="02000000000000000000" pitchFamily="2" charset="-78"/>
          </a:endParaRPr>
        </a:p>
      </dgm:t>
    </dgm:pt>
    <dgm:pt modelId="{FAC29A50-01B3-4D40-99D4-BD11EA871F7E}" type="parTrans" cxnId="{DFC18EC7-0FAF-4ECF-95EC-74D3D446D0D8}">
      <dgm:prSet/>
      <dgm:spPr/>
      <dgm:t>
        <a:bodyPr/>
        <a:lstStyle/>
        <a:p>
          <a:endParaRPr lang="en-US"/>
        </a:p>
      </dgm:t>
    </dgm:pt>
    <dgm:pt modelId="{8DC2D799-D960-452A-9EE5-ACB65D1D8FC4}" type="sibTrans" cxnId="{DFC18EC7-0FAF-4ECF-95EC-74D3D446D0D8}">
      <dgm:prSet/>
      <dgm:spPr/>
      <dgm:t>
        <a:bodyPr/>
        <a:lstStyle/>
        <a:p>
          <a:endParaRPr lang="en-US"/>
        </a:p>
      </dgm:t>
    </dgm:pt>
    <dgm:pt modelId="{849A0CC8-A846-4674-B691-DBF690CDD628}" type="pres">
      <dgm:prSet presAssocID="{2719D093-A5C3-43E9-9C24-210245922996}" presName="Name0" presStyleCnt="0">
        <dgm:presLayoutVars>
          <dgm:chMax val="1"/>
          <dgm:dir/>
          <dgm:animLvl val="ctr"/>
          <dgm:resizeHandles val="exact"/>
        </dgm:presLayoutVars>
      </dgm:prSet>
      <dgm:spPr/>
      <dgm:t>
        <a:bodyPr/>
        <a:lstStyle/>
        <a:p>
          <a:endParaRPr lang="en-US"/>
        </a:p>
      </dgm:t>
    </dgm:pt>
    <dgm:pt modelId="{9233A7C0-9B5C-49B0-B30B-3BD1B2DC5CEB}" type="pres">
      <dgm:prSet presAssocID="{DD482B4B-4FD1-435A-9937-8FC8EC48D1F7}" presName="centerShape" presStyleLbl="node0" presStyleIdx="0" presStyleCnt="1"/>
      <dgm:spPr/>
      <dgm:t>
        <a:bodyPr/>
        <a:lstStyle/>
        <a:p>
          <a:endParaRPr lang="en-US"/>
        </a:p>
      </dgm:t>
    </dgm:pt>
    <dgm:pt modelId="{B038BBD0-FC05-497A-99F4-920A64FB3184}" type="pres">
      <dgm:prSet presAssocID="{E93230EE-ECCE-46AB-91E4-BA2DB9068B3B}" presName="parTrans" presStyleLbl="sibTrans2D1" presStyleIdx="0" presStyleCnt="4"/>
      <dgm:spPr/>
      <dgm:t>
        <a:bodyPr/>
        <a:lstStyle/>
        <a:p>
          <a:endParaRPr lang="en-US"/>
        </a:p>
      </dgm:t>
    </dgm:pt>
    <dgm:pt modelId="{BFE95C9D-CDD9-4DC9-A482-EE233A7AA616}" type="pres">
      <dgm:prSet presAssocID="{E93230EE-ECCE-46AB-91E4-BA2DB9068B3B}" presName="connectorText" presStyleLbl="sibTrans2D1" presStyleIdx="0" presStyleCnt="4"/>
      <dgm:spPr/>
      <dgm:t>
        <a:bodyPr/>
        <a:lstStyle/>
        <a:p>
          <a:endParaRPr lang="en-US"/>
        </a:p>
      </dgm:t>
    </dgm:pt>
    <dgm:pt modelId="{CBC16410-60FA-41FE-9649-0766EA2ACB10}" type="pres">
      <dgm:prSet presAssocID="{5DC5140C-9F7B-4D4C-9CB7-DB155B4D3F7F}" presName="node" presStyleLbl="node1" presStyleIdx="0" presStyleCnt="4">
        <dgm:presLayoutVars>
          <dgm:bulletEnabled val="1"/>
        </dgm:presLayoutVars>
      </dgm:prSet>
      <dgm:spPr/>
      <dgm:t>
        <a:bodyPr/>
        <a:lstStyle/>
        <a:p>
          <a:endParaRPr lang="en-US"/>
        </a:p>
      </dgm:t>
    </dgm:pt>
    <dgm:pt modelId="{0877FFF8-D7AE-42F6-A25B-AA9D444F3AC1}" type="pres">
      <dgm:prSet presAssocID="{F3DEB9EF-1400-4D83-8D0E-247D5FE702B5}" presName="parTrans" presStyleLbl="sibTrans2D1" presStyleIdx="1" presStyleCnt="4"/>
      <dgm:spPr/>
      <dgm:t>
        <a:bodyPr/>
        <a:lstStyle/>
        <a:p>
          <a:endParaRPr lang="en-US"/>
        </a:p>
      </dgm:t>
    </dgm:pt>
    <dgm:pt modelId="{BBDCFBD2-43E7-4757-8689-5797148391C2}" type="pres">
      <dgm:prSet presAssocID="{F3DEB9EF-1400-4D83-8D0E-247D5FE702B5}" presName="connectorText" presStyleLbl="sibTrans2D1" presStyleIdx="1" presStyleCnt="4"/>
      <dgm:spPr/>
      <dgm:t>
        <a:bodyPr/>
        <a:lstStyle/>
        <a:p>
          <a:endParaRPr lang="en-US"/>
        </a:p>
      </dgm:t>
    </dgm:pt>
    <dgm:pt modelId="{6C285A30-042B-4222-A5AF-800E75283939}" type="pres">
      <dgm:prSet presAssocID="{98A5FD75-B513-4A26-9FAC-FB08AC6FB0F5}" presName="node" presStyleLbl="node1" presStyleIdx="1" presStyleCnt="4">
        <dgm:presLayoutVars>
          <dgm:bulletEnabled val="1"/>
        </dgm:presLayoutVars>
      </dgm:prSet>
      <dgm:spPr/>
      <dgm:t>
        <a:bodyPr/>
        <a:lstStyle/>
        <a:p>
          <a:endParaRPr lang="en-US"/>
        </a:p>
      </dgm:t>
    </dgm:pt>
    <dgm:pt modelId="{ADFA1AC0-413B-4061-8736-DE41EBF0FD86}" type="pres">
      <dgm:prSet presAssocID="{0B4B67A3-152E-4832-B6D8-5511C7D79E29}" presName="parTrans" presStyleLbl="sibTrans2D1" presStyleIdx="2" presStyleCnt="4"/>
      <dgm:spPr/>
      <dgm:t>
        <a:bodyPr/>
        <a:lstStyle/>
        <a:p>
          <a:endParaRPr lang="en-US"/>
        </a:p>
      </dgm:t>
    </dgm:pt>
    <dgm:pt modelId="{ED2B11CD-8BF4-4AA8-9EE3-D57F7459BE5B}" type="pres">
      <dgm:prSet presAssocID="{0B4B67A3-152E-4832-B6D8-5511C7D79E29}" presName="connectorText" presStyleLbl="sibTrans2D1" presStyleIdx="2" presStyleCnt="4"/>
      <dgm:spPr/>
      <dgm:t>
        <a:bodyPr/>
        <a:lstStyle/>
        <a:p>
          <a:endParaRPr lang="en-US"/>
        </a:p>
      </dgm:t>
    </dgm:pt>
    <dgm:pt modelId="{81E8D365-77AA-48BB-9070-2109DEFAFF7C}" type="pres">
      <dgm:prSet presAssocID="{6748C25D-08E4-40F4-AD9D-3B168FE255E2}" presName="node" presStyleLbl="node1" presStyleIdx="2" presStyleCnt="4">
        <dgm:presLayoutVars>
          <dgm:bulletEnabled val="1"/>
        </dgm:presLayoutVars>
      </dgm:prSet>
      <dgm:spPr/>
      <dgm:t>
        <a:bodyPr/>
        <a:lstStyle/>
        <a:p>
          <a:endParaRPr lang="en-US"/>
        </a:p>
      </dgm:t>
    </dgm:pt>
    <dgm:pt modelId="{1BFA4098-54EF-4615-8ECE-BB9E1FF6E032}" type="pres">
      <dgm:prSet presAssocID="{FAC29A50-01B3-4D40-99D4-BD11EA871F7E}" presName="parTrans" presStyleLbl="sibTrans2D1" presStyleIdx="3" presStyleCnt="4"/>
      <dgm:spPr/>
      <dgm:t>
        <a:bodyPr/>
        <a:lstStyle/>
        <a:p>
          <a:endParaRPr lang="en-US"/>
        </a:p>
      </dgm:t>
    </dgm:pt>
    <dgm:pt modelId="{78C13F7E-8409-40AA-8471-0405C2076962}" type="pres">
      <dgm:prSet presAssocID="{FAC29A50-01B3-4D40-99D4-BD11EA871F7E}" presName="connectorText" presStyleLbl="sibTrans2D1" presStyleIdx="3" presStyleCnt="4"/>
      <dgm:spPr/>
      <dgm:t>
        <a:bodyPr/>
        <a:lstStyle/>
        <a:p>
          <a:endParaRPr lang="en-US"/>
        </a:p>
      </dgm:t>
    </dgm:pt>
    <dgm:pt modelId="{192FF5B3-175F-454F-B548-BB23BCF526FB}" type="pres">
      <dgm:prSet presAssocID="{E88A7EB4-4876-4858-9241-FC7A85B7BD18}" presName="node" presStyleLbl="node1" presStyleIdx="3" presStyleCnt="4">
        <dgm:presLayoutVars>
          <dgm:bulletEnabled val="1"/>
        </dgm:presLayoutVars>
      </dgm:prSet>
      <dgm:spPr/>
      <dgm:t>
        <a:bodyPr/>
        <a:lstStyle/>
        <a:p>
          <a:endParaRPr lang="en-US"/>
        </a:p>
      </dgm:t>
    </dgm:pt>
  </dgm:ptLst>
  <dgm:cxnLst>
    <dgm:cxn modelId="{4B19A130-3797-4FDF-B17C-17C88776B6CA}" type="presOf" srcId="{FAC29A50-01B3-4D40-99D4-BD11EA871F7E}" destId="{1BFA4098-54EF-4615-8ECE-BB9E1FF6E032}" srcOrd="0" destOrd="0" presId="urn:microsoft.com/office/officeart/2005/8/layout/radial5"/>
    <dgm:cxn modelId="{B57AD993-2F83-4C67-B271-E0721A4A74A6}" type="presOf" srcId="{DD482B4B-4FD1-435A-9937-8FC8EC48D1F7}" destId="{9233A7C0-9B5C-49B0-B30B-3BD1B2DC5CEB}" srcOrd="0" destOrd="0" presId="urn:microsoft.com/office/officeart/2005/8/layout/radial5"/>
    <dgm:cxn modelId="{E43AAE35-7759-46E2-BC6C-D13B6CF833AD}" type="presOf" srcId="{0B4B67A3-152E-4832-B6D8-5511C7D79E29}" destId="{ADFA1AC0-413B-4061-8736-DE41EBF0FD86}" srcOrd="0" destOrd="0" presId="urn:microsoft.com/office/officeart/2005/8/layout/radial5"/>
    <dgm:cxn modelId="{3718C0D9-FE06-4B6F-ABA2-4E7A491A6112}" type="presOf" srcId="{E93230EE-ECCE-46AB-91E4-BA2DB9068B3B}" destId="{B038BBD0-FC05-497A-99F4-920A64FB3184}" srcOrd="0" destOrd="0" presId="urn:microsoft.com/office/officeart/2005/8/layout/radial5"/>
    <dgm:cxn modelId="{E2D76A04-7B21-40AF-B9E9-DBA5224B3274}" type="presOf" srcId="{E93230EE-ECCE-46AB-91E4-BA2DB9068B3B}" destId="{BFE95C9D-CDD9-4DC9-A482-EE233A7AA616}" srcOrd="1" destOrd="0" presId="urn:microsoft.com/office/officeart/2005/8/layout/radial5"/>
    <dgm:cxn modelId="{D4B5D777-AD04-49E9-BEC0-B2EA353A351D}" type="presOf" srcId="{E88A7EB4-4876-4858-9241-FC7A85B7BD18}" destId="{192FF5B3-175F-454F-B548-BB23BCF526FB}" srcOrd="0" destOrd="0" presId="urn:microsoft.com/office/officeart/2005/8/layout/radial5"/>
    <dgm:cxn modelId="{8AF5E347-012A-46A0-B2CB-9339DE0A3E53}" type="presOf" srcId="{F3DEB9EF-1400-4D83-8D0E-247D5FE702B5}" destId="{BBDCFBD2-43E7-4757-8689-5797148391C2}" srcOrd="1" destOrd="0" presId="urn:microsoft.com/office/officeart/2005/8/layout/radial5"/>
    <dgm:cxn modelId="{F9FEA1C0-F02A-4B23-9AA0-7542B0F3F924}" srcId="{DD482B4B-4FD1-435A-9937-8FC8EC48D1F7}" destId="{5DC5140C-9F7B-4D4C-9CB7-DB155B4D3F7F}" srcOrd="0" destOrd="0" parTransId="{E93230EE-ECCE-46AB-91E4-BA2DB9068B3B}" sibTransId="{401F98DF-AE0E-4EC2-AC75-A6F1ECC913FD}"/>
    <dgm:cxn modelId="{5882FCB8-7047-4313-838C-E8B445A16363}" type="presOf" srcId="{5DC5140C-9F7B-4D4C-9CB7-DB155B4D3F7F}" destId="{CBC16410-60FA-41FE-9649-0766EA2ACB10}" srcOrd="0" destOrd="0" presId="urn:microsoft.com/office/officeart/2005/8/layout/radial5"/>
    <dgm:cxn modelId="{775C921F-274F-4782-AF18-EEDAE45F70E1}" type="presOf" srcId="{98A5FD75-B513-4A26-9FAC-FB08AC6FB0F5}" destId="{6C285A30-042B-4222-A5AF-800E75283939}" srcOrd="0" destOrd="0" presId="urn:microsoft.com/office/officeart/2005/8/layout/radial5"/>
    <dgm:cxn modelId="{CAE9D992-F5D3-4973-879C-3F5C4C398A0F}" type="presOf" srcId="{FAC29A50-01B3-4D40-99D4-BD11EA871F7E}" destId="{78C13F7E-8409-40AA-8471-0405C2076962}" srcOrd="1" destOrd="0" presId="urn:microsoft.com/office/officeart/2005/8/layout/radial5"/>
    <dgm:cxn modelId="{C40CABCB-12E3-42B2-8078-89A75E14615F}" type="presOf" srcId="{0B4B67A3-152E-4832-B6D8-5511C7D79E29}" destId="{ED2B11CD-8BF4-4AA8-9EE3-D57F7459BE5B}" srcOrd="1" destOrd="0" presId="urn:microsoft.com/office/officeart/2005/8/layout/radial5"/>
    <dgm:cxn modelId="{A66A953B-FB50-4C50-8680-F1B8CE997AAE}" srcId="{DD482B4B-4FD1-435A-9937-8FC8EC48D1F7}" destId="{6748C25D-08E4-40F4-AD9D-3B168FE255E2}" srcOrd="2" destOrd="0" parTransId="{0B4B67A3-152E-4832-B6D8-5511C7D79E29}" sibTransId="{4CA4F715-8E01-49D2-8309-14A48A6718CF}"/>
    <dgm:cxn modelId="{DFC18EC7-0FAF-4ECF-95EC-74D3D446D0D8}" srcId="{DD482B4B-4FD1-435A-9937-8FC8EC48D1F7}" destId="{E88A7EB4-4876-4858-9241-FC7A85B7BD18}" srcOrd="3" destOrd="0" parTransId="{FAC29A50-01B3-4D40-99D4-BD11EA871F7E}" sibTransId="{8DC2D799-D960-452A-9EE5-ACB65D1D8FC4}"/>
    <dgm:cxn modelId="{881CE95F-72E8-40B8-A791-38F6A6F16E6B}" type="presOf" srcId="{F3DEB9EF-1400-4D83-8D0E-247D5FE702B5}" destId="{0877FFF8-D7AE-42F6-A25B-AA9D444F3AC1}" srcOrd="0" destOrd="0" presId="urn:microsoft.com/office/officeart/2005/8/layout/radial5"/>
    <dgm:cxn modelId="{4CB7A18D-D471-4B16-8A66-AE39BD700143}" srcId="{DD482B4B-4FD1-435A-9937-8FC8EC48D1F7}" destId="{98A5FD75-B513-4A26-9FAC-FB08AC6FB0F5}" srcOrd="1" destOrd="0" parTransId="{F3DEB9EF-1400-4D83-8D0E-247D5FE702B5}" sibTransId="{A785684E-16D7-4DF2-B5A4-7AD298CB6913}"/>
    <dgm:cxn modelId="{E5A68B40-7EFB-4403-B4F0-BA9A1092D060}" type="presOf" srcId="{2719D093-A5C3-43E9-9C24-210245922996}" destId="{849A0CC8-A846-4674-B691-DBF690CDD628}" srcOrd="0" destOrd="0" presId="urn:microsoft.com/office/officeart/2005/8/layout/radial5"/>
    <dgm:cxn modelId="{C64AF25C-FC01-4248-9C90-88D95D49DB35}" type="presOf" srcId="{6748C25D-08E4-40F4-AD9D-3B168FE255E2}" destId="{81E8D365-77AA-48BB-9070-2109DEFAFF7C}" srcOrd="0" destOrd="0" presId="urn:microsoft.com/office/officeart/2005/8/layout/radial5"/>
    <dgm:cxn modelId="{E5F96B67-D15A-412F-A207-38339CE6E133}" srcId="{2719D093-A5C3-43E9-9C24-210245922996}" destId="{DD482B4B-4FD1-435A-9937-8FC8EC48D1F7}" srcOrd="0" destOrd="0" parTransId="{5668C843-106A-43B3-8042-290324E97BD8}" sibTransId="{3C846391-4C91-442C-98EE-D28EE94435BD}"/>
    <dgm:cxn modelId="{23D7127D-5720-4037-925E-9B8A8F3782C8}" type="presParOf" srcId="{849A0CC8-A846-4674-B691-DBF690CDD628}" destId="{9233A7C0-9B5C-49B0-B30B-3BD1B2DC5CEB}" srcOrd="0" destOrd="0" presId="urn:microsoft.com/office/officeart/2005/8/layout/radial5"/>
    <dgm:cxn modelId="{F2CE44DD-4220-46A9-A995-AB496FBA6D17}" type="presParOf" srcId="{849A0CC8-A846-4674-B691-DBF690CDD628}" destId="{B038BBD0-FC05-497A-99F4-920A64FB3184}" srcOrd="1" destOrd="0" presId="urn:microsoft.com/office/officeart/2005/8/layout/radial5"/>
    <dgm:cxn modelId="{62C6C097-24B5-42AB-8AFD-2487186F5FEE}" type="presParOf" srcId="{B038BBD0-FC05-497A-99F4-920A64FB3184}" destId="{BFE95C9D-CDD9-4DC9-A482-EE233A7AA616}" srcOrd="0" destOrd="0" presId="urn:microsoft.com/office/officeart/2005/8/layout/radial5"/>
    <dgm:cxn modelId="{24BD33E9-E786-4E91-9A8F-476739A06A49}" type="presParOf" srcId="{849A0CC8-A846-4674-B691-DBF690CDD628}" destId="{CBC16410-60FA-41FE-9649-0766EA2ACB10}" srcOrd="2" destOrd="0" presId="urn:microsoft.com/office/officeart/2005/8/layout/radial5"/>
    <dgm:cxn modelId="{F3C6F93E-8CFA-470F-9A74-A684DBF465FE}" type="presParOf" srcId="{849A0CC8-A846-4674-B691-DBF690CDD628}" destId="{0877FFF8-D7AE-42F6-A25B-AA9D444F3AC1}" srcOrd="3" destOrd="0" presId="urn:microsoft.com/office/officeart/2005/8/layout/radial5"/>
    <dgm:cxn modelId="{70E656FA-DAFA-4226-8E88-9C581983B518}" type="presParOf" srcId="{0877FFF8-D7AE-42F6-A25B-AA9D444F3AC1}" destId="{BBDCFBD2-43E7-4757-8689-5797148391C2}" srcOrd="0" destOrd="0" presId="urn:microsoft.com/office/officeart/2005/8/layout/radial5"/>
    <dgm:cxn modelId="{F16E2B80-4ABB-4DAC-A3E2-950186745E62}" type="presParOf" srcId="{849A0CC8-A846-4674-B691-DBF690CDD628}" destId="{6C285A30-042B-4222-A5AF-800E75283939}" srcOrd="4" destOrd="0" presId="urn:microsoft.com/office/officeart/2005/8/layout/radial5"/>
    <dgm:cxn modelId="{448E077B-059D-4EA7-BE3F-C0AEAC24AFF4}" type="presParOf" srcId="{849A0CC8-A846-4674-B691-DBF690CDD628}" destId="{ADFA1AC0-413B-4061-8736-DE41EBF0FD86}" srcOrd="5" destOrd="0" presId="urn:microsoft.com/office/officeart/2005/8/layout/radial5"/>
    <dgm:cxn modelId="{47B6D623-B1DF-4A20-9A20-B577917EEB21}" type="presParOf" srcId="{ADFA1AC0-413B-4061-8736-DE41EBF0FD86}" destId="{ED2B11CD-8BF4-4AA8-9EE3-D57F7459BE5B}" srcOrd="0" destOrd="0" presId="urn:microsoft.com/office/officeart/2005/8/layout/radial5"/>
    <dgm:cxn modelId="{D2526478-20DB-4DE7-A0AB-C571F2F25C2C}" type="presParOf" srcId="{849A0CC8-A846-4674-B691-DBF690CDD628}" destId="{81E8D365-77AA-48BB-9070-2109DEFAFF7C}" srcOrd="6" destOrd="0" presId="urn:microsoft.com/office/officeart/2005/8/layout/radial5"/>
    <dgm:cxn modelId="{7AF14BFA-2EDD-4FAA-8EE2-7D70E4BEE56B}" type="presParOf" srcId="{849A0CC8-A846-4674-B691-DBF690CDD628}" destId="{1BFA4098-54EF-4615-8ECE-BB9E1FF6E032}" srcOrd="7" destOrd="0" presId="urn:microsoft.com/office/officeart/2005/8/layout/radial5"/>
    <dgm:cxn modelId="{05254DDD-CF28-4B1E-8CDB-6C4F81380AE4}" type="presParOf" srcId="{1BFA4098-54EF-4615-8ECE-BB9E1FF6E032}" destId="{78C13F7E-8409-40AA-8471-0405C2076962}" srcOrd="0" destOrd="0" presId="urn:microsoft.com/office/officeart/2005/8/layout/radial5"/>
    <dgm:cxn modelId="{ABA9F5A3-CFC0-4DF4-B4BC-8A3D6AE70DE8}" type="presParOf" srcId="{849A0CC8-A846-4674-B691-DBF690CDD628}" destId="{192FF5B3-175F-454F-B548-BB23BCF526FB}"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33A7C0-9B5C-49B0-B30B-3BD1B2DC5CEB}">
      <dsp:nvSpPr>
        <dsp:cNvPr id="0" name=""/>
        <dsp:cNvSpPr/>
      </dsp:nvSpPr>
      <dsp:spPr>
        <a:xfrm>
          <a:off x="2605845" y="1435520"/>
          <a:ext cx="1022855" cy="1022855"/>
        </a:xfrm>
        <a:prstGeom prst="ellipse">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LY" sz="1600" b="1" kern="1200" dirty="0" smtClean="0">
              <a:latin typeface="Sakkal Majalla" panose="02000000000000000000" pitchFamily="2" charset="-78"/>
              <a:cs typeface="Sakkal Majalla" panose="02000000000000000000" pitchFamily="2" charset="-78"/>
            </a:rPr>
            <a:t>الحكومة الالكترونية</a:t>
          </a:r>
          <a:endParaRPr lang="en-US" sz="1600" b="1" kern="1200" dirty="0">
            <a:latin typeface="Sakkal Majalla" panose="02000000000000000000" pitchFamily="2" charset="-78"/>
            <a:cs typeface="Sakkal Majalla" panose="02000000000000000000" pitchFamily="2" charset="-78"/>
          </a:endParaRPr>
        </a:p>
      </dsp:txBody>
      <dsp:txXfrm>
        <a:off x="2755639" y="1585314"/>
        <a:ext cx="723267" cy="723267"/>
      </dsp:txXfrm>
    </dsp:sp>
    <dsp:sp modelId="{B038BBD0-FC05-497A-99F4-920A64FB3184}">
      <dsp:nvSpPr>
        <dsp:cNvPr id="0" name=""/>
        <dsp:cNvSpPr/>
      </dsp:nvSpPr>
      <dsp:spPr>
        <a:xfrm rot="16200000">
          <a:off x="3008639" y="1062815"/>
          <a:ext cx="217266" cy="347770"/>
        </a:xfrm>
        <a:prstGeom prst="rightArrow">
          <a:avLst>
            <a:gd name="adj1" fmla="val 60000"/>
            <a:gd name="adj2" fmla="val 50000"/>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3041229" y="1164959"/>
        <a:ext cx="152086" cy="208662"/>
      </dsp:txXfrm>
    </dsp:sp>
    <dsp:sp modelId="{CBC16410-60FA-41FE-9649-0766EA2ACB10}">
      <dsp:nvSpPr>
        <dsp:cNvPr id="0" name=""/>
        <dsp:cNvSpPr/>
      </dsp:nvSpPr>
      <dsp:spPr>
        <a:xfrm>
          <a:off x="2605845" y="2728"/>
          <a:ext cx="1022855" cy="1022855"/>
        </a:xfrm>
        <a:prstGeom prst="ellipse">
          <a:avLst/>
        </a:prstGeom>
        <a:solidFill>
          <a:schemeClr val="accent2">
            <a:hueOff val="0"/>
            <a:satOff val="0"/>
            <a:lumOff val="0"/>
            <a:alphaOff val="0"/>
          </a:schemeClr>
        </a:solidFill>
        <a:ln>
          <a:noFill/>
        </a:ln>
        <a:effectLst>
          <a:reflection blurRad="12700" stA="26000" endPos="32000" dist="12700" dir="5400000" sy="-100000"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LY" sz="1600" b="1" kern="1200" dirty="0" smtClean="0">
              <a:latin typeface="Sakkal Majalla" panose="02000000000000000000" pitchFamily="2" charset="-78"/>
              <a:cs typeface="Sakkal Majalla" panose="02000000000000000000" pitchFamily="2" charset="-78"/>
            </a:rPr>
            <a:t>الخدمات الالكترونية</a:t>
          </a:r>
          <a:endParaRPr lang="en-US" sz="1600" b="1" kern="1200" dirty="0">
            <a:latin typeface="Sakkal Majalla" panose="02000000000000000000" pitchFamily="2" charset="-78"/>
            <a:cs typeface="Sakkal Majalla" panose="02000000000000000000" pitchFamily="2" charset="-78"/>
          </a:endParaRPr>
        </a:p>
      </dsp:txBody>
      <dsp:txXfrm>
        <a:off x="2755639" y="152522"/>
        <a:ext cx="723267" cy="723267"/>
      </dsp:txXfrm>
    </dsp:sp>
    <dsp:sp modelId="{0877FFF8-D7AE-42F6-A25B-AA9D444F3AC1}">
      <dsp:nvSpPr>
        <dsp:cNvPr id="0" name=""/>
        <dsp:cNvSpPr/>
      </dsp:nvSpPr>
      <dsp:spPr>
        <a:xfrm>
          <a:off x="3718886" y="1773063"/>
          <a:ext cx="217266" cy="347770"/>
        </a:xfrm>
        <a:prstGeom prst="rightArrow">
          <a:avLst>
            <a:gd name="adj1" fmla="val 60000"/>
            <a:gd name="adj2" fmla="val 5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3718886" y="1842617"/>
        <a:ext cx="152086" cy="208662"/>
      </dsp:txXfrm>
    </dsp:sp>
    <dsp:sp modelId="{6C285A30-042B-4222-A5AF-800E75283939}">
      <dsp:nvSpPr>
        <dsp:cNvPr id="0" name=""/>
        <dsp:cNvSpPr/>
      </dsp:nvSpPr>
      <dsp:spPr>
        <a:xfrm>
          <a:off x="4038638" y="1435520"/>
          <a:ext cx="1022855" cy="1022855"/>
        </a:xfrm>
        <a:prstGeom prst="ellipse">
          <a:avLst/>
        </a:prstGeom>
        <a:solidFill>
          <a:schemeClr val="accent3">
            <a:hueOff val="0"/>
            <a:satOff val="0"/>
            <a:lumOff val="0"/>
            <a:alphaOff val="0"/>
          </a:schemeClr>
        </a:solidFill>
        <a:ln>
          <a:noFill/>
        </a:ln>
        <a:effectLst>
          <a:reflection blurRad="12700" stA="26000" endPos="32000" dist="12700" dir="5400000" sy="-100000"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LY" sz="1400" b="1" kern="1200" dirty="0" smtClean="0">
              <a:latin typeface="Sakkal Majalla" panose="02000000000000000000" pitchFamily="2" charset="-78"/>
              <a:cs typeface="Sakkal Majalla" panose="02000000000000000000" pitchFamily="2" charset="-78"/>
            </a:rPr>
            <a:t>الديمقراطية الالكترونية</a:t>
          </a:r>
          <a:endParaRPr lang="en-US" sz="1400" b="1" kern="1200" dirty="0">
            <a:latin typeface="Sakkal Majalla" panose="02000000000000000000" pitchFamily="2" charset="-78"/>
            <a:cs typeface="Sakkal Majalla" panose="02000000000000000000" pitchFamily="2" charset="-78"/>
          </a:endParaRPr>
        </a:p>
      </dsp:txBody>
      <dsp:txXfrm>
        <a:off x="4188432" y="1585314"/>
        <a:ext cx="723267" cy="723267"/>
      </dsp:txXfrm>
    </dsp:sp>
    <dsp:sp modelId="{ADFA1AC0-413B-4061-8736-DE41EBF0FD86}">
      <dsp:nvSpPr>
        <dsp:cNvPr id="0" name=""/>
        <dsp:cNvSpPr/>
      </dsp:nvSpPr>
      <dsp:spPr>
        <a:xfrm rot="5400000">
          <a:off x="3008639" y="2483310"/>
          <a:ext cx="217266" cy="347770"/>
        </a:xfrm>
        <a:prstGeom prst="rightArrow">
          <a:avLst>
            <a:gd name="adj1" fmla="val 60000"/>
            <a:gd name="adj2" fmla="val 5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3041229" y="2520274"/>
        <a:ext cx="152086" cy="208662"/>
      </dsp:txXfrm>
    </dsp:sp>
    <dsp:sp modelId="{81E8D365-77AA-48BB-9070-2109DEFAFF7C}">
      <dsp:nvSpPr>
        <dsp:cNvPr id="0" name=""/>
        <dsp:cNvSpPr/>
      </dsp:nvSpPr>
      <dsp:spPr>
        <a:xfrm>
          <a:off x="2605845" y="2868313"/>
          <a:ext cx="1022855" cy="1022855"/>
        </a:xfrm>
        <a:prstGeom prst="ellipse">
          <a:avLst/>
        </a:prstGeom>
        <a:solidFill>
          <a:schemeClr val="accent4">
            <a:hueOff val="0"/>
            <a:satOff val="0"/>
            <a:lumOff val="0"/>
            <a:alphaOff val="0"/>
          </a:schemeClr>
        </a:solidFill>
        <a:ln>
          <a:noFill/>
        </a:ln>
        <a:effectLst>
          <a:reflection blurRad="12700" stA="26000" endPos="32000" dist="12700" dir="5400000" sy="-100000"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ar-LY" sz="1500" kern="1200" dirty="0" smtClean="0">
              <a:latin typeface="Sakkal Majalla" panose="02000000000000000000" pitchFamily="2" charset="-78"/>
              <a:cs typeface="Sakkal Majalla" panose="02000000000000000000" pitchFamily="2" charset="-78"/>
            </a:rPr>
            <a:t>الادارة الالكترونية</a:t>
          </a:r>
          <a:endParaRPr lang="en-US" sz="1500" kern="1200" dirty="0">
            <a:latin typeface="Sakkal Majalla" panose="02000000000000000000" pitchFamily="2" charset="-78"/>
            <a:cs typeface="Sakkal Majalla" panose="02000000000000000000" pitchFamily="2" charset="-78"/>
          </a:endParaRPr>
        </a:p>
      </dsp:txBody>
      <dsp:txXfrm>
        <a:off x="2755639" y="3018107"/>
        <a:ext cx="723267" cy="723267"/>
      </dsp:txXfrm>
    </dsp:sp>
    <dsp:sp modelId="{1BFA4098-54EF-4615-8ECE-BB9E1FF6E032}">
      <dsp:nvSpPr>
        <dsp:cNvPr id="0" name=""/>
        <dsp:cNvSpPr/>
      </dsp:nvSpPr>
      <dsp:spPr>
        <a:xfrm rot="10800000">
          <a:off x="2298392" y="1773063"/>
          <a:ext cx="217266" cy="347770"/>
        </a:xfrm>
        <a:prstGeom prst="rightArrow">
          <a:avLst>
            <a:gd name="adj1" fmla="val 60000"/>
            <a:gd name="adj2" fmla="val 50000"/>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rot="10800000">
        <a:off x="2363572" y="1842617"/>
        <a:ext cx="152086" cy="208662"/>
      </dsp:txXfrm>
    </dsp:sp>
    <dsp:sp modelId="{192FF5B3-175F-454F-B548-BB23BCF526FB}">
      <dsp:nvSpPr>
        <dsp:cNvPr id="0" name=""/>
        <dsp:cNvSpPr/>
      </dsp:nvSpPr>
      <dsp:spPr>
        <a:xfrm>
          <a:off x="1173052" y="1435520"/>
          <a:ext cx="1022855" cy="1022855"/>
        </a:xfrm>
        <a:prstGeom prst="ellipse">
          <a:avLst/>
        </a:prstGeom>
        <a:solidFill>
          <a:schemeClr val="accent5">
            <a:hueOff val="0"/>
            <a:satOff val="0"/>
            <a:lumOff val="0"/>
            <a:alphaOff val="0"/>
          </a:schemeClr>
        </a:solidFill>
        <a:ln>
          <a:noFill/>
        </a:ln>
        <a:effectLst>
          <a:reflection blurRad="12700" stA="26000" endPos="32000" dist="12700" dir="5400000" sy="-100000"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ar-LY" sz="1500" kern="1200" dirty="0" smtClean="0">
              <a:latin typeface="Sakkal Majalla" panose="02000000000000000000" pitchFamily="2" charset="-78"/>
              <a:cs typeface="Sakkal Majalla" panose="02000000000000000000" pitchFamily="2" charset="-78"/>
            </a:rPr>
            <a:t>التجارة الالكترونية</a:t>
          </a:r>
          <a:endParaRPr lang="en-US" sz="1500" kern="1200" dirty="0">
            <a:latin typeface="Sakkal Majalla" panose="02000000000000000000" pitchFamily="2" charset="-78"/>
            <a:cs typeface="Sakkal Majalla" panose="02000000000000000000" pitchFamily="2" charset="-78"/>
          </a:endParaRPr>
        </a:p>
      </dsp:txBody>
      <dsp:txXfrm>
        <a:off x="1322846" y="1585314"/>
        <a:ext cx="723267" cy="723267"/>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47EEE2D-340F-4FC7-90CD-9838F5E61DEE}" type="datetimeFigureOut">
              <a:rPr lang="en-US" smtClean="0"/>
              <a:t>10/19/2024</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2C4204C1-A8E3-480F-B67A-088FAC80E62A}" type="slidenum">
              <a:rPr lang="en-US" smtClean="0"/>
              <a:t>‹#›</a:t>
            </a:fld>
            <a:endParaRPr lang="en-US"/>
          </a:p>
        </p:txBody>
      </p:sp>
    </p:spTree>
    <p:extLst>
      <p:ext uri="{BB962C8B-B14F-4D97-AF65-F5344CB8AC3E}">
        <p14:creationId xmlns:p14="http://schemas.microsoft.com/office/powerpoint/2010/main" val="4052012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47EEE2D-340F-4FC7-90CD-9838F5E61DEE}" type="datetimeFigureOut">
              <a:rPr lang="en-US" smtClean="0"/>
              <a:t>10/19/2024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4204C1-A8E3-480F-B67A-088FAC80E62A}" type="slidenum">
              <a:rPr lang="en-US" smtClean="0"/>
              <a:t>‹#›</a:t>
            </a:fld>
            <a:endParaRPr lang="en-US"/>
          </a:p>
        </p:txBody>
      </p:sp>
    </p:spTree>
    <p:extLst>
      <p:ext uri="{BB962C8B-B14F-4D97-AF65-F5344CB8AC3E}">
        <p14:creationId xmlns:p14="http://schemas.microsoft.com/office/powerpoint/2010/main" val="3902901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47EEE2D-340F-4FC7-90CD-9838F5E61DEE}" type="datetimeFigureOut">
              <a:rPr lang="en-US" smtClean="0"/>
              <a:t>10/19/2024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4204C1-A8E3-480F-B67A-088FAC80E62A}" type="slidenum">
              <a:rPr lang="en-US" smtClean="0"/>
              <a:t>‹#›</a:t>
            </a:fld>
            <a:endParaRPr lang="en-US"/>
          </a:p>
        </p:txBody>
      </p:sp>
    </p:spTree>
    <p:extLst>
      <p:ext uri="{BB962C8B-B14F-4D97-AF65-F5344CB8AC3E}">
        <p14:creationId xmlns:p14="http://schemas.microsoft.com/office/powerpoint/2010/main" val="666789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47EEE2D-340F-4FC7-90CD-9838F5E61DEE}" type="datetimeFigureOut">
              <a:rPr lang="en-US" smtClean="0"/>
              <a:t>10/19/2024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4204C1-A8E3-480F-B67A-088FAC80E62A}" type="slidenum">
              <a:rPr lang="en-US" smtClean="0"/>
              <a:t>‹#›</a:t>
            </a:fld>
            <a:endParaRPr lang="en-US"/>
          </a:p>
        </p:txBody>
      </p:sp>
    </p:spTree>
    <p:extLst>
      <p:ext uri="{BB962C8B-B14F-4D97-AF65-F5344CB8AC3E}">
        <p14:creationId xmlns:p14="http://schemas.microsoft.com/office/powerpoint/2010/main" val="27483381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47EEE2D-340F-4FC7-90CD-9838F5E61DEE}" type="datetimeFigureOut">
              <a:rPr lang="en-US" smtClean="0"/>
              <a:t>10/19/2024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4204C1-A8E3-480F-B67A-088FAC80E62A}" type="slidenum">
              <a:rPr lang="en-US" smtClean="0"/>
              <a:t>‹#›</a:t>
            </a:fld>
            <a:endParaRPr lang="en-US"/>
          </a:p>
        </p:txBody>
      </p:sp>
    </p:spTree>
    <p:extLst>
      <p:ext uri="{BB962C8B-B14F-4D97-AF65-F5344CB8AC3E}">
        <p14:creationId xmlns:p14="http://schemas.microsoft.com/office/powerpoint/2010/main" val="9962969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47EEE2D-340F-4FC7-90CD-9838F5E61DEE}" type="datetimeFigureOut">
              <a:rPr lang="en-US" smtClean="0"/>
              <a:t>10/19/2024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4204C1-A8E3-480F-B67A-088FAC80E62A}" type="slidenum">
              <a:rPr lang="en-US" smtClean="0"/>
              <a:t>‹#›</a:t>
            </a:fld>
            <a:endParaRPr lang="en-US"/>
          </a:p>
        </p:txBody>
      </p:sp>
    </p:spTree>
    <p:extLst>
      <p:ext uri="{BB962C8B-B14F-4D97-AF65-F5344CB8AC3E}">
        <p14:creationId xmlns:p14="http://schemas.microsoft.com/office/powerpoint/2010/main" val="3982614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47EEE2D-340F-4FC7-90CD-9838F5E61DEE}" type="datetimeFigureOut">
              <a:rPr lang="en-US" smtClean="0"/>
              <a:t>10/19/2024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4204C1-A8E3-480F-B67A-088FAC80E62A}" type="slidenum">
              <a:rPr lang="en-US" smtClean="0"/>
              <a:t>‹#›</a:t>
            </a:fld>
            <a:endParaRPr lang="en-US"/>
          </a:p>
        </p:txBody>
      </p:sp>
    </p:spTree>
    <p:extLst>
      <p:ext uri="{BB962C8B-B14F-4D97-AF65-F5344CB8AC3E}">
        <p14:creationId xmlns:p14="http://schemas.microsoft.com/office/powerpoint/2010/main" val="1435578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7EEE2D-340F-4FC7-90CD-9838F5E61DEE}" type="datetimeFigureOut">
              <a:rPr lang="en-US" smtClean="0"/>
              <a:t>10/19/2024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4204C1-A8E3-480F-B67A-088FAC80E62A}" type="slidenum">
              <a:rPr lang="en-US" smtClean="0"/>
              <a:t>‹#›</a:t>
            </a:fld>
            <a:endParaRPr lang="en-US"/>
          </a:p>
        </p:txBody>
      </p:sp>
    </p:spTree>
    <p:extLst>
      <p:ext uri="{BB962C8B-B14F-4D97-AF65-F5344CB8AC3E}">
        <p14:creationId xmlns:p14="http://schemas.microsoft.com/office/powerpoint/2010/main" val="32930598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7EEE2D-340F-4FC7-90CD-9838F5E61DEE}" type="datetimeFigureOut">
              <a:rPr lang="en-US" smtClean="0"/>
              <a:t>10/19/2024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4204C1-A8E3-480F-B67A-088FAC80E62A}" type="slidenum">
              <a:rPr lang="en-US" smtClean="0"/>
              <a:t>‹#›</a:t>
            </a:fld>
            <a:endParaRPr lang="en-US"/>
          </a:p>
        </p:txBody>
      </p:sp>
    </p:spTree>
    <p:extLst>
      <p:ext uri="{BB962C8B-B14F-4D97-AF65-F5344CB8AC3E}">
        <p14:creationId xmlns:p14="http://schemas.microsoft.com/office/powerpoint/2010/main" val="2414633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7EEE2D-340F-4FC7-90CD-9838F5E61DEE}" type="datetimeFigureOut">
              <a:rPr lang="en-US" smtClean="0"/>
              <a:t>10/19/2024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2C4204C1-A8E3-480F-B67A-088FAC80E62A}" type="slidenum">
              <a:rPr lang="en-US" smtClean="0"/>
              <a:t>‹#›</a:t>
            </a:fld>
            <a:endParaRPr lang="en-US"/>
          </a:p>
        </p:txBody>
      </p:sp>
    </p:spTree>
    <p:extLst>
      <p:ext uri="{BB962C8B-B14F-4D97-AF65-F5344CB8AC3E}">
        <p14:creationId xmlns:p14="http://schemas.microsoft.com/office/powerpoint/2010/main" val="1261661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47EEE2D-340F-4FC7-90CD-9838F5E61DEE}" type="datetimeFigureOut">
              <a:rPr lang="en-US" smtClean="0"/>
              <a:t>10/19/2024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4204C1-A8E3-480F-B67A-088FAC80E62A}" type="slidenum">
              <a:rPr lang="en-US" smtClean="0"/>
              <a:t>‹#›</a:t>
            </a:fld>
            <a:endParaRPr lang="en-US"/>
          </a:p>
        </p:txBody>
      </p:sp>
    </p:spTree>
    <p:extLst>
      <p:ext uri="{BB962C8B-B14F-4D97-AF65-F5344CB8AC3E}">
        <p14:creationId xmlns:p14="http://schemas.microsoft.com/office/powerpoint/2010/main" val="2392256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47EEE2D-340F-4FC7-90CD-9838F5E61DEE}" type="datetimeFigureOut">
              <a:rPr lang="en-US" smtClean="0"/>
              <a:t>10/19/2024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4204C1-A8E3-480F-B67A-088FAC80E62A}" type="slidenum">
              <a:rPr lang="en-US" smtClean="0"/>
              <a:t>‹#›</a:t>
            </a:fld>
            <a:endParaRPr lang="en-US"/>
          </a:p>
        </p:txBody>
      </p:sp>
    </p:spTree>
    <p:extLst>
      <p:ext uri="{BB962C8B-B14F-4D97-AF65-F5344CB8AC3E}">
        <p14:creationId xmlns:p14="http://schemas.microsoft.com/office/powerpoint/2010/main" val="4084985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47EEE2D-340F-4FC7-90CD-9838F5E61DEE}" type="datetimeFigureOut">
              <a:rPr lang="en-US" smtClean="0"/>
              <a:t>10/19/2024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4204C1-A8E3-480F-B67A-088FAC80E62A}" type="slidenum">
              <a:rPr lang="en-US" smtClean="0"/>
              <a:t>‹#›</a:t>
            </a:fld>
            <a:endParaRPr lang="en-US"/>
          </a:p>
        </p:txBody>
      </p:sp>
    </p:spTree>
    <p:extLst>
      <p:ext uri="{BB962C8B-B14F-4D97-AF65-F5344CB8AC3E}">
        <p14:creationId xmlns:p14="http://schemas.microsoft.com/office/powerpoint/2010/main" val="3488786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47EEE2D-340F-4FC7-90CD-9838F5E61DEE}" type="datetimeFigureOut">
              <a:rPr lang="en-US" smtClean="0"/>
              <a:t>10/19/2024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4204C1-A8E3-480F-B67A-088FAC80E62A}" type="slidenum">
              <a:rPr lang="en-US" smtClean="0"/>
              <a:t>‹#›</a:t>
            </a:fld>
            <a:endParaRPr lang="en-US"/>
          </a:p>
        </p:txBody>
      </p:sp>
    </p:spTree>
    <p:extLst>
      <p:ext uri="{BB962C8B-B14F-4D97-AF65-F5344CB8AC3E}">
        <p14:creationId xmlns:p14="http://schemas.microsoft.com/office/powerpoint/2010/main" val="2969446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7EEE2D-340F-4FC7-90CD-9838F5E61DEE}" type="datetimeFigureOut">
              <a:rPr lang="en-US" smtClean="0"/>
              <a:t>10/19/2024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4204C1-A8E3-480F-B67A-088FAC80E62A}" type="slidenum">
              <a:rPr lang="en-US" smtClean="0"/>
              <a:t>‹#›</a:t>
            </a:fld>
            <a:endParaRPr lang="en-US"/>
          </a:p>
        </p:txBody>
      </p:sp>
    </p:spTree>
    <p:extLst>
      <p:ext uri="{BB962C8B-B14F-4D97-AF65-F5344CB8AC3E}">
        <p14:creationId xmlns:p14="http://schemas.microsoft.com/office/powerpoint/2010/main" val="223327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47EEE2D-340F-4FC7-90CD-9838F5E61DEE}" type="datetimeFigureOut">
              <a:rPr lang="en-US" smtClean="0"/>
              <a:t>10/19/2024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4204C1-A8E3-480F-B67A-088FAC80E62A}" type="slidenum">
              <a:rPr lang="en-US" smtClean="0"/>
              <a:t>‹#›</a:t>
            </a:fld>
            <a:endParaRPr lang="en-US"/>
          </a:p>
        </p:txBody>
      </p:sp>
    </p:spTree>
    <p:extLst>
      <p:ext uri="{BB962C8B-B14F-4D97-AF65-F5344CB8AC3E}">
        <p14:creationId xmlns:p14="http://schemas.microsoft.com/office/powerpoint/2010/main" val="848998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47EEE2D-340F-4FC7-90CD-9838F5E61DEE}" type="datetimeFigureOut">
              <a:rPr lang="en-US" smtClean="0"/>
              <a:t>10/19/2024</a:t>
            </a:fld>
            <a:endParaRPr lang="en-US"/>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2C4204C1-A8E3-480F-B67A-088FAC80E62A}" type="slidenum">
              <a:rPr lang="en-US" smtClean="0"/>
              <a:t>‹#›</a:t>
            </a:fld>
            <a:endParaRPr lang="en-US"/>
          </a:p>
        </p:txBody>
      </p:sp>
    </p:spTree>
    <p:extLst>
      <p:ext uri="{BB962C8B-B14F-4D97-AF65-F5344CB8AC3E}">
        <p14:creationId xmlns:p14="http://schemas.microsoft.com/office/powerpoint/2010/main" val="2979401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47EEE2D-340F-4FC7-90CD-9838F5E61DEE}" type="datetimeFigureOut">
              <a:rPr lang="en-US" smtClean="0"/>
              <a:t>10/19/2024</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C4204C1-A8E3-480F-B67A-088FAC80E62A}" type="slidenum">
              <a:rPr lang="en-US" smtClean="0"/>
              <a:t>‹#›</a:t>
            </a:fld>
            <a:endParaRPr lang="en-US"/>
          </a:p>
        </p:txBody>
      </p:sp>
    </p:spTree>
    <p:extLst>
      <p:ext uri="{BB962C8B-B14F-4D97-AF65-F5344CB8AC3E}">
        <p14:creationId xmlns:p14="http://schemas.microsoft.com/office/powerpoint/2010/main" val="2307589969"/>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 id="2147483878" r:id="rId14"/>
    <p:sldLayoutId id="2147483879" r:id="rId15"/>
    <p:sldLayoutId id="2147483880" r:id="rId16"/>
    <p:sldLayoutId id="214748388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BEBA8EAE-BF5A-486C-A8C5-ECC9F3942E4B}">
                <a14:imgProps xmlns:a14="http://schemas.microsoft.com/office/drawing/2010/main">
                  <a14:imgLayer r:embed="rId3">
                    <a14:imgEffect>
                      <a14:colorTemperature colorTemp="5900"/>
                    </a14:imgEffect>
                  </a14:imgLayer>
                </a14:imgProps>
              </a:ext>
              <a:ext uri="{28A0092B-C50C-407E-A947-70E740481C1C}">
                <a14:useLocalDpi xmlns:a14="http://schemas.microsoft.com/office/drawing/2010/main" val="0"/>
              </a:ext>
            </a:extLst>
          </a:blip>
          <a:stretch>
            <a:fillRect/>
          </a:stretch>
        </p:blipFill>
        <p:spPr>
          <a:xfrm>
            <a:off x="2447419" y="73891"/>
            <a:ext cx="7352363" cy="391621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Subtitle 2"/>
          <p:cNvSpPr>
            <a:spLocks noGrp="1"/>
          </p:cNvSpPr>
          <p:nvPr>
            <p:ph type="title"/>
          </p:nvPr>
        </p:nvSpPr>
        <p:spPr>
          <a:xfrm>
            <a:off x="1309542" y="5678055"/>
            <a:ext cx="10018713" cy="1752600"/>
          </a:xfrm>
        </p:spPr>
        <p:txBody>
          <a:bodyPr>
            <a:normAutofit/>
          </a:bodyPr>
          <a:lstStyle/>
          <a:p>
            <a:pPr algn="ctr" rtl="1"/>
            <a:r>
              <a:rPr lang="ar-LY" sz="2800" b="1" dirty="0" smtClean="0">
                <a:solidFill>
                  <a:srgbClr val="0070C0"/>
                </a:solidFill>
                <a:latin typeface="Sakkal Majalla" panose="02000000000000000000" pitchFamily="2" charset="-78"/>
                <a:cs typeface="Sakkal Majalla" panose="02000000000000000000" pitchFamily="2" charset="-78"/>
              </a:rPr>
              <a:t>المحاضرة الثانية</a:t>
            </a:r>
          </a:p>
          <a:p>
            <a:pPr rtl="1"/>
            <a:endParaRPr lang="en-US" dirty="0" smtClean="0">
              <a:latin typeface="Sakkal Majalla" panose="02000000000000000000" pitchFamily="2" charset="-78"/>
              <a:cs typeface="Sakkal Majalla" panose="02000000000000000000" pitchFamily="2" charset="-78"/>
            </a:endParaRPr>
          </a:p>
          <a:p>
            <a:pPr algn="ctr" rtl="1"/>
            <a:r>
              <a:rPr lang="ar-LY" sz="1900" b="1" dirty="0" smtClean="0">
                <a:solidFill>
                  <a:schemeClr val="accent1">
                    <a:lumMod val="50000"/>
                  </a:schemeClr>
                </a:solidFill>
                <a:latin typeface="Sakkal Majalla" panose="02000000000000000000" pitchFamily="2" charset="-78"/>
                <a:cs typeface="Sakkal Majalla" panose="02000000000000000000" pitchFamily="2" charset="-78"/>
              </a:rPr>
              <a:t>إعداد / أ.إبتسام عبدالسلام العاشوري</a:t>
            </a:r>
          </a:p>
          <a:p>
            <a:pPr rtl="1"/>
            <a:endParaRPr lang="ar-LY" dirty="0">
              <a:latin typeface="Sakkal Majalla" panose="02000000000000000000" pitchFamily="2" charset="-78"/>
              <a:cs typeface="Sakkal Majalla" panose="02000000000000000000" pitchFamily="2" charset="-78"/>
            </a:endParaRPr>
          </a:p>
          <a:p>
            <a:pPr rtl="1"/>
            <a:endParaRPr lang="ar-LY" dirty="0" smtClean="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0142765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50564" y="2242127"/>
            <a:ext cx="10018713" cy="3124201"/>
          </a:xfrm>
        </p:spPr>
        <p:txBody>
          <a:bodyPr/>
          <a:lstStyle/>
          <a:p>
            <a:pPr marL="396875" indent="-220663" algn="r" rtl="1">
              <a:buSzPct val="105000"/>
            </a:pPr>
            <a:r>
              <a:rPr lang="ar-LY" dirty="0">
                <a:latin typeface="Sakkal Majalla" panose="02000000000000000000" pitchFamily="2" charset="-78"/>
                <a:cs typeface="Sakkal Majalla" panose="02000000000000000000" pitchFamily="2" charset="-78"/>
              </a:rPr>
              <a:t>التجارة الإلكترونية تسمح للاشتراك في المزادات الافتراضيَّة. </a:t>
            </a:r>
          </a:p>
          <a:p>
            <a:pPr marL="396875" indent="-220663" algn="r" rtl="1">
              <a:buSzPct val="105000"/>
            </a:pPr>
            <a:r>
              <a:rPr lang="ar-LY" dirty="0">
                <a:latin typeface="Sakkal Majalla" panose="02000000000000000000" pitchFamily="2" charset="-78"/>
                <a:cs typeface="Sakkal Majalla" panose="02000000000000000000" pitchFamily="2" charset="-78"/>
              </a:rPr>
              <a:t>التجارة الإلكترونية تسمح للزبائن بتبادُل الْخِبرات والآراء بخصوص </a:t>
            </a:r>
            <a:r>
              <a:rPr lang="ar-LY" dirty="0" smtClean="0">
                <a:latin typeface="Sakkal Majalla" panose="02000000000000000000" pitchFamily="2" charset="-78"/>
                <a:cs typeface="Sakkal Majalla" panose="02000000000000000000" pitchFamily="2" charset="-78"/>
              </a:rPr>
              <a:t>المنتجات</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والْخِدْمات </a:t>
            </a:r>
            <a:r>
              <a:rPr lang="ar-LY" dirty="0">
                <a:latin typeface="Sakkal Majalla" panose="02000000000000000000" pitchFamily="2" charset="-78"/>
                <a:cs typeface="Sakkal Majalla" panose="02000000000000000000" pitchFamily="2" charset="-78"/>
              </a:rPr>
              <a:t>عبر مجتمعات إلكترونيَّة على </a:t>
            </a:r>
            <a:r>
              <a:rPr lang="ar-LY" dirty="0" smtClean="0">
                <a:latin typeface="Sakkal Majalla" panose="02000000000000000000" pitchFamily="2" charset="-78"/>
                <a:cs typeface="Sakkal Majalla" panose="02000000000000000000" pitchFamily="2" charset="-78"/>
              </a:rPr>
              <a:t>الإنترنت</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 </a:t>
            </a:r>
            <a:r>
              <a:rPr lang="ar-LY" dirty="0">
                <a:latin typeface="Sakkal Majalla" panose="02000000000000000000" pitchFamily="2" charset="-78"/>
                <a:cs typeface="Sakkal Majalla" panose="02000000000000000000" pitchFamily="2" charset="-78"/>
              </a:rPr>
              <a:t>المنتديات مثلاً » </a:t>
            </a:r>
            <a:r>
              <a:rPr lang="ar-LY" dirty="0" smtClean="0">
                <a:latin typeface="Sakkal Majalla" panose="02000000000000000000" pitchFamily="2" charset="-78"/>
                <a:cs typeface="Sakkal Majalla" panose="02000000000000000000" pitchFamily="2" charset="-78"/>
              </a:rPr>
              <a:t>.</a:t>
            </a:r>
            <a:endParaRPr lang="en-US" dirty="0" smtClean="0">
              <a:latin typeface="Sakkal Majalla" panose="02000000000000000000" pitchFamily="2" charset="-78"/>
              <a:cs typeface="Sakkal Majalla" panose="02000000000000000000" pitchFamily="2" charset="-78"/>
            </a:endParaRPr>
          </a:p>
          <a:p>
            <a:pPr marL="396875" indent="-220663" algn="r" rtl="1">
              <a:buSzPct val="105000"/>
            </a:pPr>
            <a:r>
              <a:rPr lang="ar-LY" dirty="0" smtClean="0">
                <a:latin typeface="Sakkal Majalla" panose="02000000000000000000" pitchFamily="2" charset="-78"/>
                <a:cs typeface="Sakkal Majalla" panose="02000000000000000000" pitchFamily="2" charset="-78"/>
              </a:rPr>
              <a:t>التجارة </a:t>
            </a:r>
            <a:r>
              <a:rPr lang="ar-LY" dirty="0">
                <a:latin typeface="Sakkal Majalla" panose="02000000000000000000" pitchFamily="2" charset="-78"/>
                <a:cs typeface="Sakkal Majalla" panose="02000000000000000000" pitchFamily="2" charset="-78"/>
              </a:rPr>
              <a:t>الإلكترونية تشجِّع المنافسة؛ مما يَعني خفْض الأسعار.</a:t>
            </a:r>
            <a:endParaRPr lang="en-US" dirty="0">
              <a:latin typeface="Sakkal Majalla" panose="02000000000000000000" pitchFamily="2" charset="-78"/>
              <a:cs typeface="Sakkal Majalla" panose="02000000000000000000" pitchFamily="2" charset="-78"/>
            </a:endParaRPr>
          </a:p>
        </p:txBody>
      </p:sp>
      <p:sp>
        <p:nvSpPr>
          <p:cNvPr id="5" name="Title 1"/>
          <p:cNvSpPr txBox="1">
            <a:spLocks/>
          </p:cNvSpPr>
          <p:nvPr/>
        </p:nvSpPr>
        <p:spPr>
          <a:xfrm>
            <a:off x="1225694" y="0"/>
            <a:ext cx="10018713" cy="1752599"/>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ar-LY" b="1" dirty="0" smtClean="0">
                <a:solidFill>
                  <a:schemeClr val="accent1">
                    <a:lumMod val="50000"/>
                  </a:schemeClr>
                </a:solidFill>
                <a:latin typeface="Sakkal Majalla" panose="02000000000000000000" pitchFamily="2" charset="-78"/>
                <a:cs typeface="Sakkal Majalla" panose="02000000000000000000" pitchFamily="2" charset="-78"/>
              </a:rPr>
              <a:t>أقسام الحكومة الالكترونية</a:t>
            </a:r>
            <a:r>
              <a:rPr lang="en-US" b="1" dirty="0" smtClean="0">
                <a:solidFill>
                  <a:schemeClr val="accent1">
                    <a:lumMod val="50000"/>
                  </a:schemeClr>
                </a:solidFill>
                <a:latin typeface="Sakkal Majalla" panose="02000000000000000000" pitchFamily="2" charset="-78"/>
                <a:cs typeface="Sakkal Majalla" panose="02000000000000000000" pitchFamily="2" charset="-78"/>
              </a:rPr>
              <a:t/>
            </a:r>
            <a:br>
              <a:rPr lang="en-US" b="1" dirty="0" smtClean="0">
                <a:solidFill>
                  <a:schemeClr val="accent1">
                    <a:lumMod val="50000"/>
                  </a:schemeClr>
                </a:solidFill>
                <a:latin typeface="Sakkal Majalla" panose="02000000000000000000" pitchFamily="2" charset="-78"/>
                <a:cs typeface="Sakkal Majalla" panose="02000000000000000000" pitchFamily="2" charset="-78"/>
              </a:rPr>
            </a:br>
            <a:r>
              <a:rPr lang="ar-LY" sz="2500" b="1" dirty="0" smtClean="0">
                <a:solidFill>
                  <a:schemeClr val="accent1">
                    <a:lumMod val="50000"/>
                  </a:schemeClr>
                </a:solidFill>
                <a:latin typeface="Sakkal Majalla" panose="02000000000000000000" pitchFamily="2" charset="-78"/>
                <a:cs typeface="Sakkal Majalla" panose="02000000000000000000" pitchFamily="2" charset="-78"/>
              </a:rPr>
              <a:t>التجارة الالكترونية</a:t>
            </a:r>
            <a:endParaRPr lang="en-US" sz="2500" dirty="0"/>
          </a:p>
        </p:txBody>
      </p:sp>
    </p:spTree>
    <p:extLst>
      <p:ext uri="{BB962C8B-B14F-4D97-AF65-F5344CB8AC3E}">
        <p14:creationId xmlns:p14="http://schemas.microsoft.com/office/powerpoint/2010/main" val="11786729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r" rtl="1">
              <a:buSzPct val="105000"/>
              <a:buFont typeface="+mj-lt"/>
              <a:buAutoNum type="arabicPeriod" startAt="3"/>
            </a:pPr>
            <a:r>
              <a:rPr lang="ar-LY" b="1" dirty="0">
                <a:latin typeface="Sakkal Majalla" panose="02000000000000000000" pitchFamily="2" charset="-78"/>
                <a:cs typeface="Sakkal Majalla" panose="02000000000000000000" pitchFamily="2" charset="-78"/>
              </a:rPr>
              <a:t>فوائد التجارة الإلكترونية للمجتمع:</a:t>
            </a:r>
          </a:p>
          <a:p>
            <a:pPr marL="461963" indent="-176213" algn="r" rtl="1">
              <a:buSzPct val="105000"/>
            </a:pPr>
            <a:r>
              <a:rPr lang="ar-LY" dirty="0">
                <a:latin typeface="Sakkal Majalla" panose="02000000000000000000" pitchFamily="2" charset="-78"/>
                <a:cs typeface="Sakkal Majalla" panose="02000000000000000000" pitchFamily="2" charset="-78"/>
              </a:rPr>
              <a:t>التجارة الإلكترونية تسمح للفرد بأن يعملَ في منزله، وتقلِّل الوقت المتاح للتسوق؛  </a:t>
            </a:r>
            <a:r>
              <a:rPr lang="ar-LY" dirty="0" smtClean="0">
                <a:latin typeface="Sakkal Majalla" panose="02000000000000000000" pitchFamily="2" charset="-78"/>
                <a:cs typeface="Sakkal Majalla" panose="02000000000000000000" pitchFamily="2" charset="-78"/>
              </a:rPr>
              <a:t>مما </a:t>
            </a:r>
            <a:r>
              <a:rPr lang="ar-LY" dirty="0">
                <a:latin typeface="Sakkal Majalla" panose="02000000000000000000" pitchFamily="2" charset="-78"/>
                <a:cs typeface="Sakkal Majalla" panose="02000000000000000000" pitchFamily="2" charset="-78"/>
              </a:rPr>
              <a:t>يعني ازدحامًا مروريٍّا أقلَّ في الشوارع، وهو الذي يقود إلى خفْض </a:t>
            </a:r>
            <a:r>
              <a:rPr lang="ar-LY" dirty="0" smtClean="0">
                <a:latin typeface="Sakkal Majalla" panose="02000000000000000000" pitchFamily="2" charset="-78"/>
                <a:cs typeface="Sakkal Majalla" panose="02000000000000000000" pitchFamily="2" charset="-78"/>
              </a:rPr>
              <a:t>نسبة تلوث </a:t>
            </a:r>
            <a:r>
              <a:rPr lang="ar-LY" dirty="0">
                <a:latin typeface="Sakkal Majalla" panose="02000000000000000000" pitchFamily="2" charset="-78"/>
                <a:cs typeface="Sakkal Majalla" panose="02000000000000000000" pitchFamily="2" charset="-78"/>
              </a:rPr>
              <a:t>الهواء.</a:t>
            </a:r>
          </a:p>
          <a:p>
            <a:pPr marL="461963" indent="-176213" algn="r" rtl="1">
              <a:buSzPct val="105000"/>
            </a:pPr>
            <a:r>
              <a:rPr lang="ar-LY" dirty="0">
                <a:latin typeface="Sakkal Majalla" panose="02000000000000000000" pitchFamily="2" charset="-78"/>
                <a:cs typeface="Sakkal Majalla" panose="02000000000000000000" pitchFamily="2" charset="-78"/>
              </a:rPr>
              <a:t>التجارة الإلكترونية تسمح لبعض من البضائع أن تُباع بأسعار زهيدة، </a:t>
            </a:r>
            <a:r>
              <a:rPr lang="ar-LY" dirty="0" smtClean="0">
                <a:latin typeface="Sakkal Majalla" panose="02000000000000000000" pitchFamily="2" charset="-78"/>
                <a:cs typeface="Sakkal Majalla" panose="02000000000000000000" pitchFamily="2" charset="-78"/>
              </a:rPr>
              <a:t>وبذلك </a:t>
            </a:r>
            <a:r>
              <a:rPr lang="ar-LY" dirty="0">
                <a:latin typeface="Sakkal Majalla" panose="02000000000000000000" pitchFamily="2" charset="-78"/>
                <a:cs typeface="Sakkal Majalla" panose="02000000000000000000" pitchFamily="2" charset="-78"/>
              </a:rPr>
              <a:t>يستطيع </a:t>
            </a:r>
            <a:r>
              <a:rPr lang="ar-LY" dirty="0" smtClean="0">
                <a:latin typeface="Sakkal Majalla" panose="02000000000000000000" pitchFamily="2" charset="-78"/>
                <a:cs typeface="Sakkal Majalla" panose="02000000000000000000" pitchFamily="2" charset="-78"/>
              </a:rPr>
              <a:t>الأفراد ؛ « أصحاب الدخول المادية غير المرتفعة » </a:t>
            </a:r>
            <a:r>
              <a:rPr lang="ar-LY" dirty="0">
                <a:latin typeface="Sakkal Majalla" panose="02000000000000000000" pitchFamily="2" charset="-78"/>
                <a:cs typeface="Sakkal Majalla" panose="02000000000000000000" pitchFamily="2" charset="-78"/>
              </a:rPr>
              <a:t>شراء هذه </a:t>
            </a:r>
            <a:r>
              <a:rPr lang="ar-LY" dirty="0" smtClean="0">
                <a:latin typeface="Sakkal Majalla" panose="02000000000000000000" pitchFamily="2" charset="-78"/>
                <a:cs typeface="Sakkal Majalla" panose="02000000000000000000" pitchFamily="2" charset="-78"/>
              </a:rPr>
              <a:t>البضائع، مما </a:t>
            </a:r>
            <a:r>
              <a:rPr lang="ar-LY" dirty="0">
                <a:latin typeface="Sakkal Majalla" panose="02000000000000000000" pitchFamily="2" charset="-78"/>
                <a:cs typeface="Sakkal Majalla" panose="02000000000000000000" pitchFamily="2" charset="-78"/>
              </a:rPr>
              <a:t>يعني رفْعًا في مستوى المعيشة للمجتمع كلِّه.</a:t>
            </a:r>
          </a:p>
          <a:p>
            <a:pPr marL="461963" indent="-176213" algn="r" rtl="1">
              <a:buSzPct val="105000"/>
            </a:pPr>
            <a:r>
              <a:rPr lang="ar-LY" dirty="0">
                <a:latin typeface="Sakkal Majalla" panose="02000000000000000000" pitchFamily="2" charset="-78"/>
                <a:cs typeface="Sakkal Majalla" panose="02000000000000000000" pitchFamily="2" charset="-78"/>
              </a:rPr>
              <a:t>التجارة الإلكترونية تسمح للناس الذين يعيشون في دول العالَم الثالث أن </a:t>
            </a:r>
            <a:r>
              <a:rPr lang="ar-LY" dirty="0" smtClean="0">
                <a:latin typeface="Sakkal Majalla" panose="02000000000000000000" pitchFamily="2" charset="-78"/>
                <a:cs typeface="Sakkal Majalla" panose="02000000000000000000" pitchFamily="2" charset="-78"/>
              </a:rPr>
              <a:t>يَمتلكوا</a:t>
            </a:r>
            <a:r>
              <a:rPr lang="ar-LY" dirty="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منتجات </a:t>
            </a:r>
            <a:r>
              <a:rPr lang="ar-LY" dirty="0">
                <a:latin typeface="Sakkal Majalla" panose="02000000000000000000" pitchFamily="2" charset="-78"/>
                <a:cs typeface="Sakkal Majalla" panose="02000000000000000000" pitchFamily="2" charset="-78"/>
              </a:rPr>
              <a:t>وبضائع غير متوفرة في بلدانهم الأصليَّة، ويستطيعوا أيضًا </a:t>
            </a:r>
            <a:r>
              <a:rPr lang="ar-LY" dirty="0" smtClean="0">
                <a:latin typeface="Sakkal Majalla" panose="02000000000000000000" pitchFamily="2" charset="-78"/>
                <a:cs typeface="Sakkal Majalla" panose="02000000000000000000" pitchFamily="2" charset="-78"/>
              </a:rPr>
              <a:t>الحصول على </a:t>
            </a:r>
            <a:r>
              <a:rPr lang="ar-LY" dirty="0">
                <a:latin typeface="Sakkal Majalla" panose="02000000000000000000" pitchFamily="2" charset="-78"/>
                <a:cs typeface="Sakkal Majalla" panose="02000000000000000000" pitchFamily="2" charset="-78"/>
              </a:rPr>
              <a:t>شهادات جامعية عبر الإنترنت.</a:t>
            </a:r>
          </a:p>
          <a:p>
            <a:pPr marL="461963" indent="-176213" algn="r" rtl="1">
              <a:buSzPct val="105000"/>
            </a:pPr>
            <a:r>
              <a:rPr lang="ar-LY" dirty="0">
                <a:latin typeface="Sakkal Majalla" panose="02000000000000000000" pitchFamily="2" charset="-78"/>
                <a:cs typeface="Sakkal Majalla" panose="02000000000000000000" pitchFamily="2" charset="-78"/>
              </a:rPr>
              <a:t>التجارة الإلكترونية تُيسِّر توزيع الْخِدْمات العامة، مثل: الصحة والتعليم، </a:t>
            </a:r>
            <a:r>
              <a:rPr lang="ar-LY" dirty="0" smtClean="0">
                <a:latin typeface="Sakkal Majalla" panose="02000000000000000000" pitchFamily="2" charset="-78"/>
                <a:cs typeface="Sakkal Majalla" panose="02000000000000000000" pitchFamily="2" charset="-78"/>
              </a:rPr>
              <a:t>والخدمات </a:t>
            </a:r>
            <a:r>
              <a:rPr lang="ar-LY" dirty="0">
                <a:latin typeface="Sakkal Majalla" panose="02000000000000000000" pitchFamily="2" charset="-78"/>
                <a:cs typeface="Sakkal Majalla" panose="02000000000000000000" pitchFamily="2" charset="-78"/>
              </a:rPr>
              <a:t>الاجتماعية بسعر منخفضٍ وبكفاءة أعْلى.</a:t>
            </a:r>
            <a:endParaRPr lang="en-US" dirty="0">
              <a:latin typeface="Sakkal Majalla" panose="02000000000000000000" pitchFamily="2" charset="-78"/>
              <a:cs typeface="Sakkal Majalla" panose="02000000000000000000" pitchFamily="2" charset="-78"/>
            </a:endParaRPr>
          </a:p>
        </p:txBody>
      </p:sp>
      <p:sp>
        <p:nvSpPr>
          <p:cNvPr id="5" name="Title 1"/>
          <p:cNvSpPr>
            <a:spLocks noGrp="1"/>
          </p:cNvSpPr>
          <p:nvPr>
            <p:ph type="title"/>
          </p:nvPr>
        </p:nvSpPr>
        <p:spPr>
          <a:xfrm>
            <a:off x="1207222" y="103910"/>
            <a:ext cx="10018713" cy="1752599"/>
          </a:xfrm>
        </p:spPr>
        <p:txBody>
          <a:bodyPr/>
          <a:lstStyle/>
          <a:p>
            <a:r>
              <a:rPr lang="ar-LY" b="1" dirty="0">
                <a:solidFill>
                  <a:schemeClr val="accent1">
                    <a:lumMod val="50000"/>
                  </a:schemeClr>
                </a:solidFill>
                <a:latin typeface="Sakkal Majalla" panose="02000000000000000000" pitchFamily="2" charset="-78"/>
                <a:cs typeface="Sakkal Majalla" panose="02000000000000000000" pitchFamily="2" charset="-78"/>
              </a:rPr>
              <a:t>أقسام الحكومة </a:t>
            </a:r>
            <a:r>
              <a:rPr lang="ar-LY" b="1" dirty="0" smtClean="0">
                <a:solidFill>
                  <a:schemeClr val="accent1">
                    <a:lumMod val="50000"/>
                  </a:schemeClr>
                </a:solidFill>
                <a:latin typeface="Sakkal Majalla" panose="02000000000000000000" pitchFamily="2" charset="-78"/>
                <a:cs typeface="Sakkal Majalla" panose="02000000000000000000" pitchFamily="2" charset="-78"/>
              </a:rPr>
              <a:t>الالكترونية</a:t>
            </a:r>
            <a:r>
              <a:rPr lang="en-US" b="1" dirty="0" smtClean="0">
                <a:solidFill>
                  <a:schemeClr val="accent1">
                    <a:lumMod val="50000"/>
                  </a:schemeClr>
                </a:solidFill>
                <a:latin typeface="Sakkal Majalla" panose="02000000000000000000" pitchFamily="2" charset="-78"/>
                <a:cs typeface="Sakkal Majalla" panose="02000000000000000000" pitchFamily="2" charset="-78"/>
              </a:rPr>
              <a:t/>
            </a:r>
            <a:br>
              <a:rPr lang="en-US" b="1" dirty="0" smtClean="0">
                <a:solidFill>
                  <a:schemeClr val="accent1">
                    <a:lumMod val="50000"/>
                  </a:schemeClr>
                </a:solidFill>
                <a:latin typeface="Sakkal Majalla" panose="02000000000000000000" pitchFamily="2" charset="-78"/>
                <a:cs typeface="Sakkal Majalla" panose="02000000000000000000" pitchFamily="2" charset="-78"/>
              </a:rPr>
            </a:br>
            <a:r>
              <a:rPr lang="ar-LY" sz="2500" b="1" dirty="0" smtClean="0">
                <a:solidFill>
                  <a:schemeClr val="accent1">
                    <a:lumMod val="50000"/>
                  </a:schemeClr>
                </a:solidFill>
                <a:latin typeface="Sakkal Majalla" panose="02000000000000000000" pitchFamily="2" charset="-78"/>
                <a:cs typeface="Sakkal Majalla" panose="02000000000000000000" pitchFamily="2" charset="-78"/>
              </a:rPr>
              <a:t>التجارة الالكترونية</a:t>
            </a:r>
            <a:endParaRPr lang="en-US" sz="2500" dirty="0"/>
          </a:p>
        </p:txBody>
      </p:sp>
    </p:spTree>
    <p:extLst>
      <p:ext uri="{BB962C8B-B14F-4D97-AF65-F5344CB8AC3E}">
        <p14:creationId xmlns:p14="http://schemas.microsoft.com/office/powerpoint/2010/main" val="18441324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9038" y="2334491"/>
            <a:ext cx="10018713" cy="3124201"/>
          </a:xfrm>
        </p:spPr>
        <p:txBody>
          <a:bodyPr>
            <a:noAutofit/>
          </a:bodyPr>
          <a:lstStyle/>
          <a:p>
            <a:pPr marL="0" indent="0" algn="just" rtl="1">
              <a:buNone/>
            </a:pPr>
            <a:r>
              <a:rPr lang="ar-LY" b="1" dirty="0">
                <a:latin typeface="Sakkal Majalla" panose="02000000000000000000" pitchFamily="2" charset="-78"/>
                <a:cs typeface="Sakkal Majalla" panose="02000000000000000000" pitchFamily="2" charset="-78"/>
              </a:rPr>
              <a:t>أنواع التجارة الإلكترونية:</a:t>
            </a:r>
          </a:p>
          <a:p>
            <a:pPr marL="176213" indent="0" algn="just" rtl="1">
              <a:buNone/>
            </a:pPr>
            <a:r>
              <a:rPr lang="ar-LY" sz="2000" dirty="0">
                <a:latin typeface="Sakkal Majalla" panose="02000000000000000000" pitchFamily="2" charset="-78"/>
                <a:cs typeface="Sakkal Majalla" panose="02000000000000000000" pitchFamily="2" charset="-78"/>
              </a:rPr>
              <a:t>إنَّ التجارة الإلكترونية يُمكن إجراؤها بعدَّة وسائل تكنولوجيَّة، ومن ثَمَّ فإنَّ </a:t>
            </a:r>
            <a:r>
              <a:rPr lang="ar-LY" sz="2000" dirty="0" smtClean="0">
                <a:latin typeface="Sakkal Majalla" panose="02000000000000000000" pitchFamily="2" charset="-78"/>
                <a:cs typeface="Sakkal Majalla" panose="02000000000000000000" pitchFamily="2" charset="-78"/>
              </a:rPr>
              <a:t>أسلوب</a:t>
            </a:r>
            <a:r>
              <a:rPr lang="en-US" sz="2000" dirty="0" smtClean="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العمل </a:t>
            </a:r>
            <a:r>
              <a:rPr lang="ar-LY" sz="2000" dirty="0">
                <a:latin typeface="Sakkal Majalla" panose="02000000000000000000" pitchFamily="2" charset="-78"/>
                <a:cs typeface="Sakkal Majalla" panose="02000000000000000000" pitchFamily="2" charset="-78"/>
              </a:rPr>
              <a:t>بالتجارة الإلكترونية يختلف باختلاف الوسيلة التكنولوجية المستخدمة فيها، وتنقسم</a:t>
            </a:r>
          </a:p>
          <a:p>
            <a:pPr marL="176213" indent="0" algn="just" rtl="1">
              <a:buNone/>
            </a:pPr>
            <a:r>
              <a:rPr lang="ar-LY" sz="2000" dirty="0" smtClean="0">
                <a:latin typeface="Sakkal Majalla" panose="02000000000000000000" pitchFamily="2" charset="-78"/>
                <a:cs typeface="Sakkal Majalla" panose="02000000000000000000" pitchFamily="2" charset="-78"/>
              </a:rPr>
              <a:t>هذه </a:t>
            </a:r>
            <a:r>
              <a:rPr lang="ar-LY" sz="2000" dirty="0">
                <a:latin typeface="Sakkal Majalla" panose="02000000000000000000" pitchFamily="2" charset="-78"/>
                <a:cs typeface="Sakkal Majalla" panose="02000000000000000000" pitchFamily="2" charset="-78"/>
              </a:rPr>
              <a:t>الأنواع إلى </a:t>
            </a:r>
            <a:r>
              <a:rPr lang="ar-LY" sz="2000" dirty="0" smtClean="0">
                <a:latin typeface="Sakkal Majalla" panose="02000000000000000000" pitchFamily="2" charset="-78"/>
                <a:cs typeface="Sakkal Majalla" panose="02000000000000000000" pitchFamily="2" charset="-78"/>
              </a:rPr>
              <a:t>الآتي</a:t>
            </a:r>
            <a:r>
              <a:rPr lang="en-US" sz="2000" dirty="0" smtClean="0">
                <a:latin typeface="Sakkal Majalla" panose="02000000000000000000" pitchFamily="2" charset="-78"/>
                <a:cs typeface="Sakkal Majalla" panose="02000000000000000000" pitchFamily="2" charset="-78"/>
              </a:rPr>
              <a:t>: </a:t>
            </a:r>
            <a:endParaRPr lang="ar-LY" sz="2000" dirty="0">
              <a:latin typeface="Sakkal Majalla" panose="02000000000000000000" pitchFamily="2" charset="-78"/>
              <a:cs typeface="Sakkal Majalla" panose="02000000000000000000" pitchFamily="2" charset="-78"/>
            </a:endParaRPr>
          </a:p>
          <a:p>
            <a:pPr marL="231775" indent="-231775" algn="just" rtl="1">
              <a:buSzPct val="105000"/>
              <a:buFont typeface="+mj-lt"/>
              <a:buAutoNum type="arabicPeriod"/>
            </a:pPr>
            <a:r>
              <a:rPr lang="ar-LY" sz="2000" b="1" dirty="0">
                <a:latin typeface="Sakkal Majalla" panose="02000000000000000000" pitchFamily="2" charset="-78"/>
                <a:cs typeface="Sakkal Majalla" panose="02000000000000000000" pitchFamily="2" charset="-78"/>
              </a:rPr>
              <a:t>ا</a:t>
            </a:r>
            <a:r>
              <a:rPr lang="ar-LY" sz="2000" b="1" dirty="0" smtClean="0">
                <a:latin typeface="Sakkal Majalla" panose="02000000000000000000" pitchFamily="2" charset="-78"/>
                <a:cs typeface="Sakkal Majalla" panose="02000000000000000000" pitchFamily="2" charset="-78"/>
              </a:rPr>
              <a:t>لتسَوُّق </a:t>
            </a:r>
            <a:r>
              <a:rPr lang="ar-LY" sz="2000" b="1" dirty="0">
                <a:latin typeface="Sakkal Majalla" panose="02000000000000000000" pitchFamily="2" charset="-78"/>
                <a:cs typeface="Sakkal Majalla" panose="02000000000000000000" pitchFamily="2" charset="-78"/>
              </a:rPr>
              <a:t>عبر شاشة </a:t>
            </a:r>
            <a:r>
              <a:rPr lang="ar-LY" sz="2000" b="1" dirty="0" smtClean="0">
                <a:latin typeface="Sakkal Majalla" panose="02000000000000000000" pitchFamily="2" charset="-78"/>
                <a:cs typeface="Sakkal Majalla" panose="02000000000000000000" pitchFamily="2" charset="-78"/>
              </a:rPr>
              <a:t>التليفزيون </a:t>
            </a:r>
            <a:r>
              <a:rPr lang="en-US" sz="2000" b="1" dirty="0">
                <a:latin typeface="Sakkal Majalla" panose="02000000000000000000" pitchFamily="2" charset="-78"/>
                <a:cs typeface="Sakkal Majalla" panose="02000000000000000000" pitchFamily="2" charset="-78"/>
              </a:rPr>
              <a:t>TV Shopping </a:t>
            </a:r>
            <a:endParaRPr lang="ar-LY" sz="2000" b="1" dirty="0">
              <a:latin typeface="Sakkal Majalla" panose="02000000000000000000" pitchFamily="2" charset="-78"/>
              <a:cs typeface="Sakkal Majalla" panose="02000000000000000000" pitchFamily="2" charset="-78"/>
            </a:endParaRPr>
          </a:p>
          <a:p>
            <a:pPr marL="230188" indent="0" algn="just" rtl="1">
              <a:buNone/>
            </a:pPr>
            <a:r>
              <a:rPr lang="ar-LY" sz="2000" dirty="0">
                <a:latin typeface="Sakkal Majalla" panose="02000000000000000000" pitchFamily="2" charset="-78"/>
                <a:cs typeface="Sakkal Majalla" panose="02000000000000000000" pitchFamily="2" charset="-78"/>
              </a:rPr>
              <a:t>وهذه الصورة تُعَدُّ أقدم صورة لاستخدام الوسائل التكنولوجية في العمليات </a:t>
            </a:r>
            <a:r>
              <a:rPr lang="ar-LY" sz="2000" dirty="0" smtClean="0">
                <a:latin typeface="Sakkal Majalla" panose="02000000000000000000" pitchFamily="2" charset="-78"/>
                <a:cs typeface="Sakkal Majalla" panose="02000000000000000000" pitchFamily="2" charset="-78"/>
              </a:rPr>
              <a:t>التجارية، وتقوم </a:t>
            </a:r>
            <a:r>
              <a:rPr lang="ar-LY" sz="2000" dirty="0">
                <a:latin typeface="Sakkal Majalla" panose="02000000000000000000" pitchFamily="2" charset="-78"/>
                <a:cs typeface="Sakkal Majalla" panose="02000000000000000000" pitchFamily="2" charset="-78"/>
              </a:rPr>
              <a:t>فكرة التسوُّق عبر شاشة التليفزيون على قيام الشركات المنتجة بالإعلان عن </a:t>
            </a:r>
            <a:r>
              <a:rPr lang="ar-LY" sz="2000" dirty="0" smtClean="0">
                <a:latin typeface="Sakkal Majalla" panose="02000000000000000000" pitchFamily="2" charset="-78"/>
                <a:cs typeface="Sakkal Majalla" panose="02000000000000000000" pitchFamily="2" charset="-78"/>
              </a:rPr>
              <a:t>منتجاتها على </a:t>
            </a:r>
            <a:r>
              <a:rPr lang="ar-LY" sz="2000" dirty="0">
                <a:latin typeface="Sakkal Majalla" panose="02000000000000000000" pitchFamily="2" charset="-78"/>
                <a:cs typeface="Sakkal Majalla" panose="02000000000000000000" pitchFamily="2" charset="-78"/>
              </a:rPr>
              <a:t>شاشة التليفزيون.</a:t>
            </a:r>
          </a:p>
          <a:p>
            <a:pPr marL="230188" indent="-230188" algn="just" rtl="1">
              <a:buSzPct val="105000"/>
              <a:buFont typeface="+mj-lt"/>
              <a:buAutoNum type="arabicPeriod" startAt="2"/>
            </a:pPr>
            <a:r>
              <a:rPr lang="ar-LY" sz="2000" b="1" dirty="0" smtClean="0">
                <a:latin typeface="Sakkal Majalla" panose="02000000000000000000" pitchFamily="2" charset="-78"/>
                <a:cs typeface="Sakkal Majalla" panose="02000000000000000000" pitchFamily="2" charset="-78"/>
              </a:rPr>
              <a:t>التجارة </a:t>
            </a:r>
            <a:r>
              <a:rPr lang="ar-LY" sz="2000" b="1" dirty="0">
                <a:latin typeface="Sakkal Majalla" panose="02000000000000000000" pitchFamily="2" charset="-78"/>
                <a:cs typeface="Sakkal Majalla" panose="02000000000000000000" pitchFamily="2" charset="-78"/>
              </a:rPr>
              <a:t>الإلكترونية </a:t>
            </a:r>
            <a:r>
              <a:rPr lang="ar-LY" sz="2000" b="1" dirty="0" smtClean="0">
                <a:latin typeface="Sakkal Majalla" panose="02000000000000000000" pitchFamily="2" charset="-78"/>
                <a:cs typeface="Sakkal Majalla" panose="02000000000000000000" pitchFamily="2" charset="-78"/>
              </a:rPr>
              <a:t>المحمولة </a:t>
            </a:r>
            <a:r>
              <a:rPr lang="en-US" sz="2000" b="1" dirty="0">
                <a:latin typeface="Sakkal Majalla" panose="02000000000000000000" pitchFamily="2" charset="-78"/>
                <a:cs typeface="Sakkal Majalla" panose="02000000000000000000" pitchFamily="2" charset="-78"/>
              </a:rPr>
              <a:t>Mobile commerce </a:t>
            </a:r>
            <a:endParaRPr lang="ar-LY" sz="2000" b="1" dirty="0">
              <a:latin typeface="Sakkal Majalla" panose="02000000000000000000" pitchFamily="2" charset="-78"/>
              <a:cs typeface="Sakkal Majalla" panose="02000000000000000000" pitchFamily="2" charset="-78"/>
            </a:endParaRPr>
          </a:p>
          <a:p>
            <a:pPr marL="230188" indent="0" algn="just" rtl="1">
              <a:buNone/>
            </a:pPr>
            <a:r>
              <a:rPr lang="ar-LY" sz="2000" dirty="0">
                <a:latin typeface="Sakkal Majalla" panose="02000000000000000000" pitchFamily="2" charset="-78"/>
                <a:cs typeface="Sakkal Majalla" panose="02000000000000000000" pitchFamily="2" charset="-78"/>
              </a:rPr>
              <a:t>وتقوم فكرة عمل هذا النوع على استخدام التليفون المحمول؛ حيث تقوم فكرة </a:t>
            </a:r>
            <a:r>
              <a:rPr lang="ar-LY" sz="2000" dirty="0" smtClean="0">
                <a:latin typeface="Sakkal Majalla" panose="02000000000000000000" pitchFamily="2" charset="-78"/>
                <a:cs typeface="Sakkal Majalla" panose="02000000000000000000" pitchFamily="2" charset="-78"/>
              </a:rPr>
              <a:t>عمل التجارة </a:t>
            </a:r>
            <a:r>
              <a:rPr lang="ar-LY" sz="2000" dirty="0">
                <a:latin typeface="Sakkal Majalla" panose="02000000000000000000" pitchFamily="2" charset="-78"/>
                <a:cs typeface="Sakkal Majalla" panose="02000000000000000000" pitchFamily="2" charset="-78"/>
              </a:rPr>
              <a:t>الإلكترونية هنا على قيام أجهزة التليفون المحمول باستقبال مواقع الإنترنت </a:t>
            </a:r>
            <a:r>
              <a:rPr lang="ar-LY" sz="2000" dirty="0" smtClean="0">
                <a:latin typeface="Sakkal Majalla" panose="02000000000000000000" pitchFamily="2" charset="-78"/>
                <a:cs typeface="Sakkal Majalla" panose="02000000000000000000" pitchFamily="2" charset="-78"/>
              </a:rPr>
              <a:t>على شاشاتها</a:t>
            </a:r>
            <a:r>
              <a:rPr lang="ar-LY" sz="2000" dirty="0">
                <a:latin typeface="Sakkal Majalla" panose="02000000000000000000" pitchFamily="2" charset="-78"/>
                <a:cs typeface="Sakkal Majalla" panose="02000000000000000000" pitchFamily="2" charset="-78"/>
              </a:rPr>
              <a:t>، والاطلاع على محتوى المواقع، ولكنَّها لا توفر التفاعل المباشر بين الشركات والعُملاء.</a:t>
            </a:r>
          </a:p>
          <a:p>
            <a:pPr marL="230188" indent="-230188" algn="just" rtl="1">
              <a:buSzPct val="105000"/>
              <a:buFont typeface="+mj-lt"/>
              <a:buAutoNum type="arabicPeriod" startAt="3"/>
            </a:pPr>
            <a:r>
              <a:rPr lang="ar-LY" sz="2000" b="1" dirty="0" smtClean="0">
                <a:latin typeface="Sakkal Majalla" panose="02000000000000000000" pitchFamily="2" charset="-78"/>
                <a:cs typeface="Sakkal Majalla" panose="02000000000000000000" pitchFamily="2" charset="-78"/>
              </a:rPr>
              <a:t>التجارة </a:t>
            </a:r>
            <a:r>
              <a:rPr lang="ar-LY" sz="2000" b="1" dirty="0">
                <a:latin typeface="Sakkal Majalla" panose="02000000000000000000" pitchFamily="2" charset="-78"/>
                <a:cs typeface="Sakkal Majalla" panose="02000000000000000000" pitchFamily="2" charset="-78"/>
              </a:rPr>
              <a:t>الإلكترونية </a:t>
            </a:r>
            <a:r>
              <a:rPr lang="ar-LY" sz="2000" b="1" dirty="0" smtClean="0">
                <a:latin typeface="Sakkal Majalla" panose="02000000000000000000" pitchFamily="2" charset="-78"/>
                <a:cs typeface="Sakkal Majalla" panose="02000000000000000000" pitchFamily="2" charset="-78"/>
              </a:rPr>
              <a:t>الصوتية </a:t>
            </a:r>
            <a:r>
              <a:rPr lang="en-US" sz="2000" b="1" dirty="0">
                <a:latin typeface="Sakkal Majalla" panose="02000000000000000000" pitchFamily="2" charset="-78"/>
                <a:cs typeface="Sakkal Majalla" panose="02000000000000000000" pitchFamily="2" charset="-78"/>
              </a:rPr>
              <a:t>Voice commerce </a:t>
            </a:r>
            <a:endParaRPr lang="ar-LY" sz="2000" b="1" dirty="0">
              <a:latin typeface="Sakkal Majalla" panose="02000000000000000000" pitchFamily="2" charset="-78"/>
              <a:cs typeface="Sakkal Majalla" panose="02000000000000000000" pitchFamily="2" charset="-78"/>
            </a:endParaRPr>
          </a:p>
          <a:p>
            <a:pPr marL="230188" indent="0" algn="just" rtl="1">
              <a:buNone/>
            </a:pPr>
            <a:r>
              <a:rPr lang="ar-LY" sz="2000" dirty="0">
                <a:latin typeface="Sakkal Majalla" panose="02000000000000000000" pitchFamily="2" charset="-78"/>
                <a:cs typeface="Sakkal Majalla" panose="02000000000000000000" pitchFamily="2" charset="-78"/>
              </a:rPr>
              <a:t>وتقوم فكرة عمل التجارة الإلكترونية الصوتية على استخدام الهاتف في </a:t>
            </a:r>
            <a:r>
              <a:rPr lang="ar-LY" sz="2000" dirty="0" smtClean="0">
                <a:latin typeface="Sakkal Majalla" panose="02000000000000000000" pitchFamily="2" charset="-78"/>
                <a:cs typeface="Sakkal Majalla" panose="02000000000000000000" pitchFamily="2" charset="-78"/>
              </a:rPr>
              <a:t>الاتصال بأرقام </a:t>
            </a:r>
            <a:r>
              <a:rPr lang="ar-LY" sz="2000" dirty="0">
                <a:latin typeface="Sakkal Majalla" panose="02000000000000000000" pitchFamily="2" charset="-78"/>
                <a:cs typeface="Sakkal Majalla" panose="02000000000000000000" pitchFamily="2" charset="-78"/>
              </a:rPr>
              <a:t>معروفة مسبقًا؛ بغرض حصول العُملاء على المنتجات التي يرغبون في شرائها.</a:t>
            </a:r>
            <a:endParaRPr lang="en-US" sz="2000" dirty="0">
              <a:latin typeface="Sakkal Majalla" panose="02000000000000000000" pitchFamily="2" charset="-78"/>
              <a:cs typeface="Sakkal Majalla" panose="02000000000000000000" pitchFamily="2" charset="-78"/>
            </a:endParaRPr>
          </a:p>
        </p:txBody>
      </p:sp>
      <p:sp>
        <p:nvSpPr>
          <p:cNvPr id="5" name="Title 1"/>
          <p:cNvSpPr>
            <a:spLocks noGrp="1"/>
          </p:cNvSpPr>
          <p:nvPr>
            <p:ph type="title"/>
          </p:nvPr>
        </p:nvSpPr>
        <p:spPr>
          <a:xfrm>
            <a:off x="1096385" y="-284018"/>
            <a:ext cx="10018713" cy="1752599"/>
          </a:xfrm>
        </p:spPr>
        <p:txBody>
          <a:bodyPr/>
          <a:lstStyle/>
          <a:p>
            <a:r>
              <a:rPr lang="ar-LY" b="1" dirty="0">
                <a:solidFill>
                  <a:schemeClr val="accent1">
                    <a:lumMod val="50000"/>
                  </a:schemeClr>
                </a:solidFill>
                <a:latin typeface="Sakkal Majalla" panose="02000000000000000000" pitchFamily="2" charset="-78"/>
                <a:cs typeface="Sakkal Majalla" panose="02000000000000000000" pitchFamily="2" charset="-78"/>
              </a:rPr>
              <a:t>أقسام الحكومة </a:t>
            </a:r>
            <a:r>
              <a:rPr lang="ar-LY" b="1" dirty="0" smtClean="0">
                <a:solidFill>
                  <a:schemeClr val="accent1">
                    <a:lumMod val="50000"/>
                  </a:schemeClr>
                </a:solidFill>
                <a:latin typeface="Sakkal Majalla" panose="02000000000000000000" pitchFamily="2" charset="-78"/>
                <a:cs typeface="Sakkal Majalla" panose="02000000000000000000" pitchFamily="2" charset="-78"/>
              </a:rPr>
              <a:t>الالكترونية</a:t>
            </a:r>
            <a:r>
              <a:rPr lang="en-US" b="1" dirty="0" smtClean="0">
                <a:solidFill>
                  <a:schemeClr val="accent1">
                    <a:lumMod val="50000"/>
                  </a:schemeClr>
                </a:solidFill>
                <a:latin typeface="Sakkal Majalla" panose="02000000000000000000" pitchFamily="2" charset="-78"/>
                <a:cs typeface="Sakkal Majalla" panose="02000000000000000000" pitchFamily="2" charset="-78"/>
              </a:rPr>
              <a:t/>
            </a:r>
            <a:br>
              <a:rPr lang="en-US" b="1" dirty="0" smtClean="0">
                <a:solidFill>
                  <a:schemeClr val="accent1">
                    <a:lumMod val="50000"/>
                  </a:schemeClr>
                </a:solidFill>
                <a:latin typeface="Sakkal Majalla" panose="02000000000000000000" pitchFamily="2" charset="-78"/>
                <a:cs typeface="Sakkal Majalla" panose="02000000000000000000" pitchFamily="2" charset="-78"/>
              </a:rPr>
            </a:br>
            <a:r>
              <a:rPr lang="ar-LY" sz="2500" b="1" dirty="0" smtClean="0">
                <a:solidFill>
                  <a:schemeClr val="accent1">
                    <a:lumMod val="50000"/>
                  </a:schemeClr>
                </a:solidFill>
                <a:latin typeface="Sakkal Majalla" panose="02000000000000000000" pitchFamily="2" charset="-78"/>
                <a:cs typeface="Sakkal Majalla" panose="02000000000000000000" pitchFamily="2" charset="-78"/>
              </a:rPr>
              <a:t>التجارة الالكترونية</a:t>
            </a:r>
            <a:endParaRPr lang="en-US" sz="2500" dirty="0"/>
          </a:p>
        </p:txBody>
      </p:sp>
    </p:spTree>
    <p:extLst>
      <p:ext uri="{BB962C8B-B14F-4D97-AF65-F5344CB8AC3E}">
        <p14:creationId xmlns:p14="http://schemas.microsoft.com/office/powerpoint/2010/main" val="31213121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1" y="2279072"/>
            <a:ext cx="10018713" cy="3124201"/>
          </a:xfrm>
        </p:spPr>
        <p:txBody>
          <a:bodyPr>
            <a:normAutofit/>
          </a:bodyPr>
          <a:lstStyle/>
          <a:p>
            <a:pPr marL="230188" indent="-230188" algn="r" rtl="1">
              <a:buSzPct val="105000"/>
              <a:buFont typeface="+mj-lt"/>
              <a:buAutoNum type="arabicPeriod" startAt="4"/>
            </a:pPr>
            <a:r>
              <a:rPr lang="ar-LY" sz="2000" b="1" dirty="0">
                <a:latin typeface="Sakkal Majalla" panose="02000000000000000000" pitchFamily="2" charset="-78"/>
                <a:cs typeface="Sakkal Majalla" panose="02000000000000000000" pitchFamily="2" charset="-78"/>
              </a:rPr>
              <a:t>التجارة الإلكترونية عبر شبكة </a:t>
            </a:r>
            <a:r>
              <a:rPr lang="ar-LY" sz="2000" b="1" dirty="0" smtClean="0">
                <a:latin typeface="Sakkal Majalla" panose="02000000000000000000" pitchFamily="2" charset="-78"/>
                <a:cs typeface="Sakkal Majalla" panose="02000000000000000000" pitchFamily="2" charset="-78"/>
              </a:rPr>
              <a:t>الإنترنت </a:t>
            </a:r>
            <a:r>
              <a:rPr lang="en-US" sz="2000" b="1" dirty="0">
                <a:latin typeface="Sakkal Majalla" panose="02000000000000000000" pitchFamily="2" charset="-78"/>
                <a:cs typeface="Sakkal Majalla" panose="02000000000000000000" pitchFamily="2" charset="-78"/>
              </a:rPr>
              <a:t>Internet commerce</a:t>
            </a:r>
            <a:endParaRPr lang="ar-LY" sz="2000" b="1" dirty="0">
              <a:latin typeface="Sakkal Majalla" panose="02000000000000000000" pitchFamily="2" charset="-78"/>
              <a:cs typeface="Sakkal Majalla" panose="02000000000000000000" pitchFamily="2" charset="-78"/>
            </a:endParaRPr>
          </a:p>
          <a:p>
            <a:pPr marL="0" indent="0" algn="r" rtl="1">
              <a:buNone/>
            </a:pPr>
            <a:r>
              <a:rPr lang="ar-LY" sz="2000" dirty="0">
                <a:latin typeface="Sakkal Majalla" panose="02000000000000000000" pitchFamily="2" charset="-78"/>
                <a:cs typeface="Sakkal Majalla" panose="02000000000000000000" pitchFamily="2" charset="-78"/>
              </a:rPr>
              <a:t>وتعتبر التجارة الإلكترونية عبر شبكة الإنترنت من أشهر </a:t>
            </a:r>
            <a:r>
              <a:rPr lang="ar-LY" sz="2000" dirty="0" smtClean="0">
                <a:latin typeface="Sakkal Majalla" panose="02000000000000000000" pitchFamily="2" charset="-78"/>
                <a:cs typeface="Sakkal Majalla" panose="02000000000000000000" pitchFamily="2" charset="-78"/>
              </a:rPr>
              <a:t>أنواع </a:t>
            </a:r>
            <a:r>
              <a:rPr lang="ar-LY" sz="2000" dirty="0">
                <a:latin typeface="Sakkal Majalla" panose="02000000000000000000" pitchFamily="2" charset="-78"/>
                <a:cs typeface="Sakkal Majalla" panose="02000000000000000000" pitchFamily="2" charset="-78"/>
              </a:rPr>
              <a:t>التجارة </a:t>
            </a:r>
            <a:r>
              <a:rPr lang="ar-LY" sz="2000" dirty="0" smtClean="0">
                <a:latin typeface="Sakkal Majalla" panose="02000000000000000000" pitchFamily="2" charset="-78"/>
                <a:cs typeface="Sakkal Majalla" panose="02000000000000000000" pitchFamily="2" charset="-78"/>
              </a:rPr>
              <a:t>الإلكترونية</a:t>
            </a:r>
            <a:r>
              <a:rPr lang="ar-LY" sz="2000" dirty="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 </a:t>
            </a:r>
            <a:r>
              <a:rPr lang="ar-LY" sz="2000" dirty="0">
                <a:latin typeface="Sakkal Majalla" panose="02000000000000000000" pitchFamily="2" charset="-78"/>
                <a:cs typeface="Sakkal Majalla" panose="02000000000000000000" pitchFamily="2" charset="-78"/>
              </a:rPr>
              <a:t>ولقد جرى استخدام </a:t>
            </a:r>
            <a:r>
              <a:rPr lang="ar-LY" sz="2000" dirty="0" smtClean="0">
                <a:latin typeface="Sakkal Majalla" panose="02000000000000000000" pitchFamily="2" charset="-78"/>
                <a:cs typeface="Sakkal Majalla" panose="02000000000000000000" pitchFamily="2" charset="-78"/>
              </a:rPr>
              <a:t>مفهوم </a:t>
            </a:r>
            <a:r>
              <a:rPr lang="en-US" sz="2000" dirty="0" err="1" smtClean="0">
                <a:latin typeface="Sakkal Majalla" panose="02000000000000000000" pitchFamily="2" charset="-78"/>
                <a:cs typeface="Sakkal Majalla" panose="02000000000000000000" pitchFamily="2" charset="-78"/>
              </a:rPr>
              <a:t>E.Commerce</a:t>
            </a:r>
            <a:r>
              <a:rPr lang="ar-LY" sz="2000" dirty="0" smtClean="0">
                <a:latin typeface="Sakkal Majalla" panose="02000000000000000000" pitchFamily="2" charset="-78"/>
                <a:cs typeface="Sakkal Majalla" panose="02000000000000000000" pitchFamily="2" charset="-78"/>
              </a:rPr>
              <a:t> </a:t>
            </a:r>
            <a:r>
              <a:rPr lang="ar-LY" sz="2000" dirty="0">
                <a:latin typeface="Sakkal Majalla" panose="02000000000000000000" pitchFamily="2" charset="-78"/>
                <a:cs typeface="Sakkal Majalla" panose="02000000000000000000" pitchFamily="2" charset="-78"/>
              </a:rPr>
              <a:t>على </a:t>
            </a:r>
            <a:r>
              <a:rPr lang="ar-LY" sz="2000" dirty="0" smtClean="0">
                <a:latin typeface="Sakkal Majalla" panose="02000000000000000000" pitchFamily="2" charset="-78"/>
                <a:cs typeface="Sakkal Majalla" panose="02000000000000000000" pitchFamily="2" charset="-78"/>
              </a:rPr>
              <a:t>المعاملات</a:t>
            </a:r>
            <a:r>
              <a:rPr lang="ar-LY" sz="2000" dirty="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التجارية </a:t>
            </a:r>
            <a:r>
              <a:rPr lang="ar-LY" sz="2000" dirty="0">
                <a:latin typeface="Sakkal Majalla" panose="02000000000000000000" pitchFamily="2" charset="-78"/>
                <a:cs typeface="Sakkal Majalla" panose="02000000000000000000" pitchFamily="2" charset="-78"/>
              </a:rPr>
              <a:t>التي تتمُّ من خلال شبكة الإنترنت نظرًا لشُهرتها، وإمكانيَّة </a:t>
            </a:r>
            <a:r>
              <a:rPr lang="ar-LY" sz="2000" dirty="0" smtClean="0">
                <a:latin typeface="Sakkal Majalla" panose="02000000000000000000" pitchFamily="2" charset="-78"/>
                <a:cs typeface="Sakkal Majalla" panose="02000000000000000000" pitchFamily="2" charset="-78"/>
              </a:rPr>
              <a:t>إنجاز</a:t>
            </a:r>
            <a:r>
              <a:rPr lang="en-US" sz="2000" dirty="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معاملات </a:t>
            </a:r>
            <a:r>
              <a:rPr lang="ar-LY" sz="2000" dirty="0">
                <a:latin typeface="Sakkal Majalla" panose="02000000000000000000" pitchFamily="2" charset="-78"/>
                <a:cs typeface="Sakkal Majalla" panose="02000000000000000000" pitchFamily="2" charset="-78"/>
              </a:rPr>
              <a:t>تجارية متفاوتة القيمة في أيِّ وقتٍ وفي أي مكان، وهذا يرجع أيضًا إلى أنَّ </a:t>
            </a:r>
            <a:r>
              <a:rPr lang="ar-LY" sz="2000" dirty="0" smtClean="0">
                <a:latin typeface="Sakkal Majalla" panose="02000000000000000000" pitchFamily="2" charset="-78"/>
                <a:cs typeface="Sakkal Majalla" panose="02000000000000000000" pitchFamily="2" charset="-78"/>
              </a:rPr>
              <a:t>التجارة</a:t>
            </a:r>
            <a:r>
              <a:rPr lang="en-US" sz="2000" dirty="0" smtClean="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الإلكترونية </a:t>
            </a:r>
            <a:r>
              <a:rPr lang="ar-LY" sz="2000" dirty="0">
                <a:latin typeface="Sakkal Majalla" panose="02000000000000000000" pitchFamily="2" charset="-78"/>
                <a:cs typeface="Sakkal Majalla" panose="02000000000000000000" pitchFamily="2" charset="-78"/>
              </a:rPr>
              <a:t>عبر شبكة الإنترنت يتوفر بها الإمكانيات التي تُمكِّن من عملية التعامل </a:t>
            </a:r>
            <a:r>
              <a:rPr lang="ar-LY" sz="2000" dirty="0" smtClean="0">
                <a:latin typeface="Sakkal Majalla" panose="02000000000000000000" pitchFamily="2" charset="-78"/>
                <a:cs typeface="Sakkal Majalla" panose="02000000000000000000" pitchFamily="2" charset="-78"/>
              </a:rPr>
              <a:t>بين</a:t>
            </a:r>
            <a:r>
              <a:rPr lang="en-US" sz="2000" dirty="0" smtClean="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الشركات </a:t>
            </a:r>
            <a:r>
              <a:rPr lang="ar-LY" sz="2000" dirty="0">
                <a:latin typeface="Sakkal Majalla" panose="02000000000000000000" pitchFamily="2" charset="-78"/>
                <a:cs typeface="Sakkal Majalla" panose="02000000000000000000" pitchFamily="2" charset="-78"/>
              </a:rPr>
              <a:t>من جانب، والعُملاء من جانب آخرَ بكفاءة عالية، وإمكانية حدوث تفاعل </a:t>
            </a:r>
            <a:r>
              <a:rPr lang="ar-LY" sz="2000" dirty="0" smtClean="0">
                <a:latin typeface="Sakkal Majalla" panose="02000000000000000000" pitchFamily="2" charset="-78"/>
                <a:cs typeface="Sakkal Majalla" panose="02000000000000000000" pitchFamily="2" charset="-78"/>
              </a:rPr>
              <a:t>إيجابي</a:t>
            </a:r>
            <a:r>
              <a:rPr lang="en-US" sz="2000" dirty="0" smtClean="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بين الشركة وعُملائها، هذا فضلاً عن إمكانية قيام الشركات بعرض مواصفات منتجاتها </a:t>
            </a:r>
            <a:r>
              <a:rPr lang="ar-LY" sz="2000" dirty="0">
                <a:latin typeface="Sakkal Majalla" panose="02000000000000000000" pitchFamily="2" charset="-78"/>
                <a:cs typeface="Sakkal Majalla" panose="02000000000000000000" pitchFamily="2" charset="-78"/>
              </a:rPr>
              <a:t>بالتفصيل، وباستخدام وسائل إعلانية مختلفة متضمنة الصوت والصور المتحرِّك</a:t>
            </a:r>
            <a:endParaRPr lang="en-US" sz="2000" dirty="0">
              <a:latin typeface="Sakkal Majalla" panose="02000000000000000000" pitchFamily="2" charset="-78"/>
              <a:cs typeface="Sakkal Majalla" panose="02000000000000000000" pitchFamily="2" charset="-78"/>
            </a:endParaRPr>
          </a:p>
        </p:txBody>
      </p:sp>
      <p:sp>
        <p:nvSpPr>
          <p:cNvPr id="4" name="Title 1"/>
          <p:cNvSpPr>
            <a:spLocks noGrp="1"/>
          </p:cNvSpPr>
          <p:nvPr>
            <p:ph type="title"/>
          </p:nvPr>
        </p:nvSpPr>
        <p:spPr>
          <a:xfrm>
            <a:off x="1244167" y="445655"/>
            <a:ext cx="10018713" cy="1752599"/>
          </a:xfrm>
        </p:spPr>
        <p:txBody>
          <a:bodyPr/>
          <a:lstStyle/>
          <a:p>
            <a:r>
              <a:rPr lang="ar-LY" b="1" dirty="0">
                <a:solidFill>
                  <a:schemeClr val="accent1">
                    <a:lumMod val="50000"/>
                  </a:schemeClr>
                </a:solidFill>
                <a:latin typeface="Sakkal Majalla" panose="02000000000000000000" pitchFamily="2" charset="-78"/>
                <a:cs typeface="Sakkal Majalla" panose="02000000000000000000" pitchFamily="2" charset="-78"/>
              </a:rPr>
              <a:t>أقسام الحكومة </a:t>
            </a:r>
            <a:r>
              <a:rPr lang="ar-LY" b="1" dirty="0" smtClean="0">
                <a:solidFill>
                  <a:schemeClr val="accent1">
                    <a:lumMod val="50000"/>
                  </a:schemeClr>
                </a:solidFill>
                <a:latin typeface="Sakkal Majalla" panose="02000000000000000000" pitchFamily="2" charset="-78"/>
                <a:cs typeface="Sakkal Majalla" panose="02000000000000000000" pitchFamily="2" charset="-78"/>
              </a:rPr>
              <a:t>الالكترونية</a:t>
            </a:r>
            <a:r>
              <a:rPr lang="en-US" b="1" dirty="0" smtClean="0">
                <a:solidFill>
                  <a:schemeClr val="accent1">
                    <a:lumMod val="50000"/>
                  </a:schemeClr>
                </a:solidFill>
                <a:latin typeface="Sakkal Majalla" panose="02000000000000000000" pitchFamily="2" charset="-78"/>
                <a:cs typeface="Sakkal Majalla" panose="02000000000000000000" pitchFamily="2" charset="-78"/>
              </a:rPr>
              <a:t/>
            </a:r>
            <a:br>
              <a:rPr lang="en-US" b="1" dirty="0" smtClean="0">
                <a:solidFill>
                  <a:schemeClr val="accent1">
                    <a:lumMod val="50000"/>
                  </a:schemeClr>
                </a:solidFill>
                <a:latin typeface="Sakkal Majalla" panose="02000000000000000000" pitchFamily="2" charset="-78"/>
                <a:cs typeface="Sakkal Majalla" panose="02000000000000000000" pitchFamily="2" charset="-78"/>
              </a:rPr>
            </a:br>
            <a:r>
              <a:rPr lang="ar-LY" sz="2500" b="1" dirty="0" smtClean="0">
                <a:solidFill>
                  <a:schemeClr val="accent1">
                    <a:lumMod val="50000"/>
                  </a:schemeClr>
                </a:solidFill>
                <a:latin typeface="Sakkal Majalla" panose="02000000000000000000" pitchFamily="2" charset="-78"/>
                <a:cs typeface="Sakkal Majalla" panose="02000000000000000000" pitchFamily="2" charset="-78"/>
              </a:rPr>
              <a:t>التجارة الالكترونية</a:t>
            </a:r>
            <a:endParaRPr lang="en-US" sz="2500" dirty="0"/>
          </a:p>
        </p:txBody>
      </p:sp>
    </p:spTree>
    <p:extLst>
      <p:ext uri="{BB962C8B-B14F-4D97-AF65-F5344CB8AC3E}">
        <p14:creationId xmlns:p14="http://schemas.microsoft.com/office/powerpoint/2010/main" val="14564172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1401" y="2158999"/>
            <a:ext cx="10014963" cy="3068783"/>
          </a:xfrm>
        </p:spPr>
        <p:txBody>
          <a:bodyPr>
            <a:noAutofit/>
          </a:bodyPr>
          <a:lstStyle/>
          <a:p>
            <a:pPr marL="0" indent="0" algn="r" rtl="1">
              <a:buNone/>
            </a:pPr>
            <a:r>
              <a:rPr lang="ar-LY" b="1" dirty="0">
                <a:latin typeface="Sakkal Majalla" panose="02000000000000000000" pitchFamily="2" charset="-78"/>
                <a:cs typeface="Sakkal Majalla" panose="02000000000000000000" pitchFamily="2" charset="-78"/>
              </a:rPr>
              <a:t>أشكال التجارة الإلكترونية:</a:t>
            </a:r>
          </a:p>
          <a:p>
            <a:pPr marL="0" indent="0" algn="r">
              <a:buNone/>
            </a:pPr>
            <a:r>
              <a:rPr lang="ar-LY" sz="2000" dirty="0">
                <a:solidFill>
                  <a:srgbClr val="002060"/>
                </a:solidFill>
                <a:latin typeface="Sakkal Majalla" panose="02000000000000000000" pitchFamily="2" charset="-78"/>
                <a:cs typeface="Sakkal Majalla" panose="02000000000000000000" pitchFamily="2" charset="-78"/>
              </a:rPr>
              <a:t>تنقسم التجارة الإلكترونية إلى ستة أقسام رئيسية تبعًا للعلاقة بين العميل والتاجر، يمكن تصنيفهم كالآتي:</a:t>
            </a:r>
            <a:endParaRPr lang="en-US" sz="2000" dirty="0">
              <a:solidFill>
                <a:srgbClr val="002060"/>
              </a:solidFill>
              <a:latin typeface="Sakkal Majalla" panose="02000000000000000000" pitchFamily="2" charset="-78"/>
              <a:cs typeface="Sakkal Majalla" panose="02000000000000000000" pitchFamily="2" charset="-78"/>
            </a:endParaRPr>
          </a:p>
          <a:p>
            <a:pPr marL="263525" indent="-263525" algn="just" rtl="1">
              <a:buClr>
                <a:srgbClr val="002060"/>
              </a:buClr>
              <a:buFont typeface="Arial" panose="020B0604020202020204" pitchFamily="34" charset="0"/>
              <a:buChar char="•"/>
            </a:pPr>
            <a:r>
              <a:rPr lang="ar-LY" sz="2000" b="1" dirty="0">
                <a:solidFill>
                  <a:srgbClr val="002060"/>
                </a:solidFill>
                <a:latin typeface="Sakkal Majalla" panose="02000000000000000000" pitchFamily="2" charset="-78"/>
                <a:ea typeface="Montserrat ExtraBold"/>
                <a:cs typeface="Sakkal Majalla" panose="02000000000000000000" pitchFamily="2" charset="-78"/>
              </a:rPr>
              <a:t>الشركات مع الشركات (</a:t>
            </a:r>
            <a:r>
              <a:rPr lang="en-US" sz="2000" b="1" dirty="0">
                <a:solidFill>
                  <a:srgbClr val="002060"/>
                </a:solidFill>
                <a:latin typeface="Sakkal Majalla" panose="02000000000000000000" pitchFamily="2" charset="-78"/>
                <a:ea typeface="Montserrat ExtraBold"/>
                <a:cs typeface="Sakkal Majalla" panose="02000000000000000000" pitchFamily="2" charset="-78"/>
              </a:rPr>
              <a:t>B-to-B</a:t>
            </a:r>
            <a:r>
              <a:rPr lang="ar-LY" sz="2000" b="1" dirty="0">
                <a:solidFill>
                  <a:srgbClr val="002060"/>
                </a:solidFill>
                <a:latin typeface="Sakkal Majalla" panose="02000000000000000000" pitchFamily="2" charset="-78"/>
                <a:ea typeface="Montserrat ExtraBold"/>
                <a:cs typeface="Sakkal Majalla" panose="02000000000000000000" pitchFamily="2" charset="-78"/>
              </a:rPr>
              <a:t>)</a:t>
            </a:r>
            <a:endParaRPr lang="en-US" sz="2000" b="1" dirty="0">
              <a:solidFill>
                <a:srgbClr val="002060"/>
              </a:solidFill>
              <a:latin typeface="Sakkal Majalla" panose="02000000000000000000" pitchFamily="2" charset="-78"/>
              <a:ea typeface="Montserrat ExtraBold"/>
              <a:cs typeface="Sakkal Majalla" panose="02000000000000000000" pitchFamily="2" charset="-78"/>
            </a:endParaRPr>
          </a:p>
          <a:p>
            <a:pPr marL="284163" indent="0" algn="just" rtl="1">
              <a:buClr>
                <a:srgbClr val="002060"/>
              </a:buClr>
              <a:buNone/>
            </a:pPr>
            <a:r>
              <a:rPr lang="ar-LY" sz="2000" dirty="0">
                <a:solidFill>
                  <a:srgbClr val="002060"/>
                </a:solidFill>
                <a:latin typeface="Sakkal Majalla" panose="02000000000000000000" pitchFamily="2" charset="-78"/>
                <a:ea typeface="Montserrat ExtraBold"/>
                <a:cs typeface="Sakkal Majalla" panose="02000000000000000000" pitchFamily="2" charset="-78"/>
              </a:rPr>
              <a:t>أول نوع من أنواع التجارة الإلكترونية هو الشركات مع الشركات، ويُعرف بمصطلح</a:t>
            </a:r>
            <a:r>
              <a:rPr lang="en-US" sz="2000" dirty="0">
                <a:solidFill>
                  <a:srgbClr val="002060"/>
                </a:solidFill>
                <a:latin typeface="Sakkal Majalla" panose="02000000000000000000" pitchFamily="2" charset="-78"/>
                <a:ea typeface="Montserrat ExtraBold"/>
                <a:cs typeface="Sakkal Majalla" panose="02000000000000000000" pitchFamily="2" charset="-78"/>
              </a:rPr>
              <a:t> </a:t>
            </a:r>
            <a:r>
              <a:rPr lang="ar-LY" sz="2000" dirty="0">
                <a:solidFill>
                  <a:srgbClr val="002060"/>
                </a:solidFill>
                <a:latin typeface="Sakkal Majalla" panose="02000000000000000000" pitchFamily="2" charset="-78"/>
                <a:ea typeface="Montserrat ExtraBold"/>
                <a:cs typeface="Sakkal Majalla" panose="02000000000000000000" pitchFamily="2" charset="-78"/>
              </a:rPr>
              <a:t>(</a:t>
            </a:r>
            <a:r>
              <a:rPr lang="en-US" sz="2000" dirty="0">
                <a:solidFill>
                  <a:srgbClr val="002060"/>
                </a:solidFill>
                <a:latin typeface="Sakkal Majalla" panose="02000000000000000000" pitchFamily="2" charset="-78"/>
                <a:ea typeface="Montserrat ExtraBold"/>
                <a:cs typeface="Sakkal Majalla" panose="02000000000000000000" pitchFamily="2" charset="-78"/>
              </a:rPr>
              <a:t>B2B</a:t>
            </a:r>
            <a:r>
              <a:rPr lang="ar-LY" sz="2000" dirty="0">
                <a:solidFill>
                  <a:srgbClr val="002060"/>
                </a:solidFill>
                <a:latin typeface="Sakkal Majalla" panose="02000000000000000000" pitchFamily="2" charset="-78"/>
                <a:ea typeface="Montserrat ExtraBold"/>
                <a:cs typeface="Sakkal Majalla" panose="02000000000000000000" pitchFamily="2" charset="-78"/>
              </a:rPr>
              <a:t>)</a:t>
            </a:r>
            <a:r>
              <a:rPr lang="en-US" sz="2000" dirty="0">
                <a:solidFill>
                  <a:srgbClr val="002060"/>
                </a:solidFill>
                <a:latin typeface="Sakkal Majalla" panose="02000000000000000000" pitchFamily="2" charset="-78"/>
                <a:ea typeface="Montserrat ExtraBold"/>
                <a:cs typeface="Sakkal Majalla" panose="02000000000000000000" pitchFamily="2" charset="-78"/>
              </a:rPr>
              <a:t>  </a:t>
            </a:r>
            <a:r>
              <a:rPr lang="en-US" sz="2000" dirty="0" smtClean="0">
                <a:solidFill>
                  <a:srgbClr val="002060"/>
                </a:solidFill>
                <a:latin typeface="Sakkal Majalla" panose="02000000000000000000" pitchFamily="2" charset="-78"/>
                <a:ea typeface="Montserrat ExtraBold"/>
                <a:cs typeface="Sakkal Majalla" panose="02000000000000000000" pitchFamily="2" charset="-78"/>
              </a:rPr>
              <a:t>Businesses </a:t>
            </a:r>
            <a:r>
              <a:rPr lang="en-US" sz="2000" dirty="0">
                <a:solidFill>
                  <a:srgbClr val="002060"/>
                </a:solidFill>
                <a:latin typeface="Sakkal Majalla" panose="02000000000000000000" pitchFamily="2" charset="-78"/>
                <a:ea typeface="Montserrat ExtraBold"/>
                <a:cs typeface="Sakkal Majalla" panose="02000000000000000000" pitchFamily="2" charset="-78"/>
              </a:rPr>
              <a:t>to </a:t>
            </a:r>
            <a:r>
              <a:rPr lang="en-US" sz="2000" dirty="0" smtClean="0">
                <a:solidFill>
                  <a:srgbClr val="002060"/>
                </a:solidFill>
                <a:latin typeface="Sakkal Majalla" panose="02000000000000000000" pitchFamily="2" charset="-78"/>
                <a:ea typeface="Montserrat ExtraBold"/>
                <a:cs typeface="Sakkal Majalla" panose="02000000000000000000" pitchFamily="2" charset="-78"/>
              </a:rPr>
              <a:t>Businesses </a:t>
            </a:r>
            <a:r>
              <a:rPr lang="ar-LY" sz="2000" dirty="0">
                <a:solidFill>
                  <a:srgbClr val="002060"/>
                </a:solidFill>
                <a:latin typeface="Sakkal Majalla" panose="02000000000000000000" pitchFamily="2" charset="-78"/>
                <a:ea typeface="Montserrat ExtraBold"/>
                <a:cs typeface="Sakkal Majalla" panose="02000000000000000000" pitchFamily="2" charset="-78"/>
              </a:rPr>
              <a:t>وهو تبادل تجاري إلكتروني</a:t>
            </a:r>
            <a:r>
              <a:rPr lang="en-US" sz="2000" dirty="0">
                <a:solidFill>
                  <a:srgbClr val="002060"/>
                </a:solidFill>
                <a:latin typeface="Sakkal Majalla" panose="02000000000000000000" pitchFamily="2" charset="-78"/>
                <a:ea typeface="Montserrat ExtraBold"/>
                <a:cs typeface="Sakkal Majalla" panose="02000000000000000000" pitchFamily="2" charset="-78"/>
              </a:rPr>
              <a:t> </a:t>
            </a:r>
            <a:r>
              <a:rPr lang="ar-LY" sz="2000" dirty="0">
                <a:solidFill>
                  <a:srgbClr val="002060"/>
                </a:solidFill>
                <a:latin typeface="Sakkal Majalla" panose="02000000000000000000" pitchFamily="2" charset="-78"/>
                <a:ea typeface="Montserrat ExtraBold"/>
                <a:cs typeface="Sakkal Majalla" panose="02000000000000000000" pitchFamily="2" charset="-78"/>
              </a:rPr>
              <a:t> يعتمد على اجراء البيع والشراء بين الشركات، </a:t>
            </a:r>
            <a:r>
              <a:rPr lang="ar-LY" sz="2000" dirty="0">
                <a:solidFill>
                  <a:srgbClr val="002060"/>
                </a:solidFill>
                <a:latin typeface="Sakkal Majalla" panose="02000000000000000000" pitchFamily="2" charset="-78"/>
                <a:cs typeface="Sakkal Majalla" panose="02000000000000000000" pitchFamily="2" charset="-78"/>
              </a:rPr>
              <a:t>وغالباً ما تكون المعاملات في صورة مواد خام ومعدات أو بضائع بالجملة. على سبيل المثال: المعاملات التي تحدث بين مصنع وتاجر جملة.</a:t>
            </a:r>
          </a:p>
          <a:p>
            <a:pPr marL="354013" indent="-261938" algn="just" rtl="1">
              <a:buClr>
                <a:srgbClr val="002060"/>
              </a:buClr>
              <a:buFont typeface="Arial" panose="020B0604020202020204" pitchFamily="34" charset="0"/>
              <a:buChar char="•"/>
            </a:pPr>
            <a:r>
              <a:rPr lang="ar-LY" sz="2000" b="1" dirty="0">
                <a:solidFill>
                  <a:srgbClr val="002060"/>
                </a:solidFill>
                <a:latin typeface="Sakkal Majalla" panose="02000000000000000000" pitchFamily="2" charset="-78"/>
                <a:ea typeface="Montserrat ExtraBold"/>
                <a:cs typeface="Sakkal Majalla" panose="02000000000000000000" pitchFamily="2" charset="-78"/>
              </a:rPr>
              <a:t>الشركات مع العملاء الأفراد</a:t>
            </a:r>
            <a:r>
              <a:rPr lang="en-US" sz="2000" b="1" dirty="0">
                <a:solidFill>
                  <a:srgbClr val="002060"/>
                </a:solidFill>
                <a:latin typeface="Sakkal Majalla" panose="02000000000000000000" pitchFamily="2" charset="-78"/>
                <a:ea typeface="Montserrat ExtraBold"/>
                <a:cs typeface="Sakkal Majalla" panose="02000000000000000000" pitchFamily="2" charset="-78"/>
              </a:rPr>
              <a:t> </a:t>
            </a:r>
            <a:r>
              <a:rPr lang="ar-LY" sz="2000" b="1" dirty="0">
                <a:solidFill>
                  <a:srgbClr val="002060"/>
                </a:solidFill>
                <a:latin typeface="Sakkal Majalla" panose="02000000000000000000" pitchFamily="2" charset="-78"/>
                <a:ea typeface="Montserrat ExtraBold"/>
                <a:cs typeface="Sakkal Majalla" panose="02000000000000000000" pitchFamily="2" charset="-78"/>
              </a:rPr>
              <a:t>(</a:t>
            </a:r>
            <a:r>
              <a:rPr lang="en-US" sz="2000" b="1" dirty="0">
                <a:solidFill>
                  <a:srgbClr val="002060"/>
                </a:solidFill>
                <a:latin typeface="Sakkal Majalla" panose="02000000000000000000" pitchFamily="2" charset="-78"/>
                <a:ea typeface="Montserrat ExtraBold"/>
                <a:cs typeface="Sakkal Majalla" panose="02000000000000000000" pitchFamily="2" charset="-78"/>
              </a:rPr>
              <a:t>B-to-C</a:t>
            </a:r>
            <a:r>
              <a:rPr lang="ar-LY" sz="2000" b="1" dirty="0">
                <a:solidFill>
                  <a:srgbClr val="002060"/>
                </a:solidFill>
                <a:latin typeface="Sakkal Majalla" panose="02000000000000000000" pitchFamily="2" charset="-78"/>
                <a:ea typeface="Montserrat ExtraBold"/>
                <a:cs typeface="Sakkal Majalla" panose="02000000000000000000" pitchFamily="2" charset="-78"/>
              </a:rPr>
              <a:t>)</a:t>
            </a:r>
          </a:p>
          <a:p>
            <a:pPr marL="347663" indent="0" algn="just" rtl="1">
              <a:buNone/>
            </a:pPr>
            <a:r>
              <a:rPr lang="ar-LY" sz="2000" dirty="0">
                <a:solidFill>
                  <a:srgbClr val="002060"/>
                </a:solidFill>
                <a:latin typeface="Sakkal Majalla" panose="02000000000000000000" pitchFamily="2" charset="-78"/>
                <a:ea typeface="Montserrat ExtraBold"/>
                <a:cs typeface="Sakkal Majalla" panose="02000000000000000000" pitchFamily="2" charset="-78"/>
              </a:rPr>
              <a:t> هذا النوع من التجارة الإلكترونية يكون بين الشركات والعملاء الأفراد(المستهلكين)، ويُعرف بـ (</a:t>
            </a:r>
            <a:r>
              <a:rPr lang="en-US" sz="2000" dirty="0" smtClean="0">
                <a:solidFill>
                  <a:srgbClr val="002060"/>
                </a:solidFill>
                <a:latin typeface="Sakkal Majalla" panose="02000000000000000000" pitchFamily="2" charset="-78"/>
                <a:ea typeface="Montserrat ExtraBold"/>
                <a:cs typeface="Sakkal Majalla" panose="02000000000000000000" pitchFamily="2" charset="-78"/>
              </a:rPr>
              <a:t>Businesses </a:t>
            </a:r>
            <a:r>
              <a:rPr lang="en-US" sz="2000" dirty="0">
                <a:solidFill>
                  <a:srgbClr val="002060"/>
                </a:solidFill>
                <a:latin typeface="Sakkal Majalla" panose="02000000000000000000" pitchFamily="2" charset="-78"/>
                <a:ea typeface="Montserrat ExtraBold"/>
                <a:cs typeface="Sakkal Majalla" panose="02000000000000000000" pitchFamily="2" charset="-78"/>
              </a:rPr>
              <a:t>to Consumer (B2C.</a:t>
            </a:r>
            <a:r>
              <a:rPr lang="ar-LY" sz="2000" dirty="0">
                <a:solidFill>
                  <a:srgbClr val="002060"/>
                </a:solidFill>
                <a:latin typeface="Sakkal Majalla" panose="02000000000000000000" pitchFamily="2" charset="-78"/>
                <a:ea typeface="Montserrat ExtraBold"/>
                <a:cs typeface="Sakkal Majalla" panose="02000000000000000000" pitchFamily="2" charset="-78"/>
              </a:rPr>
              <a:t> وهذه الأنواع من العلاقات يمكن أن تكون من أسهل الأنواع وأكثرها ربحًا واستخداماً في عالم التجارة الالكترونية، على سبيل المثال : عند قيام احد المستهلكين بشراء هاتف من خلال متجر الكتروني.</a:t>
            </a:r>
            <a:endParaRPr lang="ar-LY" sz="2000" dirty="0">
              <a:solidFill>
                <a:srgbClr val="002060"/>
              </a:solidFill>
              <a:latin typeface="Sakkal Majalla" panose="02000000000000000000" pitchFamily="2" charset="-78"/>
              <a:cs typeface="Sakkal Majalla" panose="02000000000000000000" pitchFamily="2" charset="-78"/>
            </a:endParaRPr>
          </a:p>
        </p:txBody>
      </p:sp>
      <p:sp>
        <p:nvSpPr>
          <p:cNvPr id="4" name="Title 1"/>
          <p:cNvSpPr>
            <a:spLocks noGrp="1"/>
          </p:cNvSpPr>
          <p:nvPr>
            <p:ph type="title"/>
          </p:nvPr>
        </p:nvSpPr>
        <p:spPr>
          <a:xfrm>
            <a:off x="1022494" y="-237836"/>
            <a:ext cx="10018713" cy="1752599"/>
          </a:xfrm>
        </p:spPr>
        <p:txBody>
          <a:bodyPr/>
          <a:lstStyle/>
          <a:p>
            <a:r>
              <a:rPr lang="ar-LY" b="1" dirty="0">
                <a:solidFill>
                  <a:schemeClr val="accent1">
                    <a:lumMod val="50000"/>
                  </a:schemeClr>
                </a:solidFill>
                <a:latin typeface="Sakkal Majalla" panose="02000000000000000000" pitchFamily="2" charset="-78"/>
                <a:cs typeface="Sakkal Majalla" panose="02000000000000000000" pitchFamily="2" charset="-78"/>
              </a:rPr>
              <a:t>أقسام الحكومة </a:t>
            </a:r>
            <a:r>
              <a:rPr lang="ar-LY" b="1" dirty="0" smtClean="0">
                <a:solidFill>
                  <a:schemeClr val="accent1">
                    <a:lumMod val="50000"/>
                  </a:schemeClr>
                </a:solidFill>
                <a:latin typeface="Sakkal Majalla" panose="02000000000000000000" pitchFamily="2" charset="-78"/>
                <a:cs typeface="Sakkal Majalla" panose="02000000000000000000" pitchFamily="2" charset="-78"/>
              </a:rPr>
              <a:t>الالكترونية</a:t>
            </a:r>
            <a:r>
              <a:rPr lang="en-US" b="1" dirty="0" smtClean="0">
                <a:solidFill>
                  <a:schemeClr val="accent1">
                    <a:lumMod val="50000"/>
                  </a:schemeClr>
                </a:solidFill>
                <a:latin typeface="Sakkal Majalla" panose="02000000000000000000" pitchFamily="2" charset="-78"/>
                <a:cs typeface="Sakkal Majalla" panose="02000000000000000000" pitchFamily="2" charset="-78"/>
              </a:rPr>
              <a:t/>
            </a:r>
            <a:br>
              <a:rPr lang="en-US" b="1" dirty="0" smtClean="0">
                <a:solidFill>
                  <a:schemeClr val="accent1">
                    <a:lumMod val="50000"/>
                  </a:schemeClr>
                </a:solidFill>
                <a:latin typeface="Sakkal Majalla" panose="02000000000000000000" pitchFamily="2" charset="-78"/>
                <a:cs typeface="Sakkal Majalla" panose="02000000000000000000" pitchFamily="2" charset="-78"/>
              </a:rPr>
            </a:br>
            <a:r>
              <a:rPr lang="ar-LY" sz="2500" b="1" dirty="0" smtClean="0">
                <a:solidFill>
                  <a:schemeClr val="accent1">
                    <a:lumMod val="50000"/>
                  </a:schemeClr>
                </a:solidFill>
                <a:latin typeface="Sakkal Majalla" panose="02000000000000000000" pitchFamily="2" charset="-78"/>
                <a:cs typeface="Sakkal Majalla" panose="02000000000000000000" pitchFamily="2" charset="-78"/>
              </a:rPr>
              <a:t>التجارة الالكترونية</a:t>
            </a:r>
            <a:endParaRPr lang="en-US" sz="2500" dirty="0"/>
          </a:p>
        </p:txBody>
      </p:sp>
    </p:spTree>
    <p:extLst>
      <p:ext uri="{BB962C8B-B14F-4D97-AF65-F5344CB8AC3E}">
        <p14:creationId xmlns:p14="http://schemas.microsoft.com/office/powerpoint/2010/main" val="7563310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0637" y="2029690"/>
            <a:ext cx="10018713" cy="3124201"/>
          </a:xfrm>
        </p:spPr>
        <p:txBody>
          <a:bodyPr>
            <a:noAutofit/>
          </a:bodyPr>
          <a:lstStyle/>
          <a:p>
            <a:pPr marL="263525" indent="-263525" algn="just" rtl="1">
              <a:buClr>
                <a:srgbClr val="002060"/>
              </a:buClr>
              <a:buFont typeface="Arial" panose="020B0604020202020204" pitchFamily="34" charset="0"/>
              <a:buChar char="•"/>
            </a:pPr>
            <a:r>
              <a:rPr lang="ar-LY" sz="2000" b="1" dirty="0">
                <a:solidFill>
                  <a:srgbClr val="002060"/>
                </a:solidFill>
                <a:latin typeface="Sakkal Majalla" panose="02000000000000000000" pitchFamily="2" charset="-78"/>
                <a:ea typeface="Montserrat ExtraBold"/>
                <a:cs typeface="Sakkal Majalla" panose="02000000000000000000" pitchFamily="2" charset="-78"/>
              </a:rPr>
              <a:t>المستهلك مع المستهلك (</a:t>
            </a:r>
            <a:r>
              <a:rPr lang="en-US" sz="2000" b="1" dirty="0">
                <a:solidFill>
                  <a:srgbClr val="002060"/>
                </a:solidFill>
                <a:latin typeface="Sakkal Majalla" panose="02000000000000000000" pitchFamily="2" charset="-78"/>
                <a:ea typeface="Montserrat ExtraBold"/>
                <a:cs typeface="Sakkal Majalla" panose="02000000000000000000" pitchFamily="2" charset="-78"/>
              </a:rPr>
              <a:t>C-to-C</a:t>
            </a:r>
            <a:r>
              <a:rPr lang="ar-LY" sz="2000" b="1" dirty="0">
                <a:solidFill>
                  <a:srgbClr val="002060"/>
                </a:solidFill>
                <a:latin typeface="Sakkal Majalla" panose="02000000000000000000" pitchFamily="2" charset="-78"/>
                <a:ea typeface="Montserrat ExtraBold"/>
                <a:cs typeface="Sakkal Majalla" panose="02000000000000000000" pitchFamily="2" charset="-78"/>
              </a:rPr>
              <a:t>):</a:t>
            </a:r>
            <a:endParaRPr lang="en-US" sz="2000" b="1" dirty="0">
              <a:solidFill>
                <a:srgbClr val="002060"/>
              </a:solidFill>
              <a:latin typeface="Sakkal Majalla" panose="02000000000000000000" pitchFamily="2" charset="-78"/>
              <a:ea typeface="Montserrat ExtraBold"/>
              <a:cs typeface="Sakkal Majalla" panose="02000000000000000000" pitchFamily="2" charset="-78"/>
            </a:endParaRPr>
          </a:p>
          <a:p>
            <a:pPr marL="284163" indent="0" algn="just" rtl="1">
              <a:buNone/>
            </a:pPr>
            <a:r>
              <a:rPr lang="ar-LY" sz="2000" dirty="0">
                <a:solidFill>
                  <a:srgbClr val="002060"/>
                </a:solidFill>
                <a:latin typeface="Sakkal Majalla" panose="02000000000000000000" pitchFamily="2" charset="-78"/>
                <a:ea typeface="Montserrat ExtraBold"/>
                <a:cs typeface="Sakkal Majalla" panose="02000000000000000000" pitchFamily="2" charset="-78"/>
              </a:rPr>
              <a:t>هذا النوع يكون بين المستهلك مع المستهلك، ويُعرف بمصطلح</a:t>
            </a:r>
            <a:r>
              <a:rPr lang="en-US" sz="2000" dirty="0">
                <a:solidFill>
                  <a:srgbClr val="002060"/>
                </a:solidFill>
                <a:latin typeface="Sakkal Majalla" panose="02000000000000000000" pitchFamily="2" charset="-78"/>
                <a:ea typeface="Montserrat ExtraBold"/>
                <a:cs typeface="Sakkal Majalla" panose="02000000000000000000" pitchFamily="2" charset="-78"/>
              </a:rPr>
              <a:t> </a:t>
            </a:r>
            <a:r>
              <a:rPr lang="ar-LY" sz="2000" dirty="0">
                <a:solidFill>
                  <a:srgbClr val="002060"/>
                </a:solidFill>
                <a:latin typeface="Sakkal Majalla" panose="02000000000000000000" pitchFamily="2" charset="-78"/>
                <a:ea typeface="Montserrat ExtraBold"/>
                <a:cs typeface="Sakkal Majalla" panose="02000000000000000000" pitchFamily="2" charset="-78"/>
              </a:rPr>
              <a:t>(</a:t>
            </a:r>
            <a:r>
              <a:rPr lang="en-US" sz="2000" dirty="0">
                <a:solidFill>
                  <a:srgbClr val="002060"/>
                </a:solidFill>
                <a:latin typeface="Sakkal Majalla" panose="02000000000000000000" pitchFamily="2" charset="-78"/>
                <a:ea typeface="Montserrat ExtraBold"/>
                <a:cs typeface="Sakkal Majalla" panose="02000000000000000000" pitchFamily="2" charset="-78"/>
              </a:rPr>
              <a:t>C2C</a:t>
            </a:r>
            <a:r>
              <a:rPr lang="ar-LY" sz="2000" dirty="0">
                <a:solidFill>
                  <a:srgbClr val="002060"/>
                </a:solidFill>
                <a:latin typeface="Sakkal Majalla" panose="02000000000000000000" pitchFamily="2" charset="-78"/>
                <a:ea typeface="Montserrat ExtraBold"/>
                <a:cs typeface="Sakkal Majalla" panose="02000000000000000000" pitchFamily="2" charset="-78"/>
              </a:rPr>
              <a:t>)</a:t>
            </a:r>
            <a:r>
              <a:rPr lang="en-US" sz="2000" dirty="0">
                <a:solidFill>
                  <a:srgbClr val="002060"/>
                </a:solidFill>
                <a:latin typeface="Sakkal Majalla" panose="02000000000000000000" pitchFamily="2" charset="-78"/>
                <a:ea typeface="Montserrat ExtraBold"/>
                <a:cs typeface="Sakkal Majalla" panose="02000000000000000000" pitchFamily="2" charset="-78"/>
              </a:rPr>
              <a:t> Consumer to Consumer</a:t>
            </a:r>
            <a:r>
              <a:rPr lang="ar-LY" sz="2000" dirty="0">
                <a:solidFill>
                  <a:srgbClr val="002060"/>
                </a:solidFill>
                <a:latin typeface="Sakkal Majalla" panose="02000000000000000000" pitchFamily="2" charset="-78"/>
                <a:ea typeface="Montserrat ExtraBold"/>
                <a:cs typeface="Sakkal Majalla" panose="02000000000000000000" pitchFamily="2" charset="-78"/>
              </a:rPr>
              <a:t> ويعمل على المعاملات الإلكترونية التي تتم بين المستهلكين وتكون عن طريق طرف آخر، وهو الذي يوفر المنصة الإلكترونية. مثال: يمكنك بيع أثاثك القديم على موقع </a:t>
            </a:r>
            <a:r>
              <a:rPr lang="en-US" sz="2000" dirty="0">
                <a:solidFill>
                  <a:srgbClr val="002060"/>
                </a:solidFill>
                <a:latin typeface="Sakkal Majalla" panose="02000000000000000000" pitchFamily="2" charset="-78"/>
                <a:ea typeface="Montserrat ExtraBold"/>
                <a:cs typeface="Sakkal Majalla" panose="02000000000000000000" pitchFamily="2" charset="-78"/>
              </a:rPr>
              <a:t>Amazon </a:t>
            </a:r>
            <a:r>
              <a:rPr lang="ar-LY" sz="2000" dirty="0">
                <a:solidFill>
                  <a:srgbClr val="002060"/>
                </a:solidFill>
                <a:latin typeface="Sakkal Majalla" panose="02000000000000000000" pitchFamily="2" charset="-78"/>
                <a:ea typeface="Montserrat ExtraBold"/>
                <a:cs typeface="Sakkal Majalla" panose="02000000000000000000" pitchFamily="2" charset="-78"/>
              </a:rPr>
              <a:t> إلى مستهلك آخر. </a:t>
            </a:r>
            <a:endParaRPr lang="en-US" sz="2000" dirty="0">
              <a:solidFill>
                <a:srgbClr val="002060"/>
              </a:solidFill>
              <a:latin typeface="Sakkal Majalla" panose="02000000000000000000" pitchFamily="2" charset="-78"/>
              <a:ea typeface="Montserrat ExtraBold"/>
              <a:cs typeface="Sakkal Majalla" panose="02000000000000000000" pitchFamily="2" charset="-78"/>
            </a:endParaRPr>
          </a:p>
          <a:p>
            <a:pPr marL="263525" indent="-263525" algn="r" rtl="1">
              <a:buClr>
                <a:srgbClr val="002060"/>
              </a:buClr>
              <a:buFont typeface="Arial" panose="020B0604020202020204" pitchFamily="34" charset="0"/>
              <a:buChar char="•"/>
            </a:pPr>
            <a:r>
              <a:rPr lang="ar-LY" sz="2000" b="1" dirty="0">
                <a:solidFill>
                  <a:srgbClr val="002060"/>
                </a:solidFill>
                <a:latin typeface="Sakkal Majalla" panose="02000000000000000000" pitchFamily="2" charset="-78"/>
                <a:ea typeface="Montserrat ExtraBold"/>
                <a:cs typeface="Sakkal Majalla" panose="02000000000000000000" pitchFamily="2" charset="-78"/>
              </a:rPr>
              <a:t>المستهلك مع الشركة(</a:t>
            </a:r>
            <a:r>
              <a:rPr lang="en-US" sz="2000" b="1" dirty="0">
                <a:solidFill>
                  <a:srgbClr val="002060"/>
                </a:solidFill>
                <a:latin typeface="Sakkal Majalla" panose="02000000000000000000" pitchFamily="2" charset="-78"/>
                <a:ea typeface="Montserrat ExtraBold"/>
                <a:cs typeface="Sakkal Majalla" panose="02000000000000000000" pitchFamily="2" charset="-78"/>
              </a:rPr>
              <a:t>C-to-B</a:t>
            </a:r>
            <a:r>
              <a:rPr lang="ar-LY" sz="2000" b="1" dirty="0">
                <a:solidFill>
                  <a:srgbClr val="002060"/>
                </a:solidFill>
                <a:latin typeface="Sakkal Majalla" panose="02000000000000000000" pitchFamily="2" charset="-78"/>
                <a:ea typeface="Montserrat ExtraBold"/>
                <a:cs typeface="Sakkal Majalla" panose="02000000000000000000" pitchFamily="2" charset="-78"/>
              </a:rPr>
              <a:t>):</a:t>
            </a:r>
            <a:r>
              <a:rPr lang="en-US" sz="2000" b="1" dirty="0">
                <a:solidFill>
                  <a:srgbClr val="002060"/>
                </a:solidFill>
                <a:latin typeface="Sakkal Majalla" panose="02000000000000000000" pitchFamily="2" charset="-78"/>
                <a:ea typeface="Montserrat ExtraBold"/>
                <a:cs typeface="Sakkal Majalla" panose="02000000000000000000" pitchFamily="2" charset="-78"/>
              </a:rPr>
              <a:t> </a:t>
            </a:r>
          </a:p>
          <a:p>
            <a:pPr marL="284163" indent="0" algn="just" rtl="1">
              <a:buNone/>
            </a:pPr>
            <a:r>
              <a:rPr lang="ar-LY" sz="2000" dirty="0">
                <a:solidFill>
                  <a:srgbClr val="002060"/>
                </a:solidFill>
                <a:latin typeface="Sakkal Majalla" panose="02000000000000000000" pitchFamily="2" charset="-78"/>
                <a:ea typeface="Montserrat ExtraBold"/>
                <a:cs typeface="Sakkal Majalla" panose="02000000000000000000" pitchFamily="2" charset="-78"/>
              </a:rPr>
              <a:t>يعرف بمصطلح</a:t>
            </a:r>
            <a:r>
              <a:rPr lang="en-US" sz="2000" dirty="0">
                <a:solidFill>
                  <a:srgbClr val="002060"/>
                </a:solidFill>
                <a:latin typeface="Sakkal Majalla" panose="02000000000000000000" pitchFamily="2" charset="-78"/>
                <a:ea typeface="Montserrat ExtraBold"/>
                <a:cs typeface="Sakkal Majalla" panose="02000000000000000000" pitchFamily="2" charset="-78"/>
              </a:rPr>
              <a:t> Consumer to </a:t>
            </a:r>
            <a:r>
              <a:rPr lang="en-US" sz="2000" dirty="0" smtClean="0">
                <a:solidFill>
                  <a:srgbClr val="002060"/>
                </a:solidFill>
                <a:latin typeface="Sakkal Majalla" panose="02000000000000000000" pitchFamily="2" charset="-78"/>
                <a:ea typeface="Montserrat ExtraBold"/>
                <a:cs typeface="Sakkal Majalla" panose="02000000000000000000" pitchFamily="2" charset="-78"/>
              </a:rPr>
              <a:t>Businesses(C2B</a:t>
            </a:r>
            <a:r>
              <a:rPr lang="en-US" sz="2000" dirty="0">
                <a:solidFill>
                  <a:srgbClr val="002060"/>
                </a:solidFill>
                <a:latin typeface="Sakkal Majalla" panose="02000000000000000000" pitchFamily="2" charset="-78"/>
                <a:ea typeface="Montserrat ExtraBold"/>
                <a:cs typeface="Sakkal Majalla" panose="02000000000000000000" pitchFamily="2" charset="-78"/>
              </a:rPr>
              <a:t>) </a:t>
            </a:r>
            <a:r>
              <a:rPr lang="ar-LY" sz="2000" dirty="0">
                <a:solidFill>
                  <a:srgbClr val="002060"/>
                </a:solidFill>
                <a:latin typeface="Sakkal Majalla" panose="02000000000000000000" pitchFamily="2" charset="-78"/>
                <a:ea typeface="Montserrat ExtraBold"/>
                <a:cs typeface="Sakkal Majalla" panose="02000000000000000000" pitchFamily="2" charset="-78"/>
              </a:rPr>
              <a:t>يعتمد هذا النوع على المستهلك، حيث يبيع منتجاته أو خدماته الخاصة إلى مؤسسة تبحث بدقة عن هذه الأنواع من الخدمات والمنتجات، ويُعرف أيضا بالرمز (</a:t>
            </a:r>
            <a:r>
              <a:rPr lang="en-US" sz="2000" dirty="0">
                <a:solidFill>
                  <a:srgbClr val="002060"/>
                </a:solidFill>
                <a:latin typeface="Sakkal Majalla" panose="02000000000000000000" pitchFamily="2" charset="-78"/>
                <a:ea typeface="Montserrat ExtraBold"/>
                <a:cs typeface="Sakkal Majalla" panose="02000000000000000000" pitchFamily="2" charset="-78"/>
              </a:rPr>
              <a:t>C2B</a:t>
            </a:r>
            <a:r>
              <a:rPr lang="ar-LY" sz="2000" dirty="0">
                <a:solidFill>
                  <a:srgbClr val="002060"/>
                </a:solidFill>
                <a:latin typeface="Sakkal Majalla" panose="02000000000000000000" pitchFamily="2" charset="-78"/>
                <a:ea typeface="Montserrat ExtraBold"/>
                <a:cs typeface="Sakkal Majalla" panose="02000000000000000000" pitchFamily="2" charset="-78"/>
              </a:rPr>
              <a:t>) وهذا النوع من التجارة الإلكترونية شائع جدًا في المشاريع، ويعمل الشباب من خلاله أعمالًا حرة </a:t>
            </a:r>
            <a:r>
              <a:rPr lang="en-US" sz="2000" dirty="0">
                <a:solidFill>
                  <a:srgbClr val="002060"/>
                </a:solidFill>
                <a:latin typeface="Sakkal Majalla" panose="02000000000000000000" pitchFamily="2" charset="-78"/>
                <a:ea typeface="Montserrat ExtraBold"/>
                <a:cs typeface="Sakkal Majalla" panose="02000000000000000000" pitchFamily="2" charset="-78"/>
              </a:rPr>
              <a:t>Freelance</a:t>
            </a:r>
            <a:r>
              <a:rPr lang="ar-LY" sz="2000" dirty="0">
                <a:solidFill>
                  <a:srgbClr val="002060"/>
                </a:solidFill>
                <a:latin typeface="Sakkal Majalla" panose="02000000000000000000" pitchFamily="2" charset="-78"/>
                <a:ea typeface="Montserrat ExtraBold"/>
                <a:cs typeface="Sakkal Majalla" panose="02000000000000000000" pitchFamily="2" charset="-78"/>
              </a:rPr>
              <a:t> ويستفيدون من هذا النوع جيدًا.</a:t>
            </a:r>
          </a:p>
        </p:txBody>
      </p:sp>
      <p:sp>
        <p:nvSpPr>
          <p:cNvPr id="4" name="Title 1"/>
          <p:cNvSpPr>
            <a:spLocks noGrp="1"/>
          </p:cNvSpPr>
          <p:nvPr>
            <p:ph type="title"/>
          </p:nvPr>
        </p:nvSpPr>
        <p:spPr>
          <a:xfrm>
            <a:off x="1308822" y="-163945"/>
            <a:ext cx="10018713" cy="1752599"/>
          </a:xfrm>
        </p:spPr>
        <p:txBody>
          <a:bodyPr/>
          <a:lstStyle/>
          <a:p>
            <a:r>
              <a:rPr lang="ar-LY" b="1" dirty="0">
                <a:solidFill>
                  <a:schemeClr val="accent1">
                    <a:lumMod val="50000"/>
                  </a:schemeClr>
                </a:solidFill>
                <a:latin typeface="Sakkal Majalla" panose="02000000000000000000" pitchFamily="2" charset="-78"/>
                <a:cs typeface="Sakkal Majalla" panose="02000000000000000000" pitchFamily="2" charset="-78"/>
              </a:rPr>
              <a:t>أقسام الحكومة </a:t>
            </a:r>
            <a:r>
              <a:rPr lang="ar-LY" b="1" dirty="0" smtClean="0">
                <a:solidFill>
                  <a:schemeClr val="accent1">
                    <a:lumMod val="50000"/>
                  </a:schemeClr>
                </a:solidFill>
                <a:latin typeface="Sakkal Majalla" panose="02000000000000000000" pitchFamily="2" charset="-78"/>
                <a:cs typeface="Sakkal Majalla" panose="02000000000000000000" pitchFamily="2" charset="-78"/>
              </a:rPr>
              <a:t>الالكترونية</a:t>
            </a:r>
            <a:r>
              <a:rPr lang="en-US" b="1" dirty="0" smtClean="0">
                <a:solidFill>
                  <a:schemeClr val="accent1">
                    <a:lumMod val="50000"/>
                  </a:schemeClr>
                </a:solidFill>
                <a:latin typeface="Sakkal Majalla" panose="02000000000000000000" pitchFamily="2" charset="-78"/>
                <a:cs typeface="Sakkal Majalla" panose="02000000000000000000" pitchFamily="2" charset="-78"/>
              </a:rPr>
              <a:t/>
            </a:r>
            <a:br>
              <a:rPr lang="en-US" b="1" dirty="0" smtClean="0">
                <a:solidFill>
                  <a:schemeClr val="accent1">
                    <a:lumMod val="50000"/>
                  </a:schemeClr>
                </a:solidFill>
                <a:latin typeface="Sakkal Majalla" panose="02000000000000000000" pitchFamily="2" charset="-78"/>
                <a:cs typeface="Sakkal Majalla" panose="02000000000000000000" pitchFamily="2" charset="-78"/>
              </a:rPr>
            </a:br>
            <a:r>
              <a:rPr lang="ar-LY" sz="2500" b="1" dirty="0" smtClean="0">
                <a:solidFill>
                  <a:schemeClr val="accent1">
                    <a:lumMod val="50000"/>
                  </a:schemeClr>
                </a:solidFill>
                <a:latin typeface="Sakkal Majalla" panose="02000000000000000000" pitchFamily="2" charset="-78"/>
                <a:cs typeface="Sakkal Majalla" panose="02000000000000000000" pitchFamily="2" charset="-78"/>
              </a:rPr>
              <a:t>التجارة الالكترونية</a:t>
            </a:r>
            <a:endParaRPr lang="en-US" sz="2500" dirty="0"/>
          </a:p>
        </p:txBody>
      </p:sp>
    </p:spTree>
    <p:extLst>
      <p:ext uri="{BB962C8B-B14F-4D97-AF65-F5344CB8AC3E}">
        <p14:creationId xmlns:p14="http://schemas.microsoft.com/office/powerpoint/2010/main" val="12707204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LY" b="1" dirty="0">
                <a:solidFill>
                  <a:schemeClr val="accent1">
                    <a:lumMod val="50000"/>
                  </a:schemeClr>
                </a:solidFill>
                <a:latin typeface="Sakkal Majalla" panose="02000000000000000000" pitchFamily="2" charset="-78"/>
                <a:cs typeface="Sakkal Majalla" panose="02000000000000000000" pitchFamily="2" charset="-78"/>
              </a:rPr>
              <a:t>أقسام الحكومة الالكترونية</a:t>
            </a:r>
            <a:r>
              <a:rPr lang="en-US" b="1" dirty="0">
                <a:solidFill>
                  <a:schemeClr val="accent1">
                    <a:lumMod val="50000"/>
                  </a:schemeClr>
                </a:solidFill>
                <a:latin typeface="Sakkal Majalla" panose="02000000000000000000" pitchFamily="2" charset="-78"/>
                <a:cs typeface="Sakkal Majalla" panose="02000000000000000000" pitchFamily="2" charset="-78"/>
              </a:rPr>
              <a:t/>
            </a:r>
            <a:br>
              <a:rPr lang="en-US" b="1" dirty="0">
                <a:solidFill>
                  <a:schemeClr val="accent1">
                    <a:lumMod val="50000"/>
                  </a:schemeClr>
                </a:solidFill>
                <a:latin typeface="Sakkal Majalla" panose="02000000000000000000" pitchFamily="2" charset="-78"/>
                <a:cs typeface="Sakkal Majalla" panose="02000000000000000000" pitchFamily="2" charset="-78"/>
              </a:rPr>
            </a:br>
            <a:r>
              <a:rPr lang="ar-LY" sz="2500" b="1" dirty="0">
                <a:solidFill>
                  <a:schemeClr val="accent1">
                    <a:lumMod val="50000"/>
                  </a:schemeClr>
                </a:solidFill>
                <a:latin typeface="Sakkal Majalla" panose="02000000000000000000" pitchFamily="2" charset="-78"/>
                <a:cs typeface="Sakkal Majalla" panose="02000000000000000000" pitchFamily="2" charset="-78"/>
              </a:rPr>
              <a:t>التجارة الالكترونية</a:t>
            </a:r>
            <a:endParaRPr lang="en-US" dirty="0"/>
          </a:p>
        </p:txBody>
      </p:sp>
      <p:sp>
        <p:nvSpPr>
          <p:cNvPr id="3" name="Content Placeholder 2"/>
          <p:cNvSpPr>
            <a:spLocks noGrp="1"/>
          </p:cNvSpPr>
          <p:nvPr>
            <p:ph idx="1"/>
          </p:nvPr>
        </p:nvSpPr>
        <p:spPr/>
        <p:txBody>
          <a:bodyPr>
            <a:normAutofit fontScale="85000" lnSpcReduction="10000"/>
          </a:bodyPr>
          <a:lstStyle/>
          <a:p>
            <a:pPr marL="284163" indent="-284163" algn="just" rtl="1">
              <a:buClr>
                <a:srgbClr val="002060"/>
              </a:buClr>
              <a:buFont typeface="Arial" panose="020B0604020202020204" pitchFamily="34" charset="0"/>
              <a:buChar char="•"/>
            </a:pPr>
            <a:r>
              <a:rPr lang="ar-LY" b="1" dirty="0">
                <a:solidFill>
                  <a:srgbClr val="002060"/>
                </a:solidFill>
                <a:latin typeface="Sakkal Majalla" panose="02000000000000000000" pitchFamily="2" charset="-78"/>
                <a:ea typeface="Montserrat ExtraBold"/>
                <a:cs typeface="Sakkal Majalla" panose="02000000000000000000" pitchFamily="2" charset="-78"/>
              </a:rPr>
              <a:t>الشركات مع الادارة (</a:t>
            </a:r>
            <a:r>
              <a:rPr lang="en-US" b="1" dirty="0">
                <a:solidFill>
                  <a:srgbClr val="002060"/>
                </a:solidFill>
                <a:latin typeface="Sakkal Majalla" panose="02000000000000000000" pitchFamily="2" charset="-78"/>
                <a:ea typeface="Montserrat ExtraBold"/>
                <a:cs typeface="Sakkal Majalla" panose="02000000000000000000" pitchFamily="2" charset="-78"/>
              </a:rPr>
              <a:t>B-to-A</a:t>
            </a:r>
            <a:r>
              <a:rPr lang="ar-LY" b="1" dirty="0">
                <a:solidFill>
                  <a:srgbClr val="002060"/>
                </a:solidFill>
                <a:latin typeface="Sakkal Majalla" panose="02000000000000000000" pitchFamily="2" charset="-78"/>
                <a:ea typeface="Montserrat ExtraBold"/>
                <a:cs typeface="Sakkal Majalla" panose="02000000000000000000" pitchFamily="2" charset="-78"/>
              </a:rPr>
              <a:t>):</a:t>
            </a:r>
            <a:r>
              <a:rPr lang="en-US" b="1" dirty="0">
                <a:solidFill>
                  <a:srgbClr val="002060"/>
                </a:solidFill>
                <a:latin typeface="Sakkal Majalla" panose="02000000000000000000" pitchFamily="2" charset="-78"/>
                <a:ea typeface="Montserrat ExtraBold"/>
                <a:cs typeface="Sakkal Majalla" panose="02000000000000000000" pitchFamily="2" charset="-78"/>
              </a:rPr>
              <a:t> </a:t>
            </a:r>
          </a:p>
          <a:p>
            <a:pPr marL="284163" indent="0" algn="just" rtl="1">
              <a:buNone/>
            </a:pPr>
            <a:r>
              <a:rPr lang="ar-LY" dirty="0">
                <a:solidFill>
                  <a:srgbClr val="002060"/>
                </a:solidFill>
                <a:latin typeface="Sakkal Majalla" panose="02000000000000000000" pitchFamily="2" charset="-78"/>
                <a:ea typeface="Montserrat ExtraBold"/>
                <a:cs typeface="Sakkal Majalla" panose="02000000000000000000" pitchFamily="2" charset="-78"/>
              </a:rPr>
              <a:t>يشمل هذا النوع جميع المعاملات التي تتم على الإنترنت بين الشركات والإدارة العامة(المنظمات الحكومية)، ويعرف بمصطلح </a:t>
            </a:r>
            <a:r>
              <a:rPr lang="en-US" dirty="0">
                <a:solidFill>
                  <a:srgbClr val="002060"/>
                </a:solidFill>
                <a:latin typeface="Sakkal Majalla" panose="02000000000000000000" pitchFamily="2" charset="-78"/>
                <a:ea typeface="Montserrat ExtraBold"/>
                <a:cs typeface="Sakkal Majalla" panose="02000000000000000000" pitchFamily="2" charset="-78"/>
              </a:rPr>
              <a:t>Business to Administration </a:t>
            </a:r>
            <a:r>
              <a:rPr lang="ar-LY" dirty="0">
                <a:solidFill>
                  <a:srgbClr val="002060"/>
                </a:solidFill>
                <a:latin typeface="Sakkal Majalla" panose="02000000000000000000" pitchFamily="2" charset="-78"/>
                <a:ea typeface="Montserrat ExtraBold"/>
                <a:cs typeface="Sakkal Majalla" panose="02000000000000000000" pitchFamily="2" charset="-78"/>
              </a:rPr>
              <a:t> (</a:t>
            </a:r>
            <a:r>
              <a:rPr lang="en-US" dirty="0">
                <a:solidFill>
                  <a:srgbClr val="002060"/>
                </a:solidFill>
                <a:latin typeface="Sakkal Majalla" panose="02000000000000000000" pitchFamily="2" charset="-78"/>
                <a:ea typeface="Montserrat ExtraBold"/>
                <a:cs typeface="Sakkal Majalla" panose="02000000000000000000" pitchFamily="2" charset="-78"/>
              </a:rPr>
              <a:t>B2A</a:t>
            </a:r>
            <a:r>
              <a:rPr lang="ar-LY" dirty="0">
                <a:solidFill>
                  <a:srgbClr val="002060"/>
                </a:solidFill>
                <a:latin typeface="Sakkal Majalla" panose="02000000000000000000" pitchFamily="2" charset="-78"/>
                <a:ea typeface="Montserrat ExtraBold"/>
                <a:cs typeface="Sakkal Majalla" panose="02000000000000000000" pitchFamily="2" charset="-78"/>
              </a:rPr>
              <a:t>) ،</a:t>
            </a:r>
            <a:r>
              <a:rPr lang="ar-LY" dirty="0"/>
              <a:t> </a:t>
            </a:r>
            <a:r>
              <a:rPr lang="ar-LY" dirty="0">
                <a:solidFill>
                  <a:srgbClr val="002060"/>
                </a:solidFill>
                <a:latin typeface="Sakkal Majalla" panose="02000000000000000000" pitchFamily="2" charset="-78"/>
                <a:cs typeface="Sakkal Majalla" panose="02000000000000000000" pitchFamily="2" charset="-78"/>
              </a:rPr>
              <a:t>على سبيل المثال تعمل الجهات الحكومية على القيام بمزاد لطلب منتجات بكميات كبيرة، لقسم المختبرات الطبية بكلية التقنية الطبية في جامعة ما. وتعمل الشركات المختصة في هذا النوع على توفير عدد من العروض المناسبة، حيث تكون المنافسة قوية على الفوز بهذا العرض من قبل الشركات، ويعتبر هذا النوع من الصفقات مربح للغاية.</a:t>
            </a:r>
            <a:r>
              <a:rPr lang="ar-LY" dirty="0">
                <a:solidFill>
                  <a:srgbClr val="002060"/>
                </a:solidFill>
                <a:latin typeface="Sakkal Majalla" panose="02000000000000000000" pitchFamily="2" charset="-78"/>
                <a:ea typeface="Montserrat ExtraBold"/>
                <a:cs typeface="Sakkal Majalla" panose="02000000000000000000" pitchFamily="2" charset="-78"/>
              </a:rPr>
              <a:t>وقد زادت هذه الأنواع من الخدمات إلى حد كبير في السنوات الأخيرة مع استثمارات الحكومة الإلكترونية </a:t>
            </a:r>
            <a:r>
              <a:rPr lang="en-US" dirty="0">
                <a:solidFill>
                  <a:srgbClr val="002060"/>
                </a:solidFill>
                <a:latin typeface="Sakkal Majalla" panose="02000000000000000000" pitchFamily="2" charset="-78"/>
                <a:ea typeface="Montserrat ExtraBold"/>
                <a:cs typeface="Sakkal Majalla" panose="02000000000000000000" pitchFamily="2" charset="-78"/>
              </a:rPr>
              <a:t>E-government</a:t>
            </a:r>
            <a:r>
              <a:rPr lang="ar-LY" dirty="0">
                <a:solidFill>
                  <a:srgbClr val="002060"/>
                </a:solidFill>
                <a:latin typeface="Sakkal Majalla" panose="02000000000000000000" pitchFamily="2" charset="-78"/>
                <a:ea typeface="Montserrat ExtraBold"/>
                <a:cs typeface="Sakkal Majalla" panose="02000000000000000000" pitchFamily="2" charset="-78"/>
              </a:rPr>
              <a:t>.</a:t>
            </a:r>
          </a:p>
          <a:p>
            <a:pPr marL="284163" indent="-284163" algn="r" rtl="1">
              <a:buClr>
                <a:srgbClr val="002060"/>
              </a:buClr>
              <a:buFont typeface="Arial" panose="020B0604020202020204" pitchFamily="34" charset="0"/>
              <a:buChar char="•"/>
            </a:pPr>
            <a:r>
              <a:rPr lang="ar-LY" b="1" dirty="0">
                <a:solidFill>
                  <a:srgbClr val="002060"/>
                </a:solidFill>
                <a:latin typeface="Sakkal Majalla" panose="02000000000000000000" pitchFamily="2" charset="-78"/>
                <a:ea typeface="Montserrat ExtraBold"/>
                <a:cs typeface="Sakkal Majalla" panose="02000000000000000000" pitchFamily="2" charset="-78"/>
              </a:rPr>
              <a:t>المستهلك مع الإدارة (</a:t>
            </a:r>
            <a:r>
              <a:rPr lang="en-US" b="1" dirty="0">
                <a:solidFill>
                  <a:srgbClr val="002060"/>
                </a:solidFill>
                <a:latin typeface="Sakkal Majalla" panose="02000000000000000000" pitchFamily="2" charset="-78"/>
                <a:ea typeface="Montserrat ExtraBold"/>
                <a:cs typeface="Sakkal Majalla" panose="02000000000000000000" pitchFamily="2" charset="-78"/>
              </a:rPr>
              <a:t>C-to-A</a:t>
            </a:r>
            <a:r>
              <a:rPr lang="ar-LY" b="1" dirty="0">
                <a:solidFill>
                  <a:srgbClr val="002060"/>
                </a:solidFill>
                <a:latin typeface="Sakkal Majalla" panose="02000000000000000000" pitchFamily="2" charset="-78"/>
                <a:ea typeface="Montserrat ExtraBold"/>
                <a:cs typeface="Sakkal Majalla" panose="02000000000000000000" pitchFamily="2" charset="-78"/>
              </a:rPr>
              <a:t>):</a:t>
            </a:r>
          </a:p>
          <a:p>
            <a:pPr marL="347663" indent="0" algn="just" rtl="1">
              <a:buNone/>
            </a:pPr>
            <a:r>
              <a:rPr lang="ar-LY" dirty="0">
                <a:solidFill>
                  <a:srgbClr val="002060"/>
                </a:solidFill>
                <a:latin typeface="Sakkal Majalla" panose="02000000000000000000" pitchFamily="2" charset="-78"/>
                <a:ea typeface="Montserrat ExtraBold"/>
                <a:cs typeface="Sakkal Majalla" panose="02000000000000000000" pitchFamily="2" charset="-78"/>
              </a:rPr>
              <a:t>يشمل هذا النوع جميع المعاملات التي تتم على الإنترنت بين الأفراد والإدارة العامة، ويُعرف بمصطلح </a:t>
            </a:r>
            <a:r>
              <a:rPr lang="en-US" dirty="0">
                <a:solidFill>
                  <a:srgbClr val="002060"/>
                </a:solidFill>
                <a:latin typeface="Sakkal Majalla" panose="02000000000000000000" pitchFamily="2" charset="-78"/>
                <a:ea typeface="Montserrat ExtraBold"/>
                <a:cs typeface="Sakkal Majalla" panose="02000000000000000000" pitchFamily="2" charset="-78"/>
              </a:rPr>
              <a:t> </a:t>
            </a:r>
            <a:r>
              <a:rPr lang="ar-LY" dirty="0">
                <a:solidFill>
                  <a:srgbClr val="002060"/>
                </a:solidFill>
                <a:latin typeface="Sakkal Majalla" panose="02000000000000000000" pitchFamily="2" charset="-78"/>
                <a:ea typeface="Montserrat ExtraBold"/>
                <a:cs typeface="Sakkal Majalla" panose="02000000000000000000" pitchFamily="2" charset="-78"/>
              </a:rPr>
              <a:t>(</a:t>
            </a:r>
            <a:r>
              <a:rPr lang="en-US" dirty="0">
                <a:solidFill>
                  <a:srgbClr val="002060"/>
                </a:solidFill>
                <a:latin typeface="Sakkal Majalla" panose="02000000000000000000" pitchFamily="2" charset="-78"/>
                <a:ea typeface="Montserrat ExtraBold"/>
                <a:cs typeface="Sakkal Majalla" panose="02000000000000000000" pitchFamily="2" charset="-78"/>
              </a:rPr>
              <a:t>C2A</a:t>
            </a:r>
            <a:r>
              <a:rPr lang="ar-LY" dirty="0">
                <a:solidFill>
                  <a:srgbClr val="002060"/>
                </a:solidFill>
                <a:latin typeface="Sakkal Majalla" panose="02000000000000000000" pitchFamily="2" charset="-78"/>
                <a:ea typeface="Montserrat ExtraBold"/>
                <a:cs typeface="Sakkal Majalla" panose="02000000000000000000" pitchFamily="2" charset="-78"/>
              </a:rPr>
              <a:t>)</a:t>
            </a:r>
            <a:r>
              <a:rPr lang="en-US" dirty="0">
                <a:solidFill>
                  <a:srgbClr val="002060"/>
                </a:solidFill>
                <a:latin typeface="Sakkal Majalla" panose="02000000000000000000" pitchFamily="2" charset="-78"/>
                <a:ea typeface="Montserrat ExtraBold"/>
                <a:cs typeface="Sakkal Majalla" panose="02000000000000000000" pitchFamily="2" charset="-78"/>
              </a:rPr>
              <a:t> Consumer to Administration </a:t>
            </a:r>
            <a:r>
              <a:rPr lang="ar-LY" dirty="0">
                <a:solidFill>
                  <a:srgbClr val="002060"/>
                </a:solidFill>
                <a:latin typeface="Sakkal Majalla" panose="02000000000000000000" pitchFamily="2" charset="-78"/>
                <a:ea typeface="Montserrat ExtraBold"/>
                <a:cs typeface="Sakkal Majalla" panose="02000000000000000000" pitchFamily="2" charset="-78"/>
              </a:rPr>
              <a:t>مثل : (التعلم عن </a:t>
            </a:r>
            <a:r>
              <a:rPr lang="ar-LY" dirty="0" smtClean="0">
                <a:solidFill>
                  <a:srgbClr val="002060"/>
                </a:solidFill>
                <a:latin typeface="Sakkal Majalla" panose="02000000000000000000" pitchFamily="2" charset="-78"/>
                <a:ea typeface="Montserrat ExtraBold"/>
                <a:cs typeface="Sakkal Majalla" panose="02000000000000000000" pitchFamily="2" charset="-78"/>
              </a:rPr>
              <a:t>بعد،دفع </a:t>
            </a:r>
            <a:r>
              <a:rPr lang="ar-LY" dirty="0">
                <a:solidFill>
                  <a:srgbClr val="002060"/>
                </a:solidFill>
                <a:latin typeface="Sakkal Majalla" panose="02000000000000000000" pitchFamily="2" charset="-78"/>
                <a:ea typeface="Montserrat ExtraBold"/>
                <a:cs typeface="Sakkal Majalla" panose="02000000000000000000" pitchFamily="2" charset="-78"/>
              </a:rPr>
              <a:t>الضرائب، دفع الخدمات الصحية) وغيرها من الخدمات. </a:t>
            </a:r>
            <a:endParaRPr lang="en-US" dirty="0">
              <a:solidFill>
                <a:srgbClr val="002060"/>
              </a:solidFill>
              <a:latin typeface="Sakkal Majalla" panose="02000000000000000000" pitchFamily="2" charset="-78"/>
              <a:ea typeface="Montserrat ExtraBold"/>
              <a:cs typeface="Sakkal Majalla" panose="02000000000000000000" pitchFamily="2" charset="-78"/>
            </a:endParaRPr>
          </a:p>
        </p:txBody>
      </p:sp>
    </p:spTree>
    <p:extLst>
      <p:ext uri="{BB962C8B-B14F-4D97-AF65-F5344CB8AC3E}">
        <p14:creationId xmlns:p14="http://schemas.microsoft.com/office/powerpoint/2010/main" val="2536091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891" y="-228601"/>
            <a:ext cx="10018713" cy="1752599"/>
          </a:xfrm>
        </p:spPr>
        <p:txBody>
          <a:bodyPr/>
          <a:lstStyle/>
          <a:p>
            <a:r>
              <a:rPr lang="ar-LY" b="1" dirty="0" smtClean="0">
                <a:solidFill>
                  <a:schemeClr val="accent1">
                    <a:lumMod val="50000"/>
                  </a:schemeClr>
                </a:solidFill>
                <a:latin typeface="Sakkal Majalla" panose="02000000000000000000" pitchFamily="2" charset="-78"/>
                <a:cs typeface="Sakkal Majalla" panose="02000000000000000000" pitchFamily="2" charset="-78"/>
              </a:rPr>
              <a:t>أقسام الحكومة الالكترونية</a:t>
            </a:r>
            <a:endParaRPr lang="en-US" b="1" dirty="0">
              <a:solidFill>
                <a:schemeClr val="accent1">
                  <a:lumMod val="50000"/>
                </a:schemeClr>
              </a:solidFill>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918419" y="1344274"/>
            <a:ext cx="10018713" cy="3124201"/>
          </a:xfrm>
        </p:spPr>
        <p:txBody>
          <a:bodyPr>
            <a:normAutofit/>
          </a:bodyPr>
          <a:lstStyle/>
          <a:p>
            <a:pPr marL="0" indent="0" algn="r" rtl="1">
              <a:buNone/>
            </a:pPr>
            <a:r>
              <a:rPr lang="ar-LY" dirty="0">
                <a:latin typeface="Sakkal Majalla" panose="02000000000000000000" pitchFamily="2" charset="-78"/>
                <a:cs typeface="Sakkal Majalla" panose="02000000000000000000" pitchFamily="2" charset="-78"/>
              </a:rPr>
              <a:t>من أجل تسهيل متطلبات التحول إلى النموذج الالكترو- حكومي سوف </a:t>
            </a:r>
            <a:r>
              <a:rPr lang="ar-LY" dirty="0" smtClean="0">
                <a:latin typeface="Sakkal Majalla" panose="02000000000000000000" pitchFamily="2" charset="-78"/>
                <a:cs typeface="Sakkal Majalla" panose="02000000000000000000" pitchFamily="2" charset="-78"/>
              </a:rPr>
              <a:t>نقوم</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بتقسيم </a:t>
            </a:r>
            <a:r>
              <a:rPr lang="ar-LY" dirty="0">
                <a:latin typeface="Sakkal Majalla" panose="02000000000000000000" pitchFamily="2" charset="-78"/>
                <a:cs typeface="Sakkal Majalla" panose="02000000000000000000" pitchFamily="2" charset="-78"/>
              </a:rPr>
              <a:t>عمليات الحكومة الالكترونية الي أربعة أقسام </a:t>
            </a:r>
            <a:r>
              <a:rPr lang="ar-LY" dirty="0" smtClean="0">
                <a:latin typeface="Sakkal Majalla" panose="02000000000000000000" pitchFamily="2" charset="-78"/>
                <a:cs typeface="Sakkal Majalla" panose="02000000000000000000" pitchFamily="2" charset="-78"/>
              </a:rPr>
              <a:t>رئيسية</a:t>
            </a:r>
            <a:r>
              <a:rPr lang="en-US" dirty="0" smtClean="0">
                <a:latin typeface="Sakkal Majalla" panose="02000000000000000000" pitchFamily="2" charset="-78"/>
                <a:cs typeface="Sakkal Majalla" panose="02000000000000000000" pitchFamily="2" charset="-78"/>
              </a:rPr>
              <a:t>.</a:t>
            </a:r>
          </a:p>
          <a:p>
            <a:pPr marL="0" indent="0" algn="r" rtl="1">
              <a:buNone/>
            </a:pPr>
            <a:endParaRPr lang="en-US" dirty="0">
              <a:latin typeface="Sakkal Majalla" panose="02000000000000000000" pitchFamily="2" charset="-78"/>
              <a:cs typeface="Sakkal Majalla" panose="02000000000000000000" pitchFamily="2" charset="-78"/>
            </a:endParaRPr>
          </a:p>
          <a:p>
            <a:pPr marL="0" indent="0" algn="r" rtl="1">
              <a:buNone/>
            </a:pPr>
            <a:endParaRPr lang="en-US" dirty="0" smtClean="0">
              <a:latin typeface="Sakkal Majalla" panose="02000000000000000000" pitchFamily="2" charset="-78"/>
              <a:cs typeface="Sakkal Majalla" panose="02000000000000000000" pitchFamily="2" charset="-78"/>
            </a:endParaRPr>
          </a:p>
          <a:p>
            <a:pPr marL="0" indent="0" algn="r" rtl="1">
              <a:buNone/>
            </a:pPr>
            <a:endParaRPr lang="en-US" dirty="0">
              <a:latin typeface="Sakkal Majalla" panose="02000000000000000000" pitchFamily="2" charset="-78"/>
              <a:cs typeface="Sakkal Majalla" panose="02000000000000000000" pitchFamily="2" charset="-78"/>
            </a:endParaRPr>
          </a:p>
          <a:p>
            <a:pPr marL="0" indent="0" algn="r" rtl="1">
              <a:buNone/>
            </a:pPr>
            <a:endParaRPr lang="en-US" dirty="0">
              <a:latin typeface="Sakkal Majalla" panose="02000000000000000000" pitchFamily="2" charset="-78"/>
              <a:cs typeface="Sakkal Majalla" panose="02000000000000000000" pitchFamily="2" charset="-78"/>
            </a:endParaRPr>
          </a:p>
        </p:txBody>
      </p:sp>
      <p:graphicFrame>
        <p:nvGraphicFramePr>
          <p:cNvPr id="6" name="Diagram 5"/>
          <p:cNvGraphicFramePr/>
          <p:nvPr>
            <p:extLst>
              <p:ext uri="{D42A27DB-BD31-4B8C-83A1-F6EECF244321}">
                <p14:modId xmlns:p14="http://schemas.microsoft.com/office/powerpoint/2010/main" val="2604256261"/>
              </p:ext>
            </p:extLst>
          </p:nvPr>
        </p:nvGraphicFramePr>
        <p:xfrm>
          <a:off x="3985993" y="2521526"/>
          <a:ext cx="6234546" cy="38938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2272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9583" y="-311728"/>
            <a:ext cx="10018713" cy="1752599"/>
          </a:xfrm>
        </p:spPr>
        <p:txBody>
          <a:bodyPr/>
          <a:lstStyle/>
          <a:p>
            <a:r>
              <a:rPr lang="ar-LY" b="1" dirty="0">
                <a:solidFill>
                  <a:schemeClr val="accent1">
                    <a:lumMod val="50000"/>
                  </a:schemeClr>
                </a:solidFill>
                <a:latin typeface="Sakkal Majalla" panose="02000000000000000000" pitchFamily="2" charset="-78"/>
                <a:cs typeface="Sakkal Majalla" panose="02000000000000000000" pitchFamily="2" charset="-78"/>
              </a:rPr>
              <a:t>أقسام الحكومة الالكترونية</a:t>
            </a:r>
            <a:endParaRPr lang="en-US" dirty="0"/>
          </a:p>
        </p:txBody>
      </p:sp>
      <p:sp>
        <p:nvSpPr>
          <p:cNvPr id="3" name="Content Placeholder 2"/>
          <p:cNvSpPr>
            <a:spLocks noGrp="1"/>
          </p:cNvSpPr>
          <p:nvPr>
            <p:ph idx="1"/>
          </p:nvPr>
        </p:nvSpPr>
        <p:spPr>
          <a:xfrm>
            <a:off x="1807583" y="2281380"/>
            <a:ext cx="10018713" cy="5181602"/>
          </a:xfrm>
        </p:spPr>
        <p:txBody>
          <a:bodyPr>
            <a:normAutofit/>
          </a:bodyPr>
          <a:lstStyle/>
          <a:p>
            <a:pPr marL="0" indent="0" algn="just" rtl="1">
              <a:buNone/>
            </a:pPr>
            <a:r>
              <a:rPr lang="ar-LY" b="1" dirty="0">
                <a:latin typeface="Sakkal Majalla" panose="02000000000000000000" pitchFamily="2" charset="-78"/>
                <a:cs typeface="Sakkal Majalla" panose="02000000000000000000" pitchFamily="2" charset="-78"/>
              </a:rPr>
              <a:t>الخدمات الإلكترونية:</a:t>
            </a:r>
          </a:p>
          <a:p>
            <a:pPr marL="0" indent="0" algn="just" rtl="1">
              <a:buNone/>
            </a:pPr>
            <a:r>
              <a:rPr lang="ar-LY" dirty="0">
                <a:latin typeface="Sakkal Majalla" panose="02000000000000000000" pitchFamily="2" charset="-78"/>
                <a:cs typeface="Sakkal Majalla" panose="02000000000000000000" pitchFamily="2" charset="-78"/>
              </a:rPr>
              <a:t>وتشمل جميع الخدمات العامة التي تقدمها الحكومة لجمهورها مثال تجديد </a:t>
            </a:r>
            <a:r>
              <a:rPr lang="ar-LY" dirty="0" smtClean="0">
                <a:latin typeface="Sakkal Majalla" panose="02000000000000000000" pitchFamily="2" charset="-78"/>
                <a:cs typeface="Sakkal Majalla" panose="02000000000000000000" pitchFamily="2" charset="-78"/>
              </a:rPr>
              <a:t>رخصة</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القيادة</a:t>
            </a:r>
            <a:r>
              <a:rPr lang="ar-LY" dirty="0">
                <a:latin typeface="Sakkal Majalla" panose="02000000000000000000" pitchFamily="2" charset="-78"/>
                <a:cs typeface="Sakkal Majalla" panose="02000000000000000000" pitchFamily="2" charset="-78"/>
              </a:rPr>
              <a:t>، إصدار شهادات الميلاد، التصريح عن الدخل، الاشتراك في خدمات الجوال </a:t>
            </a:r>
            <a:r>
              <a:rPr lang="ar-LY" dirty="0" smtClean="0">
                <a:latin typeface="Sakkal Majalla" panose="02000000000000000000" pitchFamily="2" charset="-78"/>
                <a:cs typeface="Sakkal Majalla" panose="02000000000000000000" pitchFamily="2" charset="-78"/>
              </a:rPr>
              <a:t>الحكومية، الاستعلام </a:t>
            </a:r>
            <a:r>
              <a:rPr lang="ar-LY" dirty="0">
                <a:latin typeface="Sakkal Majalla" panose="02000000000000000000" pitchFamily="2" charset="-78"/>
                <a:cs typeface="Sakkal Majalla" panose="02000000000000000000" pitchFamily="2" charset="-78"/>
              </a:rPr>
              <a:t>عن حالة الطقس، الخدمات القطاعية على اختلافها مثل الصحية </a:t>
            </a:r>
            <a:r>
              <a:rPr lang="ar-LY" dirty="0" smtClean="0">
                <a:latin typeface="Sakkal Majalla" panose="02000000000000000000" pitchFamily="2" charset="-78"/>
                <a:cs typeface="Sakkal Majalla" panose="02000000000000000000" pitchFamily="2" charset="-78"/>
              </a:rPr>
              <a:t>الالكترونية،التعليم </a:t>
            </a:r>
            <a:r>
              <a:rPr lang="ar-LY" dirty="0">
                <a:latin typeface="Sakkal Majalla" panose="02000000000000000000" pitchFamily="2" charset="-78"/>
                <a:cs typeface="Sakkal Majalla" panose="02000000000000000000" pitchFamily="2" charset="-78"/>
              </a:rPr>
              <a:t>الالكتروني وغيرها.</a:t>
            </a:r>
          </a:p>
          <a:p>
            <a:pPr marL="0" indent="0" algn="just" rtl="1">
              <a:buNone/>
            </a:pPr>
            <a:r>
              <a:rPr lang="ar-LY" dirty="0">
                <a:latin typeface="Sakkal Majalla" panose="02000000000000000000" pitchFamily="2" charset="-78"/>
                <a:cs typeface="Sakkal Majalla" panose="02000000000000000000" pitchFamily="2" charset="-78"/>
              </a:rPr>
              <a:t>ونظرا لطبيعة الحكومة الالكترونية فإنها من الممكن أن تقدم تلك الخدمات 24 ساعة </a:t>
            </a:r>
            <a:r>
              <a:rPr lang="ar-LY" dirty="0" smtClean="0">
                <a:latin typeface="Sakkal Majalla" panose="02000000000000000000" pitchFamily="2" charset="-78"/>
                <a:cs typeface="Sakkal Majalla" panose="02000000000000000000" pitchFamily="2" charset="-78"/>
              </a:rPr>
              <a:t>في اليوم وعلى مدار السنة.</a:t>
            </a:r>
            <a:endParaRPr lang="en-US" dirty="0" smtClean="0">
              <a:latin typeface="Sakkal Majalla" panose="02000000000000000000" pitchFamily="2" charset="-78"/>
              <a:cs typeface="Sakkal Majalla" panose="02000000000000000000" pitchFamily="2" charset="-78"/>
            </a:endParaRPr>
          </a:p>
          <a:p>
            <a:pPr marL="0" indent="0" algn="just" rtl="1">
              <a:buNone/>
            </a:pPr>
            <a:r>
              <a:rPr lang="ar-LY" b="1" dirty="0">
                <a:latin typeface="Sakkal Majalla" panose="02000000000000000000" pitchFamily="2" charset="-78"/>
                <a:cs typeface="Sakkal Majalla" panose="02000000000000000000" pitchFamily="2" charset="-78"/>
              </a:rPr>
              <a:t>الديمقراطية </a:t>
            </a:r>
            <a:r>
              <a:rPr lang="ar-LY" b="1" dirty="0" smtClean="0">
                <a:latin typeface="Sakkal Majalla" panose="02000000000000000000" pitchFamily="2" charset="-78"/>
                <a:cs typeface="Sakkal Majalla" panose="02000000000000000000" pitchFamily="2" charset="-78"/>
              </a:rPr>
              <a:t>الإلكترونية</a:t>
            </a:r>
            <a:r>
              <a:rPr lang="en-US" b="1" dirty="0" smtClean="0">
                <a:latin typeface="Sakkal Majalla" panose="02000000000000000000" pitchFamily="2" charset="-78"/>
                <a:cs typeface="Sakkal Majalla" panose="02000000000000000000" pitchFamily="2" charset="-78"/>
              </a:rPr>
              <a:t>:</a:t>
            </a:r>
            <a:endParaRPr lang="ar-LY" b="1" dirty="0">
              <a:latin typeface="Sakkal Majalla" panose="02000000000000000000" pitchFamily="2" charset="-78"/>
              <a:cs typeface="Sakkal Majalla" panose="02000000000000000000" pitchFamily="2" charset="-78"/>
            </a:endParaRPr>
          </a:p>
          <a:p>
            <a:pPr marL="0" indent="0" algn="just" rtl="1">
              <a:buNone/>
            </a:pPr>
            <a:r>
              <a:rPr lang="ar-LY" dirty="0">
                <a:latin typeface="Sakkal Majalla" panose="02000000000000000000" pitchFamily="2" charset="-78"/>
                <a:cs typeface="Sakkal Majalla" panose="02000000000000000000" pitchFamily="2" charset="-78"/>
              </a:rPr>
              <a:t>ويهتم هذا الشق من الحكومة الالكترونية بقضايا حساسة على مستوى </a:t>
            </a:r>
            <a:r>
              <a:rPr lang="ar-LY" dirty="0" smtClean="0">
                <a:latin typeface="Sakkal Majalla" panose="02000000000000000000" pitchFamily="2" charset="-78"/>
                <a:cs typeface="Sakkal Majalla" panose="02000000000000000000" pitchFamily="2" charset="-78"/>
              </a:rPr>
              <a:t>البلاد</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وصورتها </a:t>
            </a:r>
            <a:r>
              <a:rPr lang="ar-LY" dirty="0">
                <a:latin typeface="Sakkal Majalla" panose="02000000000000000000" pitchFamily="2" charset="-78"/>
                <a:cs typeface="Sakkal Majalla" panose="02000000000000000000" pitchFamily="2" charset="-78"/>
              </a:rPr>
              <a:t>الديمقراطية وهو يعالج موضوعات مشاركة المواطن في عملية المحاسبة </a:t>
            </a:r>
            <a:r>
              <a:rPr lang="ar-LY" dirty="0" smtClean="0">
                <a:latin typeface="Sakkal Majalla" panose="02000000000000000000" pitchFamily="2" charset="-78"/>
                <a:cs typeface="Sakkal Majalla" panose="02000000000000000000" pitchFamily="2" charset="-78"/>
              </a:rPr>
              <a:t>والمساءلة</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عبر </a:t>
            </a:r>
            <a:r>
              <a:rPr lang="ar-LY" dirty="0">
                <a:latin typeface="Sakkal Majalla" panose="02000000000000000000" pitchFamily="2" charset="-78"/>
                <a:cs typeface="Sakkal Majalla" panose="02000000000000000000" pitchFamily="2" charset="-78"/>
              </a:rPr>
              <a:t>تقديم المعلومات الكافية عن أداء الحكومة عبر </a:t>
            </a:r>
            <a:r>
              <a:rPr lang="ar-LY" dirty="0" smtClean="0">
                <a:latin typeface="Sakkal Majalla" panose="02000000000000000000" pitchFamily="2" charset="-78"/>
                <a:cs typeface="Sakkal Majalla" panose="02000000000000000000" pitchFamily="2" charset="-78"/>
              </a:rPr>
              <a:t>الانترنت </a:t>
            </a:r>
            <a:r>
              <a:rPr lang="ar-LY" dirty="0">
                <a:latin typeface="Sakkal Majalla" panose="02000000000000000000" pitchFamily="2" charset="-78"/>
                <a:cs typeface="Sakkal Majalla" panose="02000000000000000000" pitchFamily="2" charset="-78"/>
              </a:rPr>
              <a:t>ووسائل </a:t>
            </a:r>
            <a:r>
              <a:rPr lang="ar-LY" dirty="0" smtClean="0">
                <a:latin typeface="Sakkal Majalla" panose="02000000000000000000" pitchFamily="2" charset="-78"/>
                <a:cs typeface="Sakkal Majalla" panose="02000000000000000000" pitchFamily="2" charset="-78"/>
              </a:rPr>
              <a:t>التكنولوجيا.</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من </a:t>
            </a:r>
            <a:r>
              <a:rPr lang="ar-LY" dirty="0">
                <a:latin typeface="Sakkal Majalla" panose="02000000000000000000" pitchFamily="2" charset="-78"/>
                <a:cs typeface="Sakkal Majalla" panose="02000000000000000000" pitchFamily="2" charset="-78"/>
              </a:rPr>
              <a:t>جهة أخري وضع وجود نظام حماية عالي الكفاءة فمن الممكن للمواطنين </a:t>
            </a:r>
            <a:r>
              <a:rPr lang="ar-LY" dirty="0" smtClean="0">
                <a:latin typeface="Sakkal Majalla" panose="02000000000000000000" pitchFamily="2" charset="-78"/>
                <a:cs typeface="Sakkal Majalla" panose="02000000000000000000" pitchFamily="2" charset="-78"/>
              </a:rPr>
              <a:t>المشاركة</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بالانتخابات </a:t>
            </a:r>
            <a:r>
              <a:rPr lang="ar-LY" dirty="0">
                <a:latin typeface="Sakkal Majalla" panose="02000000000000000000" pitchFamily="2" charset="-78"/>
                <a:cs typeface="Sakkal Majalla" panose="02000000000000000000" pitchFamily="2" charset="-78"/>
              </a:rPr>
              <a:t>عبر </a:t>
            </a:r>
            <a:r>
              <a:rPr lang="ar-LY" dirty="0" smtClean="0">
                <a:latin typeface="Sakkal Majalla" panose="02000000000000000000" pitchFamily="2" charset="-78"/>
                <a:cs typeface="Sakkal Majalla" panose="02000000000000000000" pitchFamily="2" charset="-78"/>
              </a:rPr>
              <a:t>الانترنت </a:t>
            </a:r>
            <a:r>
              <a:rPr lang="ar-LY" dirty="0">
                <a:latin typeface="Sakkal Majalla" panose="02000000000000000000" pitchFamily="2" charset="-78"/>
                <a:cs typeface="Sakkal Majalla" panose="02000000000000000000" pitchFamily="2" charset="-78"/>
              </a:rPr>
              <a:t>مما يؤدي إلى زيادة نسبة المشاركة وسرعة إصدار النتائج </a:t>
            </a:r>
            <a:r>
              <a:rPr lang="ar-LY" dirty="0" smtClean="0">
                <a:latin typeface="Sakkal Majalla" panose="02000000000000000000" pitchFamily="2" charset="-78"/>
                <a:cs typeface="Sakkal Majalla" panose="02000000000000000000" pitchFamily="2" charset="-78"/>
              </a:rPr>
              <a:t>بالإضافة</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إلى </a:t>
            </a:r>
            <a:r>
              <a:rPr lang="ar-LY" dirty="0">
                <a:latin typeface="Sakkal Majalla" panose="02000000000000000000" pitchFamily="2" charset="-78"/>
                <a:cs typeface="Sakkal Majalla" panose="02000000000000000000" pitchFamily="2" charset="-78"/>
              </a:rPr>
              <a:t>تخفيض استهلاك الموارد البشرية المطلوبة لإدارة عمليات الاقتراع والتصويت.</a:t>
            </a:r>
            <a:endParaRPr lang="en-US" dirty="0" smtClean="0">
              <a:latin typeface="Sakkal Majalla" panose="02000000000000000000" pitchFamily="2" charset="-78"/>
              <a:cs typeface="Sakkal Majalla" panose="02000000000000000000" pitchFamily="2" charset="-78"/>
            </a:endParaRPr>
          </a:p>
          <a:p>
            <a:pPr marL="0" indent="0" algn="just" rtl="1">
              <a:buNone/>
            </a:pPr>
            <a:endParaRPr lang="en-US" dirty="0">
              <a:latin typeface="Sakkal Majalla" panose="02000000000000000000" pitchFamily="2" charset="-78"/>
              <a:cs typeface="Sakkal Majalla" panose="02000000000000000000" pitchFamily="2" charset="-78"/>
            </a:endParaRPr>
          </a:p>
          <a:p>
            <a:pPr marL="0" indent="0" algn="just" rtl="1">
              <a:buNone/>
            </a:pPr>
            <a:endParaRPr lang="en-US" dirty="0" smtClean="0">
              <a:latin typeface="Sakkal Majalla" panose="02000000000000000000" pitchFamily="2" charset="-78"/>
              <a:cs typeface="Sakkal Majalla" panose="02000000000000000000" pitchFamily="2" charset="-78"/>
            </a:endParaRPr>
          </a:p>
          <a:p>
            <a:pPr marL="0" indent="0" algn="just" rtl="1">
              <a:buNone/>
            </a:pPr>
            <a:endParaRPr lang="en-US" dirty="0" smtClean="0">
              <a:latin typeface="Sakkal Majalla" panose="02000000000000000000" pitchFamily="2" charset="-78"/>
              <a:cs typeface="Sakkal Majalla" panose="02000000000000000000" pitchFamily="2" charset="-78"/>
            </a:endParaRPr>
          </a:p>
          <a:p>
            <a:pPr marL="0" indent="0" algn="just" rtl="1">
              <a:buNone/>
            </a:pPr>
            <a:endParaRPr lang="en-US" dirty="0">
              <a:latin typeface="Sakkal Majalla" panose="02000000000000000000" pitchFamily="2" charset="-78"/>
              <a:cs typeface="Sakkal Majalla" panose="02000000000000000000" pitchFamily="2" charset="-78"/>
            </a:endParaRPr>
          </a:p>
          <a:p>
            <a:pPr marL="0" indent="0" algn="just" rtl="1">
              <a:buNone/>
            </a:pPr>
            <a:endParaRPr lang="en-US" dirty="0" smtClean="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373990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4929" y="-588818"/>
            <a:ext cx="10018713" cy="1752599"/>
          </a:xfrm>
        </p:spPr>
        <p:txBody>
          <a:bodyPr/>
          <a:lstStyle/>
          <a:p>
            <a:r>
              <a:rPr lang="ar-LY" b="1" dirty="0">
                <a:solidFill>
                  <a:schemeClr val="accent1">
                    <a:lumMod val="50000"/>
                  </a:schemeClr>
                </a:solidFill>
                <a:latin typeface="Sakkal Majalla" panose="02000000000000000000" pitchFamily="2" charset="-78"/>
                <a:cs typeface="Sakkal Majalla" panose="02000000000000000000" pitchFamily="2" charset="-78"/>
              </a:rPr>
              <a:t>أقسام الحكومة الالكترونية</a:t>
            </a:r>
            <a:endParaRPr lang="en-US" dirty="0"/>
          </a:p>
        </p:txBody>
      </p:sp>
      <p:sp>
        <p:nvSpPr>
          <p:cNvPr id="3" name="Content Placeholder 2"/>
          <p:cNvSpPr>
            <a:spLocks noGrp="1"/>
          </p:cNvSpPr>
          <p:nvPr>
            <p:ph idx="1"/>
          </p:nvPr>
        </p:nvSpPr>
        <p:spPr>
          <a:xfrm>
            <a:off x="1770639" y="2264063"/>
            <a:ext cx="10018713" cy="3124201"/>
          </a:xfrm>
        </p:spPr>
        <p:txBody>
          <a:bodyPr>
            <a:noAutofit/>
          </a:bodyPr>
          <a:lstStyle/>
          <a:p>
            <a:pPr marL="0" indent="0" algn="r" rtl="1">
              <a:buNone/>
            </a:pPr>
            <a:r>
              <a:rPr lang="ar-LY" sz="2200" dirty="0" smtClean="0">
                <a:latin typeface="Sakkal Majalla" panose="02000000000000000000" pitchFamily="2" charset="-78"/>
                <a:cs typeface="Sakkal Majalla" panose="02000000000000000000" pitchFamily="2" charset="-78"/>
              </a:rPr>
              <a:t>على صعيد اخر تحدثت </a:t>
            </a:r>
            <a:r>
              <a:rPr lang="ar-LY" sz="2200" dirty="0">
                <a:latin typeface="Sakkal Majalla" panose="02000000000000000000" pitchFamily="2" charset="-78"/>
                <a:cs typeface="Sakkal Majalla" panose="02000000000000000000" pitchFamily="2" charset="-78"/>
              </a:rPr>
              <a:t>الحكومة السويدية عن أبعاد خمسة </a:t>
            </a:r>
            <a:r>
              <a:rPr lang="ar-LY" sz="2200" dirty="0" smtClean="0">
                <a:latin typeface="Sakkal Majalla" panose="02000000000000000000" pitchFamily="2" charset="-78"/>
                <a:cs typeface="Sakkal Majalla" panose="02000000000000000000" pitchFamily="2" charset="-78"/>
              </a:rPr>
              <a:t>للعملية</a:t>
            </a:r>
            <a:r>
              <a:rPr lang="en-US" sz="2200" dirty="0" smtClean="0">
                <a:latin typeface="Sakkal Majalla" panose="02000000000000000000" pitchFamily="2" charset="-78"/>
                <a:cs typeface="Sakkal Majalla" panose="02000000000000000000" pitchFamily="2" charset="-78"/>
              </a:rPr>
              <a:t> </a:t>
            </a:r>
            <a:r>
              <a:rPr lang="ar-LY" sz="2200" dirty="0" smtClean="0">
                <a:latin typeface="Sakkal Majalla" panose="02000000000000000000" pitchFamily="2" charset="-78"/>
                <a:cs typeface="Sakkal Majalla" panose="02000000000000000000" pitchFamily="2" charset="-78"/>
              </a:rPr>
              <a:t>الديمقراطية </a:t>
            </a:r>
            <a:r>
              <a:rPr lang="ar-LY" sz="2200" dirty="0">
                <a:latin typeface="Sakkal Majalla" panose="02000000000000000000" pitchFamily="2" charset="-78"/>
                <a:cs typeface="Sakkal Majalla" panose="02000000000000000000" pitchFamily="2" charset="-78"/>
              </a:rPr>
              <a:t>الإلكترونية وهي:</a:t>
            </a:r>
          </a:p>
          <a:p>
            <a:pPr marL="457200" indent="-171450" algn="r" rtl="1">
              <a:buSzPct val="107000"/>
              <a:buFont typeface="+mj-lt"/>
              <a:buAutoNum type="arabicPeriod"/>
            </a:pPr>
            <a:r>
              <a:rPr lang="ar-LY" sz="2200" dirty="0" smtClean="0">
                <a:latin typeface="Sakkal Majalla" panose="02000000000000000000" pitchFamily="2" charset="-78"/>
                <a:cs typeface="Sakkal Majalla" panose="02000000000000000000" pitchFamily="2" charset="-78"/>
              </a:rPr>
              <a:t> </a:t>
            </a:r>
            <a:r>
              <a:rPr lang="ar-LY" sz="2200" b="1" dirty="0">
                <a:latin typeface="Sakkal Majalla" panose="02000000000000000000" pitchFamily="2" charset="-78"/>
                <a:cs typeface="Sakkal Majalla" panose="02000000000000000000" pitchFamily="2" charset="-78"/>
              </a:rPr>
              <a:t>أنظمة الاقتراع الالكترونية: </a:t>
            </a:r>
            <a:r>
              <a:rPr lang="ar-LY" sz="2200" dirty="0" smtClean="0">
                <a:latin typeface="Sakkal Majalla" panose="02000000000000000000" pitchFamily="2" charset="-78"/>
                <a:cs typeface="Sakkal Majalla" panose="02000000000000000000" pitchFamily="2" charset="-78"/>
              </a:rPr>
              <a:t>وتعني اعتماد </a:t>
            </a:r>
            <a:r>
              <a:rPr lang="ar-LY" sz="2200" dirty="0">
                <a:latin typeface="Sakkal Majalla" panose="02000000000000000000" pitchFamily="2" charset="-78"/>
                <a:cs typeface="Sakkal Majalla" panose="02000000000000000000" pitchFamily="2" charset="-78"/>
              </a:rPr>
              <a:t>أنظمة موثوقة، </a:t>
            </a:r>
            <a:r>
              <a:rPr lang="ar-LY" sz="2200" dirty="0" smtClean="0">
                <a:latin typeface="Sakkal Majalla" panose="02000000000000000000" pitchFamily="2" charset="-78"/>
                <a:cs typeface="Sakkal Majalla" panose="02000000000000000000" pitchFamily="2" charset="-78"/>
              </a:rPr>
              <a:t>أمنية،</a:t>
            </a:r>
            <a:r>
              <a:rPr lang="en-US" sz="2200" dirty="0" smtClean="0">
                <a:latin typeface="Sakkal Majalla" panose="02000000000000000000" pitchFamily="2" charset="-78"/>
                <a:cs typeface="Sakkal Majalla" panose="02000000000000000000" pitchFamily="2" charset="-78"/>
              </a:rPr>
              <a:t> </a:t>
            </a:r>
            <a:r>
              <a:rPr lang="ar-LY" sz="2200" dirty="0" smtClean="0">
                <a:latin typeface="Sakkal Majalla" panose="02000000000000000000" pitchFamily="2" charset="-78"/>
                <a:cs typeface="Sakkal Majalla" panose="02000000000000000000" pitchFamily="2" charset="-78"/>
              </a:rPr>
              <a:t>تسمح </a:t>
            </a:r>
            <a:r>
              <a:rPr lang="ar-LY" sz="2200" dirty="0">
                <a:latin typeface="Sakkal Majalla" panose="02000000000000000000" pitchFamily="2" charset="-78"/>
                <a:cs typeface="Sakkal Majalla" panose="02000000000000000000" pitchFamily="2" charset="-78"/>
              </a:rPr>
              <a:t>للناخب بالانتخاب مرة واحدة فقط، وتكون سهلة الاستخدام </a:t>
            </a:r>
            <a:r>
              <a:rPr lang="ar-LY" sz="2200" dirty="0" smtClean="0">
                <a:latin typeface="Sakkal Majalla" panose="02000000000000000000" pitchFamily="2" charset="-78"/>
                <a:cs typeface="Sakkal Majalla" panose="02000000000000000000" pitchFamily="2" charset="-78"/>
              </a:rPr>
              <a:t>والوصول</a:t>
            </a:r>
            <a:r>
              <a:rPr lang="en-US" sz="2200" dirty="0" smtClean="0">
                <a:latin typeface="Sakkal Majalla" panose="02000000000000000000" pitchFamily="2" charset="-78"/>
                <a:cs typeface="Sakkal Majalla" panose="02000000000000000000" pitchFamily="2" charset="-78"/>
              </a:rPr>
              <a:t> </a:t>
            </a:r>
            <a:r>
              <a:rPr lang="ar-LY" sz="2200" dirty="0" smtClean="0">
                <a:latin typeface="Sakkal Majalla" panose="02000000000000000000" pitchFamily="2" charset="-78"/>
                <a:cs typeface="Sakkal Majalla" panose="02000000000000000000" pitchFamily="2" charset="-78"/>
              </a:rPr>
              <a:t>من </a:t>
            </a:r>
            <a:r>
              <a:rPr lang="ar-LY" sz="2200" dirty="0">
                <a:latin typeface="Sakkal Majalla" panose="02000000000000000000" pitchFamily="2" charset="-78"/>
                <a:cs typeface="Sakkal Majalla" panose="02000000000000000000" pitchFamily="2" charset="-78"/>
              </a:rPr>
              <a:t>قبل المواطنين.</a:t>
            </a:r>
          </a:p>
          <a:p>
            <a:pPr marL="457200" indent="-171450" algn="r" rtl="1">
              <a:buSzPct val="107000"/>
              <a:buFont typeface="+mj-lt"/>
              <a:buAutoNum type="arabicPeriod"/>
            </a:pPr>
            <a:r>
              <a:rPr lang="ar-LY" sz="2200" b="1" dirty="0" smtClean="0">
                <a:latin typeface="Sakkal Majalla" panose="02000000000000000000" pitchFamily="2" charset="-78"/>
                <a:cs typeface="Sakkal Majalla" panose="02000000000000000000" pitchFamily="2" charset="-78"/>
              </a:rPr>
              <a:t>النشاطات السياسية عبر الإنترنت: </a:t>
            </a:r>
            <a:r>
              <a:rPr lang="ar-LY" sz="2200" dirty="0" smtClean="0">
                <a:latin typeface="Sakkal Majalla" panose="02000000000000000000" pitchFamily="2" charset="-78"/>
                <a:cs typeface="Sakkal Majalla" panose="02000000000000000000" pitchFamily="2" charset="-78"/>
              </a:rPr>
              <a:t>تشجيع نشر أجندات الأحزاب</a:t>
            </a:r>
            <a:r>
              <a:rPr lang="en-US" sz="2200" dirty="0" smtClean="0">
                <a:latin typeface="Sakkal Majalla" panose="02000000000000000000" pitchFamily="2" charset="-78"/>
                <a:cs typeface="Sakkal Majalla" panose="02000000000000000000" pitchFamily="2" charset="-78"/>
              </a:rPr>
              <a:t> </a:t>
            </a:r>
            <a:r>
              <a:rPr lang="ar-LY" sz="2200" dirty="0" smtClean="0">
                <a:latin typeface="Sakkal Majalla" panose="02000000000000000000" pitchFamily="2" charset="-78"/>
                <a:cs typeface="Sakkal Majalla" panose="02000000000000000000" pitchFamily="2" charset="-78"/>
              </a:rPr>
              <a:t>والقوى المختلفة تطوير العلاقات السياسية بين الشعب والدولة</a:t>
            </a:r>
            <a:r>
              <a:rPr lang="en-US" sz="2200" dirty="0" smtClean="0">
                <a:latin typeface="Sakkal Majalla" panose="02000000000000000000" pitchFamily="2" charset="-78"/>
                <a:cs typeface="Sakkal Majalla" panose="02000000000000000000" pitchFamily="2" charset="-78"/>
              </a:rPr>
              <a:t> </a:t>
            </a:r>
            <a:r>
              <a:rPr lang="ar-LY" sz="2200" dirty="0" smtClean="0">
                <a:latin typeface="Sakkal Majalla" panose="02000000000000000000" pitchFamily="2" charset="-78"/>
                <a:cs typeface="Sakkal Majalla" panose="02000000000000000000" pitchFamily="2" charset="-78"/>
              </a:rPr>
              <a:t> وتطوير </a:t>
            </a:r>
            <a:r>
              <a:rPr lang="ar-LY" sz="2200" dirty="0">
                <a:latin typeface="Sakkal Majalla" panose="02000000000000000000" pitchFamily="2" charset="-78"/>
                <a:cs typeface="Sakkal Majalla" panose="02000000000000000000" pitchFamily="2" charset="-78"/>
              </a:rPr>
              <a:t>مفهوم التجمعات الشعبية الالكترونية</a:t>
            </a:r>
            <a:r>
              <a:rPr lang="ar-LY" sz="2200" b="1" dirty="0">
                <a:latin typeface="Sakkal Majalla" panose="02000000000000000000" pitchFamily="2" charset="-78"/>
                <a:cs typeface="Sakkal Majalla" panose="02000000000000000000" pitchFamily="2" charset="-78"/>
              </a:rPr>
              <a:t> </a:t>
            </a:r>
            <a:r>
              <a:rPr lang="ar-LY" sz="2200" dirty="0">
                <a:latin typeface="Sakkal Majalla" panose="02000000000000000000" pitchFamily="2" charset="-78"/>
                <a:cs typeface="Sakkal Majalla" panose="02000000000000000000" pitchFamily="2" charset="-78"/>
              </a:rPr>
              <a:t>عبر إنشاء مجموعة </a:t>
            </a:r>
            <a:r>
              <a:rPr lang="ar-LY" sz="2200" dirty="0" smtClean="0">
                <a:latin typeface="Sakkal Majalla" panose="02000000000000000000" pitchFamily="2" charset="-78"/>
                <a:cs typeface="Sakkal Majalla" panose="02000000000000000000" pitchFamily="2" charset="-78"/>
              </a:rPr>
              <a:t>الكترونية</a:t>
            </a:r>
            <a:r>
              <a:rPr lang="en-US" sz="2200" dirty="0" smtClean="0">
                <a:latin typeface="Sakkal Majalla" panose="02000000000000000000" pitchFamily="2" charset="-78"/>
                <a:cs typeface="Sakkal Majalla" panose="02000000000000000000" pitchFamily="2" charset="-78"/>
              </a:rPr>
              <a:t>.(</a:t>
            </a:r>
            <a:r>
              <a:rPr lang="en-US" sz="2200" dirty="0" err="1">
                <a:latin typeface="Sakkal Majalla" panose="02000000000000000000" pitchFamily="2" charset="-78"/>
                <a:cs typeface="Sakkal Majalla" panose="02000000000000000000" pitchFamily="2" charset="-78"/>
              </a:rPr>
              <a:t>ecommunites</a:t>
            </a:r>
            <a:r>
              <a:rPr lang="en-US" sz="2200" dirty="0">
                <a:latin typeface="Sakkal Majalla" panose="02000000000000000000" pitchFamily="2" charset="-78"/>
                <a:cs typeface="Sakkal Majalla" panose="02000000000000000000" pitchFamily="2" charset="-78"/>
              </a:rPr>
              <a:t>)</a:t>
            </a:r>
          </a:p>
          <a:p>
            <a:pPr marL="457200" indent="-171450" algn="r" rtl="1">
              <a:buSzPct val="107000"/>
              <a:buFont typeface="+mj-lt"/>
              <a:buAutoNum type="arabicPeriod"/>
            </a:pPr>
            <a:r>
              <a:rPr lang="ar-LY" sz="2200" b="1" dirty="0" smtClean="0">
                <a:latin typeface="Sakkal Majalla" panose="02000000000000000000" pitchFamily="2" charset="-78"/>
                <a:cs typeface="Sakkal Majalla" panose="02000000000000000000" pitchFamily="2" charset="-78"/>
              </a:rPr>
              <a:t>الشفافية </a:t>
            </a:r>
            <a:r>
              <a:rPr lang="ar-LY" sz="2200" b="1" dirty="0">
                <a:latin typeface="Sakkal Majalla" panose="02000000000000000000" pitchFamily="2" charset="-78"/>
                <a:cs typeface="Sakkal Majalla" panose="02000000000000000000" pitchFamily="2" charset="-78"/>
              </a:rPr>
              <a:t>والثقة الالكترونية: </a:t>
            </a:r>
            <a:r>
              <a:rPr lang="ar-LY" sz="2200" dirty="0">
                <a:latin typeface="Sakkal Majalla" panose="02000000000000000000" pitchFamily="2" charset="-78"/>
                <a:cs typeface="Sakkal Majalla" panose="02000000000000000000" pitchFamily="2" charset="-78"/>
              </a:rPr>
              <a:t>عبر نشر جميع وثائق الحكومة عبر الانترنت إلا </a:t>
            </a:r>
            <a:r>
              <a:rPr lang="ar-LY" sz="2200" dirty="0" smtClean="0">
                <a:latin typeface="Sakkal Majalla" panose="02000000000000000000" pitchFamily="2" charset="-78"/>
                <a:cs typeface="Sakkal Majalla" panose="02000000000000000000" pitchFamily="2" charset="-78"/>
              </a:rPr>
              <a:t>في</a:t>
            </a:r>
            <a:r>
              <a:rPr lang="en-US" sz="2200" dirty="0" smtClean="0">
                <a:latin typeface="Sakkal Majalla" panose="02000000000000000000" pitchFamily="2" charset="-78"/>
                <a:cs typeface="Sakkal Majalla" panose="02000000000000000000" pitchFamily="2" charset="-78"/>
              </a:rPr>
              <a:t> </a:t>
            </a:r>
            <a:r>
              <a:rPr lang="ar-LY" sz="2200" dirty="0" smtClean="0">
                <a:latin typeface="Sakkal Majalla" panose="02000000000000000000" pitchFamily="2" charset="-78"/>
                <a:cs typeface="Sakkal Majalla" panose="02000000000000000000" pitchFamily="2" charset="-78"/>
              </a:rPr>
              <a:t>الحالات </a:t>
            </a:r>
            <a:r>
              <a:rPr lang="ar-LY" sz="2200" dirty="0">
                <a:latin typeface="Sakkal Majalla" panose="02000000000000000000" pitchFamily="2" charset="-78"/>
                <a:cs typeface="Sakkal Majalla" panose="02000000000000000000" pitchFamily="2" charset="-78"/>
              </a:rPr>
              <a:t>الأمنية والعسكرية أو التي يكون ضرر نشرها اكبر من ضرر </a:t>
            </a:r>
            <a:r>
              <a:rPr lang="ar-LY" sz="2200" dirty="0" smtClean="0">
                <a:latin typeface="Sakkal Majalla" panose="02000000000000000000" pitchFamily="2" charset="-78"/>
                <a:cs typeface="Sakkal Majalla" panose="02000000000000000000" pitchFamily="2" charset="-78"/>
              </a:rPr>
              <a:t>إخفائها،</a:t>
            </a:r>
            <a:r>
              <a:rPr lang="en-US" sz="2200" dirty="0" smtClean="0">
                <a:latin typeface="Sakkal Majalla" panose="02000000000000000000" pitchFamily="2" charset="-78"/>
                <a:cs typeface="Sakkal Majalla" panose="02000000000000000000" pitchFamily="2" charset="-78"/>
              </a:rPr>
              <a:t> </a:t>
            </a:r>
            <a:r>
              <a:rPr lang="ar-LY" sz="2200" dirty="0" smtClean="0">
                <a:latin typeface="Sakkal Majalla" panose="02000000000000000000" pitchFamily="2" charset="-78"/>
                <a:cs typeface="Sakkal Majalla" panose="02000000000000000000" pitchFamily="2" charset="-78"/>
              </a:rPr>
              <a:t>وستساعد </a:t>
            </a:r>
            <a:r>
              <a:rPr lang="ar-LY" sz="2200" dirty="0">
                <a:latin typeface="Sakkal Majalla" panose="02000000000000000000" pitchFamily="2" charset="-78"/>
                <a:cs typeface="Sakkal Majalla" panose="02000000000000000000" pitchFamily="2" charset="-78"/>
              </a:rPr>
              <a:t>هذه الخطوة الحكومة على محاربة الفساد الإداري نظرا </a:t>
            </a:r>
            <a:r>
              <a:rPr lang="ar-LY" sz="2200" dirty="0" smtClean="0">
                <a:latin typeface="Sakkal Majalla" panose="02000000000000000000" pitchFamily="2" charset="-78"/>
                <a:cs typeface="Sakkal Majalla" panose="02000000000000000000" pitchFamily="2" charset="-78"/>
              </a:rPr>
              <a:t>لكشف</a:t>
            </a:r>
            <a:r>
              <a:rPr lang="en-US" sz="2200" dirty="0" smtClean="0">
                <a:latin typeface="Sakkal Majalla" panose="02000000000000000000" pitchFamily="2" charset="-78"/>
                <a:cs typeface="Sakkal Majalla" panose="02000000000000000000" pitchFamily="2" charset="-78"/>
              </a:rPr>
              <a:t> </a:t>
            </a:r>
            <a:r>
              <a:rPr lang="ar-LY" sz="2200" dirty="0" smtClean="0">
                <a:latin typeface="Sakkal Majalla" panose="02000000000000000000" pitchFamily="2" charset="-78"/>
                <a:cs typeface="Sakkal Majalla" panose="02000000000000000000" pitchFamily="2" charset="-78"/>
              </a:rPr>
              <a:t>المعلومات </a:t>
            </a:r>
            <a:r>
              <a:rPr lang="ar-LY" sz="2200" dirty="0">
                <a:latin typeface="Sakkal Majalla" panose="02000000000000000000" pitchFamily="2" charset="-78"/>
                <a:cs typeface="Sakkal Majalla" panose="02000000000000000000" pitchFamily="2" charset="-78"/>
              </a:rPr>
              <a:t>أمام الشعب لذي سوف يحاسب المسؤولين على ما يقرأ ويروى.</a:t>
            </a:r>
          </a:p>
          <a:p>
            <a:pPr marL="457200" indent="-171450" algn="r" rtl="1">
              <a:buSzPct val="107000"/>
              <a:buFont typeface="+mj-lt"/>
              <a:buAutoNum type="arabicPeriod"/>
            </a:pPr>
            <a:r>
              <a:rPr lang="ar-LY" sz="2200" b="1" dirty="0" smtClean="0">
                <a:latin typeface="Sakkal Majalla" panose="02000000000000000000" pitchFamily="2" charset="-78"/>
                <a:cs typeface="Sakkal Majalla" panose="02000000000000000000" pitchFamily="2" charset="-78"/>
              </a:rPr>
              <a:t>المشاركة </a:t>
            </a:r>
            <a:r>
              <a:rPr lang="ar-LY" sz="2200" b="1" dirty="0">
                <a:latin typeface="Sakkal Majalla" panose="02000000000000000000" pitchFamily="2" charset="-78"/>
                <a:cs typeface="Sakkal Majalla" panose="02000000000000000000" pitchFamily="2" charset="-78"/>
              </a:rPr>
              <a:t>الديمقراطية: </a:t>
            </a:r>
            <a:r>
              <a:rPr lang="ar-LY" sz="2200" dirty="0">
                <a:latin typeface="Sakkal Majalla" panose="02000000000000000000" pitchFamily="2" charset="-78"/>
                <a:cs typeface="Sakkal Majalla" panose="02000000000000000000" pitchFamily="2" charset="-78"/>
              </a:rPr>
              <a:t>استطلاع رأي الشعب الكترونيا ونشر القرارات </a:t>
            </a:r>
            <a:r>
              <a:rPr lang="ar-LY" sz="2200" dirty="0" smtClean="0">
                <a:latin typeface="Sakkal Majalla" panose="02000000000000000000" pitchFamily="2" charset="-78"/>
                <a:cs typeface="Sakkal Majalla" panose="02000000000000000000" pitchFamily="2" charset="-78"/>
              </a:rPr>
              <a:t>الحكومية</a:t>
            </a:r>
            <a:r>
              <a:rPr lang="en-US" sz="2200" dirty="0" smtClean="0">
                <a:latin typeface="Sakkal Majalla" panose="02000000000000000000" pitchFamily="2" charset="-78"/>
                <a:cs typeface="Sakkal Majalla" panose="02000000000000000000" pitchFamily="2" charset="-78"/>
              </a:rPr>
              <a:t> </a:t>
            </a:r>
            <a:r>
              <a:rPr lang="ar-LY" sz="2200" dirty="0" smtClean="0">
                <a:latin typeface="Sakkal Majalla" panose="02000000000000000000" pitchFamily="2" charset="-78"/>
                <a:cs typeface="Sakkal Majalla" panose="02000000000000000000" pitchFamily="2" charset="-78"/>
              </a:rPr>
              <a:t>قبل </a:t>
            </a:r>
            <a:r>
              <a:rPr lang="ar-LY" sz="2200" dirty="0">
                <a:latin typeface="Sakkal Majalla" panose="02000000000000000000" pitchFamily="2" charset="-78"/>
                <a:cs typeface="Sakkal Majalla" panose="02000000000000000000" pitchFamily="2" charset="-78"/>
              </a:rPr>
              <a:t>اتخاذها من أجل أخذ آراء المواطنين فيها</a:t>
            </a:r>
            <a:r>
              <a:rPr lang="ar-LY" sz="2200" dirty="0" smtClean="0">
                <a:latin typeface="Sakkal Majalla" panose="02000000000000000000" pitchFamily="2" charset="-78"/>
                <a:cs typeface="Sakkal Majalla" panose="02000000000000000000" pitchFamily="2" charset="-78"/>
              </a:rPr>
              <a:t>.</a:t>
            </a:r>
            <a:endParaRPr lang="en-US" sz="2200" dirty="0" smtClean="0">
              <a:latin typeface="Sakkal Majalla" panose="02000000000000000000" pitchFamily="2" charset="-78"/>
              <a:cs typeface="Sakkal Majalla" panose="02000000000000000000" pitchFamily="2" charset="-78"/>
            </a:endParaRPr>
          </a:p>
          <a:p>
            <a:pPr marL="457200" indent="-171450" algn="r" rtl="1">
              <a:buSzPct val="107000"/>
              <a:buFont typeface="+mj-lt"/>
              <a:buAutoNum type="arabicPeriod"/>
            </a:pPr>
            <a:r>
              <a:rPr lang="ar-LY" sz="2200" dirty="0" smtClean="0">
                <a:latin typeface="Sakkal Majalla" panose="02000000000000000000" pitchFamily="2" charset="-78"/>
                <a:cs typeface="Sakkal Majalla" panose="02000000000000000000" pitchFamily="2" charset="-78"/>
              </a:rPr>
              <a:t> </a:t>
            </a:r>
            <a:r>
              <a:rPr lang="ar-LY" sz="2200" b="1" dirty="0">
                <a:latin typeface="Sakkal Majalla" panose="02000000000000000000" pitchFamily="2" charset="-78"/>
                <a:cs typeface="Sakkal Majalla" panose="02000000000000000000" pitchFamily="2" charset="-78"/>
              </a:rPr>
              <a:t>الفجوة الرقمية: </a:t>
            </a:r>
            <a:r>
              <a:rPr lang="ar-LY" sz="2200" dirty="0">
                <a:latin typeface="Sakkal Majalla" panose="02000000000000000000" pitchFamily="2" charset="-78"/>
                <a:cs typeface="Sakkal Majalla" panose="02000000000000000000" pitchFamily="2" charset="-78"/>
              </a:rPr>
              <a:t>وهذا هو البعد الأكثر خطورة في العملية الديمقراطية </a:t>
            </a:r>
            <a:r>
              <a:rPr lang="ar-LY" sz="2200" dirty="0" smtClean="0">
                <a:latin typeface="Sakkal Majalla" panose="02000000000000000000" pitchFamily="2" charset="-78"/>
                <a:cs typeface="Sakkal Majalla" panose="02000000000000000000" pitchFamily="2" charset="-78"/>
              </a:rPr>
              <a:t>الإلكترونية</a:t>
            </a:r>
            <a:r>
              <a:rPr lang="en-US" sz="2200" dirty="0" smtClean="0">
                <a:latin typeface="Sakkal Majalla" panose="02000000000000000000" pitchFamily="2" charset="-78"/>
                <a:cs typeface="Sakkal Majalla" panose="02000000000000000000" pitchFamily="2" charset="-78"/>
              </a:rPr>
              <a:t> </a:t>
            </a:r>
            <a:r>
              <a:rPr lang="ar-LY" sz="2200" dirty="0" smtClean="0">
                <a:latin typeface="Sakkal Majalla" panose="02000000000000000000" pitchFamily="2" charset="-78"/>
                <a:cs typeface="Sakkal Majalla" panose="02000000000000000000" pitchFamily="2" charset="-78"/>
              </a:rPr>
              <a:t>مع </a:t>
            </a:r>
            <a:r>
              <a:rPr lang="ar-LY" sz="2200" dirty="0">
                <a:latin typeface="Sakkal Majalla" panose="02000000000000000000" pitchFamily="2" charset="-78"/>
                <a:cs typeface="Sakkal Majalla" panose="02000000000000000000" pitchFamily="2" charset="-78"/>
              </a:rPr>
              <a:t>الأخذ بعين الاعتبار أن نسبة المواطنين العرب الذين يعرفون </a:t>
            </a:r>
            <a:r>
              <a:rPr lang="ar-LY" sz="2200" dirty="0" smtClean="0">
                <a:latin typeface="Sakkal Majalla" panose="02000000000000000000" pitchFamily="2" charset="-78"/>
                <a:cs typeface="Sakkal Majalla" panose="02000000000000000000" pitchFamily="2" charset="-78"/>
              </a:rPr>
              <a:t>استخدام</a:t>
            </a:r>
            <a:r>
              <a:rPr lang="en-US" sz="2200" dirty="0" smtClean="0">
                <a:latin typeface="Sakkal Majalla" panose="02000000000000000000" pitchFamily="2" charset="-78"/>
                <a:cs typeface="Sakkal Majalla" panose="02000000000000000000" pitchFamily="2" charset="-78"/>
              </a:rPr>
              <a:t> </a:t>
            </a:r>
            <a:r>
              <a:rPr lang="ar-LY" sz="2200" dirty="0" smtClean="0">
                <a:latin typeface="Sakkal Majalla" panose="02000000000000000000" pitchFamily="2" charset="-78"/>
                <a:cs typeface="Sakkal Majalla" panose="02000000000000000000" pitchFamily="2" charset="-78"/>
              </a:rPr>
              <a:t>التكنولوجيا </a:t>
            </a:r>
            <a:r>
              <a:rPr lang="ar-LY" sz="2200" dirty="0">
                <a:latin typeface="Sakkal Majalla" panose="02000000000000000000" pitchFamily="2" charset="-78"/>
                <a:cs typeface="Sakkal Majalla" panose="02000000000000000000" pitchFamily="2" charset="-78"/>
              </a:rPr>
              <a:t>من المجموع العام للمواطنين متواضعة جدا في معظم </a:t>
            </a:r>
            <a:r>
              <a:rPr lang="ar-LY" sz="2200" dirty="0" smtClean="0">
                <a:latin typeface="Sakkal Majalla" panose="02000000000000000000" pitchFamily="2" charset="-78"/>
                <a:cs typeface="Sakkal Majalla" panose="02000000000000000000" pitchFamily="2" charset="-78"/>
              </a:rPr>
              <a:t>البلدان</a:t>
            </a:r>
            <a:r>
              <a:rPr lang="en-US" sz="2200" dirty="0" smtClean="0">
                <a:latin typeface="Sakkal Majalla" panose="02000000000000000000" pitchFamily="2" charset="-78"/>
                <a:cs typeface="Sakkal Majalla" panose="02000000000000000000" pitchFamily="2" charset="-78"/>
              </a:rPr>
              <a:t> </a:t>
            </a:r>
            <a:r>
              <a:rPr lang="ar-LY" sz="2200" dirty="0" smtClean="0">
                <a:latin typeface="Sakkal Majalla" panose="02000000000000000000" pitchFamily="2" charset="-78"/>
                <a:cs typeface="Sakkal Majalla" panose="02000000000000000000" pitchFamily="2" charset="-78"/>
              </a:rPr>
              <a:t>العربية</a:t>
            </a:r>
            <a:r>
              <a:rPr lang="ar-LY" sz="2200" dirty="0">
                <a:latin typeface="Sakkal Majalla" panose="02000000000000000000" pitchFamily="2" charset="-78"/>
                <a:cs typeface="Sakkal Majalla" panose="02000000000000000000" pitchFamily="2" charset="-78"/>
              </a:rPr>
              <a:t>، نجد أنه من الضروري أن تنتبه الحكومة من خطر الوقوع </a:t>
            </a:r>
            <a:r>
              <a:rPr lang="ar-LY" sz="2200" dirty="0" smtClean="0">
                <a:latin typeface="Sakkal Majalla" panose="02000000000000000000" pitchFamily="2" charset="-78"/>
                <a:cs typeface="Sakkal Majalla" panose="02000000000000000000" pitchFamily="2" charset="-78"/>
              </a:rPr>
              <a:t>فيه</a:t>
            </a:r>
            <a:r>
              <a:rPr lang="en-US" sz="2200" dirty="0" smtClean="0">
                <a:latin typeface="Sakkal Majalla" panose="02000000000000000000" pitchFamily="2" charset="-78"/>
                <a:cs typeface="Sakkal Majalla" panose="02000000000000000000" pitchFamily="2" charset="-78"/>
              </a:rPr>
              <a:t> </a:t>
            </a:r>
            <a:r>
              <a:rPr lang="ar-LY" sz="2200" dirty="0" smtClean="0">
                <a:latin typeface="Sakkal Majalla" panose="02000000000000000000" pitchFamily="2" charset="-78"/>
                <a:cs typeface="Sakkal Majalla" panose="02000000000000000000" pitchFamily="2" charset="-78"/>
              </a:rPr>
              <a:t>بينما </a:t>
            </a:r>
            <a:r>
              <a:rPr lang="ar-LY" sz="2200" dirty="0">
                <a:latin typeface="Sakkal Majalla" panose="02000000000000000000" pitchFamily="2" charset="-78"/>
                <a:cs typeface="Sakkal Majalla" panose="02000000000000000000" pitchFamily="2" charset="-78"/>
              </a:rPr>
              <a:t>تحاول توسيع وتنشيط العملية </a:t>
            </a:r>
            <a:r>
              <a:rPr lang="ar-LY" sz="2200" dirty="0" smtClean="0">
                <a:latin typeface="Sakkal Majalla" panose="02000000000000000000" pitchFamily="2" charset="-78"/>
                <a:cs typeface="Sakkal Majalla" panose="02000000000000000000" pitchFamily="2" charset="-78"/>
              </a:rPr>
              <a:t>الديقراطية</a:t>
            </a:r>
            <a:r>
              <a:rPr lang="en-US" sz="2200" dirty="0" smtClean="0">
                <a:latin typeface="Sakkal Majalla" panose="02000000000000000000" pitchFamily="2" charset="-78"/>
                <a:cs typeface="Sakkal Majalla" panose="02000000000000000000" pitchFamily="2" charset="-78"/>
              </a:rPr>
              <a:t> “</a:t>
            </a:r>
            <a:r>
              <a:rPr lang="ar-LY" sz="2200" dirty="0" smtClean="0">
                <a:latin typeface="Sakkal Majalla" panose="02000000000000000000" pitchFamily="2" charset="-78"/>
                <a:cs typeface="Sakkal Majalla" panose="02000000000000000000" pitchFamily="2" charset="-78"/>
              </a:rPr>
              <a:t>فخ</a:t>
            </a:r>
            <a:r>
              <a:rPr lang="en-US" sz="2200" dirty="0" smtClean="0">
                <a:latin typeface="Sakkal Majalla" panose="02000000000000000000" pitchFamily="2" charset="-78"/>
                <a:cs typeface="Sakkal Majalla" panose="02000000000000000000" pitchFamily="2" charset="-78"/>
              </a:rPr>
              <a:t> </a:t>
            </a:r>
            <a:r>
              <a:rPr lang="ar-LY" sz="2200" dirty="0" smtClean="0">
                <a:latin typeface="Sakkal Majalla" panose="02000000000000000000" pitchFamily="2" charset="-78"/>
                <a:cs typeface="Sakkal Majalla" panose="02000000000000000000" pitchFamily="2" charset="-78"/>
              </a:rPr>
              <a:t>الديمقراطية</a:t>
            </a:r>
            <a:r>
              <a:rPr lang="en-US" sz="2200" dirty="0" smtClean="0">
                <a:latin typeface="Sakkal Majalla" panose="02000000000000000000" pitchFamily="2" charset="-78"/>
                <a:cs typeface="Sakkal Majalla" panose="02000000000000000000" pitchFamily="2" charset="-78"/>
              </a:rPr>
              <a:t>”</a:t>
            </a:r>
            <a:r>
              <a:rPr lang="ar-LY" sz="2200" dirty="0" smtClean="0">
                <a:latin typeface="Sakkal Majalla" panose="02000000000000000000" pitchFamily="2" charset="-78"/>
                <a:cs typeface="Sakkal Majalla" panose="02000000000000000000" pitchFamily="2" charset="-78"/>
              </a:rPr>
              <a:t>.</a:t>
            </a:r>
            <a:endParaRPr lang="en-US" sz="2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6521136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8965" y="-394854"/>
            <a:ext cx="10018713" cy="1752599"/>
          </a:xfrm>
        </p:spPr>
        <p:txBody>
          <a:bodyPr/>
          <a:lstStyle/>
          <a:p>
            <a:r>
              <a:rPr lang="ar-LY" b="1" dirty="0">
                <a:solidFill>
                  <a:schemeClr val="accent1">
                    <a:lumMod val="50000"/>
                  </a:schemeClr>
                </a:solidFill>
                <a:latin typeface="Sakkal Majalla" panose="02000000000000000000" pitchFamily="2" charset="-78"/>
                <a:cs typeface="Sakkal Majalla" panose="02000000000000000000" pitchFamily="2" charset="-78"/>
              </a:rPr>
              <a:t>أقسام الحكومة الالكترونية</a:t>
            </a:r>
            <a:endParaRPr lang="en-US" dirty="0"/>
          </a:p>
        </p:txBody>
      </p:sp>
      <p:sp>
        <p:nvSpPr>
          <p:cNvPr id="3" name="Content Placeholder 2"/>
          <p:cNvSpPr>
            <a:spLocks noGrp="1"/>
          </p:cNvSpPr>
          <p:nvPr>
            <p:ph idx="1"/>
          </p:nvPr>
        </p:nvSpPr>
        <p:spPr>
          <a:xfrm>
            <a:off x="1678273" y="2602344"/>
            <a:ext cx="10018713" cy="3124201"/>
          </a:xfrm>
        </p:spPr>
        <p:txBody>
          <a:bodyPr>
            <a:noAutofit/>
          </a:bodyPr>
          <a:lstStyle/>
          <a:p>
            <a:pPr marL="0" indent="0" algn="just" rtl="1">
              <a:buNone/>
            </a:pPr>
            <a:r>
              <a:rPr lang="ar-LY" b="1" dirty="0">
                <a:latin typeface="Sakkal Majalla" panose="02000000000000000000" pitchFamily="2" charset="-78"/>
                <a:cs typeface="Sakkal Majalla" panose="02000000000000000000" pitchFamily="2" charset="-78"/>
              </a:rPr>
              <a:t>الإدارة الإلكترونية:</a:t>
            </a:r>
          </a:p>
          <a:p>
            <a:pPr marL="0" indent="0" algn="just" rtl="1">
              <a:buNone/>
            </a:pPr>
            <a:r>
              <a:rPr lang="ar-LY" dirty="0">
                <a:latin typeface="Sakkal Majalla" panose="02000000000000000000" pitchFamily="2" charset="-78"/>
                <a:cs typeface="Sakkal Majalla" panose="02000000000000000000" pitchFamily="2" charset="-78"/>
              </a:rPr>
              <a:t>وتمثل الإدارة الإلكترونية العمود الفقري للحكومة الإلكترونية وهي تشكل </a:t>
            </a:r>
            <a:r>
              <a:rPr lang="ar-LY" dirty="0" smtClean="0">
                <a:latin typeface="Sakkal Majalla" panose="02000000000000000000" pitchFamily="2" charset="-78"/>
                <a:cs typeface="Sakkal Majalla" panose="02000000000000000000" pitchFamily="2" charset="-78"/>
              </a:rPr>
              <a:t>العمليات الداخلية </a:t>
            </a:r>
            <a:r>
              <a:rPr lang="en-US" dirty="0" smtClean="0">
                <a:latin typeface="Sakkal Majalla" panose="02000000000000000000" pitchFamily="2" charset="-78"/>
                <a:cs typeface="Sakkal Majalla" panose="02000000000000000000" pitchFamily="2" charset="-78"/>
              </a:rPr>
              <a:t>Back Office Operation</a:t>
            </a:r>
            <a:r>
              <a:rPr lang="ar-LY" dirty="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والتي </a:t>
            </a:r>
            <a:r>
              <a:rPr lang="ar-LY" dirty="0">
                <a:latin typeface="Sakkal Majalla" panose="02000000000000000000" pitchFamily="2" charset="-78"/>
                <a:cs typeface="Sakkal Majalla" panose="02000000000000000000" pitchFamily="2" charset="-78"/>
              </a:rPr>
              <a:t>لا تظهر للمواطن أو المؤسسات </a:t>
            </a:r>
            <a:r>
              <a:rPr lang="ar-LY" dirty="0" smtClean="0">
                <a:latin typeface="Sakkal Majalla" panose="02000000000000000000" pitchFamily="2" charset="-78"/>
                <a:cs typeface="Sakkal Majalla" panose="02000000000000000000" pitchFamily="2" charset="-78"/>
              </a:rPr>
              <a:t>وربط الادارات </a:t>
            </a:r>
            <a:r>
              <a:rPr lang="ar-LY" dirty="0">
                <a:latin typeface="Sakkal Majalla" panose="02000000000000000000" pitchFamily="2" charset="-78"/>
                <a:cs typeface="Sakkal Majalla" panose="02000000000000000000" pitchFamily="2" charset="-78"/>
              </a:rPr>
              <a:t>العامة والوزارات عبر أنظمة </a:t>
            </a:r>
            <a:r>
              <a:rPr lang="ar-LY" dirty="0" smtClean="0">
                <a:latin typeface="Sakkal Majalla" panose="02000000000000000000" pitchFamily="2" charset="-78"/>
                <a:cs typeface="Sakkal Majalla" panose="02000000000000000000" pitchFamily="2" charset="-78"/>
              </a:rPr>
              <a:t>التكامل </a:t>
            </a:r>
            <a:r>
              <a:rPr lang="en-US" dirty="0" smtClean="0">
                <a:latin typeface="Sakkal Majalla" panose="02000000000000000000" pitchFamily="2" charset="-78"/>
                <a:cs typeface="Sakkal Majalla" panose="02000000000000000000" pitchFamily="2" charset="-78"/>
              </a:rPr>
              <a:t>Integration</a:t>
            </a:r>
            <a:r>
              <a:rPr lang="ar-LY" dirty="0" smtClean="0">
                <a:latin typeface="Sakkal Majalla" panose="02000000000000000000" pitchFamily="2" charset="-78"/>
                <a:cs typeface="Sakkal Majalla" panose="02000000000000000000" pitchFamily="2" charset="-78"/>
              </a:rPr>
              <a:t> </a:t>
            </a:r>
            <a:r>
              <a:rPr lang="ar-LY" dirty="0">
                <a:latin typeface="Sakkal Majalla" panose="02000000000000000000" pitchFamily="2" charset="-78"/>
                <a:cs typeface="Sakkal Majalla" panose="02000000000000000000" pitchFamily="2" charset="-78"/>
              </a:rPr>
              <a:t>ووصولا إلى مكننة </a:t>
            </a:r>
            <a:r>
              <a:rPr lang="ar-LY" dirty="0" smtClean="0">
                <a:latin typeface="Sakkal Majalla" panose="02000000000000000000" pitchFamily="2" charset="-78"/>
                <a:cs typeface="Sakkal Majalla" panose="02000000000000000000" pitchFamily="2" charset="-78"/>
              </a:rPr>
              <a:t>كامل </a:t>
            </a:r>
            <a:r>
              <a:rPr lang="ar-LY" dirty="0">
                <a:latin typeface="Sakkal Majalla" panose="02000000000000000000" pitchFamily="2" charset="-78"/>
                <a:cs typeface="Sakkal Majalla" panose="02000000000000000000" pitchFamily="2" charset="-78"/>
              </a:rPr>
              <a:t>الوظائف الأساسية للحكومة الكلاسيكية، ومن الممكن الحديث في هذا المجال عن </a:t>
            </a:r>
            <a:r>
              <a:rPr lang="ar-LY" dirty="0" smtClean="0">
                <a:latin typeface="Sakkal Majalla" panose="02000000000000000000" pitchFamily="2" charset="-78"/>
                <a:cs typeface="Sakkal Majalla" panose="02000000000000000000" pitchFamily="2" charset="-78"/>
              </a:rPr>
              <a:t>أنظمة قواعد </a:t>
            </a:r>
            <a:r>
              <a:rPr lang="ar-LY" dirty="0">
                <a:latin typeface="Sakkal Majalla" panose="02000000000000000000" pitchFamily="2" charset="-78"/>
                <a:cs typeface="Sakkal Majalla" panose="02000000000000000000" pitchFamily="2" charset="-78"/>
              </a:rPr>
              <a:t>البيانات، أنظمة شؤون الموظفين، ومختلف المعلومات الجغرافية، الأنظمة </a:t>
            </a:r>
            <a:r>
              <a:rPr lang="ar-LY" dirty="0" smtClean="0">
                <a:latin typeface="Sakkal Majalla" panose="02000000000000000000" pitchFamily="2" charset="-78"/>
                <a:cs typeface="Sakkal Majalla" panose="02000000000000000000" pitchFamily="2" charset="-78"/>
              </a:rPr>
              <a:t>المالية، </a:t>
            </a:r>
            <a:r>
              <a:rPr lang="ar-LY" dirty="0">
                <a:latin typeface="Sakkal Majalla" panose="02000000000000000000" pitchFamily="2" charset="-78"/>
                <a:cs typeface="Sakkal Majalla" panose="02000000000000000000" pitchFamily="2" charset="-78"/>
              </a:rPr>
              <a:t>ومختلف الأنظمة المعلوماتية التي تهدف إلى دعم عمليات </a:t>
            </a:r>
            <a:r>
              <a:rPr lang="ar-LY" dirty="0" smtClean="0">
                <a:latin typeface="Sakkal Majalla" panose="02000000000000000000" pitchFamily="2" charset="-78"/>
                <a:cs typeface="Sakkal Majalla" panose="02000000000000000000" pitchFamily="2" charset="-78"/>
              </a:rPr>
              <a:t>الحكومة الإدارية.</a:t>
            </a:r>
            <a:endParaRPr lang="en-US" dirty="0" smtClean="0">
              <a:latin typeface="Sakkal Majalla" panose="02000000000000000000" pitchFamily="2" charset="-78"/>
              <a:cs typeface="Sakkal Majalla" panose="02000000000000000000" pitchFamily="2" charset="-78"/>
            </a:endParaRPr>
          </a:p>
          <a:p>
            <a:pPr marL="0" indent="0" algn="just" rtl="1">
              <a:buNone/>
            </a:pPr>
            <a:endParaRPr lang="en-US" b="1" dirty="0" smtClean="0">
              <a:latin typeface="Sakkal Majalla" panose="02000000000000000000" pitchFamily="2" charset="-78"/>
              <a:cs typeface="Sakkal Majalla" panose="02000000000000000000" pitchFamily="2" charset="-78"/>
            </a:endParaRPr>
          </a:p>
          <a:p>
            <a:pPr marL="0" indent="0" algn="just" rtl="1">
              <a:buNone/>
            </a:pPr>
            <a:r>
              <a:rPr lang="ar-LY" b="1" dirty="0" smtClean="0">
                <a:latin typeface="Sakkal Majalla" panose="02000000000000000000" pitchFamily="2" charset="-78"/>
                <a:cs typeface="Sakkal Majalla" panose="02000000000000000000" pitchFamily="2" charset="-78"/>
              </a:rPr>
              <a:t>التجارة </a:t>
            </a:r>
            <a:r>
              <a:rPr lang="ar-LY" b="1" dirty="0">
                <a:latin typeface="Sakkal Majalla" panose="02000000000000000000" pitchFamily="2" charset="-78"/>
                <a:cs typeface="Sakkal Majalla" panose="02000000000000000000" pitchFamily="2" charset="-78"/>
              </a:rPr>
              <a:t>الإلكترونية</a:t>
            </a:r>
            <a:endParaRPr lang="en-US" b="1" dirty="0">
              <a:latin typeface="Sakkal Majalla" panose="02000000000000000000" pitchFamily="2" charset="-78"/>
              <a:cs typeface="Sakkal Majalla" panose="02000000000000000000" pitchFamily="2" charset="-78"/>
            </a:endParaRPr>
          </a:p>
          <a:p>
            <a:pPr marL="0" indent="0" algn="just" rtl="1">
              <a:buNone/>
            </a:pPr>
            <a:r>
              <a:rPr lang="ar-LY" dirty="0">
                <a:latin typeface="Sakkal Majalla" panose="02000000000000000000" pitchFamily="2" charset="-78"/>
                <a:cs typeface="Sakkal Majalla" panose="02000000000000000000" pitchFamily="2" charset="-78"/>
              </a:rPr>
              <a:t>نظام يُتيح عبر الإنترنت حركات بيع وشراء السلع </a:t>
            </a:r>
            <a:r>
              <a:rPr lang="ar-LY" dirty="0" smtClean="0">
                <a:latin typeface="Sakkal Majalla" panose="02000000000000000000" pitchFamily="2" charset="-78"/>
                <a:cs typeface="Sakkal Majalla" panose="02000000000000000000" pitchFamily="2" charset="-78"/>
              </a:rPr>
              <a:t>والخدمات</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والمعلومات</a:t>
            </a:r>
            <a:r>
              <a:rPr lang="ar-LY" dirty="0">
                <a:latin typeface="Sakkal Majalla" panose="02000000000000000000" pitchFamily="2" charset="-78"/>
                <a:cs typeface="Sakkal Majalla" panose="02000000000000000000" pitchFamily="2" charset="-78"/>
              </a:rPr>
              <a:t>، كما يُتيح أيضًا الحركات الإلكترونية التي تدعم توليد العوائد، مثل: عمليات</a:t>
            </a:r>
            <a:r>
              <a:rPr lang="en-US" dirty="0">
                <a:latin typeface="Sakkal Majalla" panose="02000000000000000000" pitchFamily="2" charset="-78"/>
                <a:cs typeface="Sakkal Majalla" panose="02000000000000000000" pitchFamily="2" charset="-78"/>
              </a:rPr>
              <a:t> </a:t>
            </a:r>
            <a:r>
              <a:rPr lang="ar-LY" dirty="0">
                <a:latin typeface="Sakkal Majalla" panose="02000000000000000000" pitchFamily="2" charset="-78"/>
                <a:cs typeface="Sakkal Majalla" panose="02000000000000000000" pitchFamily="2" charset="-78"/>
              </a:rPr>
              <a:t>تعزيز الطلب على تلك السلع والْخِدْمات والمعلومات.</a:t>
            </a:r>
            <a:endParaRPr lang="en-US" dirty="0">
              <a:latin typeface="Sakkal Majalla" panose="02000000000000000000" pitchFamily="2" charset="-78"/>
              <a:cs typeface="Sakkal Majalla" panose="02000000000000000000" pitchFamily="2" charset="-78"/>
            </a:endParaRPr>
          </a:p>
          <a:p>
            <a:pPr marL="0" indent="0" algn="just" rtl="1">
              <a:buNone/>
            </a:pPr>
            <a:endParaRPr lang="ar-LY" dirty="0" smtClean="0">
              <a:latin typeface="Sakkal Majalla" panose="02000000000000000000" pitchFamily="2" charset="-78"/>
              <a:cs typeface="Sakkal Majalla" panose="02000000000000000000" pitchFamily="2" charset="-78"/>
            </a:endParaRPr>
          </a:p>
          <a:p>
            <a:pPr marL="0" indent="0" algn="just" rtl="1">
              <a:buNone/>
            </a:pPr>
            <a:endParaRPr lang="en-US"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2315741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9873" y="1274617"/>
            <a:ext cx="10018713" cy="5144656"/>
          </a:xfrm>
        </p:spPr>
        <p:txBody>
          <a:bodyPr>
            <a:normAutofit/>
          </a:bodyPr>
          <a:lstStyle/>
          <a:p>
            <a:pPr marL="0" indent="0" algn="just" rtl="1">
              <a:buNone/>
            </a:pPr>
            <a:r>
              <a:rPr lang="ar-LY" b="1" dirty="0" smtClean="0">
                <a:latin typeface="Sakkal Majalla" panose="02000000000000000000" pitchFamily="2" charset="-78"/>
                <a:cs typeface="Sakkal Majalla" panose="02000000000000000000" pitchFamily="2" charset="-78"/>
              </a:rPr>
              <a:t>الخصائص </a:t>
            </a:r>
            <a:r>
              <a:rPr lang="ar-LY" b="1" dirty="0">
                <a:latin typeface="Sakkal Majalla" panose="02000000000000000000" pitchFamily="2" charset="-78"/>
                <a:cs typeface="Sakkal Majalla" panose="02000000000000000000" pitchFamily="2" charset="-78"/>
              </a:rPr>
              <a:t>والسمات المميزة للتجارة الإلكترونية عبر شبكة الإنترنت:</a:t>
            </a:r>
          </a:p>
          <a:p>
            <a:pPr marL="0" indent="0" algn="just" rtl="1">
              <a:buNone/>
            </a:pPr>
            <a:r>
              <a:rPr lang="ar-LY" dirty="0">
                <a:latin typeface="Sakkal Majalla" panose="02000000000000000000" pitchFamily="2" charset="-78"/>
                <a:cs typeface="Sakkal Majalla" panose="02000000000000000000" pitchFamily="2" charset="-78"/>
              </a:rPr>
              <a:t>إنَّ التجارة الإلكترونية التي تتمُّ خلال شبكة الإنترنت لها مجموعة من </a:t>
            </a:r>
            <a:r>
              <a:rPr lang="ar-LY" dirty="0" smtClean="0">
                <a:latin typeface="Sakkal Majalla" panose="02000000000000000000" pitchFamily="2" charset="-78"/>
                <a:cs typeface="Sakkal Majalla" panose="02000000000000000000" pitchFamily="2" charset="-78"/>
              </a:rPr>
              <a:t>السمات</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والخصائص </a:t>
            </a:r>
            <a:r>
              <a:rPr lang="ar-LY" dirty="0">
                <a:latin typeface="Sakkal Majalla" panose="02000000000000000000" pitchFamily="2" charset="-78"/>
                <a:cs typeface="Sakkal Majalla" panose="02000000000000000000" pitchFamily="2" charset="-78"/>
              </a:rPr>
              <a:t>التي تميزها عن العمليات التجارية الأخرى، وهي </a:t>
            </a:r>
            <a:r>
              <a:rPr lang="ar-LY" dirty="0" smtClean="0">
                <a:latin typeface="Sakkal Majalla" panose="02000000000000000000" pitchFamily="2" charset="-78"/>
                <a:cs typeface="Sakkal Majalla" panose="02000000000000000000" pitchFamily="2" charset="-78"/>
              </a:rPr>
              <a:t>كالآتي:</a:t>
            </a:r>
            <a:endParaRPr lang="en-US" dirty="0" smtClean="0">
              <a:latin typeface="Sakkal Majalla" panose="02000000000000000000" pitchFamily="2" charset="-78"/>
              <a:cs typeface="Sakkal Majalla" panose="02000000000000000000" pitchFamily="2" charset="-78"/>
            </a:endParaRPr>
          </a:p>
          <a:p>
            <a:pPr marL="457200" indent="-227013" algn="just" rtl="1">
              <a:buSzPct val="105000"/>
              <a:buFont typeface="+mj-lt"/>
              <a:buAutoNum type="arabicPeriod"/>
            </a:pPr>
            <a:r>
              <a:rPr lang="ar-LY" dirty="0" smtClean="0">
                <a:latin typeface="Sakkal Majalla" panose="02000000000000000000" pitchFamily="2" charset="-78"/>
                <a:cs typeface="Sakkal Majalla" panose="02000000000000000000" pitchFamily="2" charset="-78"/>
              </a:rPr>
              <a:t> </a:t>
            </a:r>
            <a:r>
              <a:rPr lang="ar-LY" dirty="0">
                <a:latin typeface="Sakkal Majalla" panose="02000000000000000000" pitchFamily="2" charset="-78"/>
                <a:cs typeface="Sakkal Majalla" panose="02000000000000000000" pitchFamily="2" charset="-78"/>
              </a:rPr>
              <a:t>عدم استخدام المستندات والوثائق الورقيَّة لها أثناء عمليات التبادل </a:t>
            </a:r>
            <a:r>
              <a:rPr lang="ar-LY" dirty="0" smtClean="0">
                <a:latin typeface="Sakkal Majalla" panose="02000000000000000000" pitchFamily="2" charset="-78"/>
                <a:cs typeface="Sakkal Majalla" panose="02000000000000000000" pitchFamily="2" charset="-78"/>
              </a:rPr>
              <a:t>التجاري</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والمالي</a:t>
            </a:r>
            <a:r>
              <a:rPr lang="ar-LY" dirty="0">
                <a:latin typeface="Sakkal Majalla" panose="02000000000000000000" pitchFamily="2" charset="-78"/>
                <a:cs typeface="Sakkal Majalla" panose="02000000000000000000" pitchFamily="2" charset="-78"/>
              </a:rPr>
              <a:t>، أو في أيِّ عمليات تتمُّ بواسطة التجارة </a:t>
            </a:r>
            <a:r>
              <a:rPr lang="ar-LY" dirty="0" smtClean="0">
                <a:latin typeface="Sakkal Majalla" panose="02000000000000000000" pitchFamily="2" charset="-78"/>
                <a:cs typeface="Sakkal Majalla" panose="02000000000000000000" pitchFamily="2" charset="-78"/>
              </a:rPr>
              <a:t>الإلكترونية</a:t>
            </a:r>
            <a:r>
              <a:rPr lang="en-US" dirty="0" smtClean="0">
                <a:latin typeface="Sakkal Majalla" panose="02000000000000000000" pitchFamily="2" charset="-78"/>
                <a:cs typeface="Sakkal Majalla" panose="02000000000000000000" pitchFamily="2" charset="-78"/>
              </a:rPr>
              <a:t>.</a:t>
            </a:r>
          </a:p>
          <a:p>
            <a:pPr marL="457200" indent="-227013" algn="just" rtl="1">
              <a:buSzPct val="105000"/>
              <a:buFont typeface="+mj-lt"/>
              <a:buAutoNum type="arabicPeriod"/>
            </a:pPr>
            <a:r>
              <a:rPr lang="ar-LY" dirty="0">
                <a:latin typeface="Sakkal Majalla" panose="02000000000000000000" pitchFamily="2" charset="-78"/>
                <a:cs typeface="Sakkal Majalla" panose="02000000000000000000" pitchFamily="2" charset="-78"/>
              </a:rPr>
              <a:t>تعمل الحكومات حاليٍّا على وضْع صِيَغ</a:t>
            </a:r>
            <a:r>
              <a:rPr lang="en-US" dirty="0">
                <a:latin typeface="Sakkal Majalla" panose="02000000000000000000" pitchFamily="2" charset="-78"/>
                <a:cs typeface="Sakkal Majalla" panose="02000000000000000000" pitchFamily="2" charset="-78"/>
              </a:rPr>
              <a:t> </a:t>
            </a:r>
            <a:r>
              <a:rPr lang="ar-LY" dirty="0">
                <a:latin typeface="Sakkal Majalla" panose="02000000000000000000" pitchFamily="2" charset="-78"/>
                <a:cs typeface="Sakkal Majalla" panose="02000000000000000000" pitchFamily="2" charset="-78"/>
              </a:rPr>
              <a:t>قانونية؛ لإمكان إثبات المعاملات التجارية </a:t>
            </a:r>
            <a:r>
              <a:rPr lang="ar-LY" dirty="0" smtClean="0">
                <a:latin typeface="Sakkal Majalla" panose="02000000000000000000" pitchFamily="2" charset="-78"/>
                <a:cs typeface="Sakkal Majalla" panose="02000000000000000000" pitchFamily="2" charset="-78"/>
              </a:rPr>
              <a:t>الإلكترونية</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 وذلك نظرا لصعوبة </a:t>
            </a:r>
            <a:r>
              <a:rPr lang="ar-LY" dirty="0">
                <a:latin typeface="Sakkal Majalla" panose="02000000000000000000" pitchFamily="2" charset="-78"/>
                <a:cs typeface="Sakkal Majalla" panose="02000000000000000000" pitchFamily="2" charset="-78"/>
              </a:rPr>
              <a:t>تحقيق الإثبات القانوني في المعاملات التي تتمُّ بواسطة التجارة </a:t>
            </a:r>
            <a:r>
              <a:rPr lang="ar-LY" dirty="0" smtClean="0">
                <a:latin typeface="Sakkal Majalla" panose="02000000000000000000" pitchFamily="2" charset="-78"/>
                <a:cs typeface="Sakkal Majalla" panose="02000000000000000000" pitchFamily="2" charset="-78"/>
              </a:rPr>
              <a:t>الإلكترونية</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عبر </a:t>
            </a:r>
            <a:r>
              <a:rPr lang="ar-LY" dirty="0">
                <a:latin typeface="Sakkal Majalla" panose="02000000000000000000" pitchFamily="2" charset="-78"/>
                <a:cs typeface="Sakkal Majalla" panose="02000000000000000000" pitchFamily="2" charset="-78"/>
              </a:rPr>
              <a:t>شبكة الإنترنت حتى </a:t>
            </a:r>
            <a:r>
              <a:rPr lang="ar-LY" dirty="0" smtClean="0">
                <a:latin typeface="Sakkal Majalla" panose="02000000000000000000" pitchFamily="2" charset="-78"/>
                <a:cs typeface="Sakkal Majalla" panose="02000000000000000000" pitchFamily="2" charset="-78"/>
              </a:rPr>
              <a:t>الآن</a:t>
            </a:r>
            <a:r>
              <a:rPr lang="ar-LY" dirty="0">
                <a:latin typeface="Sakkal Majalla" panose="02000000000000000000" pitchFamily="2" charset="-78"/>
                <a:cs typeface="Sakkal Majalla" panose="02000000000000000000" pitchFamily="2" charset="-78"/>
              </a:rPr>
              <a:t>.</a:t>
            </a:r>
            <a:endParaRPr lang="en-US" dirty="0" smtClean="0">
              <a:latin typeface="Sakkal Majalla" panose="02000000000000000000" pitchFamily="2" charset="-78"/>
              <a:cs typeface="Sakkal Majalla" panose="02000000000000000000" pitchFamily="2" charset="-78"/>
            </a:endParaRPr>
          </a:p>
          <a:p>
            <a:pPr marL="457200" indent="-227013" algn="r" rtl="1">
              <a:buSzPct val="105000"/>
              <a:buFont typeface="+mj-lt"/>
              <a:buAutoNum type="arabicPeriod"/>
            </a:pPr>
            <a:r>
              <a:rPr lang="ar-LY" dirty="0">
                <a:latin typeface="Sakkal Majalla" panose="02000000000000000000" pitchFamily="2" charset="-78"/>
                <a:cs typeface="Sakkal Majalla" panose="02000000000000000000" pitchFamily="2" charset="-78"/>
              </a:rPr>
              <a:t>انَّ العلاقة بين طرفي العمليات التجارية التي تتمُّ بواسطة </a:t>
            </a:r>
            <a:r>
              <a:rPr lang="ar-LY" dirty="0" smtClean="0">
                <a:latin typeface="Sakkal Majalla" panose="02000000000000000000" pitchFamily="2" charset="-78"/>
                <a:cs typeface="Sakkal Majalla" panose="02000000000000000000" pitchFamily="2" charset="-78"/>
              </a:rPr>
              <a:t>التجارة</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الإلكترونية </a:t>
            </a:r>
            <a:r>
              <a:rPr lang="ar-LY" dirty="0">
                <a:latin typeface="Sakkal Majalla" panose="02000000000000000000" pitchFamily="2" charset="-78"/>
                <a:cs typeface="Sakkal Majalla" panose="02000000000000000000" pitchFamily="2" charset="-78"/>
              </a:rPr>
              <a:t>تكون غير مباشرة؛ أي: لا يحدث تلاقٍ بين </a:t>
            </a:r>
            <a:r>
              <a:rPr lang="ar-LY" dirty="0" smtClean="0">
                <a:latin typeface="Sakkal Majalla" panose="02000000000000000000" pitchFamily="2" charset="-78"/>
                <a:cs typeface="Sakkal Majalla" panose="02000000000000000000" pitchFamily="2" charset="-78"/>
              </a:rPr>
              <a:t>طرفي</a:t>
            </a:r>
            <a:r>
              <a:rPr lang="en-US" dirty="0" smtClean="0">
                <a:latin typeface="Sakkal Majalla" panose="02000000000000000000" pitchFamily="2" charset="-78"/>
                <a:cs typeface="Sakkal Majalla" panose="02000000000000000000" pitchFamily="2" charset="-78"/>
              </a:rPr>
              <a:t> </a:t>
            </a:r>
            <a:r>
              <a:rPr lang="ar-LY" dirty="0">
                <a:latin typeface="Sakkal Majalla" panose="02000000000000000000" pitchFamily="2" charset="-78"/>
                <a:cs typeface="Sakkal Majalla" panose="02000000000000000000" pitchFamily="2" charset="-78"/>
              </a:rPr>
              <a:t>المعاملات، وإنما تتمُّ اللقاءات من خلال شبكة </a:t>
            </a:r>
            <a:r>
              <a:rPr lang="ar-LY" dirty="0" smtClean="0">
                <a:latin typeface="Sakkal Majalla" panose="02000000000000000000" pitchFamily="2" charset="-78"/>
                <a:cs typeface="Sakkal Majalla" panose="02000000000000000000" pitchFamily="2" charset="-78"/>
              </a:rPr>
              <a:t>الإنترنت</a:t>
            </a:r>
            <a:r>
              <a:rPr lang="en-US" dirty="0" smtClean="0">
                <a:latin typeface="Sakkal Majalla" panose="02000000000000000000" pitchFamily="2" charset="-78"/>
                <a:cs typeface="Sakkal Majalla" panose="02000000000000000000" pitchFamily="2" charset="-78"/>
              </a:rPr>
              <a:t>.</a:t>
            </a:r>
          </a:p>
          <a:p>
            <a:pPr marL="230187" indent="0" algn="r" rtl="1">
              <a:buSzPct val="105000"/>
              <a:buNone/>
            </a:pPr>
            <a:endParaRPr lang="en-US" b="1" dirty="0">
              <a:latin typeface="Sakkal Majalla" panose="02000000000000000000" pitchFamily="2" charset="-78"/>
              <a:cs typeface="Sakkal Majalla" panose="02000000000000000000" pitchFamily="2" charset="-78"/>
            </a:endParaRPr>
          </a:p>
        </p:txBody>
      </p:sp>
      <p:sp>
        <p:nvSpPr>
          <p:cNvPr id="4" name="Title 1"/>
          <p:cNvSpPr>
            <a:spLocks noGrp="1"/>
          </p:cNvSpPr>
          <p:nvPr>
            <p:ph type="title"/>
          </p:nvPr>
        </p:nvSpPr>
        <p:spPr>
          <a:xfrm>
            <a:off x="1096385" y="-284018"/>
            <a:ext cx="10018713" cy="1752599"/>
          </a:xfrm>
        </p:spPr>
        <p:txBody>
          <a:bodyPr/>
          <a:lstStyle/>
          <a:p>
            <a:r>
              <a:rPr lang="ar-LY" b="1" dirty="0">
                <a:solidFill>
                  <a:schemeClr val="accent1">
                    <a:lumMod val="50000"/>
                  </a:schemeClr>
                </a:solidFill>
                <a:latin typeface="Sakkal Majalla" panose="02000000000000000000" pitchFamily="2" charset="-78"/>
                <a:cs typeface="Sakkal Majalla" panose="02000000000000000000" pitchFamily="2" charset="-78"/>
              </a:rPr>
              <a:t>أقسام الحكومة </a:t>
            </a:r>
            <a:r>
              <a:rPr lang="ar-LY" b="1" dirty="0" smtClean="0">
                <a:solidFill>
                  <a:schemeClr val="accent1">
                    <a:lumMod val="50000"/>
                  </a:schemeClr>
                </a:solidFill>
                <a:latin typeface="Sakkal Majalla" panose="02000000000000000000" pitchFamily="2" charset="-78"/>
                <a:cs typeface="Sakkal Majalla" panose="02000000000000000000" pitchFamily="2" charset="-78"/>
              </a:rPr>
              <a:t>الالكترونية</a:t>
            </a:r>
            <a:r>
              <a:rPr lang="en-US" b="1" dirty="0" smtClean="0">
                <a:solidFill>
                  <a:schemeClr val="accent1">
                    <a:lumMod val="50000"/>
                  </a:schemeClr>
                </a:solidFill>
                <a:latin typeface="Sakkal Majalla" panose="02000000000000000000" pitchFamily="2" charset="-78"/>
                <a:cs typeface="Sakkal Majalla" panose="02000000000000000000" pitchFamily="2" charset="-78"/>
              </a:rPr>
              <a:t/>
            </a:r>
            <a:br>
              <a:rPr lang="en-US" b="1" dirty="0" smtClean="0">
                <a:solidFill>
                  <a:schemeClr val="accent1">
                    <a:lumMod val="50000"/>
                  </a:schemeClr>
                </a:solidFill>
                <a:latin typeface="Sakkal Majalla" panose="02000000000000000000" pitchFamily="2" charset="-78"/>
                <a:cs typeface="Sakkal Majalla" panose="02000000000000000000" pitchFamily="2" charset="-78"/>
              </a:rPr>
            </a:br>
            <a:r>
              <a:rPr lang="ar-LY" sz="2500" b="1" dirty="0" smtClean="0">
                <a:solidFill>
                  <a:schemeClr val="accent1">
                    <a:lumMod val="50000"/>
                  </a:schemeClr>
                </a:solidFill>
                <a:latin typeface="Sakkal Majalla" panose="02000000000000000000" pitchFamily="2" charset="-78"/>
                <a:cs typeface="Sakkal Majalla" panose="02000000000000000000" pitchFamily="2" charset="-78"/>
              </a:rPr>
              <a:t>التجارة الالكترونية</a:t>
            </a:r>
            <a:endParaRPr lang="en-US" sz="2500" dirty="0"/>
          </a:p>
        </p:txBody>
      </p:sp>
    </p:spTree>
    <p:extLst>
      <p:ext uri="{BB962C8B-B14F-4D97-AF65-F5344CB8AC3E}">
        <p14:creationId xmlns:p14="http://schemas.microsoft.com/office/powerpoint/2010/main" val="10379678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8274" y="1678709"/>
            <a:ext cx="10018713" cy="3124201"/>
          </a:xfrm>
        </p:spPr>
        <p:txBody>
          <a:bodyPr>
            <a:normAutofit/>
          </a:bodyPr>
          <a:lstStyle/>
          <a:p>
            <a:pPr marL="457200" indent="-227013" algn="r" rtl="1">
              <a:buSzPct val="105000"/>
              <a:buFont typeface="+mj-lt"/>
              <a:buAutoNum type="arabicPeriod" startAt="4"/>
            </a:pPr>
            <a:r>
              <a:rPr lang="ar-LY" dirty="0">
                <a:latin typeface="Sakkal Majalla" panose="02000000000000000000" pitchFamily="2" charset="-78"/>
                <a:cs typeface="Sakkal Majalla" panose="02000000000000000000" pitchFamily="2" charset="-78"/>
              </a:rPr>
              <a:t>إمكانيَّة التفاعُل بين أطراف التعامل وبصورة جماعية، بحيث يستطيع أحد </a:t>
            </a:r>
            <a:r>
              <a:rPr lang="ar-LY" dirty="0" smtClean="0">
                <a:latin typeface="Sakkal Majalla" panose="02000000000000000000" pitchFamily="2" charset="-78"/>
                <a:cs typeface="Sakkal Majalla" panose="02000000000000000000" pitchFamily="2" charset="-78"/>
              </a:rPr>
              <a:t>أطراف</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المعاملات </a:t>
            </a:r>
            <a:r>
              <a:rPr lang="ar-LY" dirty="0">
                <a:latin typeface="Sakkal Majalla" panose="02000000000000000000" pitchFamily="2" charset="-78"/>
                <a:cs typeface="Sakkal Majalla" panose="02000000000000000000" pitchFamily="2" charset="-78"/>
              </a:rPr>
              <a:t>أنْ يقومَ بالتعامل والتفاعل مع أكثر من جِهة في نفس </a:t>
            </a:r>
            <a:r>
              <a:rPr lang="ar-LY" dirty="0" smtClean="0">
                <a:latin typeface="Sakkal Majalla" panose="02000000000000000000" pitchFamily="2" charset="-78"/>
                <a:cs typeface="Sakkal Majalla" panose="02000000000000000000" pitchFamily="2" charset="-78"/>
              </a:rPr>
              <a:t>الوقت</a:t>
            </a:r>
            <a:r>
              <a:rPr lang="en-US" dirty="0" smtClean="0">
                <a:latin typeface="Sakkal Majalla" panose="02000000000000000000" pitchFamily="2" charset="-78"/>
                <a:cs typeface="Sakkal Majalla" panose="02000000000000000000" pitchFamily="2" charset="-78"/>
              </a:rPr>
              <a:t>.</a:t>
            </a:r>
          </a:p>
          <a:p>
            <a:pPr marL="457200" indent="-227013" algn="r" rtl="1">
              <a:buSzPct val="105000"/>
              <a:buFont typeface="+mj-lt"/>
              <a:buAutoNum type="arabicPeriod" startAt="4"/>
            </a:pPr>
            <a:r>
              <a:rPr lang="ar-LY" dirty="0">
                <a:latin typeface="Sakkal Majalla" panose="02000000000000000000" pitchFamily="2" charset="-78"/>
                <a:cs typeface="Sakkal Majalla" panose="02000000000000000000" pitchFamily="2" charset="-78"/>
              </a:rPr>
              <a:t>إمكانية تدفُّق وانسياب المعلومات بين طرفي المعاملات، من خلال </a:t>
            </a:r>
            <a:r>
              <a:rPr lang="ar-LY" dirty="0" smtClean="0">
                <a:latin typeface="Sakkal Majalla" panose="02000000000000000000" pitchFamily="2" charset="-78"/>
                <a:cs typeface="Sakkal Majalla" panose="02000000000000000000" pitchFamily="2" charset="-78"/>
              </a:rPr>
              <a:t>التبادل</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الالكتروني للبيانات</a:t>
            </a:r>
            <a:r>
              <a:rPr lang="en-US" dirty="0" smtClean="0">
                <a:latin typeface="Sakkal Majalla" panose="02000000000000000000" pitchFamily="2" charset="-78"/>
                <a:cs typeface="Sakkal Majalla" panose="02000000000000000000" pitchFamily="2" charset="-78"/>
              </a:rPr>
              <a:t>.</a:t>
            </a:r>
          </a:p>
          <a:p>
            <a:pPr marL="457200" indent="-227013" algn="r" rtl="1">
              <a:buSzPct val="105000"/>
              <a:buFont typeface="+mj-lt"/>
              <a:buAutoNum type="arabicPeriod" startAt="6"/>
            </a:pPr>
            <a:r>
              <a:rPr lang="ar-LY" dirty="0">
                <a:latin typeface="Sakkal Majalla" panose="02000000000000000000" pitchFamily="2" charset="-78"/>
                <a:cs typeface="Sakkal Majalla" panose="02000000000000000000" pitchFamily="2" charset="-78"/>
              </a:rPr>
              <a:t>انتهاء دور الوسيط في المعاملات التي تتمُّ من خلال </a:t>
            </a:r>
            <a:r>
              <a:rPr lang="ar-LY" dirty="0" smtClean="0">
                <a:latin typeface="Sakkal Majalla" panose="02000000000000000000" pitchFamily="2" charset="-78"/>
                <a:cs typeface="Sakkal Majalla" panose="02000000000000000000" pitchFamily="2" charset="-78"/>
              </a:rPr>
              <a:t>التجارة</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الإلكترونية </a:t>
            </a:r>
            <a:r>
              <a:rPr lang="ar-LY" dirty="0">
                <a:latin typeface="Sakkal Majalla" panose="02000000000000000000" pitchFamily="2" charset="-78"/>
                <a:cs typeface="Sakkal Majalla" panose="02000000000000000000" pitchFamily="2" charset="-78"/>
              </a:rPr>
              <a:t>عبر شبكة الإنترنت؛ حيث إنه من خلال </a:t>
            </a:r>
            <a:r>
              <a:rPr lang="ar-LY" dirty="0" smtClean="0">
                <a:latin typeface="Sakkal Majalla" panose="02000000000000000000" pitchFamily="2" charset="-78"/>
                <a:cs typeface="Sakkal Majalla" panose="02000000000000000000" pitchFamily="2" charset="-78"/>
              </a:rPr>
              <a:t>إمكانية</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التفاعل </a:t>
            </a:r>
            <a:r>
              <a:rPr lang="ar-LY" dirty="0">
                <a:latin typeface="Sakkal Majalla" panose="02000000000000000000" pitchFamily="2" charset="-78"/>
                <a:cs typeface="Sakkal Majalla" panose="02000000000000000000" pitchFamily="2" charset="-78"/>
              </a:rPr>
              <a:t>المباشر بين طرفي المعاملات دون الحاجة إلى </a:t>
            </a:r>
            <a:r>
              <a:rPr lang="ar-LY" dirty="0" smtClean="0">
                <a:latin typeface="Sakkal Majalla" panose="02000000000000000000" pitchFamily="2" charset="-78"/>
                <a:cs typeface="Sakkal Majalla" panose="02000000000000000000" pitchFamily="2" charset="-78"/>
              </a:rPr>
              <a:t>تدخُّل</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أيِّ وسيط</a:t>
            </a:r>
            <a:r>
              <a:rPr lang="en-US" dirty="0" smtClean="0">
                <a:latin typeface="Sakkal Majalla" panose="02000000000000000000" pitchFamily="2" charset="-78"/>
                <a:cs typeface="Sakkal Majalla" panose="02000000000000000000" pitchFamily="2" charset="-78"/>
              </a:rPr>
              <a:t>.</a:t>
            </a:r>
          </a:p>
          <a:p>
            <a:pPr marL="457200" indent="-227013" algn="r" rtl="1">
              <a:buSzPct val="105000"/>
              <a:buFont typeface="+mj-lt"/>
              <a:buAutoNum type="arabicPeriod" startAt="7"/>
            </a:pPr>
            <a:r>
              <a:rPr lang="ar-LY" dirty="0">
                <a:latin typeface="Sakkal Majalla" panose="02000000000000000000" pitchFamily="2" charset="-78"/>
                <a:cs typeface="Sakkal Majalla" panose="02000000000000000000" pitchFamily="2" charset="-78"/>
              </a:rPr>
              <a:t>إمكانية إجراء المعاملات التجارية بصورة كاملة، بداية من الإعلان عن </a:t>
            </a:r>
            <a:r>
              <a:rPr lang="ar-LY" dirty="0" smtClean="0">
                <a:latin typeface="Sakkal Majalla" panose="02000000000000000000" pitchFamily="2" charset="-78"/>
                <a:cs typeface="Sakkal Majalla" panose="02000000000000000000" pitchFamily="2" charset="-78"/>
              </a:rPr>
              <a:t>السلعة</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ووصولاً </a:t>
            </a:r>
            <a:r>
              <a:rPr lang="ar-LY" dirty="0">
                <a:latin typeface="Sakkal Majalla" panose="02000000000000000000" pitchFamily="2" charset="-78"/>
                <a:cs typeface="Sakkal Majalla" panose="02000000000000000000" pitchFamily="2" charset="-78"/>
              </a:rPr>
              <a:t>إلى تسليمها إلى العُملاء</a:t>
            </a:r>
            <a:endParaRPr lang="en-US" dirty="0">
              <a:latin typeface="Sakkal Majalla" panose="02000000000000000000" pitchFamily="2" charset="-78"/>
              <a:cs typeface="Sakkal Majalla" panose="02000000000000000000" pitchFamily="2" charset="-78"/>
            </a:endParaRPr>
          </a:p>
        </p:txBody>
      </p:sp>
      <p:sp>
        <p:nvSpPr>
          <p:cNvPr id="6" name="Title 1"/>
          <p:cNvSpPr txBox="1">
            <a:spLocks/>
          </p:cNvSpPr>
          <p:nvPr/>
        </p:nvSpPr>
        <p:spPr>
          <a:xfrm>
            <a:off x="1096385" y="-284018"/>
            <a:ext cx="10018713" cy="1752599"/>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ar-LY" b="1" smtClean="0">
                <a:solidFill>
                  <a:schemeClr val="accent1">
                    <a:lumMod val="50000"/>
                  </a:schemeClr>
                </a:solidFill>
                <a:latin typeface="Sakkal Majalla" panose="02000000000000000000" pitchFamily="2" charset="-78"/>
                <a:cs typeface="Sakkal Majalla" panose="02000000000000000000" pitchFamily="2" charset="-78"/>
              </a:rPr>
              <a:t>أقسام الحكومة الالكترونية</a:t>
            </a:r>
            <a:r>
              <a:rPr lang="en-US" b="1" smtClean="0">
                <a:solidFill>
                  <a:schemeClr val="accent1">
                    <a:lumMod val="50000"/>
                  </a:schemeClr>
                </a:solidFill>
                <a:latin typeface="Sakkal Majalla" panose="02000000000000000000" pitchFamily="2" charset="-78"/>
                <a:cs typeface="Sakkal Majalla" panose="02000000000000000000" pitchFamily="2" charset="-78"/>
              </a:rPr>
              <a:t/>
            </a:r>
            <a:br>
              <a:rPr lang="en-US" b="1" smtClean="0">
                <a:solidFill>
                  <a:schemeClr val="accent1">
                    <a:lumMod val="50000"/>
                  </a:schemeClr>
                </a:solidFill>
                <a:latin typeface="Sakkal Majalla" panose="02000000000000000000" pitchFamily="2" charset="-78"/>
                <a:cs typeface="Sakkal Majalla" panose="02000000000000000000" pitchFamily="2" charset="-78"/>
              </a:rPr>
            </a:br>
            <a:r>
              <a:rPr lang="ar-LY" sz="2500" b="1" smtClean="0">
                <a:solidFill>
                  <a:schemeClr val="accent1">
                    <a:lumMod val="50000"/>
                  </a:schemeClr>
                </a:solidFill>
                <a:latin typeface="Sakkal Majalla" panose="02000000000000000000" pitchFamily="2" charset="-78"/>
                <a:cs typeface="Sakkal Majalla" panose="02000000000000000000" pitchFamily="2" charset="-78"/>
              </a:rPr>
              <a:t>التجارة الالكترونية</a:t>
            </a:r>
            <a:endParaRPr lang="en-US" sz="2500" dirty="0"/>
          </a:p>
        </p:txBody>
      </p:sp>
    </p:spTree>
    <p:extLst>
      <p:ext uri="{BB962C8B-B14F-4D97-AF65-F5344CB8AC3E}">
        <p14:creationId xmlns:p14="http://schemas.microsoft.com/office/powerpoint/2010/main" val="24129906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8273" y="2242128"/>
            <a:ext cx="10018713" cy="3124201"/>
          </a:xfrm>
        </p:spPr>
        <p:txBody>
          <a:bodyPr>
            <a:noAutofit/>
          </a:bodyPr>
          <a:lstStyle/>
          <a:p>
            <a:pPr marL="0" indent="0" algn="r" rtl="1">
              <a:buNone/>
            </a:pPr>
            <a:r>
              <a:rPr lang="ar-LY" sz="2600" b="1" dirty="0">
                <a:latin typeface="Sakkal Majalla" panose="02000000000000000000" pitchFamily="2" charset="-78"/>
                <a:cs typeface="Sakkal Majalla" panose="02000000000000000000" pitchFamily="2" charset="-78"/>
              </a:rPr>
              <a:t>فوائد التجارة </a:t>
            </a:r>
            <a:r>
              <a:rPr lang="ar-LY" sz="2600" b="1" dirty="0" smtClean="0">
                <a:latin typeface="Sakkal Majalla" panose="02000000000000000000" pitchFamily="2" charset="-78"/>
                <a:cs typeface="Sakkal Majalla" panose="02000000000000000000" pitchFamily="2" charset="-78"/>
              </a:rPr>
              <a:t>الإلكترونية:</a:t>
            </a:r>
          </a:p>
          <a:p>
            <a:pPr marL="341313" indent="-165100" algn="r" rtl="1">
              <a:buSzPct val="105000"/>
              <a:buFont typeface="+mj-lt"/>
              <a:buAutoNum type="arabicPeriod"/>
            </a:pPr>
            <a:r>
              <a:rPr lang="ar-LY" b="1" dirty="0" smtClean="0">
                <a:latin typeface="Sakkal Majalla" panose="02000000000000000000" pitchFamily="2" charset="-78"/>
                <a:cs typeface="Sakkal Majalla" panose="02000000000000000000" pitchFamily="2" charset="-78"/>
              </a:rPr>
              <a:t> فوائد التجارة الإلكترونية للشركات والمؤسَّسات:</a:t>
            </a:r>
          </a:p>
          <a:p>
            <a:pPr marL="461963" indent="-176213" algn="r" rtl="1">
              <a:buSzPct val="105000"/>
            </a:pPr>
            <a:r>
              <a:rPr lang="ar-LY" dirty="0" smtClean="0">
                <a:latin typeface="Sakkal Majalla" panose="02000000000000000000" pitchFamily="2" charset="-78"/>
                <a:cs typeface="Sakkal Majalla" panose="02000000000000000000" pitchFamily="2" charset="-78"/>
              </a:rPr>
              <a:t>التجارة </a:t>
            </a:r>
            <a:r>
              <a:rPr lang="ar-LY" dirty="0">
                <a:latin typeface="Sakkal Majalla" panose="02000000000000000000" pitchFamily="2" charset="-78"/>
                <a:cs typeface="Sakkal Majalla" panose="02000000000000000000" pitchFamily="2" charset="-78"/>
              </a:rPr>
              <a:t>الإلكترونية توسِّع نطاق السوق إلى نطاق دولي وعالَمي، فمع القليل </a:t>
            </a:r>
            <a:r>
              <a:rPr lang="ar-LY" dirty="0" smtClean="0">
                <a:latin typeface="Sakkal Majalla" panose="02000000000000000000" pitchFamily="2" charset="-78"/>
                <a:cs typeface="Sakkal Majalla" panose="02000000000000000000" pitchFamily="2" charset="-78"/>
              </a:rPr>
              <a:t>من</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التكاليف فإنَّ بوسع أيِّ شركة إيجاد مستهلكين أكثر، ومزودين أفضل، وشُركاء</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أكثر </a:t>
            </a:r>
            <a:r>
              <a:rPr lang="ar-LY" dirty="0">
                <a:latin typeface="Sakkal Majalla" panose="02000000000000000000" pitchFamily="2" charset="-78"/>
                <a:cs typeface="Sakkal Majalla" panose="02000000000000000000" pitchFamily="2" charset="-78"/>
              </a:rPr>
              <a:t>ملائمة، وبصورة سريعة وسهلة.</a:t>
            </a:r>
          </a:p>
          <a:p>
            <a:pPr marL="461963" indent="-176213" algn="r" rtl="1">
              <a:buSzPct val="105000"/>
            </a:pPr>
            <a:r>
              <a:rPr lang="ar-LY" dirty="0">
                <a:latin typeface="Sakkal Majalla" panose="02000000000000000000" pitchFamily="2" charset="-78"/>
                <a:cs typeface="Sakkal Majalla" panose="02000000000000000000" pitchFamily="2" charset="-78"/>
              </a:rPr>
              <a:t>التجارة الإلكترونيَّة تخفض تكاليف إنشاء ومعالجة وتوزيع، وحِفْظ </a:t>
            </a:r>
            <a:r>
              <a:rPr lang="ar-LY" dirty="0" smtClean="0">
                <a:latin typeface="Sakkal Majalla" panose="02000000000000000000" pitchFamily="2" charset="-78"/>
                <a:cs typeface="Sakkal Majalla" panose="02000000000000000000" pitchFamily="2" charset="-78"/>
              </a:rPr>
              <a:t>واسترجاع</a:t>
            </a:r>
            <a:r>
              <a:rPr lang="en-US" dirty="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المعلومات الورقية</a:t>
            </a:r>
            <a:r>
              <a:rPr lang="en-US" dirty="0" smtClean="0">
                <a:latin typeface="Sakkal Majalla" panose="02000000000000000000" pitchFamily="2" charset="-78"/>
                <a:cs typeface="Sakkal Majalla" panose="02000000000000000000" pitchFamily="2" charset="-78"/>
              </a:rPr>
              <a:t>.</a:t>
            </a:r>
            <a:endParaRPr lang="ar-LY" dirty="0">
              <a:latin typeface="Sakkal Majalla" panose="02000000000000000000" pitchFamily="2" charset="-78"/>
              <a:cs typeface="Sakkal Majalla" panose="02000000000000000000" pitchFamily="2" charset="-78"/>
            </a:endParaRPr>
          </a:p>
          <a:p>
            <a:pPr marL="461963" indent="-176213" algn="r" rtl="1">
              <a:buSzPct val="105000"/>
            </a:pPr>
            <a:r>
              <a:rPr lang="ar-LY" dirty="0" smtClean="0">
                <a:latin typeface="Sakkal Majalla" panose="02000000000000000000" pitchFamily="2" charset="-78"/>
                <a:cs typeface="Sakkal Majalla" panose="02000000000000000000" pitchFamily="2" charset="-78"/>
              </a:rPr>
              <a:t>التجارة </a:t>
            </a:r>
            <a:r>
              <a:rPr lang="ar-LY" dirty="0">
                <a:latin typeface="Sakkal Majalla" panose="02000000000000000000" pitchFamily="2" charset="-78"/>
                <a:cs typeface="Sakkal Majalla" panose="02000000000000000000" pitchFamily="2" charset="-78"/>
              </a:rPr>
              <a:t>الإلكترونية تسمح بخَفْض المخزونات، عن طريق استعمال عملية </a:t>
            </a:r>
            <a:r>
              <a:rPr lang="ar-LY" dirty="0" smtClean="0">
                <a:latin typeface="Sakkal Majalla" panose="02000000000000000000" pitchFamily="2" charset="-78"/>
                <a:cs typeface="Sakkal Majalla" panose="02000000000000000000" pitchFamily="2" charset="-78"/>
              </a:rPr>
              <a:t>السحب</a:t>
            </a:r>
            <a:r>
              <a:rPr lang="en-US" dirty="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في </a:t>
            </a:r>
            <a:r>
              <a:rPr lang="ar-LY" dirty="0">
                <a:latin typeface="Sakkal Majalla" panose="02000000000000000000" pitchFamily="2" charset="-78"/>
                <a:cs typeface="Sakkal Majalla" panose="02000000000000000000" pitchFamily="2" charset="-78"/>
              </a:rPr>
              <a:t>نظام إدارة سلسلة التزويد، ففي نظام السحب تبدأ العملية بالحصول </a:t>
            </a:r>
            <a:r>
              <a:rPr lang="ar-LY" dirty="0" smtClean="0">
                <a:latin typeface="Sakkal Majalla" panose="02000000000000000000" pitchFamily="2" charset="-78"/>
                <a:cs typeface="Sakkal Majalla" panose="02000000000000000000" pitchFamily="2" charset="-78"/>
              </a:rPr>
              <a:t>على</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طلب </a:t>
            </a:r>
            <a:r>
              <a:rPr lang="ar-LY" dirty="0">
                <a:latin typeface="Sakkal Majalla" panose="02000000000000000000" pitchFamily="2" charset="-78"/>
                <a:cs typeface="Sakkal Majalla" panose="02000000000000000000" pitchFamily="2" charset="-78"/>
              </a:rPr>
              <a:t>تجاري من قبل المستهلك، وتزويد المستهلك بطلبه من خلال </a:t>
            </a:r>
            <a:r>
              <a:rPr lang="ar-LY" dirty="0" smtClean="0">
                <a:latin typeface="Sakkal Majalla" panose="02000000000000000000" pitchFamily="2" charset="-78"/>
                <a:cs typeface="Sakkal Majalla" panose="02000000000000000000" pitchFamily="2" charset="-78"/>
              </a:rPr>
              <a:t>التصنيع</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 الوقتي المناسب </a:t>
            </a:r>
            <a:r>
              <a:rPr lang="en-US" dirty="0" smtClean="0">
                <a:latin typeface="Sakkal Majalla" panose="02000000000000000000" pitchFamily="2" charset="-78"/>
                <a:cs typeface="Sakkal Majalla" panose="02000000000000000000" pitchFamily="2" charset="-78"/>
              </a:rPr>
              <a:t>Just-in-Time</a:t>
            </a:r>
            <a:r>
              <a:rPr lang="ar-LY" dirty="0" smtClean="0">
                <a:latin typeface="Sakkal Majalla" panose="02000000000000000000" pitchFamily="2" charset="-78"/>
                <a:cs typeface="Sakkal Majalla" panose="02000000000000000000" pitchFamily="2" charset="-78"/>
              </a:rPr>
              <a:t>. حيث تسمح عملية </a:t>
            </a:r>
            <a:r>
              <a:rPr lang="ar-LY">
                <a:latin typeface="Sakkal Majalla" panose="02000000000000000000" pitchFamily="2" charset="-78"/>
                <a:cs typeface="Sakkal Majalla" panose="02000000000000000000" pitchFamily="2" charset="-78"/>
              </a:rPr>
              <a:t>السحب </a:t>
            </a:r>
            <a:r>
              <a:rPr lang="ar-LY" smtClean="0">
                <a:latin typeface="Sakkal Majalla" panose="02000000000000000000" pitchFamily="2" charset="-78"/>
                <a:cs typeface="Sakkal Majalla" panose="02000000000000000000" pitchFamily="2" charset="-78"/>
              </a:rPr>
              <a:t>بتصنيع </a:t>
            </a:r>
            <a:r>
              <a:rPr lang="ar-LY" dirty="0">
                <a:latin typeface="Sakkal Majalla" panose="02000000000000000000" pitchFamily="2" charset="-78"/>
                <a:cs typeface="Sakkal Majalla" panose="02000000000000000000" pitchFamily="2" charset="-78"/>
              </a:rPr>
              <a:t>المنتج أو الخدمة وَفْقًا لمتطلبات المشتري، </a:t>
            </a:r>
            <a:r>
              <a:rPr lang="ar-LY" dirty="0" smtClean="0">
                <a:latin typeface="Sakkal Majalla" panose="02000000000000000000" pitchFamily="2" charset="-78"/>
                <a:cs typeface="Sakkal Majalla" panose="02000000000000000000" pitchFamily="2" charset="-78"/>
              </a:rPr>
              <a:t>وهذا </a:t>
            </a:r>
            <a:r>
              <a:rPr lang="ar-LY" dirty="0">
                <a:latin typeface="Sakkal Majalla" panose="02000000000000000000" pitchFamily="2" charset="-78"/>
                <a:cs typeface="Sakkal Majalla" panose="02000000000000000000" pitchFamily="2" charset="-78"/>
              </a:rPr>
              <a:t>يُعطي الشركة أفضليَّة تجارية على منافسيها</a:t>
            </a:r>
            <a:r>
              <a:rPr lang="ar-LY" dirty="0" smtClean="0">
                <a:latin typeface="Sakkal Majalla" panose="02000000000000000000" pitchFamily="2" charset="-78"/>
                <a:cs typeface="Sakkal Majalla" panose="02000000000000000000" pitchFamily="2" charset="-78"/>
              </a:rPr>
              <a:t>. </a:t>
            </a:r>
            <a:endParaRPr lang="ar-LY" dirty="0">
              <a:latin typeface="Sakkal Majalla" panose="02000000000000000000" pitchFamily="2" charset="-78"/>
              <a:cs typeface="Sakkal Majalla" panose="02000000000000000000" pitchFamily="2" charset="-78"/>
            </a:endParaRPr>
          </a:p>
        </p:txBody>
      </p:sp>
      <p:sp>
        <p:nvSpPr>
          <p:cNvPr id="6" name="Title 1"/>
          <p:cNvSpPr>
            <a:spLocks noGrp="1"/>
          </p:cNvSpPr>
          <p:nvPr>
            <p:ph type="title"/>
          </p:nvPr>
        </p:nvSpPr>
        <p:spPr>
          <a:xfrm>
            <a:off x="1096385" y="-284018"/>
            <a:ext cx="10018713" cy="1752599"/>
          </a:xfrm>
        </p:spPr>
        <p:txBody>
          <a:bodyPr/>
          <a:lstStyle/>
          <a:p>
            <a:r>
              <a:rPr lang="ar-LY" b="1" dirty="0">
                <a:solidFill>
                  <a:schemeClr val="accent1">
                    <a:lumMod val="50000"/>
                  </a:schemeClr>
                </a:solidFill>
                <a:latin typeface="Sakkal Majalla" panose="02000000000000000000" pitchFamily="2" charset="-78"/>
                <a:cs typeface="Sakkal Majalla" panose="02000000000000000000" pitchFamily="2" charset="-78"/>
              </a:rPr>
              <a:t>أقسام الحكومة </a:t>
            </a:r>
            <a:r>
              <a:rPr lang="ar-LY" b="1" dirty="0" smtClean="0">
                <a:solidFill>
                  <a:schemeClr val="accent1">
                    <a:lumMod val="50000"/>
                  </a:schemeClr>
                </a:solidFill>
                <a:latin typeface="Sakkal Majalla" panose="02000000000000000000" pitchFamily="2" charset="-78"/>
                <a:cs typeface="Sakkal Majalla" panose="02000000000000000000" pitchFamily="2" charset="-78"/>
              </a:rPr>
              <a:t>الالكترونية</a:t>
            </a:r>
            <a:r>
              <a:rPr lang="en-US" b="1" dirty="0" smtClean="0">
                <a:solidFill>
                  <a:schemeClr val="accent1">
                    <a:lumMod val="50000"/>
                  </a:schemeClr>
                </a:solidFill>
                <a:latin typeface="Sakkal Majalla" panose="02000000000000000000" pitchFamily="2" charset="-78"/>
                <a:cs typeface="Sakkal Majalla" panose="02000000000000000000" pitchFamily="2" charset="-78"/>
              </a:rPr>
              <a:t/>
            </a:r>
            <a:br>
              <a:rPr lang="en-US" b="1" dirty="0" smtClean="0">
                <a:solidFill>
                  <a:schemeClr val="accent1">
                    <a:lumMod val="50000"/>
                  </a:schemeClr>
                </a:solidFill>
                <a:latin typeface="Sakkal Majalla" panose="02000000000000000000" pitchFamily="2" charset="-78"/>
                <a:cs typeface="Sakkal Majalla" panose="02000000000000000000" pitchFamily="2" charset="-78"/>
              </a:rPr>
            </a:br>
            <a:r>
              <a:rPr lang="ar-LY" sz="2500" b="1" dirty="0" smtClean="0">
                <a:solidFill>
                  <a:schemeClr val="accent1">
                    <a:lumMod val="50000"/>
                  </a:schemeClr>
                </a:solidFill>
                <a:latin typeface="Sakkal Majalla" panose="02000000000000000000" pitchFamily="2" charset="-78"/>
                <a:cs typeface="Sakkal Majalla" panose="02000000000000000000" pitchFamily="2" charset="-78"/>
              </a:rPr>
              <a:t>التجارة الالكترونية</a:t>
            </a:r>
            <a:endParaRPr lang="en-US" sz="2500" dirty="0"/>
          </a:p>
        </p:txBody>
      </p:sp>
    </p:spTree>
    <p:extLst>
      <p:ext uri="{BB962C8B-B14F-4D97-AF65-F5344CB8AC3E}">
        <p14:creationId xmlns:p14="http://schemas.microsoft.com/office/powerpoint/2010/main" val="25690305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6127" y="2630054"/>
            <a:ext cx="10018713" cy="3124201"/>
          </a:xfrm>
        </p:spPr>
        <p:txBody>
          <a:bodyPr>
            <a:noAutofit/>
          </a:bodyPr>
          <a:lstStyle/>
          <a:p>
            <a:pPr marL="517525" algn="r" rtl="1">
              <a:buSzPct val="105000"/>
            </a:pPr>
            <a:r>
              <a:rPr lang="ar-LY" sz="2000" dirty="0" smtClean="0">
                <a:latin typeface="Sakkal Majalla" panose="02000000000000000000" pitchFamily="2" charset="-78"/>
                <a:cs typeface="Sakkal Majalla" panose="02000000000000000000" pitchFamily="2" charset="-78"/>
              </a:rPr>
              <a:t>التجارة </a:t>
            </a:r>
            <a:r>
              <a:rPr lang="ar-LY" sz="2000" dirty="0">
                <a:latin typeface="Sakkal Majalla" panose="02000000000000000000" pitchFamily="2" charset="-78"/>
                <a:cs typeface="Sakkal Majalla" panose="02000000000000000000" pitchFamily="2" charset="-78"/>
              </a:rPr>
              <a:t>الإلكترونية تخفض المدة الزمنيَّة التي بين دفْع الأموال والحصول على المنتجات والْخِدْمات.</a:t>
            </a:r>
          </a:p>
          <a:p>
            <a:pPr marL="517525" algn="r" rtl="1">
              <a:buSzPct val="105000"/>
            </a:pPr>
            <a:r>
              <a:rPr lang="ar-LY" sz="2000" dirty="0">
                <a:latin typeface="Sakkal Majalla" panose="02000000000000000000" pitchFamily="2" charset="-78"/>
                <a:cs typeface="Sakkal Majalla" panose="02000000000000000000" pitchFamily="2" charset="-78"/>
              </a:rPr>
              <a:t>التجارة الإلكترونيَّة تُسبِّب إعادة هندسة العمليَّات التجاريَّة، ومن خلال هذا. التغيير، فإنَّ إنتاجية الباعة والموظَّفين والإداريين تَقفز إلى أكثر من % 100</a:t>
            </a:r>
          </a:p>
          <a:p>
            <a:pPr marL="517525" algn="r" rtl="1">
              <a:buSzPct val="105000"/>
            </a:pPr>
            <a:r>
              <a:rPr lang="ar-LY" sz="2000" dirty="0" smtClean="0">
                <a:latin typeface="Sakkal Majalla" panose="02000000000000000000" pitchFamily="2" charset="-78"/>
                <a:cs typeface="Sakkal Majalla" panose="02000000000000000000" pitchFamily="2" charset="-78"/>
              </a:rPr>
              <a:t>التجارة الإلكترونية تخفض تكاليف الاتصالات السلكية واللاسلكية، فالإنترنت أرخصُ بكثيرٍ من شبكات القيمة المضاف</a:t>
            </a:r>
            <a:r>
              <a:rPr lang="en-US" sz="2000" dirty="0" smtClean="0">
                <a:latin typeface="Sakkal Majalla" panose="02000000000000000000" pitchFamily="2" charset="-78"/>
                <a:cs typeface="Sakkal Majalla" panose="02000000000000000000" pitchFamily="2" charset="-78"/>
              </a:rPr>
              <a:t> .Value Added Networks </a:t>
            </a:r>
            <a:r>
              <a:rPr lang="ar-LY" sz="2000" dirty="0" smtClean="0">
                <a:latin typeface="Sakkal Majalla" panose="02000000000000000000" pitchFamily="2" charset="-78"/>
                <a:cs typeface="Sakkal Majalla" panose="02000000000000000000" pitchFamily="2" charset="-78"/>
              </a:rPr>
              <a:t> (</a:t>
            </a:r>
            <a:r>
              <a:rPr lang="ar-LY" sz="2000" dirty="0">
                <a:latin typeface="Sakkal Majalla" panose="02000000000000000000" pitchFamily="2" charset="-78"/>
                <a:cs typeface="Sakkal Majalla" panose="02000000000000000000" pitchFamily="2" charset="-78"/>
              </a:rPr>
              <a:t>خدمة خاصة مستضافة توفر للشركات طريقة آمنة لإرسال البيانات ومشاركتها مع الأطراف المقابلة </a:t>
            </a:r>
            <a:r>
              <a:rPr lang="ar-LY" sz="2000" dirty="0" smtClean="0">
                <a:latin typeface="Sakkal Majalla" panose="02000000000000000000" pitchFamily="2" charset="-78"/>
                <a:cs typeface="Sakkal Majalla" panose="02000000000000000000" pitchFamily="2" charset="-78"/>
              </a:rPr>
              <a:t>لها)</a:t>
            </a:r>
            <a:r>
              <a:rPr lang="en-US" sz="2000" dirty="0" smtClean="0">
                <a:latin typeface="Sakkal Majalla" panose="02000000000000000000" pitchFamily="2" charset="-78"/>
                <a:cs typeface="Sakkal Majalla" panose="02000000000000000000" pitchFamily="2" charset="-78"/>
              </a:rPr>
              <a:t>.</a:t>
            </a:r>
          </a:p>
          <a:p>
            <a:pPr algn="r" rtl="1">
              <a:buSzPct val="105000"/>
              <a:buFont typeface="+mj-lt"/>
              <a:buAutoNum type="arabicPeriod" startAt="2"/>
            </a:pPr>
            <a:r>
              <a:rPr lang="ar-LY" sz="2300" b="1" dirty="0" smtClean="0">
                <a:latin typeface="Sakkal Majalla" panose="02000000000000000000" pitchFamily="2" charset="-78"/>
                <a:cs typeface="Sakkal Majalla" panose="02000000000000000000" pitchFamily="2" charset="-78"/>
              </a:rPr>
              <a:t>فوائد </a:t>
            </a:r>
            <a:r>
              <a:rPr lang="ar-LY" sz="2300" b="1" dirty="0">
                <a:latin typeface="Sakkal Majalla" panose="02000000000000000000" pitchFamily="2" charset="-78"/>
                <a:cs typeface="Sakkal Majalla" panose="02000000000000000000" pitchFamily="2" charset="-78"/>
              </a:rPr>
              <a:t>التجارة الإلكترونية للمستهلكين:</a:t>
            </a:r>
          </a:p>
          <a:p>
            <a:pPr marL="573088" algn="just" rtl="1">
              <a:buSzPct val="105000"/>
            </a:pPr>
            <a:r>
              <a:rPr lang="ar-LY" sz="2000" dirty="0">
                <a:latin typeface="Sakkal Majalla" panose="02000000000000000000" pitchFamily="2" charset="-78"/>
                <a:cs typeface="Sakkal Majalla" panose="02000000000000000000" pitchFamily="2" charset="-78"/>
              </a:rPr>
              <a:t>التجارة الإلكترونية تُعطي الخيار للمستهلك بأن يتسوَّق أو ينهي معاملاته </a:t>
            </a:r>
            <a:r>
              <a:rPr lang="ar-LY" sz="2000" dirty="0" smtClean="0">
                <a:latin typeface="Sakkal Majalla" panose="02000000000000000000" pitchFamily="2" charset="-78"/>
                <a:cs typeface="Sakkal Majalla" panose="02000000000000000000" pitchFamily="2" charset="-78"/>
              </a:rPr>
              <a:t>– 24</a:t>
            </a:r>
            <a:r>
              <a:rPr lang="en-US" sz="2000" dirty="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ساعة </a:t>
            </a:r>
            <a:r>
              <a:rPr lang="ar-LY" sz="2000" dirty="0">
                <a:latin typeface="Sakkal Majalla" panose="02000000000000000000" pitchFamily="2" charset="-78"/>
                <a:cs typeface="Sakkal Majalla" panose="02000000000000000000" pitchFamily="2" charset="-78"/>
              </a:rPr>
              <a:t>- يوميٍّا، وفي أي يومٍ من السَّنة، ومن أي مكان على سطح الأرض.</a:t>
            </a:r>
          </a:p>
          <a:p>
            <a:pPr marL="573088" algn="just" rtl="1">
              <a:buSzPct val="105000"/>
            </a:pPr>
            <a:r>
              <a:rPr lang="ar-LY" sz="2000" dirty="0" smtClean="0">
                <a:latin typeface="Sakkal Majalla" panose="02000000000000000000" pitchFamily="2" charset="-78"/>
                <a:cs typeface="Sakkal Majalla" panose="02000000000000000000" pitchFamily="2" charset="-78"/>
              </a:rPr>
              <a:t>التجارة الإلكترونية تقدِّم الكثير من الخيارات للمستهلك؛ بسبب قابليَّة الوصول</a:t>
            </a:r>
            <a:r>
              <a:rPr lang="en-US" sz="2000" dirty="0" smtClean="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إلى منتجات وشركات لَم تكنْ متوفرة بالقُرب من المستهلك.</a:t>
            </a:r>
            <a:r>
              <a:rPr lang="en-US" sz="2000" dirty="0" smtClean="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في الكثير من الأحيان، فإنَّ التجارة الإلكترونية تكون من أرخص الأماكن</a:t>
            </a:r>
            <a:r>
              <a:rPr lang="en-US" sz="2000" dirty="0" smtClean="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للتسوق؛ لأن البائع يستطيع أن يتسوَّق في الكثير من المواقع على</a:t>
            </a:r>
            <a:r>
              <a:rPr lang="en-US" sz="2000" dirty="0" smtClean="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الإنترنت، ومقارنة بضائع كلِّ شركة مع أخرى بسهولة؛ ولذلك في آخر الأمر</a:t>
            </a:r>
            <a:r>
              <a:rPr lang="en-US" sz="2000" dirty="0" smtClean="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سيقدر أنْ يحصل على أفضل عرضٍ، في حين أنَّ الأمر أصعبُ إذا استلزم</a:t>
            </a:r>
            <a:r>
              <a:rPr lang="en-US" sz="2000" dirty="0" smtClean="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الأمُر زيارة كلِّ موقع جغرافي مختلف، فقط من أجْل مقارنة بضائع</a:t>
            </a:r>
            <a:r>
              <a:rPr lang="en-US" sz="2000" dirty="0" smtClean="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كلِّ شركة بأخرى، وفي بعض الحالات، وخصوصًا مع المنتجات الرقميَّة،</a:t>
            </a:r>
            <a:r>
              <a:rPr lang="en-US" sz="2000" dirty="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مثل</a:t>
            </a:r>
            <a:r>
              <a:rPr lang="ar-LY" sz="2000" dirty="0">
                <a:latin typeface="Sakkal Majalla" panose="02000000000000000000" pitchFamily="2" charset="-78"/>
                <a:cs typeface="Sakkal Majalla" panose="02000000000000000000" pitchFamily="2" charset="-78"/>
              </a:rPr>
              <a:t>: الكتاب الإلكتروني، فإنَّ التجارة الإلكترونيَّة تُمَكِّن المشتري من </a:t>
            </a:r>
            <a:r>
              <a:rPr lang="ar-LY" sz="2000" dirty="0" smtClean="0">
                <a:latin typeface="Sakkal Majalla" panose="02000000000000000000" pitchFamily="2" charset="-78"/>
                <a:cs typeface="Sakkal Majalla" panose="02000000000000000000" pitchFamily="2" charset="-78"/>
              </a:rPr>
              <a:t>إرسال</a:t>
            </a:r>
            <a:r>
              <a:rPr lang="en-US" sz="2000" dirty="0" smtClean="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البضاعة </a:t>
            </a:r>
            <a:r>
              <a:rPr lang="ar-LY" sz="2000" dirty="0">
                <a:latin typeface="Sakkal Majalla" panose="02000000000000000000" pitchFamily="2" charset="-78"/>
                <a:cs typeface="Sakkal Majalla" panose="02000000000000000000" pitchFamily="2" charset="-78"/>
              </a:rPr>
              <a:t>بسرعة وبسهولة إلى البائع. في استطاعة الزبائن الحصول </a:t>
            </a:r>
            <a:r>
              <a:rPr lang="ar-LY" sz="2000" dirty="0" smtClean="0">
                <a:latin typeface="Sakkal Majalla" panose="02000000000000000000" pitchFamily="2" charset="-78"/>
                <a:cs typeface="Sakkal Majalla" panose="02000000000000000000" pitchFamily="2" charset="-78"/>
              </a:rPr>
              <a:t>على</a:t>
            </a:r>
            <a:r>
              <a:rPr lang="en-US" sz="2000" dirty="0" smtClean="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المعلومات </a:t>
            </a:r>
            <a:r>
              <a:rPr lang="ar-LY" sz="2000" dirty="0">
                <a:latin typeface="Sakkal Majalla" panose="02000000000000000000" pitchFamily="2" charset="-78"/>
                <a:cs typeface="Sakkal Majalla" panose="02000000000000000000" pitchFamily="2" charset="-78"/>
              </a:rPr>
              <a:t>اللازمة خلال ثوانٍ أو دقائق، عن طريق التجارة الإلكترونيَّة، </a:t>
            </a:r>
            <a:r>
              <a:rPr lang="ar-LY" sz="2000" dirty="0" smtClean="0">
                <a:latin typeface="Sakkal Majalla" panose="02000000000000000000" pitchFamily="2" charset="-78"/>
                <a:cs typeface="Sakkal Majalla" panose="02000000000000000000" pitchFamily="2" charset="-78"/>
              </a:rPr>
              <a:t>وفي</a:t>
            </a:r>
            <a:r>
              <a:rPr lang="en-US" sz="2000" dirty="0" smtClean="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المقابل </a:t>
            </a:r>
            <a:r>
              <a:rPr lang="ar-LY" sz="2000" dirty="0">
                <a:latin typeface="Sakkal Majalla" panose="02000000000000000000" pitchFamily="2" charset="-78"/>
                <a:cs typeface="Sakkal Majalla" panose="02000000000000000000" pitchFamily="2" charset="-78"/>
              </a:rPr>
              <a:t>قد يستغرق الأمرُ أيَّامًا وأسابيعَ؛ من أجْل الحصول على ردٍّ - إنْ </a:t>
            </a:r>
            <a:r>
              <a:rPr lang="ar-LY" sz="2000" dirty="0" smtClean="0">
                <a:latin typeface="Sakkal Majalla" panose="02000000000000000000" pitchFamily="2" charset="-78"/>
                <a:cs typeface="Sakkal Majalla" panose="02000000000000000000" pitchFamily="2" charset="-78"/>
              </a:rPr>
              <a:t>قُمْت</a:t>
            </a:r>
            <a:r>
              <a:rPr lang="en-US" sz="2000" dirty="0" smtClean="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بطلب </a:t>
            </a:r>
            <a:r>
              <a:rPr lang="ar-LY" sz="2000" dirty="0">
                <a:latin typeface="Sakkal Majalla" panose="02000000000000000000" pitchFamily="2" charset="-78"/>
                <a:cs typeface="Sakkal Majalla" panose="02000000000000000000" pitchFamily="2" charset="-78"/>
              </a:rPr>
              <a:t>المعلومات من موقعٍ ملموس.</a:t>
            </a:r>
            <a:endParaRPr lang="ar-LY" sz="2000" dirty="0" smtClean="0">
              <a:latin typeface="Sakkal Majalla" panose="02000000000000000000" pitchFamily="2" charset="-78"/>
              <a:cs typeface="Sakkal Majalla" panose="02000000000000000000" pitchFamily="2" charset="-78"/>
            </a:endParaRPr>
          </a:p>
          <a:p>
            <a:pPr marL="0" indent="0" algn="r" rtl="1">
              <a:buNone/>
            </a:pPr>
            <a:endParaRPr lang="en-US" sz="2000" dirty="0">
              <a:latin typeface="Sakkal Majalla" panose="02000000000000000000" pitchFamily="2" charset="-78"/>
              <a:cs typeface="Sakkal Majalla" panose="02000000000000000000" pitchFamily="2" charset="-78"/>
            </a:endParaRPr>
          </a:p>
        </p:txBody>
      </p:sp>
      <p:sp>
        <p:nvSpPr>
          <p:cNvPr id="5" name="Title 1"/>
          <p:cNvSpPr>
            <a:spLocks noGrp="1"/>
          </p:cNvSpPr>
          <p:nvPr>
            <p:ph type="title"/>
          </p:nvPr>
        </p:nvSpPr>
        <p:spPr>
          <a:xfrm>
            <a:off x="1096385" y="-302491"/>
            <a:ext cx="10018713" cy="1752599"/>
          </a:xfrm>
        </p:spPr>
        <p:txBody>
          <a:bodyPr/>
          <a:lstStyle/>
          <a:p>
            <a:r>
              <a:rPr lang="ar-LY" b="1" dirty="0">
                <a:solidFill>
                  <a:schemeClr val="accent1">
                    <a:lumMod val="50000"/>
                  </a:schemeClr>
                </a:solidFill>
                <a:latin typeface="Sakkal Majalla" panose="02000000000000000000" pitchFamily="2" charset="-78"/>
                <a:cs typeface="Sakkal Majalla" panose="02000000000000000000" pitchFamily="2" charset="-78"/>
              </a:rPr>
              <a:t>أقسام الحكومة </a:t>
            </a:r>
            <a:r>
              <a:rPr lang="ar-LY" b="1" dirty="0" smtClean="0">
                <a:solidFill>
                  <a:schemeClr val="accent1">
                    <a:lumMod val="50000"/>
                  </a:schemeClr>
                </a:solidFill>
                <a:latin typeface="Sakkal Majalla" panose="02000000000000000000" pitchFamily="2" charset="-78"/>
                <a:cs typeface="Sakkal Majalla" panose="02000000000000000000" pitchFamily="2" charset="-78"/>
              </a:rPr>
              <a:t>الالكترونية</a:t>
            </a:r>
            <a:r>
              <a:rPr lang="en-US" b="1" dirty="0" smtClean="0">
                <a:solidFill>
                  <a:schemeClr val="accent1">
                    <a:lumMod val="50000"/>
                  </a:schemeClr>
                </a:solidFill>
                <a:latin typeface="Sakkal Majalla" panose="02000000000000000000" pitchFamily="2" charset="-78"/>
                <a:cs typeface="Sakkal Majalla" panose="02000000000000000000" pitchFamily="2" charset="-78"/>
              </a:rPr>
              <a:t/>
            </a:r>
            <a:br>
              <a:rPr lang="en-US" b="1" dirty="0" smtClean="0">
                <a:solidFill>
                  <a:schemeClr val="accent1">
                    <a:lumMod val="50000"/>
                  </a:schemeClr>
                </a:solidFill>
                <a:latin typeface="Sakkal Majalla" panose="02000000000000000000" pitchFamily="2" charset="-78"/>
                <a:cs typeface="Sakkal Majalla" panose="02000000000000000000" pitchFamily="2" charset="-78"/>
              </a:rPr>
            </a:br>
            <a:r>
              <a:rPr lang="ar-LY" sz="2500" b="1" dirty="0" smtClean="0">
                <a:solidFill>
                  <a:schemeClr val="accent1">
                    <a:lumMod val="50000"/>
                  </a:schemeClr>
                </a:solidFill>
                <a:latin typeface="Sakkal Majalla" panose="02000000000000000000" pitchFamily="2" charset="-78"/>
                <a:cs typeface="Sakkal Majalla" panose="02000000000000000000" pitchFamily="2" charset="-78"/>
              </a:rPr>
              <a:t>التجارة الالكترونية</a:t>
            </a:r>
            <a:endParaRPr lang="en-US" sz="2500" dirty="0"/>
          </a:p>
        </p:txBody>
      </p:sp>
    </p:spTree>
    <p:extLst>
      <p:ext uri="{BB962C8B-B14F-4D97-AF65-F5344CB8AC3E}">
        <p14:creationId xmlns:p14="http://schemas.microsoft.com/office/powerpoint/2010/main" val="20426232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1188</TotalTime>
  <Words>1968</Words>
  <Application>Microsoft Office PowerPoint</Application>
  <PresentationFormat>Widescreen</PresentationFormat>
  <Paragraphs>98</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Corbel</vt:lpstr>
      <vt:lpstr>Montserrat ExtraBold</vt:lpstr>
      <vt:lpstr>Sakkal Majalla</vt:lpstr>
      <vt:lpstr>Tahoma</vt:lpstr>
      <vt:lpstr>Parallax</vt:lpstr>
      <vt:lpstr>المحاضرة الثانية  إعداد / أ.إبتسام عبدالسلام العاشوري  </vt:lpstr>
      <vt:lpstr>أقسام الحكومة الالكترونية</vt:lpstr>
      <vt:lpstr>أقسام الحكومة الالكترونية</vt:lpstr>
      <vt:lpstr>أقسام الحكومة الالكترونية</vt:lpstr>
      <vt:lpstr>أقسام الحكومة الالكترونية</vt:lpstr>
      <vt:lpstr>أقسام الحكومة الالكترونية التجارة الالكترونية</vt:lpstr>
      <vt:lpstr>PowerPoint Presentation</vt:lpstr>
      <vt:lpstr>أقسام الحكومة الالكترونية التجارة الالكترونية</vt:lpstr>
      <vt:lpstr>أقسام الحكومة الالكترونية التجارة الالكترونية</vt:lpstr>
      <vt:lpstr>PowerPoint Presentation</vt:lpstr>
      <vt:lpstr>أقسام الحكومة الالكترونية التجارة الالكترونية</vt:lpstr>
      <vt:lpstr>أقسام الحكومة الالكترونية التجارة الالكترونية</vt:lpstr>
      <vt:lpstr>أقسام الحكومة الالكترونية التجارة الالكترونية</vt:lpstr>
      <vt:lpstr>أقسام الحكومة الالكترونية التجارة الالكترونية</vt:lpstr>
      <vt:lpstr>أقسام الحكومة الالكترونية التجارة الالكترونية</vt:lpstr>
      <vt:lpstr>أقسام الحكومة الالكترونية التجارة الالكترونية</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ebtes</dc:creator>
  <cp:lastModifiedBy>ebtes</cp:lastModifiedBy>
  <cp:revision>66</cp:revision>
  <dcterms:created xsi:type="dcterms:W3CDTF">2024-04-23T17:33:43Z</dcterms:created>
  <dcterms:modified xsi:type="dcterms:W3CDTF">2024-10-19T16:44:20Z</dcterms:modified>
</cp:coreProperties>
</file>