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70" r:id="rId2"/>
    <p:sldId id="257" r:id="rId3"/>
    <p:sldId id="259" r:id="rId4"/>
    <p:sldId id="266" r:id="rId5"/>
    <p:sldId id="267" r:id="rId6"/>
    <p:sldId id="261" r:id="rId7"/>
    <p:sldId id="262" r:id="rId8"/>
    <p:sldId id="263" r:id="rId9"/>
    <p:sldId id="264" r:id="rId10"/>
    <p:sldId id="265"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10/12/2024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652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507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75054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63179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3620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36590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39517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934890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168392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691183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82160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47469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5480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48766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4948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0458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59654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4488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A87A34-81AB-432B-8DAE-1953F412C126}" type="datetimeFigureOut">
              <a:rPr lang="en-US" smtClean="0"/>
              <a:pPr/>
              <a:t>10/12/2024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9521595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BEBA8EAE-BF5A-486C-A8C5-ECC9F3942E4B}">
                <a14:imgProps xmlns:a14="http://schemas.microsoft.com/office/drawing/2010/main">
                  <a14:imgLayer r:embed="rId3">
                    <a14:imgEffect>
                      <a14:colorTemperature colorTemp="5900"/>
                    </a14:imgEffect>
                  </a14:imgLayer>
                </a14:imgProps>
              </a:ext>
              <a:ext uri="{28A0092B-C50C-407E-A947-70E740481C1C}">
                <a14:useLocalDpi xmlns:a14="http://schemas.microsoft.com/office/drawing/2010/main" val="0"/>
              </a:ext>
            </a:extLst>
          </a:blip>
          <a:stretch>
            <a:fillRect/>
          </a:stretch>
        </p:blipFill>
        <p:spPr>
          <a:xfrm>
            <a:off x="2447419" y="73891"/>
            <a:ext cx="7352363" cy="39162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Subtitle 2"/>
          <p:cNvSpPr>
            <a:spLocks noGrp="1"/>
          </p:cNvSpPr>
          <p:nvPr>
            <p:ph type="title"/>
          </p:nvPr>
        </p:nvSpPr>
        <p:spPr>
          <a:xfrm>
            <a:off x="1309542" y="5678055"/>
            <a:ext cx="10018713" cy="1752600"/>
          </a:xfrm>
        </p:spPr>
        <p:txBody>
          <a:bodyPr>
            <a:normAutofit/>
          </a:bodyPr>
          <a:lstStyle/>
          <a:p>
            <a:pPr algn="ctr" rtl="1"/>
            <a:r>
              <a:rPr lang="ar-LY" sz="2800" b="1" dirty="0" smtClean="0">
                <a:solidFill>
                  <a:srgbClr val="0070C0"/>
                </a:solidFill>
                <a:latin typeface="Sakkal Majalla" panose="02000000000000000000" pitchFamily="2" charset="-78"/>
                <a:cs typeface="Sakkal Majalla" panose="02000000000000000000" pitchFamily="2" charset="-78"/>
              </a:rPr>
              <a:t>المحاضرة الأولى</a:t>
            </a:r>
          </a:p>
          <a:p>
            <a:pPr rtl="1"/>
            <a:endParaRPr lang="en-US" dirty="0" smtClean="0">
              <a:latin typeface="Sakkal Majalla" panose="02000000000000000000" pitchFamily="2" charset="-78"/>
              <a:cs typeface="Sakkal Majalla" panose="02000000000000000000" pitchFamily="2" charset="-78"/>
            </a:endParaRPr>
          </a:p>
          <a:p>
            <a:pPr algn="ctr" rtl="1"/>
            <a:r>
              <a:rPr lang="ar-LY" sz="1900" b="1" dirty="0" smtClean="0">
                <a:solidFill>
                  <a:schemeClr val="accent1">
                    <a:lumMod val="50000"/>
                  </a:schemeClr>
                </a:solidFill>
                <a:latin typeface="Sakkal Majalla" panose="02000000000000000000" pitchFamily="2" charset="-78"/>
                <a:cs typeface="Sakkal Majalla" panose="02000000000000000000" pitchFamily="2" charset="-78"/>
              </a:rPr>
              <a:t>إعداد / أ.إبتسام عبدالسلام العاشوري</a:t>
            </a:r>
          </a:p>
          <a:p>
            <a:pPr rtl="1"/>
            <a:endParaRPr lang="ar-LY" dirty="0">
              <a:latin typeface="Sakkal Majalla" panose="02000000000000000000" pitchFamily="2" charset="-78"/>
              <a:cs typeface="Sakkal Majalla" panose="02000000000000000000" pitchFamily="2" charset="-78"/>
            </a:endParaRPr>
          </a:p>
          <a:p>
            <a:pPr rtl="1"/>
            <a:endParaRPr lang="ar-LY"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48506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6422" y="-157338"/>
            <a:ext cx="10364451" cy="1596177"/>
          </a:xfrm>
        </p:spPr>
        <p:txBody>
          <a:bodyPr/>
          <a:lstStyle/>
          <a:p>
            <a:r>
              <a:rPr lang="ar-LY" b="1" dirty="0">
                <a:solidFill>
                  <a:schemeClr val="accent1">
                    <a:lumMod val="75000"/>
                  </a:schemeClr>
                </a:solidFill>
                <a:latin typeface="Sakkal Majalla" panose="02000000000000000000" pitchFamily="2" charset="-78"/>
                <a:cs typeface="Sakkal Majalla" panose="02000000000000000000" pitchFamily="2" charset="-78"/>
              </a:rPr>
              <a:t>الحكومة الالكترونية</a:t>
            </a:r>
            <a:br>
              <a:rPr lang="ar-LY" b="1" dirty="0">
                <a:solidFill>
                  <a:schemeClr val="accent1">
                    <a:lumMod val="75000"/>
                  </a:schemeClr>
                </a:solidFill>
                <a:latin typeface="Sakkal Majalla" panose="02000000000000000000" pitchFamily="2" charset="-78"/>
                <a:cs typeface="Sakkal Majalla" panose="02000000000000000000" pitchFamily="2" charset="-78"/>
              </a:rPr>
            </a:br>
            <a:r>
              <a:rPr lang="en-US" b="1" dirty="0">
                <a:solidFill>
                  <a:schemeClr val="accent1">
                    <a:lumMod val="75000"/>
                  </a:schemeClr>
                </a:solidFill>
                <a:latin typeface="Sakkal Majalla" panose="02000000000000000000" pitchFamily="2" charset="-78"/>
                <a:cs typeface="Sakkal Majalla" panose="02000000000000000000" pitchFamily="2" charset="-78"/>
              </a:rPr>
              <a:t>E.GOUVERNEMENT</a:t>
            </a:r>
            <a:endParaRPr lang="en-US" dirty="0"/>
          </a:p>
        </p:txBody>
      </p:sp>
      <p:sp>
        <p:nvSpPr>
          <p:cNvPr id="3" name="Content Placeholder 2"/>
          <p:cNvSpPr>
            <a:spLocks noGrp="1"/>
          </p:cNvSpPr>
          <p:nvPr>
            <p:ph sz="quarter" idx="13"/>
          </p:nvPr>
        </p:nvSpPr>
        <p:spPr>
          <a:xfrm>
            <a:off x="1236422" y="1563528"/>
            <a:ext cx="10797309" cy="5123599"/>
          </a:xfrm>
        </p:spPr>
        <p:txBody>
          <a:bodyPr>
            <a:normAutofit/>
          </a:bodyPr>
          <a:lstStyle/>
          <a:p>
            <a:pPr marL="0" indent="0" algn="r" rtl="1">
              <a:buNone/>
            </a:pPr>
            <a:r>
              <a:rPr lang="ar-LY" dirty="0">
                <a:latin typeface="Sakkal Majalla" panose="02000000000000000000" pitchFamily="2" charset="-78"/>
                <a:cs typeface="Sakkal Majalla" panose="02000000000000000000" pitchFamily="2" charset="-78"/>
              </a:rPr>
              <a:t>ويمكن تلخيص أهم مستلزمات الحكومة الإلكترونية فيما يلي:</a:t>
            </a:r>
            <a:endParaRPr lang="en-US" dirty="0">
              <a:latin typeface="Sakkal Majalla" panose="02000000000000000000" pitchFamily="2" charset="-78"/>
              <a:cs typeface="Sakkal Majalla" panose="02000000000000000000" pitchFamily="2" charset="-78"/>
            </a:endParaRPr>
          </a:p>
          <a:p>
            <a:pPr algn="r" rtl="1"/>
            <a:r>
              <a:rPr lang="ar-LY" b="1" dirty="0">
                <a:latin typeface="Sakkal Majalla" panose="02000000000000000000" pitchFamily="2" charset="-78"/>
                <a:cs typeface="Sakkal Majalla" panose="02000000000000000000" pitchFamily="2" charset="-78"/>
              </a:rPr>
              <a:t>العنصر البشري المؤهل:</a:t>
            </a:r>
            <a:endParaRPr lang="en-US" b="1" dirty="0">
              <a:latin typeface="Sakkal Majalla" panose="02000000000000000000" pitchFamily="2" charset="-78"/>
              <a:cs typeface="Sakkal Majalla" panose="02000000000000000000" pitchFamily="2" charset="-78"/>
            </a:endParaRPr>
          </a:p>
          <a:p>
            <a:pPr marL="230188" indent="0" algn="r" rtl="1">
              <a:buNone/>
            </a:pPr>
            <a:r>
              <a:rPr lang="ar-LY" dirty="0" smtClean="0">
                <a:latin typeface="Sakkal Majalla" panose="02000000000000000000" pitchFamily="2" charset="-78"/>
                <a:cs typeface="Sakkal Majalla" panose="02000000000000000000" pitchFamily="2" charset="-78"/>
              </a:rPr>
              <a:t>يحتاج </a:t>
            </a:r>
            <a:r>
              <a:rPr lang="ar-LY" dirty="0">
                <a:latin typeface="Sakkal Majalla" panose="02000000000000000000" pitchFamily="2" charset="-78"/>
                <a:cs typeface="Sakkal Majalla" panose="02000000000000000000" pitchFamily="2" charset="-78"/>
              </a:rPr>
              <a:t>تطبيق نظام الحكومة الإلكترونية بنجاح إلى إعداد الكوادر البشرية </a:t>
            </a:r>
            <a:r>
              <a:rPr lang="ar-LY" dirty="0" smtClean="0">
                <a:latin typeface="Sakkal Majalla" panose="02000000000000000000" pitchFamily="2" charset="-78"/>
                <a:cs typeface="Sakkal Majalla" panose="02000000000000000000" pitchFamily="2" charset="-78"/>
              </a:rPr>
              <a:t>المؤهلة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والمدربة </a:t>
            </a:r>
            <a:r>
              <a:rPr lang="ar-LY" dirty="0">
                <a:latin typeface="Sakkal Majalla" panose="02000000000000000000" pitchFamily="2" charset="-78"/>
                <a:cs typeface="Sakkal Majalla" panose="02000000000000000000" pitchFamily="2" charset="-78"/>
              </a:rPr>
              <a:t>على العمل في هذا المجال، وهذا يقتضي من الإدارات المختلفة إدخال </a:t>
            </a:r>
            <a:r>
              <a:rPr lang="ar-LY" dirty="0" smtClean="0">
                <a:latin typeface="Sakkal Majalla" panose="02000000000000000000" pitchFamily="2" charset="-78"/>
                <a:cs typeface="Sakkal Majalla" panose="02000000000000000000" pitchFamily="2" charset="-78"/>
              </a:rPr>
              <a:t>التغيير</a:t>
            </a:r>
            <a:r>
              <a:rPr lang="en-US" dirty="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والتطوير </a:t>
            </a:r>
            <a:r>
              <a:rPr lang="ar-LY" dirty="0">
                <a:latin typeface="Sakkal Majalla" panose="02000000000000000000" pitchFamily="2" charset="-78"/>
                <a:cs typeface="Sakkal Majalla" panose="02000000000000000000" pitchFamily="2" charset="-78"/>
              </a:rPr>
              <a:t>على العنصر البشري العامل بها حتى يتمكن من إدارة المشروع بشكل فعال.</a:t>
            </a:r>
          </a:p>
          <a:p>
            <a:pPr marL="230188" indent="0" algn="r" rtl="1">
              <a:buNone/>
            </a:pPr>
            <a:r>
              <a:rPr lang="ar-LY" dirty="0">
                <a:latin typeface="Sakkal Majalla" panose="02000000000000000000" pitchFamily="2" charset="-78"/>
                <a:cs typeface="Sakkal Majalla" panose="02000000000000000000" pitchFamily="2" charset="-78"/>
              </a:rPr>
              <a:t>ويلاحظ أن نظام الحكومة الإلكترونية وما ينطوي عليه من تقنية المعلومات </a:t>
            </a:r>
            <a:r>
              <a:rPr lang="ar-LY" dirty="0" smtClean="0">
                <a:latin typeface="Sakkal Majalla" panose="02000000000000000000" pitchFamily="2" charset="-78"/>
                <a:cs typeface="Sakkal Majalla" panose="02000000000000000000" pitchFamily="2" charset="-78"/>
              </a:rPr>
              <a:t>الجديدة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كثيراً </a:t>
            </a:r>
            <a:r>
              <a:rPr lang="ar-LY" dirty="0">
                <a:latin typeface="Sakkal Majalla" panose="02000000000000000000" pitchFamily="2" charset="-78"/>
                <a:cs typeface="Sakkal Majalla" panose="02000000000000000000" pitchFamily="2" charset="-78"/>
              </a:rPr>
              <a:t>ما يرهب أولئك الذين لا علم لهم به ولم يألفوه، وغالباً ما يحاول الموظفون </a:t>
            </a:r>
            <a:r>
              <a:rPr lang="ar-LY" dirty="0" smtClean="0">
                <a:latin typeface="Sakkal Majalla" panose="02000000000000000000" pitchFamily="2" charset="-78"/>
                <a:cs typeface="Sakkal Majalla" panose="02000000000000000000" pitchFamily="2" charset="-78"/>
              </a:rPr>
              <a:t>التقليديون</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مقاومة </a:t>
            </a:r>
            <a:r>
              <a:rPr lang="ar-LY" dirty="0">
                <a:latin typeface="Sakkal Majalla" panose="02000000000000000000" pitchFamily="2" charset="-78"/>
                <a:cs typeface="Sakkal Majalla" panose="02000000000000000000" pitchFamily="2" charset="-78"/>
              </a:rPr>
              <a:t>ما يجهلون بدلاً من محاولة تعلمه والتجاوب معه</a:t>
            </a:r>
            <a:r>
              <a:rPr lang="ar-LY" dirty="0" smtClean="0">
                <a:latin typeface="Sakkal Majalla" panose="02000000000000000000" pitchFamily="2" charset="-78"/>
                <a:cs typeface="Sakkal Majalla" panose="02000000000000000000" pitchFamily="2" charset="-78"/>
              </a:rPr>
              <a:t>.</a:t>
            </a:r>
            <a:endParaRPr lang="en-US" dirty="0" smtClean="0">
              <a:latin typeface="Sakkal Majalla" panose="02000000000000000000" pitchFamily="2" charset="-78"/>
              <a:cs typeface="Sakkal Majalla" panose="02000000000000000000" pitchFamily="2" charset="-78"/>
            </a:endParaRPr>
          </a:p>
          <a:p>
            <a:pPr algn="r" rtl="1"/>
            <a:r>
              <a:rPr lang="ar-LY" b="1">
                <a:latin typeface="Sakkal Majalla" panose="02000000000000000000" pitchFamily="2" charset="-78"/>
                <a:cs typeface="Sakkal Majalla" panose="02000000000000000000" pitchFamily="2" charset="-78"/>
              </a:rPr>
              <a:t>الأجهزة </a:t>
            </a:r>
            <a:r>
              <a:rPr lang="ar-LY" b="1" smtClean="0">
                <a:latin typeface="Sakkal Majalla" panose="02000000000000000000" pitchFamily="2" charset="-78"/>
                <a:cs typeface="Sakkal Majalla" panose="02000000000000000000" pitchFamily="2" charset="-78"/>
              </a:rPr>
              <a:t>المتطورة</a:t>
            </a:r>
            <a:r>
              <a:rPr lang="ar-LY" b="1" dirty="0">
                <a:latin typeface="Sakkal Majalla" panose="02000000000000000000" pitchFamily="2" charset="-78"/>
                <a:cs typeface="Sakkal Majalla" panose="02000000000000000000" pitchFamily="2" charset="-78"/>
              </a:rPr>
              <a:t>:</a:t>
            </a:r>
          </a:p>
          <a:p>
            <a:pPr marL="0" indent="0" algn="r" rtl="1">
              <a:buNone/>
            </a:pPr>
            <a:r>
              <a:rPr lang="ar-LY" dirty="0">
                <a:latin typeface="Sakkal Majalla" panose="02000000000000000000" pitchFamily="2" charset="-78"/>
                <a:cs typeface="Sakkal Majalla" panose="02000000000000000000" pitchFamily="2" charset="-78"/>
              </a:rPr>
              <a:t>كما يحتاج تطبيق نظام الحكومة الإلكترونية إلى أجهزة علمية متطورة ومكلفة. </a:t>
            </a:r>
            <a:r>
              <a:rPr lang="ar-LY" dirty="0" smtClean="0">
                <a:latin typeface="Sakkal Majalla" panose="02000000000000000000" pitchFamily="2" charset="-78"/>
                <a:cs typeface="Sakkal Majalla" panose="02000000000000000000" pitchFamily="2" charset="-78"/>
              </a:rPr>
              <a:t>وقد</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كثرت </a:t>
            </a:r>
            <a:r>
              <a:rPr lang="ar-LY" dirty="0">
                <a:latin typeface="Sakkal Majalla" panose="02000000000000000000" pitchFamily="2" charset="-78"/>
                <a:cs typeface="Sakkal Majalla" panose="02000000000000000000" pitchFamily="2" charset="-78"/>
              </a:rPr>
              <a:t>وتنوعت – في السنوات الأخيرة – الأدوات والمنتجات الخاصة بأنظمة تقنية </a:t>
            </a:r>
            <a:r>
              <a:rPr lang="ar-LY" dirty="0" smtClean="0">
                <a:latin typeface="Sakkal Majalla" panose="02000000000000000000" pitchFamily="2" charset="-78"/>
                <a:cs typeface="Sakkal Majalla" panose="02000000000000000000" pitchFamily="2" charset="-78"/>
              </a:rPr>
              <a:t>المعلومات</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والاتصالات </a:t>
            </a:r>
            <a:r>
              <a:rPr lang="ar-LY" dirty="0">
                <a:latin typeface="Sakkal Majalla" panose="02000000000000000000" pitchFamily="2" charset="-78"/>
                <a:cs typeface="Sakkal Majalla" panose="02000000000000000000" pitchFamily="2" charset="-78"/>
              </a:rPr>
              <a:t>المسموعة والمرئية التي يلزم أو يحسن توافرها لإمكان تطبيق نظام </a:t>
            </a:r>
            <a:r>
              <a:rPr lang="ar-LY" dirty="0" smtClean="0">
                <a:latin typeface="Sakkal Majalla" panose="02000000000000000000" pitchFamily="2" charset="-78"/>
                <a:cs typeface="Sakkal Majalla" panose="02000000000000000000" pitchFamily="2" charset="-78"/>
              </a:rPr>
              <a:t>الحكومة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الإلكترونية </a:t>
            </a:r>
            <a:r>
              <a:rPr lang="ar-LY" dirty="0">
                <a:latin typeface="Sakkal Majalla" panose="02000000000000000000" pitchFamily="2" charset="-78"/>
                <a:cs typeface="Sakkal Majalla" panose="02000000000000000000" pitchFamily="2" charset="-78"/>
              </a:rPr>
              <a:t>بنجاح.</a:t>
            </a: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89288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702" y="-450869"/>
            <a:ext cx="10364451" cy="1596177"/>
          </a:xfrm>
        </p:spPr>
        <p:txBody>
          <a:bodyPr/>
          <a:lstStyle/>
          <a:p>
            <a:r>
              <a:rPr lang="ar-LY" b="1" dirty="0">
                <a:solidFill>
                  <a:schemeClr val="accent1">
                    <a:lumMod val="75000"/>
                  </a:schemeClr>
                </a:solidFill>
                <a:latin typeface="Sakkal Majalla" panose="02000000000000000000" pitchFamily="2" charset="-78"/>
                <a:cs typeface="Sakkal Majalla" panose="02000000000000000000" pitchFamily="2" charset="-78"/>
              </a:rPr>
              <a:t>الإطار العام للحكومة الإلكترونية</a:t>
            </a:r>
            <a:endParaRPr lang="en-US" b="1" dirty="0">
              <a:solidFill>
                <a:schemeClr val="accent1">
                  <a:lumMod val="75000"/>
                </a:schemeClr>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sz="quarter" idx="13"/>
          </p:nvPr>
        </p:nvSpPr>
        <p:spPr>
          <a:xfrm>
            <a:off x="1653936" y="1145308"/>
            <a:ext cx="9864436" cy="5237017"/>
          </a:xfrm>
        </p:spPr>
        <p:txBody>
          <a:bodyPr>
            <a:noAutofit/>
          </a:bodyPr>
          <a:lstStyle/>
          <a:p>
            <a:pPr marL="0" indent="0" algn="r" rtl="1">
              <a:buNone/>
            </a:pPr>
            <a:r>
              <a:rPr lang="ar-LY" dirty="0">
                <a:latin typeface="Sakkal Majalla" panose="02000000000000000000" pitchFamily="2" charset="-78"/>
                <a:cs typeface="Sakkal Majalla" panose="02000000000000000000" pitchFamily="2" charset="-78"/>
              </a:rPr>
              <a:t>يؤدي التنفيذ الناجح لمشاريع الحكومة الإلكترونية إلى تحقيق الأهداف الأربعة التالية:</a:t>
            </a:r>
          </a:p>
          <a:p>
            <a:pPr algn="r" rtl="1"/>
            <a:r>
              <a:rPr lang="ar-LY" dirty="0">
                <a:latin typeface="Sakkal Majalla" panose="02000000000000000000" pitchFamily="2" charset="-78"/>
                <a:cs typeface="Sakkal Majalla" panose="02000000000000000000" pitchFamily="2" charset="-78"/>
              </a:rPr>
              <a:t>تقديم الخدمات الحكومية </a:t>
            </a:r>
            <a:r>
              <a:rPr lang="ar-LY" dirty="0" smtClean="0">
                <a:latin typeface="Sakkal Majalla" panose="02000000000000000000" pitchFamily="2" charset="-78"/>
                <a:cs typeface="Sakkal Majalla" panose="02000000000000000000" pitchFamily="2" charset="-78"/>
              </a:rPr>
              <a:t>إلكترونياً</a:t>
            </a:r>
            <a:r>
              <a:rPr lang="en-US" dirty="0" smtClean="0">
                <a:latin typeface="Sakkal Majalla" panose="02000000000000000000" pitchFamily="2" charset="-78"/>
                <a:cs typeface="Sakkal Majalla" panose="02000000000000000000" pitchFamily="2" charset="-78"/>
              </a:rPr>
              <a:t>.</a:t>
            </a:r>
            <a:endParaRPr lang="ar-LY" dirty="0">
              <a:latin typeface="Sakkal Majalla" panose="02000000000000000000" pitchFamily="2" charset="-78"/>
              <a:cs typeface="Sakkal Majalla" panose="02000000000000000000" pitchFamily="2" charset="-78"/>
            </a:endParaRPr>
          </a:p>
          <a:p>
            <a:pPr algn="r" rtl="1"/>
            <a:r>
              <a:rPr lang="ar-LY" dirty="0">
                <a:latin typeface="Sakkal Majalla" panose="02000000000000000000" pitchFamily="2" charset="-78"/>
                <a:cs typeface="Sakkal Majalla" panose="02000000000000000000" pitchFamily="2" charset="-78"/>
              </a:rPr>
              <a:t>حكومة تعمل بحدٍّ أدنى من </a:t>
            </a:r>
            <a:r>
              <a:rPr lang="ar-LY" dirty="0" smtClean="0">
                <a:latin typeface="Sakkal Majalla" panose="02000000000000000000" pitchFamily="2" charset="-78"/>
                <a:cs typeface="Sakkal Majalla" panose="02000000000000000000" pitchFamily="2" charset="-78"/>
              </a:rPr>
              <a:t>الأوراق</a:t>
            </a:r>
            <a:r>
              <a:rPr lang="en-US" dirty="0" smtClean="0">
                <a:latin typeface="Sakkal Majalla" panose="02000000000000000000" pitchFamily="2" charset="-78"/>
                <a:cs typeface="Sakkal Majalla" panose="02000000000000000000" pitchFamily="2" charset="-78"/>
              </a:rPr>
              <a:t>.</a:t>
            </a:r>
            <a:endParaRPr lang="ar-LY" dirty="0">
              <a:latin typeface="Sakkal Majalla" panose="02000000000000000000" pitchFamily="2" charset="-78"/>
              <a:cs typeface="Sakkal Majalla" panose="02000000000000000000" pitchFamily="2" charset="-78"/>
            </a:endParaRPr>
          </a:p>
          <a:p>
            <a:pPr algn="r" rtl="1"/>
            <a:r>
              <a:rPr lang="ar-LY" dirty="0">
                <a:latin typeface="Sakkal Majalla" panose="02000000000000000000" pitchFamily="2" charset="-78"/>
                <a:cs typeface="Sakkal Majalla" panose="02000000000000000000" pitchFamily="2" charset="-78"/>
              </a:rPr>
              <a:t>حكومة مبنية على المعرفة </a:t>
            </a:r>
            <a:r>
              <a:rPr lang="en-US" dirty="0" smtClean="0">
                <a:latin typeface="Sakkal Majalla" panose="02000000000000000000" pitchFamily="2" charset="-78"/>
                <a:cs typeface="Sakkal Majalla" panose="02000000000000000000" pitchFamily="2" charset="-78"/>
              </a:rPr>
              <a:t>Knowledge-based government</a:t>
            </a:r>
            <a:r>
              <a:rPr lang="ar-LY" dirty="0" smtClean="0">
                <a:latin typeface="Sakkal Majalla" panose="02000000000000000000" pitchFamily="2" charset="-78"/>
                <a:cs typeface="Sakkal Majalla" panose="02000000000000000000" pitchFamily="2" charset="-78"/>
              </a:rPr>
              <a:t>.</a:t>
            </a:r>
            <a:endParaRPr lang="en-US" dirty="0">
              <a:latin typeface="Sakkal Majalla" panose="02000000000000000000" pitchFamily="2" charset="-78"/>
              <a:cs typeface="Sakkal Majalla" panose="02000000000000000000" pitchFamily="2" charset="-78"/>
            </a:endParaRPr>
          </a:p>
          <a:p>
            <a:pPr algn="r" rtl="1"/>
            <a:r>
              <a:rPr lang="ar-LY" dirty="0">
                <a:latin typeface="Sakkal Majalla" panose="02000000000000000000" pitchFamily="2" charset="-78"/>
                <a:cs typeface="Sakkal Majalla" panose="02000000000000000000" pitchFamily="2" charset="-78"/>
              </a:rPr>
              <a:t>حكومة شفافة.</a:t>
            </a:r>
          </a:p>
          <a:p>
            <a:pPr marL="0" indent="0" algn="r" rtl="1">
              <a:buNone/>
            </a:pPr>
            <a:r>
              <a:rPr lang="ar-LY" dirty="0">
                <a:latin typeface="Sakkal Majalla" panose="02000000000000000000" pitchFamily="2" charset="-78"/>
                <a:cs typeface="Sakkal Majalla" panose="02000000000000000000" pitchFamily="2" charset="-78"/>
              </a:rPr>
              <a:t>ولتحقيق الأهداف الأربعة السابقة، يجب إطلاق العمل في مبادرة الحكومة الإلكترونية على </a:t>
            </a:r>
            <a:r>
              <a:rPr lang="ar-LY" dirty="0" smtClean="0">
                <a:latin typeface="Sakkal Majalla" panose="02000000000000000000" pitchFamily="2" charset="-78"/>
                <a:cs typeface="Sakkal Majalla" panose="02000000000000000000" pitchFamily="2" charset="-78"/>
              </a:rPr>
              <a:t>مستويات</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متعددة</a:t>
            </a:r>
            <a:r>
              <a:rPr lang="ar-LY" dirty="0">
                <a:latin typeface="Sakkal Majalla" panose="02000000000000000000" pitchFamily="2" charset="-78"/>
                <a:cs typeface="Sakkal Majalla" panose="02000000000000000000" pitchFamily="2" charset="-78"/>
              </a:rPr>
              <a:t>، وهناك ثلاث مهام رئيسية في كل من المستويات، هي:</a:t>
            </a:r>
          </a:p>
          <a:p>
            <a:pPr algn="r" rtl="1"/>
            <a:r>
              <a:rPr lang="ar-LY" dirty="0">
                <a:latin typeface="Sakkal Majalla" panose="02000000000000000000" pitchFamily="2" charset="-78"/>
                <a:cs typeface="Sakkal Majalla" panose="02000000000000000000" pitchFamily="2" charset="-78"/>
              </a:rPr>
              <a:t>الابتكار في الخدمات المقدّمة </a:t>
            </a:r>
            <a:r>
              <a:rPr lang="ar-LY" dirty="0" smtClean="0">
                <a:latin typeface="Sakkal Majalla" panose="02000000000000000000" pitchFamily="2" charset="-78"/>
                <a:cs typeface="Sakkal Majalla" panose="02000000000000000000" pitchFamily="2" charset="-78"/>
              </a:rPr>
              <a:t>للمواطنين.</a:t>
            </a:r>
            <a:endParaRPr lang="ar-LY" dirty="0">
              <a:latin typeface="Sakkal Majalla" panose="02000000000000000000" pitchFamily="2" charset="-78"/>
              <a:cs typeface="Sakkal Majalla" panose="02000000000000000000" pitchFamily="2" charset="-78"/>
            </a:endParaRPr>
          </a:p>
          <a:p>
            <a:pPr algn="r" rtl="1"/>
            <a:r>
              <a:rPr lang="ar-LY" dirty="0">
                <a:latin typeface="Sakkal Majalla" panose="02000000000000000000" pitchFamily="2" charset="-78"/>
                <a:cs typeface="Sakkal Majalla" panose="02000000000000000000" pitchFamily="2" charset="-78"/>
              </a:rPr>
              <a:t>الابتكار في الخدمات المقدّمة لقطاع </a:t>
            </a:r>
            <a:r>
              <a:rPr lang="ar-LY" dirty="0" smtClean="0">
                <a:latin typeface="Sakkal Majalla" panose="02000000000000000000" pitchFamily="2" charset="-78"/>
                <a:cs typeface="Sakkal Majalla" panose="02000000000000000000" pitchFamily="2" charset="-78"/>
              </a:rPr>
              <a:t>الأعمال.</a:t>
            </a:r>
            <a:endParaRPr lang="ar-LY" dirty="0">
              <a:latin typeface="Sakkal Majalla" panose="02000000000000000000" pitchFamily="2" charset="-78"/>
              <a:cs typeface="Sakkal Majalla" panose="02000000000000000000" pitchFamily="2" charset="-78"/>
            </a:endParaRPr>
          </a:p>
          <a:p>
            <a:pPr algn="r" rtl="1"/>
            <a:r>
              <a:rPr lang="ar-LY" dirty="0">
                <a:latin typeface="Sakkal Majalla" panose="02000000000000000000" pitchFamily="2" charset="-78"/>
                <a:cs typeface="Sakkal Majalla" panose="02000000000000000000" pitchFamily="2" charset="-78"/>
              </a:rPr>
              <a:t>الابتكار في طرق عمل الحكومة.</a:t>
            </a:r>
          </a:p>
          <a:p>
            <a:pPr marL="0" indent="0" algn="r" rtl="1">
              <a:buNone/>
            </a:pPr>
            <a:r>
              <a:rPr lang="ar-LY" dirty="0">
                <a:latin typeface="Sakkal Majalla" panose="02000000000000000000" pitchFamily="2" charset="-78"/>
                <a:cs typeface="Sakkal Majalla" panose="02000000000000000000" pitchFamily="2" charset="-78"/>
              </a:rPr>
              <a:t>وبالتالي للحكومة الإلكترونية عدة أوجه، يمكن التعرف عليها بواسطة المستخدمين وطرق تفاعلهم </a:t>
            </a:r>
            <a:r>
              <a:rPr lang="ar-LY" dirty="0" smtClean="0">
                <a:latin typeface="Sakkal Majalla" panose="02000000000000000000" pitchFamily="2" charset="-78"/>
                <a:cs typeface="Sakkal Majalla" panose="02000000000000000000" pitchFamily="2" charset="-78"/>
              </a:rPr>
              <a:t>معها</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وهي:</a:t>
            </a:r>
            <a:endParaRPr lang="en-US" dirty="0" smtClean="0">
              <a:latin typeface="Sakkal Majalla" panose="02000000000000000000" pitchFamily="2" charset="-78"/>
              <a:cs typeface="Sakkal Majalla" panose="02000000000000000000" pitchFamily="2" charset="-78"/>
            </a:endParaRPr>
          </a:p>
          <a:p>
            <a:pPr algn="r" rtl="1"/>
            <a:r>
              <a:rPr lang="ar-LY" dirty="0">
                <a:latin typeface="Sakkal Majalla" panose="02000000000000000000" pitchFamily="2" charset="-78"/>
                <a:cs typeface="Sakkal Majalla" panose="02000000000000000000" pitchFamily="2" charset="-78"/>
              </a:rPr>
              <a:t>حكومة-إلى-مواطن </a:t>
            </a:r>
            <a:r>
              <a:rPr lang="en-US" dirty="0" smtClean="0">
                <a:latin typeface="Sakkal Majalla" panose="02000000000000000000" pitchFamily="2" charset="-78"/>
                <a:cs typeface="Sakkal Majalla" panose="02000000000000000000" pitchFamily="2" charset="-78"/>
              </a:rPr>
              <a:t>G2C</a:t>
            </a:r>
            <a:r>
              <a:rPr lang="ar-LY" dirty="0" smtClean="0">
                <a:latin typeface="Sakkal Majalla" panose="02000000000000000000" pitchFamily="2" charset="-78"/>
                <a:cs typeface="Sakkal Majalla" panose="02000000000000000000" pitchFamily="2" charset="-78"/>
              </a:rPr>
              <a:t>: تقدّم الخدمات والمعلومات للمواطنين.</a:t>
            </a:r>
          </a:p>
        </p:txBody>
      </p:sp>
    </p:spTree>
    <p:extLst>
      <p:ext uri="{BB962C8B-B14F-4D97-AF65-F5344CB8AC3E}">
        <p14:creationId xmlns:p14="http://schemas.microsoft.com/office/powerpoint/2010/main" val="3102295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9656" y="214745"/>
            <a:ext cx="10018713" cy="1752599"/>
          </a:xfrm>
        </p:spPr>
        <p:txBody>
          <a:bodyPr/>
          <a:lstStyle/>
          <a:p>
            <a:r>
              <a:rPr lang="ar-LY" b="1" dirty="0">
                <a:solidFill>
                  <a:schemeClr val="accent1">
                    <a:lumMod val="75000"/>
                  </a:schemeClr>
                </a:solidFill>
                <a:latin typeface="Sakkal Majalla" panose="02000000000000000000" pitchFamily="2" charset="-78"/>
                <a:cs typeface="Sakkal Majalla" panose="02000000000000000000" pitchFamily="2" charset="-78"/>
              </a:rPr>
              <a:t>الإطار العام للحكومة الإلكترونية</a:t>
            </a:r>
            <a:endParaRPr lang="en-US" b="1" dirty="0">
              <a:solidFill>
                <a:schemeClr val="accent1">
                  <a:lumMod val="75000"/>
                </a:schemeClr>
              </a:solidFill>
            </a:endParaRPr>
          </a:p>
        </p:txBody>
      </p:sp>
      <p:sp>
        <p:nvSpPr>
          <p:cNvPr id="3" name="Content Placeholder 2"/>
          <p:cNvSpPr>
            <a:spLocks noGrp="1"/>
          </p:cNvSpPr>
          <p:nvPr>
            <p:ph sz="quarter" idx="13"/>
          </p:nvPr>
        </p:nvSpPr>
        <p:spPr/>
        <p:txBody>
          <a:bodyPr/>
          <a:lstStyle/>
          <a:p>
            <a:pPr algn="r" rtl="1"/>
            <a:r>
              <a:rPr lang="ar-LY" dirty="0">
                <a:latin typeface="Sakkal Majalla" panose="02000000000000000000" pitchFamily="2" charset="-78"/>
                <a:cs typeface="Sakkal Majalla" panose="02000000000000000000" pitchFamily="2" charset="-78"/>
              </a:rPr>
              <a:t>حكومة-إلى-أعمال</a:t>
            </a:r>
            <a:r>
              <a:rPr lang="en-US" dirty="0">
                <a:latin typeface="Sakkal Majalla" panose="02000000000000000000" pitchFamily="2" charset="-78"/>
                <a:cs typeface="Sakkal Majalla" panose="02000000000000000000" pitchFamily="2" charset="-78"/>
              </a:rPr>
              <a:t>G2B</a:t>
            </a:r>
            <a:r>
              <a:rPr lang="ar-LY" dirty="0">
                <a:latin typeface="Sakkal Majalla" panose="02000000000000000000" pitchFamily="2" charset="-78"/>
                <a:cs typeface="Sakkal Majalla" panose="02000000000000000000" pitchFamily="2" charset="-78"/>
              </a:rPr>
              <a:t>: </a:t>
            </a:r>
            <a:r>
              <a:rPr lang="en-US" dirty="0">
                <a:latin typeface="Sakkal Majalla" panose="02000000000000000000" pitchFamily="2" charset="-78"/>
                <a:cs typeface="Sakkal Majalla" panose="02000000000000000000" pitchFamily="2" charset="-78"/>
              </a:rPr>
              <a:t> </a:t>
            </a:r>
            <a:r>
              <a:rPr lang="ar-LY" dirty="0">
                <a:latin typeface="Sakkal Majalla" panose="02000000000000000000" pitchFamily="2" charset="-78"/>
                <a:cs typeface="Sakkal Majalla" panose="02000000000000000000" pitchFamily="2" charset="-78"/>
              </a:rPr>
              <a:t>تبسّط جميع أشكال العلاقة والتواصل بين الحكومة وقطاع الأعمال.</a:t>
            </a:r>
          </a:p>
          <a:p>
            <a:pPr algn="r" rtl="1"/>
            <a:r>
              <a:rPr lang="ar-LY" dirty="0">
                <a:latin typeface="Sakkal Majalla" panose="02000000000000000000" pitchFamily="2" charset="-78"/>
                <a:cs typeface="Sakkal Majalla" panose="02000000000000000000" pitchFamily="2" charset="-78"/>
              </a:rPr>
              <a:t>حكومة-إلى-حكومة </a:t>
            </a:r>
            <a:r>
              <a:rPr lang="en-US" dirty="0">
                <a:latin typeface="Sakkal Majalla" panose="02000000000000000000" pitchFamily="2" charset="-78"/>
                <a:cs typeface="Sakkal Majalla" panose="02000000000000000000" pitchFamily="2" charset="-78"/>
              </a:rPr>
              <a:t>G2G</a:t>
            </a:r>
            <a:r>
              <a:rPr lang="ar-LY" dirty="0">
                <a:latin typeface="Sakkal Majalla" panose="02000000000000000000" pitchFamily="2" charset="-78"/>
                <a:cs typeface="Sakkal Majalla" panose="02000000000000000000" pitchFamily="2" charset="-78"/>
              </a:rPr>
              <a:t>:  تدعم تشارك المعلومات والتعاون داخل أي جهة حكومية أو بين الجهات الحكومية المختلفة.</a:t>
            </a:r>
          </a:p>
          <a:p>
            <a:pPr algn="r" rtl="1"/>
            <a:r>
              <a:rPr lang="ar-LY" dirty="0">
                <a:latin typeface="Sakkal Majalla" panose="02000000000000000000" pitchFamily="2" charset="-78"/>
                <a:cs typeface="Sakkal Majalla" panose="02000000000000000000" pitchFamily="2" charset="-78"/>
              </a:rPr>
              <a:t>حكومة-إلى-موظف </a:t>
            </a:r>
            <a:r>
              <a:rPr lang="en-US" dirty="0">
                <a:latin typeface="Sakkal Majalla" panose="02000000000000000000" pitchFamily="2" charset="-78"/>
                <a:cs typeface="Sakkal Majalla" panose="02000000000000000000" pitchFamily="2" charset="-78"/>
              </a:rPr>
              <a:t>G2E</a:t>
            </a:r>
            <a:r>
              <a:rPr lang="ar-LY" dirty="0">
                <a:latin typeface="Sakkal Majalla" panose="02000000000000000000" pitchFamily="2" charset="-78"/>
                <a:cs typeface="Sakkal Majalla" panose="02000000000000000000" pitchFamily="2" charset="-78"/>
              </a:rPr>
              <a:t>: تنسّق الإجراءات الداخلية وتحسّن الإنتاجية عن طريق تطوير الإدارة العامة وتحسين التواصل بين الموظفين الحكوميين.</a:t>
            </a:r>
            <a:endParaRPr lang="en-US" dirty="0">
              <a:latin typeface="Sakkal Majalla" panose="02000000000000000000" pitchFamily="2" charset="-78"/>
              <a:cs typeface="Sakkal Majalla" panose="02000000000000000000" pitchFamily="2" charset="-78"/>
            </a:endParaRPr>
          </a:p>
          <a:p>
            <a:pPr marL="0" indent="0" algn="r" rtl="1">
              <a:buNone/>
            </a:pPr>
            <a:endParaRPr lang="en-US" dirty="0"/>
          </a:p>
        </p:txBody>
      </p:sp>
    </p:spTree>
    <p:extLst>
      <p:ext uri="{BB962C8B-B14F-4D97-AF65-F5344CB8AC3E}">
        <p14:creationId xmlns:p14="http://schemas.microsoft.com/office/powerpoint/2010/main" val="1077524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480610"/>
            <a:ext cx="10364451" cy="1596177"/>
          </a:xfrm>
        </p:spPr>
        <p:txBody>
          <a:bodyPr>
            <a:normAutofit/>
          </a:bodyPr>
          <a:lstStyle/>
          <a:p>
            <a:r>
              <a:rPr lang="ar-LY" sz="4000" b="1" dirty="0" smtClean="0">
                <a:solidFill>
                  <a:schemeClr val="accent1">
                    <a:lumMod val="75000"/>
                  </a:schemeClr>
                </a:solidFill>
                <a:latin typeface="Sakkal Majalla" panose="02000000000000000000" pitchFamily="2" charset="-78"/>
                <a:cs typeface="Sakkal Majalla" panose="02000000000000000000" pitchFamily="2" charset="-78"/>
              </a:rPr>
              <a:t>مـــــــــــقــــــدمـــــــــــــــــــــــــــة</a:t>
            </a:r>
            <a:endParaRPr lang="en-US" sz="4000" b="1" dirty="0">
              <a:solidFill>
                <a:schemeClr val="accent1">
                  <a:lumMod val="75000"/>
                </a:schemeClr>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sz="quarter" idx="13"/>
          </p:nvPr>
        </p:nvSpPr>
        <p:spPr>
          <a:xfrm>
            <a:off x="1708100" y="2339382"/>
            <a:ext cx="10363826" cy="3424107"/>
          </a:xfrm>
        </p:spPr>
        <p:txBody>
          <a:bodyPr>
            <a:noAutofit/>
          </a:bodyPr>
          <a:lstStyle/>
          <a:p>
            <a:pPr marL="0" indent="0" algn="just" rtl="1">
              <a:buNone/>
            </a:pPr>
            <a:r>
              <a:rPr lang="ar-LY" dirty="0">
                <a:latin typeface="Sakkal Majalla" panose="02000000000000000000" pitchFamily="2" charset="-78"/>
                <a:cs typeface="Sakkal Majalla" panose="02000000000000000000" pitchFamily="2" charset="-78"/>
              </a:rPr>
              <a:t>تعتبر العولمة كظاهرة كونية في إزالة الحدود بين الدول والتي جعلت من العالم </a:t>
            </a:r>
            <a:r>
              <a:rPr lang="ar-LY" dirty="0" smtClean="0">
                <a:latin typeface="Sakkal Majalla" panose="02000000000000000000" pitchFamily="2" charset="-78"/>
                <a:cs typeface="Sakkal Majalla" panose="02000000000000000000" pitchFamily="2" charset="-78"/>
              </a:rPr>
              <a:t>قرية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صغيرة </a:t>
            </a:r>
            <a:r>
              <a:rPr lang="ar-LY" dirty="0">
                <a:latin typeface="Sakkal Majalla" panose="02000000000000000000" pitchFamily="2" charset="-78"/>
                <a:cs typeface="Sakkal Majalla" panose="02000000000000000000" pitchFamily="2" charset="-78"/>
              </a:rPr>
              <a:t>بفضل التقدم التكنولوجي الذي طال تقنية المعلومات والاتصالات، إذ لم يعرف </a:t>
            </a:r>
            <a:r>
              <a:rPr lang="ar-LY" dirty="0" smtClean="0">
                <a:latin typeface="Sakkal Majalla" panose="02000000000000000000" pitchFamily="2" charset="-78"/>
                <a:cs typeface="Sakkal Majalla" panose="02000000000000000000" pitchFamily="2" charset="-78"/>
              </a:rPr>
              <a:t>تاريخ</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البشرية </a:t>
            </a:r>
            <a:r>
              <a:rPr lang="ar-LY" dirty="0">
                <a:latin typeface="Sakkal Majalla" panose="02000000000000000000" pitchFamily="2" charset="-78"/>
                <a:cs typeface="Sakkal Majalla" panose="02000000000000000000" pitchFamily="2" charset="-78"/>
              </a:rPr>
              <a:t>ما شهدته الألفية الثالثة، من ثورة هائلة في المجالات العلمية والتقنية.</a:t>
            </a:r>
          </a:p>
          <a:p>
            <a:pPr marL="0" indent="0" algn="just" rtl="1">
              <a:buNone/>
            </a:pPr>
            <a:r>
              <a:rPr lang="ar-LY" dirty="0">
                <a:latin typeface="Sakkal Majalla" panose="02000000000000000000" pitchFamily="2" charset="-78"/>
                <a:cs typeface="Sakkal Majalla" panose="02000000000000000000" pitchFamily="2" charset="-78"/>
              </a:rPr>
              <a:t>فإن كان القرن العشرين قد تعددت فيه المعايير التي يقاس على أساسها معيار </a:t>
            </a:r>
            <a:r>
              <a:rPr lang="ar-LY" dirty="0" smtClean="0">
                <a:latin typeface="Sakkal Majalla" panose="02000000000000000000" pitchFamily="2" charset="-78"/>
                <a:cs typeface="Sakkal Majalla" panose="02000000000000000000" pitchFamily="2" charset="-78"/>
              </a:rPr>
              <a:t>تقدم</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الدول</a:t>
            </a:r>
            <a:r>
              <a:rPr lang="ar-LY" dirty="0">
                <a:latin typeface="Sakkal Majalla" panose="02000000000000000000" pitchFamily="2" charset="-78"/>
                <a:cs typeface="Sakkal Majalla" panose="02000000000000000000" pitchFamily="2" charset="-78"/>
              </a:rPr>
              <a:t>، فإنه يكاد يتفق الجميع على أن نظم وتقنية المعلومات وتطور وسائل الاتصالات، </a:t>
            </a:r>
            <a:r>
              <a:rPr lang="ar-LY" dirty="0" smtClean="0">
                <a:latin typeface="Sakkal Majalla" panose="02000000000000000000" pitchFamily="2" charset="-78"/>
                <a:cs typeface="Sakkal Majalla" panose="02000000000000000000" pitchFamily="2" charset="-78"/>
              </a:rPr>
              <a:t>تعد أحد </a:t>
            </a:r>
            <a:r>
              <a:rPr lang="ar-LY" dirty="0">
                <a:latin typeface="Sakkal Majalla" panose="02000000000000000000" pitchFamily="2" charset="-78"/>
                <a:cs typeface="Sakkal Majalla" panose="02000000000000000000" pitchFamily="2" charset="-78"/>
              </a:rPr>
              <a:t>المعايير الأساسية التي بات يقاس بها درجة تقدم الدول في القرن الواحد </a:t>
            </a:r>
            <a:r>
              <a:rPr lang="ar-LY" dirty="0" smtClean="0">
                <a:latin typeface="Sakkal Majalla" panose="02000000000000000000" pitchFamily="2" charset="-78"/>
                <a:cs typeface="Sakkal Majalla" panose="02000000000000000000" pitchFamily="2" charset="-78"/>
              </a:rPr>
              <a:t>والعشرين</a:t>
            </a:r>
            <a:r>
              <a:rPr lang="en-US" dirty="0" smtClean="0">
                <a:latin typeface="Sakkal Majalla" panose="02000000000000000000" pitchFamily="2" charset="-78"/>
                <a:cs typeface="Sakkal Majalla" panose="02000000000000000000" pitchFamily="2" charset="-78"/>
              </a:rPr>
              <a:t>.</a:t>
            </a:r>
          </a:p>
          <a:p>
            <a:pPr marL="0" indent="0" algn="just" rtl="1">
              <a:buNone/>
            </a:pPr>
            <a:r>
              <a:rPr lang="ar-LY" dirty="0">
                <a:latin typeface="Sakkal Majalla" panose="02000000000000000000" pitchFamily="2" charset="-78"/>
                <a:cs typeface="Sakkal Majalla" panose="02000000000000000000" pitchFamily="2" charset="-78"/>
              </a:rPr>
              <a:t>ونتيجة للتطور التكنولوجي الذي </a:t>
            </a:r>
            <a:r>
              <a:rPr lang="ar-LY" dirty="0" smtClean="0">
                <a:latin typeface="Sakkal Majalla" panose="02000000000000000000" pitchFamily="2" charset="-78"/>
                <a:cs typeface="Sakkal Majalla" panose="02000000000000000000" pitchFamily="2" charset="-78"/>
              </a:rPr>
              <a:t>تنامى </a:t>
            </a:r>
            <a:r>
              <a:rPr lang="ar-LY" dirty="0">
                <a:latin typeface="Sakkal Majalla" panose="02000000000000000000" pitchFamily="2" charset="-78"/>
                <a:cs typeface="Sakkal Majalla" panose="02000000000000000000" pitchFamily="2" charset="-78"/>
              </a:rPr>
              <a:t>في ظل الثورة المعلوماتية، شهد العالم </a:t>
            </a:r>
            <a:r>
              <a:rPr lang="ar-LY" dirty="0" smtClean="0">
                <a:latin typeface="Sakkal Majalla" panose="02000000000000000000" pitchFamily="2" charset="-78"/>
                <a:cs typeface="Sakkal Majalla" panose="02000000000000000000" pitchFamily="2" charset="-78"/>
              </a:rPr>
              <a:t>تحالفا</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بين تكنولوجيا </a:t>
            </a:r>
            <a:r>
              <a:rPr lang="ar-LY" dirty="0">
                <a:latin typeface="Sakkal Majalla" panose="02000000000000000000" pitchFamily="2" charset="-78"/>
                <a:cs typeface="Sakkal Majalla" panose="02000000000000000000" pitchFamily="2" charset="-78"/>
              </a:rPr>
              <a:t>المعلومات والاتصال، أدى إلى بروز جيل جديد من المفاهيم بدءامن </a:t>
            </a:r>
            <a:r>
              <a:rPr lang="ar-LY" dirty="0" smtClean="0">
                <a:latin typeface="Sakkal Majalla" panose="02000000000000000000" pitchFamily="2" charset="-78"/>
                <a:cs typeface="Sakkal Majalla" panose="02000000000000000000" pitchFamily="2" charset="-78"/>
              </a:rPr>
              <a:t>مفهوم</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نظم </a:t>
            </a:r>
            <a:r>
              <a:rPr lang="ar-LY" dirty="0">
                <a:latin typeface="Sakkal Majalla" panose="02000000000000000000" pitchFamily="2" charset="-78"/>
                <a:cs typeface="Sakkal Majalla" panose="02000000000000000000" pitchFamily="2" charset="-78"/>
              </a:rPr>
              <a:t>المعلومات الإدارية، مرورا بمفاهيم آخري كالتجارة الالكترونية والأعمال </a:t>
            </a:r>
            <a:r>
              <a:rPr lang="ar-LY" dirty="0" smtClean="0">
                <a:latin typeface="Sakkal Majalla" panose="02000000000000000000" pitchFamily="2" charset="-78"/>
                <a:cs typeface="Sakkal Majalla" panose="02000000000000000000" pitchFamily="2" charset="-78"/>
              </a:rPr>
              <a:t>الالكترونية،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فالحكومة </a:t>
            </a:r>
            <a:r>
              <a:rPr lang="ar-LY" dirty="0">
                <a:latin typeface="Sakkal Majalla" panose="02000000000000000000" pitchFamily="2" charset="-78"/>
                <a:cs typeface="Sakkal Majalla" panose="02000000000000000000" pitchFamily="2" charset="-78"/>
              </a:rPr>
              <a:t>الالكترونية، انتهاء بالمفهوم الأشمل ألا وهو الإدارة </a:t>
            </a:r>
            <a:r>
              <a:rPr lang="ar-LY" dirty="0" smtClean="0">
                <a:latin typeface="Sakkal Majalla" panose="02000000000000000000" pitchFamily="2" charset="-78"/>
                <a:cs typeface="Sakkal Majalla" panose="02000000000000000000" pitchFamily="2" charset="-78"/>
              </a:rPr>
              <a:t>الالكترونية</a:t>
            </a:r>
            <a:r>
              <a:rPr lang="en-US" dirty="0" smtClean="0">
                <a:latin typeface="Sakkal Majalla" panose="02000000000000000000" pitchFamily="2" charset="-78"/>
                <a:cs typeface="Sakkal Majalla" panose="02000000000000000000" pitchFamily="2" charset="-78"/>
              </a:rPr>
              <a:t>.</a:t>
            </a:r>
          </a:p>
          <a:p>
            <a:pPr marL="0" indent="0" algn="just" rtl="1">
              <a:buNone/>
            </a:pPr>
            <a:r>
              <a:rPr lang="ar-LY" dirty="0">
                <a:latin typeface="Sakkal Majalla" panose="02000000000000000000" pitchFamily="2" charset="-78"/>
                <a:cs typeface="Sakkal Majalla" panose="02000000000000000000" pitchFamily="2" charset="-78"/>
              </a:rPr>
              <a:t>ومن أهم القطاعات التي تأثرت أو سوف تتأثر بشكل أساسي بثلاثية: المعلومات</a:t>
            </a:r>
            <a:r>
              <a:rPr lang="en-US" dirty="0">
                <a:latin typeface="Sakkal Majalla" panose="02000000000000000000" pitchFamily="2" charset="-78"/>
                <a:cs typeface="Sakkal Majalla" panose="02000000000000000000" pitchFamily="2" charset="-78"/>
              </a:rPr>
              <a:t> -</a:t>
            </a:r>
            <a:r>
              <a:rPr lang="ar-LY" dirty="0">
                <a:latin typeface="Sakkal Majalla" panose="02000000000000000000" pitchFamily="2" charset="-78"/>
                <a:cs typeface="Sakkal Majalla" panose="02000000000000000000" pitchFamily="2" charset="-78"/>
              </a:rPr>
              <a:t>الاتصالات </a:t>
            </a:r>
            <a:r>
              <a:rPr lang="en-US" dirty="0">
                <a:latin typeface="Sakkal Majalla" panose="02000000000000000000" pitchFamily="2" charset="-78"/>
                <a:cs typeface="Sakkal Majalla" panose="02000000000000000000" pitchFamily="2" charset="-78"/>
              </a:rPr>
              <a:t>-</a:t>
            </a:r>
            <a:r>
              <a:rPr lang="ar-LY" dirty="0">
                <a:latin typeface="Sakkal Majalla" panose="02000000000000000000" pitchFamily="2" charset="-78"/>
                <a:cs typeface="Sakkal Majalla" panose="02000000000000000000" pitchFamily="2" charset="-78"/>
              </a:rPr>
              <a:t> الوسائط المتعددة</a:t>
            </a:r>
            <a:r>
              <a:rPr lang="en-US" dirty="0">
                <a:latin typeface="Sakkal Majalla" panose="02000000000000000000" pitchFamily="2" charset="-78"/>
                <a:cs typeface="Sakkal Majalla" panose="02000000000000000000" pitchFamily="2" charset="-78"/>
              </a:rPr>
              <a:t>-</a:t>
            </a:r>
            <a:r>
              <a:rPr lang="ar-LY" dirty="0">
                <a:latin typeface="Sakkal Majalla" panose="02000000000000000000" pitchFamily="2" charset="-78"/>
                <a:cs typeface="Sakkal Majalla" panose="02000000000000000000" pitchFamily="2" charset="-78"/>
              </a:rPr>
              <a:t> </a:t>
            </a:r>
            <a:r>
              <a:rPr lang="en-US" dirty="0" err="1" smtClean="0">
                <a:latin typeface="Sakkal Majalla" panose="02000000000000000000" pitchFamily="2" charset="-78"/>
                <a:cs typeface="Sakkal Majalla" panose="02000000000000000000" pitchFamily="2" charset="-78"/>
              </a:rPr>
              <a:t>infotelemedia</a:t>
            </a:r>
            <a:r>
              <a:rPr lang="ar-LY" dirty="0" smtClean="0">
                <a:latin typeface="Sakkal Majalla" panose="02000000000000000000" pitchFamily="2" charset="-78"/>
                <a:cs typeface="Sakkal Majalla" panose="02000000000000000000" pitchFamily="2" charset="-78"/>
              </a:rPr>
              <a:t> </a:t>
            </a:r>
            <a:r>
              <a:rPr lang="ar-LY" dirty="0">
                <a:latin typeface="Sakkal Majalla" panose="02000000000000000000" pitchFamily="2" charset="-78"/>
                <a:cs typeface="Sakkal Majalla" panose="02000000000000000000" pitchFamily="2" charset="-78"/>
              </a:rPr>
              <a:t>هو القطاع الحكومي، فلطالما كانت</a:t>
            </a:r>
            <a:r>
              <a:rPr lang="en-US" dirty="0">
                <a:latin typeface="Sakkal Majalla" panose="02000000000000000000" pitchFamily="2" charset="-78"/>
                <a:cs typeface="Sakkal Majalla" panose="02000000000000000000" pitchFamily="2" charset="-78"/>
              </a:rPr>
              <a:t> </a:t>
            </a:r>
            <a:r>
              <a:rPr lang="ar-LY" dirty="0">
                <a:latin typeface="Sakkal Majalla" panose="02000000000000000000" pitchFamily="2" charset="-78"/>
                <a:cs typeface="Sakkal Majalla" panose="02000000000000000000" pitchFamily="2" charset="-78"/>
              </a:rPr>
              <a:t>الحكومات من بيروقراطية متحجرة غير قادرة على التفاعل والتكييف مع التغييرات في محيطها وأصابها الخمول وغابت عنها الفعالية والكفاءة غياباً تاماً.</a:t>
            </a:r>
            <a:endParaRPr lang="en-US" dirty="0">
              <a:latin typeface="Sakkal Majalla" panose="02000000000000000000" pitchFamily="2" charset="-78"/>
              <a:cs typeface="Sakkal Majalla" panose="02000000000000000000" pitchFamily="2" charset="-78"/>
            </a:endParaRPr>
          </a:p>
          <a:p>
            <a:pPr marL="0" indent="0" algn="just" rtl="1">
              <a:buNone/>
            </a:pPr>
            <a:r>
              <a:rPr lang="ar-LY" dirty="0">
                <a:latin typeface="Sakkal Majalla" panose="02000000000000000000" pitchFamily="2" charset="-78"/>
                <a:cs typeface="Sakkal Majalla" panose="02000000000000000000" pitchFamily="2" charset="-78"/>
              </a:rPr>
              <a:t>لأن تفتح ثلاثية </a:t>
            </a:r>
            <a:r>
              <a:rPr lang="en-US" dirty="0">
                <a:latin typeface="Sakkal Majalla" panose="02000000000000000000" pitchFamily="2" charset="-78"/>
                <a:cs typeface="Sakkal Majalla" panose="02000000000000000000" pitchFamily="2" charset="-78"/>
              </a:rPr>
              <a:t>INFOTELEMEDIA</a:t>
            </a:r>
            <a:r>
              <a:rPr lang="ar-LY" dirty="0">
                <a:latin typeface="Sakkal Majalla" panose="02000000000000000000" pitchFamily="2" charset="-78"/>
                <a:cs typeface="Sakkal Majalla" panose="02000000000000000000" pitchFamily="2" charset="-78"/>
              </a:rPr>
              <a:t> الباب واسعاً أمام الحكومة لكي تتحول من حكومة بطيئة إلى سريعة ومن منغلقة إلى شفافة ومن خاملة إلى فعالة وفاعلة في آن معاً، وتوفر هذه الثلاثية للحكومة المبرر والفرصة في آن واحد للتحول من حكومة التعسير إلى حكومة التيسير التي يشكل المواطن محور اهتمامها.</a:t>
            </a:r>
          </a:p>
          <a:p>
            <a:pPr marL="0" indent="0" algn="r" rtl="1">
              <a:buNone/>
            </a:pPr>
            <a:endParaRPr lang="en-US"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25836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893" y="0"/>
            <a:ext cx="10018713" cy="1752599"/>
          </a:xfrm>
        </p:spPr>
        <p:txBody>
          <a:bodyPr/>
          <a:lstStyle/>
          <a:p>
            <a:r>
              <a:rPr lang="ar-LY" b="1" dirty="0">
                <a:solidFill>
                  <a:schemeClr val="accent1">
                    <a:lumMod val="75000"/>
                  </a:schemeClr>
                </a:solidFill>
                <a:latin typeface="Sakkal Majalla" panose="02000000000000000000" pitchFamily="2" charset="-78"/>
                <a:cs typeface="Sakkal Majalla" panose="02000000000000000000" pitchFamily="2" charset="-78"/>
              </a:rPr>
              <a:t>مـــــــــــقــــــدمـــــــــــــــــــــــــــة</a:t>
            </a:r>
            <a:endParaRPr lang="en-US" dirty="0"/>
          </a:p>
        </p:txBody>
      </p:sp>
      <p:sp>
        <p:nvSpPr>
          <p:cNvPr id="3" name="Content Placeholder 2"/>
          <p:cNvSpPr>
            <a:spLocks noGrp="1"/>
          </p:cNvSpPr>
          <p:nvPr>
            <p:ph sz="quarter" idx="13"/>
          </p:nvPr>
        </p:nvSpPr>
        <p:spPr>
          <a:xfrm>
            <a:off x="1428893" y="1923747"/>
            <a:ext cx="10363826" cy="3424107"/>
          </a:xfrm>
        </p:spPr>
        <p:txBody>
          <a:bodyPr>
            <a:normAutofit/>
          </a:bodyPr>
          <a:lstStyle/>
          <a:p>
            <a:pPr marL="0" indent="0" algn="just" rtl="1">
              <a:buNone/>
            </a:pPr>
            <a:r>
              <a:rPr lang="ar-LY" dirty="0">
                <a:latin typeface="Sakkal Majalla" panose="02000000000000000000" pitchFamily="2" charset="-78"/>
                <a:cs typeface="Sakkal Majalla" panose="02000000000000000000" pitchFamily="2" charset="-78"/>
              </a:rPr>
              <a:t>وحيث أنه لا توجد حكومة الكترونية بدون مجتمع معلوماتي يستخدم هذه </a:t>
            </a:r>
            <a:r>
              <a:rPr lang="ar-LY" dirty="0" smtClean="0">
                <a:latin typeface="Sakkal Majalla" panose="02000000000000000000" pitchFamily="2" charset="-78"/>
                <a:cs typeface="Sakkal Majalla" panose="02000000000000000000" pitchFamily="2" charset="-78"/>
              </a:rPr>
              <a:t>التقنية ويسخرها </a:t>
            </a:r>
            <a:r>
              <a:rPr lang="ar-LY" dirty="0">
                <a:latin typeface="Sakkal Majalla" panose="02000000000000000000" pitchFamily="2" charset="-78"/>
                <a:cs typeface="Sakkal Majalla" panose="02000000000000000000" pitchFamily="2" charset="-78"/>
              </a:rPr>
              <a:t>لخدمته ويستفيد منها، فإن الحكومات التي تريد أن تدخل عصر الثورة الرقمية</a:t>
            </a:r>
            <a:r>
              <a:rPr lang="ar-LY" dirty="0" smtClean="0">
                <a:latin typeface="Sakkal Majalla" panose="02000000000000000000" pitchFamily="2" charset="-78"/>
                <a:cs typeface="Sakkal Majalla" panose="02000000000000000000" pitchFamily="2" charset="-78"/>
              </a:rPr>
              <a:t>، لابدأن </a:t>
            </a:r>
            <a:r>
              <a:rPr lang="ar-LY" dirty="0">
                <a:latin typeface="Sakkal Majalla" panose="02000000000000000000" pitchFamily="2" charset="-78"/>
                <a:cs typeface="Sakkal Majalla" panose="02000000000000000000" pitchFamily="2" charset="-78"/>
              </a:rPr>
              <a:t>تتنبه إلى أهمية قدرة مواطنيها على التعامل مع معطيات تقنية، وذلك من </a:t>
            </a:r>
            <a:r>
              <a:rPr lang="ar-LY" dirty="0" smtClean="0">
                <a:latin typeface="Sakkal Majalla" panose="02000000000000000000" pitchFamily="2" charset="-78"/>
                <a:cs typeface="Sakkal Majalla" panose="02000000000000000000" pitchFamily="2" charset="-78"/>
              </a:rPr>
              <a:t>خلال قنوات </a:t>
            </a:r>
            <a:r>
              <a:rPr lang="ar-LY" dirty="0">
                <a:latin typeface="Sakkal Majalla" panose="02000000000000000000" pitchFamily="2" charset="-78"/>
                <a:cs typeface="Sakkal Majalla" panose="02000000000000000000" pitchFamily="2" charset="-78"/>
              </a:rPr>
              <a:t>كثيرة تسهم فيها جميع مؤسسات الدولة مثل الجامعات ومراكز خدمة </a:t>
            </a:r>
            <a:r>
              <a:rPr lang="ar-LY" dirty="0" smtClean="0">
                <a:latin typeface="Sakkal Majalla" panose="02000000000000000000" pitchFamily="2" charset="-78"/>
                <a:cs typeface="Sakkal Majalla" panose="02000000000000000000" pitchFamily="2" charset="-78"/>
              </a:rPr>
              <a:t>المجتمع والتعليم </a:t>
            </a:r>
            <a:r>
              <a:rPr lang="ar-LY" dirty="0">
                <a:latin typeface="Sakkal Majalla" panose="02000000000000000000" pitchFamily="2" charset="-78"/>
                <a:cs typeface="Sakkal Majalla" panose="02000000000000000000" pitchFamily="2" charset="-78"/>
              </a:rPr>
              <a:t>المستمر، وأن تقوم الوزارات والجهات الحكومية بتدريب موظفيها على </a:t>
            </a:r>
            <a:r>
              <a:rPr lang="ar-LY" dirty="0" smtClean="0">
                <a:latin typeface="Sakkal Majalla" panose="02000000000000000000" pitchFamily="2" charset="-78"/>
                <a:cs typeface="Sakkal Majalla" panose="02000000000000000000" pitchFamily="2" charset="-78"/>
              </a:rPr>
              <a:t>استخدام تقنيات </a:t>
            </a:r>
            <a:r>
              <a:rPr lang="ar-LY" dirty="0">
                <a:latin typeface="Sakkal Majalla" panose="02000000000000000000" pitchFamily="2" charset="-78"/>
                <a:cs typeface="Sakkal Majalla" panose="02000000000000000000" pitchFamily="2" charset="-78"/>
              </a:rPr>
              <a:t>المعلومات المختلفة، وإتاحة فرصة الوصول للشبكة العالمية لكل المواطنين، </a:t>
            </a:r>
            <a:r>
              <a:rPr lang="ar-LY" dirty="0" smtClean="0">
                <a:latin typeface="Sakkal Majalla" panose="02000000000000000000" pitchFamily="2" charset="-78"/>
                <a:cs typeface="Sakkal Majalla" panose="02000000000000000000" pitchFamily="2" charset="-78"/>
              </a:rPr>
              <a:t>وإقامة نقاط </a:t>
            </a:r>
            <a:r>
              <a:rPr lang="ar-LY" dirty="0">
                <a:latin typeface="Sakkal Majalla" panose="02000000000000000000" pitchFamily="2" charset="-78"/>
                <a:cs typeface="Sakkal Majalla" panose="02000000000000000000" pitchFamily="2" charset="-78"/>
              </a:rPr>
              <a:t>خدمة لتقريب خدمات الحكومة الالكترونية في الأماكن العامة والمراكز المهمة في </a:t>
            </a:r>
            <a:r>
              <a:rPr lang="ar-LY" dirty="0" smtClean="0">
                <a:latin typeface="Sakkal Majalla" panose="02000000000000000000" pitchFamily="2" charset="-78"/>
                <a:cs typeface="Sakkal Majalla" panose="02000000000000000000" pitchFamily="2" charset="-78"/>
              </a:rPr>
              <a:t>المدن والقرى </a:t>
            </a:r>
            <a:r>
              <a:rPr lang="ar-LY" dirty="0">
                <a:latin typeface="Sakkal Majalla" panose="02000000000000000000" pitchFamily="2" charset="-78"/>
                <a:cs typeface="Sakkal Majalla" panose="02000000000000000000" pitchFamily="2" charset="-78"/>
              </a:rPr>
              <a:t>على حد سواء، كل هذا من شأنه أن يرقى بالمستوى النوعي للحياة في </a:t>
            </a:r>
            <a:r>
              <a:rPr lang="ar-LY" dirty="0" smtClean="0">
                <a:latin typeface="Sakkal Majalla" panose="02000000000000000000" pitchFamily="2" charset="-78"/>
                <a:cs typeface="Sakkal Majalla" panose="02000000000000000000" pitchFamily="2" charset="-78"/>
              </a:rPr>
              <a:t>مجالاتها وميادينها </a:t>
            </a:r>
            <a:r>
              <a:rPr lang="ar-LY" dirty="0">
                <a:latin typeface="Sakkal Majalla" panose="02000000000000000000" pitchFamily="2" charset="-78"/>
                <a:cs typeface="Sakkal Majalla" panose="02000000000000000000" pitchFamily="2" charset="-78"/>
              </a:rPr>
              <a:t>العلمية والعملية كافة من تعلم وصحة وخدمات عامة، ويسهم في </a:t>
            </a:r>
            <a:r>
              <a:rPr lang="ar-LY" dirty="0" smtClean="0">
                <a:latin typeface="Sakkal Majalla" panose="02000000000000000000" pitchFamily="2" charset="-78"/>
                <a:cs typeface="Sakkal Majalla" panose="02000000000000000000" pitchFamily="2" charset="-78"/>
              </a:rPr>
              <a:t>تحسين المستوى </a:t>
            </a:r>
            <a:r>
              <a:rPr lang="ar-LY" dirty="0">
                <a:latin typeface="Sakkal Majalla" panose="02000000000000000000" pitchFamily="2" charset="-78"/>
                <a:cs typeface="Sakkal Majalla" panose="02000000000000000000" pitchFamily="2" charset="-78"/>
              </a:rPr>
              <a:t>الاقتصادي والمعيشي للمواطن.</a:t>
            </a: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653799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368" y="-115776"/>
            <a:ext cx="10364451" cy="1596177"/>
          </a:xfrm>
        </p:spPr>
        <p:txBody>
          <a:bodyPr/>
          <a:lstStyle/>
          <a:p>
            <a:r>
              <a:rPr lang="ar-LY" b="1" dirty="0">
                <a:solidFill>
                  <a:schemeClr val="accent1">
                    <a:lumMod val="75000"/>
                  </a:schemeClr>
                </a:solidFill>
                <a:latin typeface="Sakkal Majalla" panose="02000000000000000000" pitchFamily="2" charset="-78"/>
                <a:cs typeface="Sakkal Majalla" panose="02000000000000000000" pitchFamily="2" charset="-78"/>
              </a:rPr>
              <a:t>الحكومة الالكترونية</a:t>
            </a:r>
            <a:br>
              <a:rPr lang="ar-LY" b="1" dirty="0">
                <a:solidFill>
                  <a:schemeClr val="accent1">
                    <a:lumMod val="75000"/>
                  </a:schemeClr>
                </a:solidFill>
                <a:latin typeface="Sakkal Majalla" panose="02000000000000000000" pitchFamily="2" charset="-78"/>
                <a:cs typeface="Sakkal Majalla" panose="02000000000000000000" pitchFamily="2" charset="-78"/>
              </a:rPr>
            </a:br>
            <a:r>
              <a:rPr lang="en-US" b="1" dirty="0">
                <a:solidFill>
                  <a:schemeClr val="accent1">
                    <a:lumMod val="75000"/>
                  </a:schemeClr>
                </a:solidFill>
                <a:latin typeface="Sakkal Majalla" panose="02000000000000000000" pitchFamily="2" charset="-78"/>
                <a:cs typeface="Sakkal Majalla" panose="02000000000000000000" pitchFamily="2" charset="-78"/>
              </a:rPr>
              <a:t>E.GOUVERNEMENT</a:t>
            </a:r>
            <a:endParaRPr lang="en-US" dirty="0"/>
          </a:p>
        </p:txBody>
      </p:sp>
      <p:sp>
        <p:nvSpPr>
          <p:cNvPr id="3" name="Content Placeholder 2"/>
          <p:cNvSpPr>
            <a:spLocks noGrp="1"/>
          </p:cNvSpPr>
          <p:nvPr>
            <p:ph sz="quarter" idx="13"/>
          </p:nvPr>
        </p:nvSpPr>
        <p:spPr>
          <a:xfrm>
            <a:off x="1504901" y="958548"/>
            <a:ext cx="10363826" cy="3424107"/>
          </a:xfrm>
        </p:spPr>
        <p:txBody>
          <a:bodyPr>
            <a:noAutofit/>
          </a:bodyPr>
          <a:lstStyle/>
          <a:p>
            <a:pPr marL="0" indent="0" algn="just" rtl="1">
              <a:buNone/>
            </a:pPr>
            <a:r>
              <a:rPr lang="ar-LY" sz="2000" dirty="0">
                <a:latin typeface="Sakkal Majalla" panose="02000000000000000000" pitchFamily="2" charset="-78"/>
                <a:cs typeface="Sakkal Majalla" panose="02000000000000000000" pitchFamily="2" charset="-78"/>
              </a:rPr>
              <a:t>هناك تعاريف متعددة للحكومة </a:t>
            </a:r>
            <a:r>
              <a:rPr lang="ar-LY" sz="2000" dirty="0" smtClean="0">
                <a:latin typeface="Sakkal Majalla" panose="02000000000000000000" pitchFamily="2" charset="-78"/>
                <a:cs typeface="Sakkal Majalla" panose="02000000000000000000" pitchFamily="2" charset="-78"/>
              </a:rPr>
              <a:t>الإلكترونية</a:t>
            </a:r>
            <a:r>
              <a:rPr lang="en-US" sz="2000" dirty="0" smtClean="0">
                <a:latin typeface="Sakkal Majalla" panose="02000000000000000000" pitchFamily="2" charset="-78"/>
                <a:cs typeface="Sakkal Majalla" panose="02000000000000000000" pitchFamily="2" charset="-78"/>
              </a:rPr>
              <a:t> e-Government  </a:t>
            </a:r>
            <a:r>
              <a:rPr lang="ar-LY" sz="2000" dirty="0" smtClean="0">
                <a:latin typeface="Sakkal Majalla" panose="02000000000000000000" pitchFamily="2" charset="-78"/>
                <a:cs typeface="Sakkal Majalla" panose="02000000000000000000" pitchFamily="2" charset="-78"/>
              </a:rPr>
              <a:t>وعموماً</a:t>
            </a:r>
            <a:r>
              <a:rPr lang="ar-LY" sz="2000" dirty="0">
                <a:latin typeface="Sakkal Majalla" panose="02000000000000000000" pitchFamily="2" charset="-78"/>
                <a:cs typeface="Sakkal Majalla" panose="02000000000000000000" pitchFamily="2" charset="-78"/>
              </a:rPr>
              <a:t>، تُعرَّف الحكومة </a:t>
            </a:r>
            <a:r>
              <a:rPr lang="ar-LY" sz="2000" dirty="0" smtClean="0">
                <a:latin typeface="Sakkal Majalla" panose="02000000000000000000" pitchFamily="2" charset="-78"/>
                <a:cs typeface="Sakkal Majalla" panose="02000000000000000000" pitchFamily="2" charset="-78"/>
              </a:rPr>
              <a:t>الإلكترونية</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بأنها </a:t>
            </a:r>
            <a:r>
              <a:rPr lang="ar-LY" sz="2000" dirty="0">
                <a:latin typeface="Sakkal Majalla" panose="02000000000000000000" pitchFamily="2" charset="-78"/>
                <a:cs typeface="Sakkal Majalla" panose="02000000000000000000" pitchFamily="2" charset="-78"/>
              </a:rPr>
              <a:t>استخدام تكنولوجيا المعلومات والاتصالات لتحسين أداء الوظائف والخدمات الحكومية. </a:t>
            </a:r>
            <a:r>
              <a:rPr lang="ar-LY" sz="2000" dirty="0" smtClean="0">
                <a:latin typeface="Sakkal Majalla" panose="02000000000000000000" pitchFamily="2" charset="-78"/>
                <a:cs typeface="Sakkal Majalla" panose="02000000000000000000" pitchFamily="2" charset="-78"/>
              </a:rPr>
              <a:t>وبدقة</a:t>
            </a:r>
            <a:r>
              <a:rPr lang="en-US" sz="2000" dirty="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أكبر</a:t>
            </a:r>
            <a:r>
              <a:rPr lang="ar-LY" sz="2000" dirty="0">
                <a:latin typeface="Sakkal Majalla" panose="02000000000000000000" pitchFamily="2" charset="-78"/>
                <a:cs typeface="Sakkal Majalla" panose="02000000000000000000" pitchFamily="2" charset="-78"/>
              </a:rPr>
              <a:t>، تُعرَّف الحكومة الإلكترونية على النحو الآتي: «استخدام التكنولوجيات الرقمية لتحقيق تحوّل </a:t>
            </a:r>
            <a:r>
              <a:rPr lang="ar-LY" sz="2000" dirty="0" smtClean="0">
                <a:latin typeface="Sakkal Majalla" panose="02000000000000000000" pitchFamily="2" charset="-78"/>
                <a:cs typeface="Sakkal Majalla" panose="02000000000000000000" pitchFamily="2" charset="-78"/>
              </a:rPr>
              <a:t>في</a:t>
            </a:r>
            <a:r>
              <a:rPr lang="en-US" sz="2000" dirty="0" smtClean="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العمليات </a:t>
            </a:r>
            <a:r>
              <a:rPr lang="ar-LY" sz="2000" dirty="0">
                <a:latin typeface="Sakkal Majalla" panose="02000000000000000000" pitchFamily="2" charset="-78"/>
                <a:cs typeface="Sakkal Majalla" panose="02000000000000000000" pitchFamily="2" charset="-78"/>
              </a:rPr>
              <a:t>الحكومية على الوجه الذي يحسِّن الفاعلية </a:t>
            </a:r>
            <a:r>
              <a:rPr lang="en-US" sz="2000" dirty="0" smtClean="0">
                <a:latin typeface="Sakkal Majalla" panose="02000000000000000000" pitchFamily="2" charset="-78"/>
                <a:cs typeface="Sakkal Majalla" panose="02000000000000000000" pitchFamily="2" charset="-78"/>
              </a:rPr>
              <a:t>Effectiveness  </a:t>
            </a:r>
            <a:r>
              <a:rPr lang="ar-LY" sz="2000" dirty="0" smtClean="0">
                <a:latin typeface="Sakkal Majalla" panose="02000000000000000000" pitchFamily="2" charset="-78"/>
                <a:cs typeface="Sakkal Majalla" panose="02000000000000000000" pitchFamily="2" charset="-78"/>
              </a:rPr>
              <a:t> والفعَّالية  </a:t>
            </a:r>
            <a:r>
              <a:rPr lang="en-US" sz="2000" dirty="0" smtClean="0">
                <a:latin typeface="Sakkal Majalla" panose="02000000000000000000" pitchFamily="2" charset="-78"/>
                <a:cs typeface="Sakkal Majalla" panose="02000000000000000000" pitchFamily="2" charset="-78"/>
              </a:rPr>
              <a:t>Efficiency </a:t>
            </a:r>
            <a:r>
              <a:rPr lang="ar-LY" sz="2000" dirty="0" smtClean="0">
                <a:latin typeface="Sakkal Majalla" panose="02000000000000000000" pitchFamily="2" charset="-78"/>
                <a:cs typeface="Sakkal Majalla" panose="02000000000000000000" pitchFamily="2" charset="-78"/>
              </a:rPr>
              <a:t> ومستوى</a:t>
            </a:r>
            <a:r>
              <a:rPr lang="ar-LY" sz="2000" dirty="0">
                <a:latin typeface="Sakkal Majalla" panose="02000000000000000000" pitchFamily="2" charset="-78"/>
                <a:cs typeface="Sakkal Majalla" panose="02000000000000000000" pitchFamily="2" charset="-78"/>
              </a:rPr>
              <a:t> </a:t>
            </a:r>
            <a:r>
              <a:rPr lang="ar-LY" sz="2000" dirty="0" smtClean="0">
                <a:latin typeface="Sakkal Majalla" panose="02000000000000000000" pitchFamily="2" charset="-78"/>
                <a:cs typeface="Sakkal Majalla" panose="02000000000000000000" pitchFamily="2" charset="-78"/>
              </a:rPr>
              <a:t>تقديم الخدمة. </a:t>
            </a:r>
            <a:r>
              <a:rPr lang="ar-LY" sz="2000" dirty="0">
                <a:latin typeface="Sakkal Majalla" panose="02000000000000000000" pitchFamily="2" charset="-78"/>
                <a:cs typeface="Sakkal Majalla" panose="02000000000000000000" pitchFamily="2" charset="-78"/>
              </a:rPr>
              <a:t>لذلك تقوم الحكومة الإلكترونية على تسخير تكنولوجيا المعلومات والاتصالات </a:t>
            </a:r>
            <a:r>
              <a:rPr lang="ar-LY" sz="2000" dirty="0" smtClean="0">
                <a:latin typeface="Sakkal Majalla" panose="02000000000000000000" pitchFamily="2" charset="-78"/>
                <a:cs typeface="Sakkal Majalla" panose="02000000000000000000" pitchFamily="2" charset="-78"/>
              </a:rPr>
              <a:t>لمساعدة الإدارة </a:t>
            </a:r>
            <a:r>
              <a:rPr lang="ar-LY" sz="2000" dirty="0">
                <a:latin typeface="Sakkal Majalla" panose="02000000000000000000" pitchFamily="2" charset="-78"/>
                <a:cs typeface="Sakkal Majalla" panose="02000000000000000000" pitchFamily="2" charset="-78"/>
              </a:rPr>
              <a:t>الحكومية على العمل بكفاءة أعلى، وتقديم خدمات أفضل للمواطنين ولقطاع </a:t>
            </a:r>
            <a:r>
              <a:rPr lang="ar-LY" sz="2000" dirty="0" smtClean="0">
                <a:latin typeface="Sakkal Majalla" panose="02000000000000000000" pitchFamily="2" charset="-78"/>
                <a:cs typeface="Sakkal Majalla" panose="02000000000000000000" pitchFamily="2" charset="-78"/>
              </a:rPr>
              <a:t>الأعمال</a:t>
            </a:r>
            <a:r>
              <a:rPr lang="ar-LY" sz="2000" dirty="0">
                <a:latin typeface="Sakkal Majalla" panose="02000000000000000000" pitchFamily="2" charset="-78"/>
                <a:cs typeface="Sakkal Majalla" panose="02000000000000000000" pitchFamily="2" charset="-78"/>
              </a:rPr>
              <a:t>. ويبين الجدول التالي  ثلاثة تعاريف متداولة للحكومة الإلكترونية</a:t>
            </a:r>
            <a:r>
              <a:rPr lang="ar-LY" sz="2000" dirty="0" smtClean="0">
                <a:latin typeface="Sakkal Majalla" panose="02000000000000000000" pitchFamily="2" charset="-78"/>
                <a:cs typeface="Sakkal Majalla" panose="02000000000000000000" pitchFamily="2" charset="-78"/>
              </a:rPr>
              <a:t>:</a:t>
            </a:r>
            <a:endParaRPr lang="en-US" sz="2000" dirty="0" smtClean="0">
              <a:latin typeface="Sakkal Majalla" panose="02000000000000000000" pitchFamily="2" charset="-78"/>
              <a:cs typeface="Sakkal Majalla" panose="02000000000000000000" pitchFamily="2" charset="-78"/>
            </a:endParaRPr>
          </a:p>
          <a:p>
            <a:pPr marL="0" indent="0" algn="just" rtl="1">
              <a:buNone/>
            </a:pPr>
            <a:endParaRPr lang="en-US" sz="2000" dirty="0">
              <a:latin typeface="Sakkal Majalla" panose="02000000000000000000" pitchFamily="2" charset="-78"/>
              <a:cs typeface="Sakkal Majalla" panose="02000000000000000000" pitchFamily="2" charset="-78"/>
            </a:endParaRPr>
          </a:p>
        </p:txBody>
      </p:sp>
      <p:pic>
        <p:nvPicPr>
          <p:cNvPr id="4" name="Content Placeholder 3"/>
          <p:cNvPicPr>
            <a:picLocks noChangeAspect="1"/>
          </p:cNvPicPr>
          <p:nvPr/>
        </p:nvPicPr>
        <p:blipFill>
          <a:blip r:embed="rId2">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3041005" y="3265084"/>
            <a:ext cx="7880994" cy="2969463"/>
          </a:xfrm>
          <a:prstGeom prst="rect">
            <a:avLst/>
          </a:prstGeom>
        </p:spPr>
      </p:pic>
    </p:spTree>
    <p:extLst>
      <p:ext uri="{BB962C8B-B14F-4D97-AF65-F5344CB8AC3E}">
        <p14:creationId xmlns:p14="http://schemas.microsoft.com/office/powerpoint/2010/main" val="2042094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320" y="-221200"/>
            <a:ext cx="10364451" cy="1596177"/>
          </a:xfrm>
        </p:spPr>
        <p:txBody>
          <a:bodyPr>
            <a:normAutofit/>
          </a:bodyPr>
          <a:lstStyle/>
          <a:p>
            <a:r>
              <a:rPr lang="ar-LY" sz="3600" b="1" dirty="0">
                <a:solidFill>
                  <a:schemeClr val="accent1">
                    <a:lumMod val="75000"/>
                  </a:schemeClr>
                </a:solidFill>
                <a:latin typeface="Sakkal Majalla" panose="02000000000000000000" pitchFamily="2" charset="-78"/>
                <a:cs typeface="Sakkal Majalla" panose="02000000000000000000" pitchFamily="2" charset="-78"/>
              </a:rPr>
              <a:t>الحكومة الالكترونية</a:t>
            </a:r>
            <a:br>
              <a:rPr lang="ar-LY" sz="3600" b="1" dirty="0">
                <a:solidFill>
                  <a:schemeClr val="accent1">
                    <a:lumMod val="75000"/>
                  </a:schemeClr>
                </a:solidFill>
                <a:latin typeface="Sakkal Majalla" panose="02000000000000000000" pitchFamily="2" charset="-78"/>
                <a:cs typeface="Sakkal Majalla" panose="02000000000000000000" pitchFamily="2" charset="-78"/>
              </a:rPr>
            </a:br>
            <a:r>
              <a:rPr lang="en-US" sz="3600" b="1" dirty="0">
                <a:solidFill>
                  <a:schemeClr val="accent1">
                    <a:lumMod val="75000"/>
                  </a:schemeClr>
                </a:solidFill>
                <a:latin typeface="Sakkal Majalla" panose="02000000000000000000" pitchFamily="2" charset="-78"/>
                <a:cs typeface="Sakkal Majalla" panose="02000000000000000000" pitchFamily="2" charset="-78"/>
              </a:rPr>
              <a:t>E.GOUVERNEMENT</a:t>
            </a:r>
            <a:endParaRPr lang="en-US" sz="3600" dirty="0"/>
          </a:p>
        </p:txBody>
      </p:sp>
      <p:sp>
        <p:nvSpPr>
          <p:cNvPr id="5" name="Rectangle 4"/>
          <p:cNvSpPr/>
          <p:nvPr/>
        </p:nvSpPr>
        <p:spPr>
          <a:xfrm>
            <a:off x="1607128" y="1674246"/>
            <a:ext cx="10354590" cy="4708981"/>
          </a:xfrm>
          <a:prstGeom prst="rect">
            <a:avLst/>
          </a:prstGeom>
        </p:spPr>
        <p:txBody>
          <a:bodyPr wrap="square">
            <a:spAutoFit/>
          </a:bodyPr>
          <a:lstStyle/>
          <a:p>
            <a:pPr algn="just" rtl="1"/>
            <a:r>
              <a:rPr lang="ar-LY" sz="2000" dirty="0">
                <a:latin typeface="Sakkal Majalla" panose="02000000000000000000" pitchFamily="2" charset="-78"/>
                <a:cs typeface="Sakkal Majalla" panose="02000000000000000000" pitchFamily="2" charset="-78"/>
              </a:rPr>
              <a:t>تذكر معظم التعريفات المتداولة للحكومة الإلكترونية مكوّناتها الأربعة الأساسية، وهي:</a:t>
            </a:r>
          </a:p>
          <a:p>
            <a:pPr marL="457200" indent="-171450" algn="just" rtl="1">
              <a:buFont typeface="+mj-lt"/>
              <a:buAutoNum type="arabicPeriod"/>
            </a:pPr>
            <a:r>
              <a:rPr lang="ar-LY" sz="2000" dirty="0">
                <a:latin typeface="Sakkal Majalla" panose="02000000000000000000" pitchFamily="2" charset="-78"/>
                <a:cs typeface="Sakkal Majalla" panose="02000000000000000000" pitchFamily="2" charset="-78"/>
              </a:rPr>
              <a:t>استخدام تكنولوجيا المعلومات والاتصالات (شبكات الحاسوب – الإنترنت –أجهزة الفاكس – الهواتف).</a:t>
            </a:r>
          </a:p>
          <a:p>
            <a:pPr marL="457200" indent="-171450" algn="just" rtl="1">
              <a:buFont typeface="+mj-lt"/>
              <a:buAutoNum type="arabicPeriod"/>
            </a:pPr>
            <a:r>
              <a:rPr lang="ar-LY" sz="2000" dirty="0">
                <a:latin typeface="Sakkal Majalla" panose="02000000000000000000" pitchFamily="2" charset="-78"/>
                <a:cs typeface="Sakkal Majalla" panose="02000000000000000000" pitchFamily="2" charset="-78"/>
              </a:rPr>
              <a:t>دعم الأعمال الحكومية (تقديم معلومات – تقديم خدمات – إدارة حكومية داخلية).</a:t>
            </a:r>
          </a:p>
          <a:p>
            <a:pPr marL="457200" indent="-171450" algn="just" rtl="1">
              <a:buFont typeface="+mj-lt"/>
              <a:buAutoNum type="arabicPeriod"/>
            </a:pPr>
            <a:r>
              <a:rPr lang="ar-LY" sz="2000" dirty="0">
                <a:latin typeface="Sakkal Majalla" panose="02000000000000000000" pitchFamily="2" charset="-78"/>
                <a:cs typeface="Sakkal Majalla" panose="02000000000000000000" pitchFamily="2" charset="-78"/>
              </a:rPr>
              <a:t>تحسين العلاقة بين المواطن والحكومة (عن طريق إيجاد قنوات تواصل جديدة أو تحفيز تفاعل المواطنين مع العملية السياسية أو الإدارية).</a:t>
            </a:r>
          </a:p>
          <a:p>
            <a:pPr marL="457200" indent="-171450" algn="just" rtl="1">
              <a:buFont typeface="+mj-lt"/>
              <a:buAutoNum type="arabicPeriod"/>
            </a:pPr>
            <a:r>
              <a:rPr lang="ar-LY" sz="2000" dirty="0">
                <a:latin typeface="Sakkal Majalla" panose="02000000000000000000" pitchFamily="2" charset="-78"/>
                <a:cs typeface="Sakkal Majalla" panose="02000000000000000000" pitchFamily="2" charset="-78"/>
              </a:rPr>
              <a:t>اتّباع استراتيجية موجّهة تقدّم قيمة مضافة للمشاركين فيها.</a:t>
            </a:r>
          </a:p>
          <a:p>
            <a:pPr algn="just" rtl="1"/>
            <a:endParaRPr lang="en-US" sz="2000" dirty="0" smtClean="0">
              <a:latin typeface="Sakkal Majalla" panose="02000000000000000000" pitchFamily="2" charset="-78"/>
              <a:cs typeface="Sakkal Majalla" panose="02000000000000000000" pitchFamily="2" charset="-78"/>
            </a:endParaRPr>
          </a:p>
          <a:p>
            <a:pPr algn="just" rtl="1"/>
            <a:r>
              <a:rPr lang="ar-LY" sz="2000" dirty="0" smtClean="0">
                <a:latin typeface="Sakkal Majalla" panose="02000000000000000000" pitchFamily="2" charset="-78"/>
                <a:cs typeface="Sakkal Majalla" panose="02000000000000000000" pitchFamily="2" charset="-78"/>
              </a:rPr>
              <a:t>وبذلك </a:t>
            </a:r>
            <a:r>
              <a:rPr lang="ar-LY" sz="2000" dirty="0">
                <a:latin typeface="Sakkal Majalla" panose="02000000000000000000" pitchFamily="2" charset="-78"/>
                <a:cs typeface="Sakkal Majalla" panose="02000000000000000000" pitchFamily="2" charset="-78"/>
              </a:rPr>
              <a:t>فإن الحكومة الالكترونية هي تقديم وإنتاج وتفصيل الخدمات العامة التي تقدم للمواطنين باستخدام وسائل عمل الكترونية وتكون أنشطتها في ثلاثة</a:t>
            </a:r>
            <a:r>
              <a:rPr lang="en-US" sz="2000" dirty="0">
                <a:latin typeface="Sakkal Majalla" panose="02000000000000000000" pitchFamily="2" charset="-78"/>
                <a:cs typeface="Sakkal Majalla" panose="02000000000000000000" pitchFamily="2" charset="-78"/>
              </a:rPr>
              <a:t> </a:t>
            </a:r>
            <a:r>
              <a:rPr lang="ar-LY" sz="2000" dirty="0">
                <a:latin typeface="Sakkal Majalla" panose="02000000000000000000" pitchFamily="2" charset="-78"/>
                <a:cs typeface="Sakkal Majalla" panose="02000000000000000000" pitchFamily="2" charset="-78"/>
              </a:rPr>
              <a:t>مجالات هي:</a:t>
            </a:r>
          </a:p>
          <a:p>
            <a:pPr marL="457200" indent="-227013" algn="just" rtl="1">
              <a:buFont typeface="+mj-lt"/>
              <a:buAutoNum type="arabicPeriod"/>
            </a:pPr>
            <a:r>
              <a:rPr lang="ar-LY" sz="2000" dirty="0">
                <a:latin typeface="Sakkal Majalla" panose="02000000000000000000" pitchFamily="2" charset="-78"/>
                <a:cs typeface="Sakkal Majalla" panose="02000000000000000000" pitchFamily="2" charset="-78"/>
              </a:rPr>
              <a:t>علاقة الحكومة بالمواطنين.</a:t>
            </a:r>
          </a:p>
          <a:p>
            <a:pPr marL="457200" indent="-227013" algn="just" rtl="1">
              <a:buFont typeface="+mj-lt"/>
              <a:buAutoNum type="arabicPeriod"/>
            </a:pPr>
            <a:r>
              <a:rPr lang="ar-LY" sz="2000" dirty="0">
                <a:latin typeface="Sakkal Majalla" panose="02000000000000000000" pitchFamily="2" charset="-78"/>
                <a:cs typeface="Sakkal Majalla" panose="02000000000000000000" pitchFamily="2" charset="-78"/>
              </a:rPr>
              <a:t>علاقة الحكومة بنفسها.</a:t>
            </a:r>
          </a:p>
          <a:p>
            <a:pPr marL="457200" indent="-227013" algn="just" rtl="1">
              <a:buFont typeface="+mj-lt"/>
              <a:buAutoNum type="arabicPeriod"/>
            </a:pPr>
            <a:r>
              <a:rPr lang="ar-LY" sz="2000" dirty="0">
                <a:latin typeface="Sakkal Majalla" panose="02000000000000000000" pitchFamily="2" charset="-78"/>
                <a:cs typeface="Sakkal Majalla" panose="02000000000000000000" pitchFamily="2" charset="-78"/>
              </a:rPr>
              <a:t>علاقة الحكومة بالأعمال.</a:t>
            </a:r>
            <a:endParaRPr lang="en-US" sz="2000" dirty="0">
              <a:latin typeface="Sakkal Majalla" panose="02000000000000000000" pitchFamily="2" charset="-78"/>
              <a:cs typeface="Sakkal Majalla" panose="02000000000000000000" pitchFamily="2" charset="-78"/>
            </a:endParaRPr>
          </a:p>
          <a:p>
            <a:pPr algn="just" rtl="1"/>
            <a:r>
              <a:rPr lang="ar-LY" sz="2000" dirty="0" smtClean="0">
                <a:latin typeface="Sakkal Majalla" panose="02000000000000000000" pitchFamily="2" charset="-78"/>
                <a:cs typeface="Sakkal Majalla" panose="02000000000000000000" pitchFamily="2" charset="-78"/>
              </a:rPr>
              <a:t>حيث </a:t>
            </a:r>
            <a:r>
              <a:rPr lang="ar-LY" sz="2000" dirty="0">
                <a:latin typeface="Sakkal Majalla" panose="02000000000000000000" pitchFamily="2" charset="-78"/>
                <a:cs typeface="Sakkal Majalla" panose="02000000000000000000" pitchFamily="2" charset="-78"/>
              </a:rPr>
              <a:t>استخدام تكنولوجيا المعلومات الرقمية في انجاز المعاملات الإدارية، وتقديم الخدمات المرفقية، والتواصل مع المواطنين بمزيد من الديمقراطية </a:t>
            </a:r>
            <a:r>
              <a:rPr lang="ar-LY" sz="2000" dirty="0" smtClean="0">
                <a:latin typeface="Sakkal Majalla" panose="02000000000000000000" pitchFamily="2" charset="-78"/>
                <a:cs typeface="Sakkal Majalla" panose="02000000000000000000" pitchFamily="2" charset="-78"/>
              </a:rPr>
              <a:t>يطلق </a:t>
            </a:r>
            <a:r>
              <a:rPr lang="ar-LY" sz="2000" dirty="0">
                <a:latin typeface="Sakkal Majalla" panose="02000000000000000000" pitchFamily="2" charset="-78"/>
                <a:cs typeface="Sakkal Majalla" panose="02000000000000000000" pitchFamily="2" charset="-78"/>
              </a:rPr>
              <a:t>عليها أحيانا حكومة عصر المعلومات والإدارة بغير أوراق، أو الإدارة الإلكترونية، وهذا هو التعبير الأدق.</a:t>
            </a:r>
            <a:endParaRPr lang="en-US" sz="2000" dirty="0">
              <a:latin typeface="Sakkal Majalla" panose="02000000000000000000" pitchFamily="2" charset="-78"/>
              <a:cs typeface="Sakkal Majalla" panose="02000000000000000000" pitchFamily="2" charset="-78"/>
            </a:endParaRPr>
          </a:p>
          <a:p>
            <a:pPr marL="285750" indent="0" algn="just" rtl="1">
              <a:buNone/>
            </a:pPr>
            <a:r>
              <a:rPr lang="ar-LY" sz="2000" dirty="0">
                <a:latin typeface="Sakkal Majalla" panose="02000000000000000000" pitchFamily="2" charset="-78"/>
                <a:cs typeface="Sakkal Majalla" panose="02000000000000000000" pitchFamily="2" charset="-78"/>
              </a:rPr>
              <a:t>ويتم ذلك عن طريق شبكة المعلومات العالمية(الانترنت)، وشبكة المعلومات الداخلية</a:t>
            </a:r>
            <a:r>
              <a:rPr lang="en-US" sz="2000" dirty="0">
                <a:latin typeface="Sakkal Majalla" panose="02000000000000000000" pitchFamily="2" charset="-78"/>
                <a:cs typeface="Sakkal Majalla" panose="02000000000000000000" pitchFamily="2" charset="-78"/>
              </a:rPr>
              <a:t> </a:t>
            </a:r>
            <a:r>
              <a:rPr lang="ar-LY" sz="2000" dirty="0">
                <a:latin typeface="Sakkal Majalla" panose="02000000000000000000" pitchFamily="2" charset="-78"/>
                <a:cs typeface="Sakkal Majalla" panose="02000000000000000000" pitchFamily="2" charset="-78"/>
              </a:rPr>
              <a:t>(الانترانت) بقصد تحقيق أهداف معينة، أهمها تقديم الخدمات الالكترونية إما بتفاعل</a:t>
            </a:r>
            <a:r>
              <a:rPr lang="en-US" sz="2000" dirty="0">
                <a:latin typeface="Sakkal Majalla" panose="02000000000000000000" pitchFamily="2" charset="-78"/>
                <a:cs typeface="Sakkal Majalla" panose="02000000000000000000" pitchFamily="2" charset="-78"/>
              </a:rPr>
              <a:t> </a:t>
            </a:r>
            <a:r>
              <a:rPr lang="ar-LY" sz="2000" dirty="0">
                <a:latin typeface="Sakkal Majalla" panose="02000000000000000000" pitchFamily="2" charset="-78"/>
                <a:cs typeface="Sakkal Majalla" panose="02000000000000000000" pitchFamily="2" charset="-78"/>
              </a:rPr>
              <a:t>بشري أو بإنجاز آلي</a:t>
            </a:r>
            <a:r>
              <a:rPr lang="ar-LY" sz="2000" dirty="0" smtClean="0">
                <a:latin typeface="Sakkal Majalla" panose="02000000000000000000" pitchFamily="2" charset="-78"/>
                <a:cs typeface="Sakkal Majalla" panose="02000000000000000000" pitchFamily="2" charset="-78"/>
              </a:rPr>
              <a:t>.</a:t>
            </a:r>
            <a:endParaRPr lang="en-US"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610209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110517"/>
            <a:ext cx="10364451" cy="1596177"/>
          </a:xfrm>
        </p:spPr>
        <p:txBody>
          <a:bodyPr/>
          <a:lstStyle/>
          <a:p>
            <a:r>
              <a:rPr lang="ar-LY" b="1" dirty="0">
                <a:solidFill>
                  <a:schemeClr val="accent1">
                    <a:lumMod val="75000"/>
                  </a:schemeClr>
                </a:solidFill>
                <a:latin typeface="Sakkal Majalla" panose="02000000000000000000" pitchFamily="2" charset="-78"/>
                <a:cs typeface="Sakkal Majalla" panose="02000000000000000000" pitchFamily="2" charset="-78"/>
              </a:rPr>
              <a:t>الحكومة الالكترونية</a:t>
            </a:r>
            <a:br>
              <a:rPr lang="ar-LY" b="1" dirty="0">
                <a:solidFill>
                  <a:schemeClr val="accent1">
                    <a:lumMod val="75000"/>
                  </a:schemeClr>
                </a:solidFill>
                <a:latin typeface="Sakkal Majalla" panose="02000000000000000000" pitchFamily="2" charset="-78"/>
                <a:cs typeface="Sakkal Majalla" panose="02000000000000000000" pitchFamily="2" charset="-78"/>
              </a:rPr>
            </a:br>
            <a:r>
              <a:rPr lang="en-US" b="1" dirty="0">
                <a:solidFill>
                  <a:schemeClr val="accent1">
                    <a:lumMod val="75000"/>
                  </a:schemeClr>
                </a:solidFill>
                <a:latin typeface="Sakkal Majalla" panose="02000000000000000000" pitchFamily="2" charset="-78"/>
                <a:cs typeface="Sakkal Majalla" panose="02000000000000000000" pitchFamily="2" charset="-78"/>
              </a:rPr>
              <a:t>E.GOUVERNEMENT</a:t>
            </a:r>
            <a:endParaRPr lang="en-US" dirty="0"/>
          </a:p>
        </p:txBody>
      </p:sp>
      <p:sp>
        <p:nvSpPr>
          <p:cNvPr id="3" name="Content Placeholder 2"/>
          <p:cNvSpPr>
            <a:spLocks noGrp="1"/>
          </p:cNvSpPr>
          <p:nvPr>
            <p:ph sz="quarter" idx="13"/>
          </p:nvPr>
        </p:nvSpPr>
        <p:spPr>
          <a:xfrm>
            <a:off x="1681018" y="2496403"/>
            <a:ext cx="10112879" cy="3396398"/>
          </a:xfrm>
        </p:spPr>
        <p:txBody>
          <a:bodyPr>
            <a:noAutofit/>
          </a:bodyPr>
          <a:lstStyle/>
          <a:p>
            <a:pPr marL="0" indent="0" algn="just" rtl="1">
              <a:buNone/>
            </a:pPr>
            <a:r>
              <a:rPr lang="ar-LY" b="1" dirty="0" smtClean="0">
                <a:latin typeface="Sakkal Majalla" panose="02000000000000000000" pitchFamily="2" charset="-78"/>
                <a:cs typeface="Sakkal Majalla" panose="02000000000000000000" pitchFamily="2" charset="-78"/>
              </a:rPr>
              <a:t>أولاً: </a:t>
            </a:r>
            <a:r>
              <a:rPr lang="ar-LY" b="1" dirty="0">
                <a:latin typeface="Sakkal Majalla" panose="02000000000000000000" pitchFamily="2" charset="-78"/>
                <a:cs typeface="Sakkal Majalla" panose="02000000000000000000" pitchFamily="2" charset="-78"/>
              </a:rPr>
              <a:t>استخدام الانترنت و </a:t>
            </a:r>
            <a:r>
              <a:rPr lang="ar-LY" b="1" dirty="0" smtClean="0">
                <a:latin typeface="Sakkal Majalla" panose="02000000000000000000" pitchFamily="2" charset="-78"/>
                <a:cs typeface="Sakkal Majalla" panose="02000000000000000000" pitchFamily="2" charset="-78"/>
              </a:rPr>
              <a:t>الانترانت:</a:t>
            </a:r>
            <a:endParaRPr lang="en-US" b="1" dirty="0" smtClean="0">
              <a:latin typeface="Sakkal Majalla" panose="02000000000000000000" pitchFamily="2" charset="-78"/>
              <a:cs typeface="Sakkal Majalla" panose="02000000000000000000" pitchFamily="2" charset="-78"/>
            </a:endParaRPr>
          </a:p>
          <a:p>
            <a:pPr marL="285750" indent="-285750" algn="just" rtl="1">
              <a:buSzPct val="108000"/>
              <a:buFont typeface="+mj-lt"/>
              <a:buAutoNum type="arabicPeriod"/>
            </a:pPr>
            <a:r>
              <a:rPr lang="ar-LY" dirty="0" smtClean="0">
                <a:latin typeface="Sakkal Majalla" panose="02000000000000000000" pitchFamily="2" charset="-78"/>
                <a:cs typeface="Sakkal Majalla" panose="02000000000000000000" pitchFamily="2" charset="-78"/>
              </a:rPr>
              <a:t> </a:t>
            </a:r>
            <a:r>
              <a:rPr lang="ar-LY" b="1" dirty="0">
                <a:latin typeface="Sakkal Majalla" panose="02000000000000000000" pitchFamily="2" charset="-78"/>
                <a:cs typeface="Sakkal Majalla" panose="02000000000000000000" pitchFamily="2" charset="-78"/>
              </a:rPr>
              <a:t>الانترنت:</a:t>
            </a:r>
          </a:p>
          <a:p>
            <a:pPr marL="341313" indent="0" algn="just" rtl="1">
              <a:buNone/>
            </a:pPr>
            <a:r>
              <a:rPr lang="ar-LY" dirty="0">
                <a:latin typeface="Sakkal Majalla" panose="02000000000000000000" pitchFamily="2" charset="-78"/>
                <a:cs typeface="Sakkal Majalla" panose="02000000000000000000" pitchFamily="2" charset="-78"/>
              </a:rPr>
              <a:t>عن طريق الإنترنت يمكن لكل صاحب شأن إنجاز معاملته، سواء من خارج </a:t>
            </a:r>
            <a:r>
              <a:rPr lang="ar-LY" dirty="0" smtClean="0">
                <a:latin typeface="Sakkal Majalla" panose="02000000000000000000" pitchFamily="2" charset="-78"/>
                <a:cs typeface="Sakkal Majalla" panose="02000000000000000000" pitchFamily="2" charset="-78"/>
              </a:rPr>
              <a:t>الإدارة كما </a:t>
            </a:r>
            <a:r>
              <a:rPr lang="ar-LY" dirty="0">
                <a:latin typeface="Sakkal Majalla" panose="02000000000000000000" pitchFamily="2" charset="-78"/>
                <a:cs typeface="Sakkal Majalla" panose="02000000000000000000" pitchFamily="2" charset="-78"/>
              </a:rPr>
              <a:t>في حالة سداد الرسوم والمستحقات، أم من داخل الإدارة للاتصال بالإدارات </a:t>
            </a:r>
            <a:r>
              <a:rPr lang="ar-LY" dirty="0" smtClean="0">
                <a:latin typeface="Sakkal Majalla" panose="02000000000000000000" pitchFamily="2" charset="-78"/>
                <a:cs typeface="Sakkal Majalla" panose="02000000000000000000" pitchFamily="2" charset="-78"/>
              </a:rPr>
              <a:t>الأخرى والربط </a:t>
            </a:r>
            <a:r>
              <a:rPr lang="ar-LY" dirty="0">
                <a:latin typeface="Sakkal Majalla" panose="02000000000000000000" pitchFamily="2" charset="-78"/>
                <a:cs typeface="Sakkal Majalla" panose="02000000000000000000" pitchFamily="2" charset="-78"/>
              </a:rPr>
              <a:t>بينها من خلال الشبكة الدولية</a:t>
            </a:r>
            <a:r>
              <a:rPr lang="ar-LY" dirty="0" smtClean="0">
                <a:latin typeface="Sakkal Majalla" panose="02000000000000000000" pitchFamily="2" charset="-78"/>
                <a:cs typeface="Sakkal Majalla" panose="02000000000000000000" pitchFamily="2" charset="-78"/>
              </a:rPr>
              <a:t>.</a:t>
            </a:r>
            <a:endParaRPr lang="en-US" dirty="0" smtClean="0">
              <a:latin typeface="Sakkal Majalla" panose="02000000000000000000" pitchFamily="2" charset="-78"/>
              <a:cs typeface="Sakkal Majalla" panose="02000000000000000000" pitchFamily="2" charset="-78"/>
            </a:endParaRPr>
          </a:p>
          <a:p>
            <a:pPr marL="341313" indent="-341313" algn="just" rtl="1">
              <a:buSzPct val="108000"/>
              <a:buFont typeface="+mj-lt"/>
              <a:buAutoNum type="arabicPeriod" startAt="2"/>
            </a:pPr>
            <a:r>
              <a:rPr lang="ar-LY" b="1" dirty="0" smtClean="0">
                <a:latin typeface="Sakkal Majalla" panose="02000000000000000000" pitchFamily="2" charset="-78"/>
                <a:cs typeface="Sakkal Majalla" panose="02000000000000000000" pitchFamily="2" charset="-78"/>
              </a:rPr>
              <a:t>الإنترانت</a:t>
            </a:r>
            <a:r>
              <a:rPr lang="ar-LY" b="1" dirty="0">
                <a:latin typeface="Sakkal Majalla" panose="02000000000000000000" pitchFamily="2" charset="-78"/>
                <a:cs typeface="Sakkal Majalla" panose="02000000000000000000" pitchFamily="2" charset="-78"/>
              </a:rPr>
              <a:t>:</a:t>
            </a:r>
          </a:p>
          <a:p>
            <a:pPr marL="0" indent="0" algn="just" rtl="1">
              <a:buNone/>
            </a:pPr>
            <a:r>
              <a:rPr lang="ar-LY" dirty="0">
                <a:latin typeface="Sakkal Majalla" panose="02000000000000000000" pitchFamily="2" charset="-78"/>
                <a:cs typeface="Sakkal Majalla" panose="02000000000000000000" pitchFamily="2" charset="-78"/>
              </a:rPr>
              <a:t>وعن طريق الإنترانت يتمكن العاملون في الإدارة وحدهم من الاتصال ببعضهم </a:t>
            </a:r>
            <a:r>
              <a:rPr lang="ar-LY" dirty="0" smtClean="0">
                <a:latin typeface="Sakkal Majalla" panose="02000000000000000000" pitchFamily="2" charset="-78"/>
                <a:cs typeface="Sakkal Majalla" panose="02000000000000000000" pitchFamily="2" charset="-78"/>
              </a:rPr>
              <a:t>وأداء</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أعمالهم </a:t>
            </a:r>
            <a:r>
              <a:rPr lang="ar-LY" dirty="0">
                <a:latin typeface="Sakkal Majalla" panose="02000000000000000000" pitchFamily="2" charset="-78"/>
                <a:cs typeface="Sakkal Majalla" panose="02000000000000000000" pitchFamily="2" charset="-78"/>
              </a:rPr>
              <a:t>والتنسيق بينها في إطار النظام الداخلي للإدارة التي يعملون فيها. ويتم إدخال </a:t>
            </a:r>
            <a:r>
              <a:rPr lang="ar-LY" dirty="0" smtClean="0">
                <a:latin typeface="Sakkal Majalla" panose="02000000000000000000" pitchFamily="2" charset="-78"/>
                <a:cs typeface="Sakkal Majalla" panose="02000000000000000000" pitchFamily="2" charset="-78"/>
              </a:rPr>
              <a:t>كافة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المعلومات </a:t>
            </a:r>
            <a:r>
              <a:rPr lang="ar-LY" dirty="0">
                <a:latin typeface="Sakkal Majalla" panose="02000000000000000000" pitchFamily="2" charset="-78"/>
                <a:cs typeface="Sakkal Majalla" panose="02000000000000000000" pitchFamily="2" charset="-78"/>
              </a:rPr>
              <a:t>والبيانات المدونة بالسجلات أو بالملفات الورقية إلى الشبكة الداخلية من </a:t>
            </a:r>
            <a:r>
              <a:rPr lang="ar-LY" dirty="0" smtClean="0">
                <a:latin typeface="Sakkal Majalla" panose="02000000000000000000" pitchFamily="2" charset="-78"/>
                <a:cs typeface="Sakkal Majalla" panose="02000000000000000000" pitchFamily="2" charset="-78"/>
              </a:rPr>
              <a:t>خلال</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الكمبيوتر</a:t>
            </a:r>
            <a:r>
              <a:rPr lang="ar-LY" dirty="0">
                <a:latin typeface="Sakkal Majalla" panose="02000000000000000000" pitchFamily="2" charset="-78"/>
                <a:cs typeface="Sakkal Majalla" panose="02000000000000000000" pitchFamily="2" charset="-78"/>
              </a:rPr>
              <a:t>، لخلق نوع من الأرشيف الإلكتروني الذي يسهل معه حفظ المعلومات </a:t>
            </a:r>
            <a:r>
              <a:rPr lang="ar-LY" dirty="0" smtClean="0">
                <a:latin typeface="Sakkal Majalla" panose="02000000000000000000" pitchFamily="2" charset="-78"/>
                <a:cs typeface="Sakkal Majalla" panose="02000000000000000000" pitchFamily="2" charset="-78"/>
              </a:rPr>
              <a:t>وتصنيفها</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بطريقة </a:t>
            </a:r>
            <a:r>
              <a:rPr lang="ar-LY" dirty="0">
                <a:latin typeface="Sakkal Majalla" panose="02000000000000000000" pitchFamily="2" charset="-78"/>
                <a:cs typeface="Sakkal Majalla" panose="02000000000000000000" pitchFamily="2" charset="-78"/>
              </a:rPr>
              <a:t>تجعل الحصول على أي منها يتم بدقة </a:t>
            </a:r>
            <a:r>
              <a:rPr lang="ar-LY" dirty="0" smtClean="0">
                <a:latin typeface="Sakkal Majalla" panose="02000000000000000000" pitchFamily="2" charset="-78"/>
                <a:cs typeface="Sakkal Majalla" panose="02000000000000000000" pitchFamily="2" charset="-78"/>
              </a:rPr>
              <a:t>وسرع</a:t>
            </a:r>
            <a:r>
              <a:rPr lang="en-US" dirty="0" smtClean="0">
                <a:latin typeface="Sakkal Majalla" panose="02000000000000000000" pitchFamily="2" charset="-78"/>
                <a:cs typeface="Sakkal Majalla" panose="02000000000000000000" pitchFamily="2" charset="-78"/>
              </a:rPr>
              <a:t>.</a:t>
            </a:r>
          </a:p>
          <a:p>
            <a:pPr marL="0" indent="0" algn="just" rtl="1">
              <a:buNone/>
            </a:pPr>
            <a:r>
              <a:rPr lang="ar-LY" dirty="0">
                <a:latin typeface="Sakkal Majalla" panose="02000000000000000000" pitchFamily="2" charset="-78"/>
                <a:cs typeface="Sakkal Majalla" panose="02000000000000000000" pitchFamily="2" charset="-78"/>
              </a:rPr>
              <a:t>ويجب إدارة السجلات الإلكترونية بطريقة دقيقة آمنة بحيث يمكن الاستناد إليها </a:t>
            </a:r>
            <a:r>
              <a:rPr lang="ar-LY" dirty="0" smtClean="0">
                <a:latin typeface="Sakkal Majalla" panose="02000000000000000000" pitchFamily="2" charset="-78"/>
                <a:cs typeface="Sakkal Majalla" panose="02000000000000000000" pitchFamily="2" charset="-78"/>
              </a:rPr>
              <a:t>في</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المجالات </a:t>
            </a:r>
            <a:r>
              <a:rPr lang="ar-LY" dirty="0">
                <a:latin typeface="Sakkal Majalla" panose="02000000000000000000" pitchFamily="2" charset="-78"/>
                <a:cs typeface="Sakkal Majalla" panose="02000000000000000000" pitchFamily="2" charset="-78"/>
              </a:rPr>
              <a:t>القانونية وأغراض التدقيق، فتكون في مأمن من الاعتداء.</a:t>
            </a: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20828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7390"/>
            <a:ext cx="10364451" cy="1596177"/>
          </a:xfrm>
        </p:spPr>
        <p:txBody>
          <a:bodyPr/>
          <a:lstStyle/>
          <a:p>
            <a:r>
              <a:rPr lang="ar-LY" b="1" dirty="0">
                <a:solidFill>
                  <a:schemeClr val="accent1">
                    <a:lumMod val="75000"/>
                  </a:schemeClr>
                </a:solidFill>
                <a:latin typeface="Sakkal Majalla" panose="02000000000000000000" pitchFamily="2" charset="-78"/>
                <a:cs typeface="Sakkal Majalla" panose="02000000000000000000" pitchFamily="2" charset="-78"/>
              </a:rPr>
              <a:t>الحكومة الالكترونية</a:t>
            </a:r>
            <a:br>
              <a:rPr lang="ar-LY" b="1" dirty="0">
                <a:solidFill>
                  <a:schemeClr val="accent1">
                    <a:lumMod val="75000"/>
                  </a:schemeClr>
                </a:solidFill>
                <a:latin typeface="Sakkal Majalla" panose="02000000000000000000" pitchFamily="2" charset="-78"/>
                <a:cs typeface="Sakkal Majalla" panose="02000000000000000000" pitchFamily="2" charset="-78"/>
              </a:rPr>
            </a:br>
            <a:r>
              <a:rPr lang="en-US" b="1" dirty="0">
                <a:solidFill>
                  <a:schemeClr val="accent1">
                    <a:lumMod val="75000"/>
                  </a:schemeClr>
                </a:solidFill>
                <a:latin typeface="Sakkal Majalla" panose="02000000000000000000" pitchFamily="2" charset="-78"/>
                <a:cs typeface="Sakkal Majalla" panose="02000000000000000000" pitchFamily="2" charset="-78"/>
              </a:rPr>
              <a:t>E.GOUVERNEMENT</a:t>
            </a:r>
            <a:endParaRPr lang="en-US" dirty="0"/>
          </a:p>
        </p:txBody>
      </p:sp>
      <p:sp>
        <p:nvSpPr>
          <p:cNvPr id="3" name="Content Placeholder 2"/>
          <p:cNvSpPr>
            <a:spLocks noGrp="1"/>
          </p:cNvSpPr>
          <p:nvPr>
            <p:ph sz="quarter" idx="13"/>
          </p:nvPr>
        </p:nvSpPr>
        <p:spPr>
          <a:xfrm>
            <a:off x="1551709" y="2247019"/>
            <a:ext cx="10363826" cy="3424107"/>
          </a:xfrm>
        </p:spPr>
        <p:txBody>
          <a:bodyPr>
            <a:noAutofit/>
          </a:bodyPr>
          <a:lstStyle/>
          <a:p>
            <a:pPr marL="0" indent="0" algn="just" rtl="1">
              <a:buNone/>
            </a:pPr>
            <a:r>
              <a:rPr lang="ar-LY" b="1" dirty="0" smtClean="0">
                <a:latin typeface="Sakkal Majalla" panose="02000000000000000000" pitchFamily="2" charset="-78"/>
                <a:cs typeface="Sakkal Majalla" panose="02000000000000000000" pitchFamily="2" charset="-78"/>
              </a:rPr>
              <a:t>ثانياً: </a:t>
            </a:r>
            <a:r>
              <a:rPr lang="ar-LY" b="1" dirty="0">
                <a:latin typeface="Sakkal Majalla" panose="02000000000000000000" pitchFamily="2" charset="-78"/>
                <a:cs typeface="Sakkal Majalla" panose="02000000000000000000" pitchFamily="2" charset="-78"/>
              </a:rPr>
              <a:t>استهداف غايات </a:t>
            </a:r>
            <a:r>
              <a:rPr lang="ar-LY" b="1" dirty="0" smtClean="0">
                <a:latin typeface="Sakkal Majalla" panose="02000000000000000000" pitchFamily="2" charset="-78"/>
                <a:cs typeface="Sakkal Majalla" panose="02000000000000000000" pitchFamily="2" charset="-78"/>
              </a:rPr>
              <a:t>معينة:</a:t>
            </a:r>
            <a:endParaRPr lang="ar-LY" b="1" dirty="0">
              <a:latin typeface="Sakkal Majalla" panose="02000000000000000000" pitchFamily="2" charset="-78"/>
              <a:cs typeface="Sakkal Majalla" panose="02000000000000000000" pitchFamily="2" charset="-78"/>
            </a:endParaRPr>
          </a:p>
          <a:p>
            <a:pPr marL="0" indent="0" algn="just" rtl="1">
              <a:buNone/>
            </a:pPr>
            <a:r>
              <a:rPr lang="ar-LY" dirty="0">
                <a:latin typeface="Sakkal Majalla" panose="02000000000000000000" pitchFamily="2" charset="-78"/>
                <a:cs typeface="Sakkal Majalla" panose="02000000000000000000" pitchFamily="2" charset="-78"/>
              </a:rPr>
              <a:t>يركز نظام الحكومة الإلكترونية على ثلاثة أهداف أساسية هي:</a:t>
            </a:r>
          </a:p>
          <a:p>
            <a:pPr algn="just" rtl="1"/>
            <a:r>
              <a:rPr lang="ar-LY" dirty="0" smtClean="0">
                <a:latin typeface="Sakkal Majalla" panose="02000000000000000000" pitchFamily="2" charset="-78"/>
                <a:cs typeface="Sakkal Majalla" panose="02000000000000000000" pitchFamily="2" charset="-78"/>
              </a:rPr>
              <a:t>رفع </a:t>
            </a:r>
            <a:r>
              <a:rPr lang="ar-LY" dirty="0">
                <a:latin typeface="Sakkal Majalla" panose="02000000000000000000" pitchFamily="2" charset="-78"/>
                <a:cs typeface="Sakkal Majalla" panose="02000000000000000000" pitchFamily="2" charset="-78"/>
              </a:rPr>
              <a:t>كفاءة الأداء بالجهاز الحكومي ويتم ذلك أساساً عن طريق توفير </a:t>
            </a:r>
            <a:r>
              <a:rPr lang="ar-LY" dirty="0" smtClean="0">
                <a:latin typeface="Sakkal Majalla" panose="02000000000000000000" pitchFamily="2" charset="-78"/>
                <a:cs typeface="Sakkal Majalla" panose="02000000000000000000" pitchFamily="2" charset="-78"/>
              </a:rPr>
              <a:t>أحدث وأشمل </a:t>
            </a:r>
            <a:r>
              <a:rPr lang="ar-LY" dirty="0">
                <a:latin typeface="Sakkal Majalla" panose="02000000000000000000" pitchFamily="2" charset="-78"/>
                <a:cs typeface="Sakkal Majalla" panose="02000000000000000000" pitchFamily="2" charset="-78"/>
              </a:rPr>
              <a:t>المعلومات المطلوبة، مع تيسير الحصول على أي منها بعد </a:t>
            </a:r>
            <a:r>
              <a:rPr lang="ar-LY" dirty="0" smtClean="0">
                <a:latin typeface="Sakkal Majalla" panose="02000000000000000000" pitchFamily="2" charset="-78"/>
                <a:cs typeface="Sakkal Majalla" panose="02000000000000000000" pitchFamily="2" charset="-78"/>
              </a:rPr>
              <a:t>تصنيفها إلكترونياً</a:t>
            </a:r>
            <a:r>
              <a:rPr lang="ar-LY" dirty="0">
                <a:latin typeface="Sakkal Majalla" panose="02000000000000000000" pitchFamily="2" charset="-78"/>
                <a:cs typeface="Sakkal Majalla" panose="02000000000000000000" pitchFamily="2" charset="-78"/>
              </a:rPr>
              <a:t>، وكذلك تسهيل تبادل المعلومات وسبل الاتصالات الإلكترونية </a:t>
            </a:r>
            <a:r>
              <a:rPr lang="ar-LY" dirty="0" smtClean="0">
                <a:latin typeface="Sakkal Majalla" panose="02000000000000000000" pitchFamily="2" charset="-78"/>
                <a:cs typeface="Sakkal Majalla" panose="02000000000000000000" pitchFamily="2" charset="-78"/>
              </a:rPr>
              <a:t>بين الإدارات المعنية.</a:t>
            </a:r>
            <a:endParaRPr lang="en-US" dirty="0" smtClean="0">
              <a:latin typeface="Sakkal Majalla" panose="02000000000000000000" pitchFamily="2" charset="-78"/>
              <a:cs typeface="Sakkal Majalla" panose="02000000000000000000" pitchFamily="2" charset="-78"/>
            </a:endParaRPr>
          </a:p>
          <a:p>
            <a:pPr algn="just" rtl="1"/>
            <a:r>
              <a:rPr lang="ar-LY" dirty="0" smtClean="0">
                <a:latin typeface="Sakkal Majalla" panose="02000000000000000000" pitchFamily="2" charset="-78"/>
                <a:cs typeface="Sakkal Majalla" panose="02000000000000000000" pitchFamily="2" charset="-78"/>
              </a:rPr>
              <a:t>أداء </a:t>
            </a:r>
            <a:r>
              <a:rPr lang="ar-LY" dirty="0">
                <a:latin typeface="Sakkal Majalla" panose="02000000000000000000" pitchFamily="2" charset="-78"/>
                <a:cs typeface="Sakkal Majalla" panose="02000000000000000000" pitchFamily="2" charset="-78"/>
              </a:rPr>
              <a:t>الخدمات المرفقية للجمهور وللمستثمرين عن طريق شبكة المعلومات، </a:t>
            </a:r>
            <a:r>
              <a:rPr lang="ar-LY" dirty="0" smtClean="0">
                <a:latin typeface="Sakkal Majalla" panose="02000000000000000000" pitchFamily="2" charset="-78"/>
                <a:cs typeface="Sakkal Majalla" panose="02000000000000000000" pitchFamily="2" charset="-78"/>
              </a:rPr>
              <a:t>دون</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حاجة </a:t>
            </a:r>
            <a:r>
              <a:rPr lang="ar-LY" dirty="0">
                <a:latin typeface="Sakkal Majalla" panose="02000000000000000000" pitchFamily="2" charset="-78"/>
                <a:cs typeface="Sakkal Majalla" panose="02000000000000000000" pitchFamily="2" charset="-78"/>
              </a:rPr>
              <a:t>إلى التوجه إلى الإدارة المعنية. وذلك مثل تجديد الرخص، ودفع </a:t>
            </a:r>
            <a:r>
              <a:rPr lang="ar-LY" dirty="0" smtClean="0">
                <a:latin typeface="Sakkal Majalla" panose="02000000000000000000" pitchFamily="2" charset="-78"/>
                <a:cs typeface="Sakkal Majalla" panose="02000000000000000000" pitchFamily="2" charset="-78"/>
              </a:rPr>
              <a:t>فواتير</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استهلاك </a:t>
            </a:r>
            <a:r>
              <a:rPr lang="ar-LY" dirty="0">
                <a:latin typeface="Sakkal Majalla" panose="02000000000000000000" pitchFamily="2" charset="-78"/>
                <a:cs typeface="Sakkal Majalla" panose="02000000000000000000" pitchFamily="2" charset="-78"/>
              </a:rPr>
              <a:t>الماء والكهرباء والبطاقات الصحية عن طريق الإنترنت،وكذلك </a:t>
            </a:r>
            <a:r>
              <a:rPr lang="ar-LY" dirty="0" smtClean="0">
                <a:latin typeface="Sakkal Majalla" panose="02000000000000000000" pitchFamily="2" charset="-78"/>
                <a:cs typeface="Sakkal Majalla" panose="02000000000000000000" pitchFamily="2" charset="-78"/>
              </a:rPr>
              <a:t>تيسير</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المعاملات </a:t>
            </a:r>
            <a:r>
              <a:rPr lang="ar-LY" dirty="0">
                <a:latin typeface="Sakkal Majalla" panose="02000000000000000000" pitchFamily="2" charset="-78"/>
                <a:cs typeface="Sakkal Majalla" panose="02000000000000000000" pitchFamily="2" charset="-78"/>
              </a:rPr>
              <a:t>التجارية للمستثمرين.</a:t>
            </a:r>
          </a:p>
          <a:p>
            <a:pPr algn="just" rtl="1"/>
            <a:r>
              <a:rPr lang="ar-LY" dirty="0" smtClean="0">
                <a:latin typeface="Sakkal Majalla" panose="02000000000000000000" pitchFamily="2" charset="-78"/>
                <a:cs typeface="Sakkal Majalla" panose="02000000000000000000" pitchFamily="2" charset="-78"/>
              </a:rPr>
              <a:t>ممارسة </a:t>
            </a:r>
            <a:r>
              <a:rPr lang="ar-LY" dirty="0">
                <a:latin typeface="Sakkal Majalla" panose="02000000000000000000" pitchFamily="2" charset="-78"/>
                <a:cs typeface="Sakkal Majalla" panose="02000000000000000000" pitchFamily="2" charset="-78"/>
              </a:rPr>
              <a:t>الديمقراطية الإلكترونية بزيادة مساهمة المواطنين في عملية اتخاذ </a:t>
            </a:r>
            <a:r>
              <a:rPr lang="ar-LY" dirty="0" smtClean="0">
                <a:latin typeface="Sakkal Majalla" panose="02000000000000000000" pitchFamily="2" charset="-78"/>
                <a:cs typeface="Sakkal Majalla" panose="02000000000000000000" pitchFamily="2" charset="-78"/>
              </a:rPr>
              <a:t>القرار</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وتوجيه </a:t>
            </a:r>
            <a:r>
              <a:rPr lang="ar-LY" dirty="0">
                <a:latin typeface="Sakkal Majalla" panose="02000000000000000000" pitchFamily="2" charset="-78"/>
                <a:cs typeface="Sakkal Majalla" panose="02000000000000000000" pitchFamily="2" charset="-78"/>
              </a:rPr>
              <a:t>العمل العام عن طريق استعمال وسائل الاتصال الإلكترونية </a:t>
            </a:r>
            <a:r>
              <a:rPr lang="ar-LY" dirty="0" smtClean="0">
                <a:latin typeface="Sakkal Majalla" panose="02000000000000000000" pitchFamily="2" charset="-78"/>
                <a:cs typeface="Sakkal Majalla" panose="02000000000000000000" pitchFamily="2" charset="-78"/>
              </a:rPr>
              <a:t>كالبريد</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الإلكتروني</a:t>
            </a:r>
            <a:r>
              <a:rPr lang="ar-LY" dirty="0">
                <a:latin typeface="Sakkal Majalla" panose="02000000000000000000" pitchFamily="2" charset="-78"/>
                <a:cs typeface="Sakkal Majalla" panose="02000000000000000000" pitchFamily="2" charset="-78"/>
              </a:rPr>
              <a:t>.</a:t>
            </a: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955032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0"/>
            <a:ext cx="10364451" cy="1596177"/>
          </a:xfrm>
        </p:spPr>
        <p:txBody>
          <a:bodyPr/>
          <a:lstStyle/>
          <a:p>
            <a:r>
              <a:rPr lang="ar-LY" b="1" dirty="0">
                <a:solidFill>
                  <a:schemeClr val="accent1">
                    <a:lumMod val="75000"/>
                  </a:schemeClr>
                </a:solidFill>
                <a:latin typeface="Sakkal Majalla" panose="02000000000000000000" pitchFamily="2" charset="-78"/>
                <a:cs typeface="Sakkal Majalla" panose="02000000000000000000" pitchFamily="2" charset="-78"/>
              </a:rPr>
              <a:t>الحكومة الالكترونية</a:t>
            </a:r>
            <a:br>
              <a:rPr lang="ar-LY" b="1" dirty="0">
                <a:solidFill>
                  <a:schemeClr val="accent1">
                    <a:lumMod val="75000"/>
                  </a:schemeClr>
                </a:solidFill>
                <a:latin typeface="Sakkal Majalla" panose="02000000000000000000" pitchFamily="2" charset="-78"/>
                <a:cs typeface="Sakkal Majalla" panose="02000000000000000000" pitchFamily="2" charset="-78"/>
              </a:rPr>
            </a:br>
            <a:r>
              <a:rPr lang="en-US" b="1" dirty="0">
                <a:solidFill>
                  <a:schemeClr val="accent1">
                    <a:lumMod val="75000"/>
                  </a:schemeClr>
                </a:solidFill>
                <a:latin typeface="Sakkal Majalla" panose="02000000000000000000" pitchFamily="2" charset="-78"/>
                <a:cs typeface="Sakkal Majalla" panose="02000000000000000000" pitchFamily="2" charset="-78"/>
              </a:rPr>
              <a:t>E.GOUVERNEMENT</a:t>
            </a:r>
            <a:endParaRPr lang="en-US" dirty="0"/>
          </a:p>
        </p:txBody>
      </p:sp>
      <p:sp>
        <p:nvSpPr>
          <p:cNvPr id="3" name="Content Placeholder 2"/>
          <p:cNvSpPr>
            <a:spLocks noGrp="1"/>
          </p:cNvSpPr>
          <p:nvPr>
            <p:ph sz="quarter" idx="13"/>
          </p:nvPr>
        </p:nvSpPr>
        <p:spPr>
          <a:xfrm>
            <a:off x="1551083" y="1849855"/>
            <a:ext cx="10363826" cy="3424107"/>
          </a:xfrm>
        </p:spPr>
        <p:txBody>
          <a:bodyPr>
            <a:normAutofit lnSpcReduction="10000"/>
          </a:bodyPr>
          <a:lstStyle/>
          <a:p>
            <a:pPr marL="0" indent="0" algn="just" rtl="1">
              <a:buNone/>
            </a:pPr>
            <a:r>
              <a:rPr lang="ar-LY" b="1" dirty="0" smtClean="0">
                <a:latin typeface="Sakkal Majalla" panose="02000000000000000000" pitchFamily="2" charset="-78"/>
                <a:cs typeface="Sakkal Majalla" panose="02000000000000000000" pitchFamily="2" charset="-78"/>
              </a:rPr>
              <a:t>ثالثاً: </a:t>
            </a:r>
            <a:r>
              <a:rPr lang="ar-LY" b="1" dirty="0">
                <a:latin typeface="Sakkal Majalla" panose="02000000000000000000" pitchFamily="2" charset="-78"/>
                <a:cs typeface="Sakkal Majalla" panose="02000000000000000000" pitchFamily="2" charset="-78"/>
              </a:rPr>
              <a:t>الأداء البشري الإلكتروني:</a:t>
            </a:r>
          </a:p>
          <a:p>
            <a:pPr marL="0" indent="0" algn="just" rtl="1">
              <a:buNone/>
            </a:pPr>
            <a:r>
              <a:rPr lang="ar-LY" dirty="0">
                <a:latin typeface="Sakkal Majalla" panose="02000000000000000000" pitchFamily="2" charset="-78"/>
                <a:cs typeface="Sakkal Majalla" panose="02000000000000000000" pitchFamily="2" charset="-78"/>
              </a:rPr>
              <a:t>قد لا تكتفي الحكومة الإلكترونية بتقديم المعلومات عبر موقعهاعلى الإنترنت </a:t>
            </a:r>
            <a:r>
              <a:rPr lang="ar-LY" dirty="0" smtClean="0">
                <a:latin typeface="Sakkal Majalla" panose="02000000000000000000" pitchFamily="2" charset="-78"/>
                <a:cs typeface="Sakkal Majalla" panose="02000000000000000000" pitchFamily="2" charset="-78"/>
              </a:rPr>
              <a:t>أو إتاحة </a:t>
            </a:r>
            <a:r>
              <a:rPr lang="ar-LY" dirty="0">
                <a:latin typeface="Sakkal Majalla" panose="02000000000000000000" pitchFamily="2" charset="-78"/>
                <a:cs typeface="Sakkal Majalla" panose="02000000000000000000" pitchFamily="2" charset="-78"/>
              </a:rPr>
              <a:t>إمكانية البحث في مواقعها، وإنما تكون أكثر تفاعلاً مع المواطنين أو العملاء </a:t>
            </a:r>
            <a:r>
              <a:rPr lang="ar-LY" dirty="0" smtClean="0">
                <a:latin typeface="Sakkal Majalla" panose="02000000000000000000" pitchFamily="2" charset="-78"/>
                <a:cs typeface="Sakkal Majalla" panose="02000000000000000000" pitchFamily="2" charset="-78"/>
              </a:rPr>
              <a:t>وتتبادل معهم </a:t>
            </a:r>
            <a:r>
              <a:rPr lang="ar-LY" dirty="0">
                <a:latin typeface="Sakkal Majalla" panose="02000000000000000000" pitchFamily="2" charset="-78"/>
                <a:cs typeface="Sakkal Majalla" panose="02000000000000000000" pitchFamily="2" charset="-78"/>
              </a:rPr>
              <a:t>المعلومات، فتقوم بدوري المرسل والمستقبل.</a:t>
            </a:r>
          </a:p>
          <a:p>
            <a:pPr marL="0" indent="0" algn="just" rtl="1">
              <a:buNone/>
            </a:pPr>
            <a:r>
              <a:rPr lang="ar-LY" dirty="0">
                <a:latin typeface="Sakkal Majalla" panose="02000000000000000000" pitchFamily="2" charset="-78"/>
                <a:cs typeface="Sakkal Majalla" panose="02000000000000000000" pitchFamily="2" charset="-78"/>
              </a:rPr>
              <a:t>وقد يسمح الموقع بإمكانية طبع النماذج بدلاً من الذهاب إلى الإدارة للحصول </a:t>
            </a:r>
            <a:r>
              <a:rPr lang="ar-LY" dirty="0" smtClean="0">
                <a:latin typeface="Sakkal Majalla" panose="02000000000000000000" pitchFamily="2" charset="-78"/>
                <a:cs typeface="Sakkal Majalla" panose="02000000000000000000" pitchFamily="2" charset="-78"/>
              </a:rPr>
              <a:t>عليها، ليقوم </a:t>
            </a:r>
            <a:r>
              <a:rPr lang="ar-LY" dirty="0">
                <a:latin typeface="Sakkal Majalla" panose="02000000000000000000" pitchFamily="2" charset="-78"/>
                <a:cs typeface="Sakkal Majalla" panose="02000000000000000000" pitchFamily="2" charset="-78"/>
              </a:rPr>
              <a:t>المواطن باستيفاء بياناتها وإعادتها للإدارة بالبريد أو باليد، أو إرسالها عبر </a:t>
            </a:r>
            <a:r>
              <a:rPr lang="ar-LY" dirty="0" smtClean="0">
                <a:latin typeface="Sakkal Majalla" panose="02000000000000000000" pitchFamily="2" charset="-78"/>
                <a:cs typeface="Sakkal Majalla" panose="02000000000000000000" pitchFamily="2" charset="-78"/>
              </a:rPr>
              <a:t>شبكة المعلومات</a:t>
            </a:r>
            <a:r>
              <a:rPr lang="ar-LY" dirty="0">
                <a:latin typeface="Sakkal Majalla" panose="02000000000000000000" pitchFamily="2" charset="-78"/>
                <a:cs typeface="Sakkal Majalla" panose="02000000000000000000" pitchFamily="2" charset="-78"/>
              </a:rPr>
              <a:t>، في مرحلة أكثر تقدماً من مراحل الحكومة الإلكترونية</a:t>
            </a:r>
            <a:r>
              <a:rPr lang="ar-LY" dirty="0" smtClean="0">
                <a:latin typeface="Sakkal Majalla" panose="02000000000000000000" pitchFamily="2" charset="-78"/>
                <a:cs typeface="Sakkal Majalla" panose="02000000000000000000" pitchFamily="2" charset="-78"/>
              </a:rPr>
              <a:t>.</a:t>
            </a:r>
            <a:endParaRPr lang="en-US" dirty="0" smtClean="0">
              <a:latin typeface="Sakkal Majalla" panose="02000000000000000000" pitchFamily="2" charset="-78"/>
              <a:cs typeface="Sakkal Majalla" panose="02000000000000000000" pitchFamily="2" charset="-78"/>
            </a:endParaRPr>
          </a:p>
          <a:p>
            <a:pPr marL="0" indent="0" algn="just" rtl="1">
              <a:buNone/>
            </a:pPr>
            <a:r>
              <a:rPr lang="ar-LY" b="1" dirty="0">
                <a:latin typeface="Sakkal Majalla" panose="02000000000000000000" pitchFamily="2" charset="-78"/>
                <a:cs typeface="Sakkal Majalla" panose="02000000000000000000" pitchFamily="2" charset="-78"/>
              </a:rPr>
              <a:t>رابعا: الإنجاز الآلي الإلكتروني:</a:t>
            </a:r>
          </a:p>
          <a:p>
            <a:pPr marL="0" indent="0" algn="just" rtl="1">
              <a:buNone/>
            </a:pPr>
            <a:r>
              <a:rPr lang="ar-LY" dirty="0">
                <a:latin typeface="Sakkal Majalla" panose="02000000000000000000" pitchFamily="2" charset="-78"/>
                <a:cs typeface="Sakkal Majalla" panose="02000000000000000000" pitchFamily="2" charset="-78"/>
              </a:rPr>
              <a:t>يمكن إنجاز بعض خدمات المرافق العامة إلكترونياً بطريقة آلية، وذلك بتحويل </a:t>
            </a:r>
            <a:r>
              <a:rPr lang="ar-LY" dirty="0" smtClean="0">
                <a:latin typeface="Sakkal Majalla" panose="02000000000000000000" pitchFamily="2" charset="-78"/>
                <a:cs typeface="Sakkal Majalla" panose="02000000000000000000" pitchFamily="2" charset="-78"/>
              </a:rPr>
              <a:t>بعض</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الأعمال </a:t>
            </a:r>
            <a:r>
              <a:rPr lang="ar-LY" dirty="0">
                <a:latin typeface="Sakkal Majalla" panose="02000000000000000000" pitchFamily="2" charset="-78"/>
                <a:cs typeface="Sakkal Majalla" panose="02000000000000000000" pitchFamily="2" charset="-78"/>
              </a:rPr>
              <a:t>الإدارية البسيطة التي يقوم بها الموظف إلى أعمال إلكترونية تتم تلقائياً.</a:t>
            </a: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89486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175" y="-212756"/>
            <a:ext cx="10364451" cy="1596177"/>
          </a:xfrm>
        </p:spPr>
        <p:txBody>
          <a:bodyPr/>
          <a:lstStyle/>
          <a:p>
            <a:r>
              <a:rPr lang="ar-LY" b="1" dirty="0">
                <a:solidFill>
                  <a:schemeClr val="accent1">
                    <a:lumMod val="75000"/>
                  </a:schemeClr>
                </a:solidFill>
                <a:latin typeface="Sakkal Majalla" panose="02000000000000000000" pitchFamily="2" charset="-78"/>
                <a:cs typeface="Sakkal Majalla" panose="02000000000000000000" pitchFamily="2" charset="-78"/>
              </a:rPr>
              <a:t>الحكومة الالكترونية</a:t>
            </a:r>
            <a:br>
              <a:rPr lang="ar-LY" b="1" dirty="0">
                <a:solidFill>
                  <a:schemeClr val="accent1">
                    <a:lumMod val="75000"/>
                  </a:schemeClr>
                </a:solidFill>
                <a:latin typeface="Sakkal Majalla" panose="02000000000000000000" pitchFamily="2" charset="-78"/>
                <a:cs typeface="Sakkal Majalla" panose="02000000000000000000" pitchFamily="2" charset="-78"/>
              </a:rPr>
            </a:br>
            <a:r>
              <a:rPr lang="en-US" b="1" dirty="0">
                <a:solidFill>
                  <a:schemeClr val="accent1">
                    <a:lumMod val="75000"/>
                  </a:schemeClr>
                </a:solidFill>
                <a:latin typeface="Sakkal Majalla" panose="02000000000000000000" pitchFamily="2" charset="-78"/>
                <a:cs typeface="Sakkal Majalla" panose="02000000000000000000" pitchFamily="2" charset="-78"/>
              </a:rPr>
              <a:t>E.GOUVERNEMENT</a:t>
            </a:r>
            <a:endParaRPr lang="en-US" dirty="0"/>
          </a:p>
        </p:txBody>
      </p:sp>
      <p:sp>
        <p:nvSpPr>
          <p:cNvPr id="3" name="Content Placeholder 2"/>
          <p:cNvSpPr>
            <a:spLocks noGrp="1"/>
          </p:cNvSpPr>
          <p:nvPr>
            <p:ph sz="quarter" idx="13"/>
          </p:nvPr>
        </p:nvSpPr>
        <p:spPr>
          <a:xfrm>
            <a:off x="1487055" y="1836003"/>
            <a:ext cx="10538690" cy="4361597"/>
          </a:xfrm>
        </p:spPr>
        <p:txBody>
          <a:bodyPr>
            <a:noAutofit/>
          </a:bodyPr>
          <a:lstStyle/>
          <a:p>
            <a:pPr marL="0" indent="0" algn="r" rtl="1">
              <a:buNone/>
            </a:pPr>
            <a:r>
              <a:rPr lang="ar-LY" b="1" dirty="0">
                <a:latin typeface="Sakkal Majalla" panose="02000000000000000000" pitchFamily="2" charset="-78"/>
                <a:cs typeface="Sakkal Majalla" panose="02000000000000000000" pitchFamily="2" charset="-78"/>
              </a:rPr>
              <a:t>ضرورة الحكومة الإلكترونية:</a:t>
            </a:r>
          </a:p>
          <a:p>
            <a:pPr marL="0" indent="0" algn="r" rtl="1">
              <a:buNone/>
            </a:pPr>
            <a:r>
              <a:rPr lang="ar-LY" dirty="0">
                <a:latin typeface="Sakkal Majalla" panose="02000000000000000000" pitchFamily="2" charset="-78"/>
                <a:cs typeface="Sakkal Majalla" panose="02000000000000000000" pitchFamily="2" charset="-78"/>
              </a:rPr>
              <a:t>لم يعد أمام أي دولة تريد أن تواكب العصر ولا تتخلف عن الركب خيار سوى </a:t>
            </a:r>
            <a:r>
              <a:rPr lang="ar-LY" dirty="0" smtClean="0">
                <a:latin typeface="Sakkal Majalla" panose="02000000000000000000" pitchFamily="2" charset="-78"/>
                <a:cs typeface="Sakkal Majalla" panose="02000000000000000000" pitchFamily="2" charset="-78"/>
              </a:rPr>
              <a:t>الاتجاه</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نحو </a:t>
            </a:r>
            <a:r>
              <a:rPr lang="ar-LY" dirty="0">
                <a:latin typeface="Sakkal Majalla" panose="02000000000000000000" pitchFamily="2" charset="-78"/>
                <a:cs typeface="Sakkal Majalla" panose="02000000000000000000" pitchFamily="2" charset="-78"/>
              </a:rPr>
              <a:t>المجتمع الإلكتروني والتكنولوجيا الرقمية، والدولة التي تفكر في تجاهل الإنترنت </a:t>
            </a:r>
            <a:r>
              <a:rPr lang="ar-LY" dirty="0" smtClean="0">
                <a:latin typeface="Sakkal Majalla" panose="02000000000000000000" pitchFamily="2" charset="-78"/>
                <a:cs typeface="Sakkal Majalla" panose="02000000000000000000" pitchFamily="2" charset="-78"/>
              </a:rPr>
              <a:t>في</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مجال </a:t>
            </a:r>
            <a:r>
              <a:rPr lang="ar-LY" dirty="0">
                <a:latin typeface="Sakkal Majalla" panose="02000000000000000000" pitchFamily="2" charset="-78"/>
                <a:cs typeface="Sakkal Majalla" panose="02000000000000000000" pitchFamily="2" charset="-78"/>
              </a:rPr>
              <a:t>الاتصالات تشبه تلك التي تفكر في رفض الطيران كوسيلة للمواصلات، وهو أمر لم </a:t>
            </a:r>
            <a:r>
              <a:rPr lang="ar-LY" dirty="0" smtClean="0">
                <a:latin typeface="Sakkal Majalla" panose="02000000000000000000" pitchFamily="2" charset="-78"/>
                <a:cs typeface="Sakkal Majalla" panose="02000000000000000000" pitchFamily="2" charset="-78"/>
              </a:rPr>
              <a:t>يعد ممكناً </a:t>
            </a:r>
            <a:r>
              <a:rPr lang="ar-LY" dirty="0">
                <a:latin typeface="Sakkal Majalla" panose="02000000000000000000" pitchFamily="2" charset="-78"/>
                <a:cs typeface="Sakkal Majalla" panose="02000000000000000000" pitchFamily="2" charset="-78"/>
              </a:rPr>
              <a:t>أو متصوراً.</a:t>
            </a:r>
          </a:p>
          <a:p>
            <a:pPr marL="0" indent="0" algn="r" rtl="1">
              <a:buNone/>
            </a:pPr>
            <a:r>
              <a:rPr lang="ar-LY" dirty="0">
                <a:latin typeface="Sakkal Majalla" panose="02000000000000000000" pitchFamily="2" charset="-78"/>
                <a:cs typeface="Sakkal Majalla" panose="02000000000000000000" pitchFamily="2" charset="-78"/>
              </a:rPr>
              <a:t>لقد جعلت وسائل المواصلات والاتصالات الحديثة العالم بدوله المختلفة يشبه </a:t>
            </a:r>
            <a:r>
              <a:rPr lang="ar-LY" dirty="0" smtClean="0">
                <a:latin typeface="Sakkal Majalla" panose="02000000000000000000" pitchFamily="2" charset="-78"/>
                <a:cs typeface="Sakkal Majalla" panose="02000000000000000000" pitchFamily="2" charset="-78"/>
              </a:rPr>
              <a:t>الدولة</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أو </a:t>
            </a:r>
            <a:r>
              <a:rPr lang="ar-LY" dirty="0">
                <a:latin typeface="Sakkal Majalla" panose="02000000000000000000" pitchFamily="2" charset="-78"/>
                <a:cs typeface="Sakkal Majalla" panose="02000000000000000000" pitchFamily="2" charset="-78"/>
              </a:rPr>
              <a:t>المدينة الواحدة في تقارب أجزائه حكماً وإن تباعدت مكاناً.</a:t>
            </a:r>
          </a:p>
          <a:p>
            <a:pPr marL="0" indent="0" algn="r" rtl="1">
              <a:buNone/>
            </a:pPr>
            <a:r>
              <a:rPr lang="ar-LY" dirty="0">
                <a:latin typeface="Sakkal Majalla" panose="02000000000000000000" pitchFamily="2" charset="-78"/>
                <a:cs typeface="Sakkal Majalla" panose="02000000000000000000" pitchFamily="2" charset="-78"/>
              </a:rPr>
              <a:t>ودخلت الدول في سباق مع بعضها ومع الزمن لتحقيق غاياتها. وفرض </a:t>
            </a:r>
            <a:r>
              <a:rPr lang="ar-LY" dirty="0" smtClean="0">
                <a:latin typeface="Sakkal Majalla" panose="02000000000000000000" pitchFamily="2" charset="-78"/>
                <a:cs typeface="Sakkal Majalla" panose="02000000000000000000" pitchFamily="2" charset="-78"/>
              </a:rPr>
              <a:t>سياساتها،</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والانتصار </a:t>
            </a:r>
            <a:r>
              <a:rPr lang="ar-LY" dirty="0">
                <a:latin typeface="Sakkal Majalla" panose="02000000000000000000" pitchFamily="2" charset="-78"/>
                <a:cs typeface="Sakkal Majalla" panose="02000000000000000000" pitchFamily="2" charset="-78"/>
              </a:rPr>
              <a:t>على غيرها بالحق أو بالباطل. وباتت الدولة التي تتخلف عن ركب التقدم </a:t>
            </a:r>
            <a:r>
              <a:rPr lang="ar-LY" dirty="0" smtClean="0">
                <a:latin typeface="Sakkal Majalla" panose="02000000000000000000" pitchFamily="2" charset="-78"/>
                <a:cs typeface="Sakkal Majalla" panose="02000000000000000000" pitchFamily="2" charset="-78"/>
              </a:rPr>
              <a:t>التقني</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عاجزة </a:t>
            </a:r>
            <a:r>
              <a:rPr lang="ar-LY" dirty="0">
                <a:latin typeface="Sakkal Majalla" panose="02000000000000000000" pitchFamily="2" charset="-78"/>
                <a:cs typeface="Sakkal Majalla" panose="02000000000000000000" pitchFamily="2" charset="-78"/>
              </a:rPr>
              <a:t>عن مواصلة الحياة الكريمة في ظل مجتمع مادي لم يعد يعترف بالضعفاء، بل </a:t>
            </a:r>
            <a:r>
              <a:rPr lang="ar-LY" dirty="0" smtClean="0">
                <a:latin typeface="Sakkal Majalla" panose="02000000000000000000" pitchFamily="2" charset="-78"/>
                <a:cs typeface="Sakkal Majalla" panose="02000000000000000000" pitchFamily="2" charset="-78"/>
              </a:rPr>
              <a:t>يصفهم </a:t>
            </a:r>
            <a:r>
              <a:rPr lang="ar-LY" dirty="0">
                <a:latin typeface="Sakkal Majalla" panose="02000000000000000000" pitchFamily="2" charset="-78"/>
                <a:cs typeface="Sakkal Majalla" panose="02000000000000000000" pitchFamily="2" charset="-78"/>
              </a:rPr>
              <a:t>بالغباء، ويجعلهم تحت الأقدام أو يلقى بهم في </a:t>
            </a:r>
            <a:r>
              <a:rPr lang="ar-LY" dirty="0" smtClean="0">
                <a:latin typeface="Sakkal Majalla" panose="02000000000000000000" pitchFamily="2" charset="-78"/>
                <a:cs typeface="Sakkal Majalla" panose="02000000000000000000" pitchFamily="2" charset="-78"/>
              </a:rPr>
              <a:t>البيداء</a:t>
            </a:r>
            <a:r>
              <a:rPr lang="en-US" dirty="0" smtClean="0">
                <a:latin typeface="Sakkal Majalla" panose="02000000000000000000" pitchFamily="2" charset="-78"/>
                <a:cs typeface="Sakkal Majalla" panose="02000000000000000000" pitchFamily="2" charset="-78"/>
              </a:rPr>
              <a:t>.</a:t>
            </a:r>
            <a:endParaRPr lang="ar-LY" dirty="0" smtClean="0">
              <a:latin typeface="Sakkal Majalla" panose="02000000000000000000" pitchFamily="2" charset="-78"/>
              <a:cs typeface="Sakkal Majalla" panose="02000000000000000000" pitchFamily="2" charset="-78"/>
            </a:endParaRPr>
          </a:p>
          <a:p>
            <a:pPr marL="0" indent="0" algn="r" rtl="1">
              <a:buNone/>
            </a:pPr>
            <a:r>
              <a:rPr lang="ar-LY" b="1" dirty="0">
                <a:latin typeface="Sakkal Majalla" panose="02000000000000000000" pitchFamily="2" charset="-78"/>
                <a:cs typeface="Sakkal Majalla" panose="02000000000000000000" pitchFamily="2" charset="-78"/>
              </a:rPr>
              <a:t>مستلزمات الحكومة الإلكترونية:</a:t>
            </a:r>
          </a:p>
          <a:p>
            <a:pPr marL="0" indent="0" algn="r" rtl="1">
              <a:buNone/>
            </a:pPr>
            <a:r>
              <a:rPr lang="ar-LY" dirty="0">
                <a:latin typeface="Sakkal Majalla" panose="02000000000000000000" pitchFamily="2" charset="-78"/>
                <a:cs typeface="Sakkal Majalla" panose="02000000000000000000" pitchFamily="2" charset="-78"/>
              </a:rPr>
              <a:t>إن تطبيق نظام الحكومة الإلكترونية الذي تتيح لطالب الخدمة أن يتعامل </a:t>
            </a:r>
            <a:r>
              <a:rPr lang="ar-LY" dirty="0" smtClean="0">
                <a:latin typeface="Sakkal Majalla" panose="02000000000000000000" pitchFamily="2" charset="-78"/>
                <a:cs typeface="Sakkal Majalla" panose="02000000000000000000" pitchFamily="2" charset="-78"/>
              </a:rPr>
              <a:t>مع</a:t>
            </a:r>
            <a:r>
              <a:rPr lang="en-US" dirty="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الإنترنت </a:t>
            </a:r>
            <a:r>
              <a:rPr lang="ar-LY" dirty="0">
                <a:latin typeface="Sakkal Majalla" panose="02000000000000000000" pitchFamily="2" charset="-78"/>
                <a:cs typeface="Sakkal Majalla" panose="02000000000000000000" pitchFamily="2" charset="-78"/>
              </a:rPr>
              <a:t>بدلاً من الموظف الحكومي التقليدي يستلزم إحداث تغييرات كثيرة واسعة </a:t>
            </a:r>
            <a:r>
              <a:rPr lang="ar-LY" dirty="0" smtClean="0">
                <a:latin typeface="Sakkal Majalla" panose="02000000000000000000" pitchFamily="2" charset="-78"/>
                <a:cs typeface="Sakkal Majalla" panose="02000000000000000000" pitchFamily="2" charset="-78"/>
              </a:rPr>
              <a:t>تشمل</a:t>
            </a:r>
            <a:r>
              <a:rPr lang="en-US" dirty="0" smtClean="0">
                <a:latin typeface="Sakkal Majalla" panose="02000000000000000000" pitchFamily="2" charset="-78"/>
                <a:cs typeface="Sakkal Majalla" panose="02000000000000000000" pitchFamily="2" charset="-78"/>
              </a:rPr>
              <a:t> </a:t>
            </a:r>
            <a:r>
              <a:rPr lang="ar-LY" dirty="0" smtClean="0">
                <a:latin typeface="Sakkal Majalla" panose="02000000000000000000" pitchFamily="2" charset="-78"/>
                <a:cs typeface="Sakkal Majalla" panose="02000000000000000000" pitchFamily="2" charset="-78"/>
              </a:rPr>
              <a:t>نوعية </a:t>
            </a:r>
            <a:r>
              <a:rPr lang="ar-LY" dirty="0">
                <a:latin typeface="Sakkal Majalla" panose="02000000000000000000" pitchFamily="2" charset="-78"/>
                <a:cs typeface="Sakkal Majalla" panose="02000000000000000000" pitchFamily="2" charset="-78"/>
              </a:rPr>
              <a:t>العاملين والأجهزة المستخدمة وطرق الأداء</a:t>
            </a:r>
            <a:r>
              <a:rPr lang="ar-LY" dirty="0" smtClean="0">
                <a:latin typeface="Sakkal Majalla" panose="02000000000000000000" pitchFamily="2" charset="-78"/>
                <a:cs typeface="Sakkal Majalla" panose="02000000000000000000" pitchFamily="2" charset="-78"/>
              </a:rPr>
              <a:t>.</a:t>
            </a:r>
            <a:endParaRPr lang="en-US"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88803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1425</TotalTime>
  <Words>1479</Words>
  <Application>Microsoft Office PowerPoint</Application>
  <PresentationFormat>Widescreen</PresentationFormat>
  <Paragraphs>75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Corbel</vt:lpstr>
      <vt:lpstr>Sakkal Majalla</vt:lpstr>
      <vt:lpstr>Parallax</vt:lpstr>
      <vt:lpstr>المحاضرة الأولى  إعداد / أ.إبتسام عبدالسلام العاشوري  </vt:lpstr>
      <vt:lpstr>مـــــــــــقــــــدمـــــــــــــــــــــــــــة</vt:lpstr>
      <vt:lpstr>مـــــــــــقــــــدمـــــــــــــــــــــــــــة</vt:lpstr>
      <vt:lpstr>الحكومة الالكترونية E.GOUVERNEMENT</vt:lpstr>
      <vt:lpstr>الحكومة الالكترونية E.GOUVERNEMENT</vt:lpstr>
      <vt:lpstr>الحكومة الالكترونية E.GOUVERNEMENT</vt:lpstr>
      <vt:lpstr>الحكومة الالكترونية E.GOUVERNEMENT</vt:lpstr>
      <vt:lpstr>الحكومة الالكترونية E.GOUVERNEMENT</vt:lpstr>
      <vt:lpstr>الحكومة الالكترونية E.GOUVERNEMENT</vt:lpstr>
      <vt:lpstr>الحكومة الالكترونية E.GOUVERNEMENT</vt:lpstr>
      <vt:lpstr>الإطار العام للحكومة الإلكترونية</vt:lpstr>
      <vt:lpstr>الإطار العام للحكومة الإلكترونية</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ebtes</dc:creator>
  <cp:lastModifiedBy>ebtes</cp:lastModifiedBy>
  <cp:revision>71</cp:revision>
  <dcterms:created xsi:type="dcterms:W3CDTF">2024-04-22T10:31:54Z</dcterms:created>
  <dcterms:modified xsi:type="dcterms:W3CDTF">2024-10-12T12:37:52Z</dcterms:modified>
</cp:coreProperties>
</file>