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717" r:id="rId1"/>
  </p:sldMasterIdLst>
  <p:notesMasterIdLst>
    <p:notesMasterId r:id="rId17"/>
  </p:notesMasterIdLst>
  <p:handoutMasterIdLst>
    <p:handoutMasterId r:id="rId18"/>
  </p:handoutMasterIdLst>
  <p:sldIdLst>
    <p:sldId id="493" r:id="rId2"/>
    <p:sldId id="539" r:id="rId3"/>
    <p:sldId id="540" r:id="rId4"/>
    <p:sldId id="541" r:id="rId5"/>
    <p:sldId id="543" r:id="rId6"/>
    <p:sldId id="544" r:id="rId7"/>
    <p:sldId id="542" r:id="rId8"/>
    <p:sldId id="545" r:id="rId9"/>
    <p:sldId id="562" r:id="rId10"/>
    <p:sldId id="563" r:id="rId11"/>
    <p:sldId id="557" r:id="rId12"/>
    <p:sldId id="558" r:id="rId13"/>
    <p:sldId id="560" r:id="rId14"/>
    <p:sldId id="561" r:id="rId15"/>
    <p:sldId id="565" r:id="rId16"/>
  </p:sldIdLst>
  <p:sldSz cx="9144000" cy="6858000" type="screen4x3"/>
  <p:notesSz cx="7104063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79CC93D-E52E-4D84-901B-11D7331DD495}">
          <p14:sldIdLst/>
        </p14:section>
        <p14:section name="Overview and Objectives" id="{ABA716BF-3A5C-4ADB-94C9-CFEF84EBA240}">
          <p14:sldIdLst>
            <p14:sldId id="493"/>
            <p14:sldId id="539"/>
            <p14:sldId id="540"/>
            <p14:sldId id="541"/>
            <p14:sldId id="543"/>
            <p14:sldId id="544"/>
            <p14:sldId id="542"/>
            <p14:sldId id="545"/>
            <p14:sldId id="562"/>
            <p14:sldId id="563"/>
            <p14:sldId id="557"/>
            <p14:sldId id="558"/>
            <p14:sldId id="560"/>
            <p14:sldId id="561"/>
            <p14:sldId id="56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300"/>
    <a:srgbClr val="009E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65" autoAdjust="0"/>
    <p:restoredTop sz="77349" autoAdjust="0"/>
  </p:normalViewPr>
  <p:slideViewPr>
    <p:cSldViewPr>
      <p:cViewPr>
        <p:scale>
          <a:sx n="89" d="100"/>
          <a:sy n="89" d="100"/>
        </p:scale>
        <p:origin x="-235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144" y="-96"/>
      </p:cViewPr>
      <p:guideLst>
        <p:guide orient="horz" pos="3224"/>
        <p:guide pos="223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D83FDC75-7F73-4A4A-A77C-09AADF00E0EA}" type="datetimeFigureOut">
              <a:rPr lang="en-US" smtClean="0"/>
              <a:pPr/>
              <a:t>3/27/2016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459226BF-1F13-42D3-80DC-373E7ADD1EB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849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48AEF76B-3757-4A0B-AF93-28494465C1DD}" type="datetimeFigureOut">
              <a:rPr lang="en-US" smtClean="0"/>
              <a:pPr/>
              <a:t>3/27/2016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5363" y="768350"/>
            <a:ext cx="5113337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75693FD4-8F83-4EF7-AC3F-0DC0388986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541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792" eaLnBrk="0" hangingPunct="0">
              <a:defRPr sz="1700">
                <a:solidFill>
                  <a:srgbClr val="275AFF"/>
                </a:solidFill>
                <a:latin typeface="Arial" charset="0"/>
                <a:cs typeface="Times New Roman" pitchFamily="18" charset="0"/>
              </a:defRPr>
            </a:lvl1pPr>
            <a:lvl2pPr marL="789933" indent="-303820" defTabSz="990792" eaLnBrk="0" hangingPunct="0">
              <a:defRPr sz="1700">
                <a:solidFill>
                  <a:srgbClr val="275AFF"/>
                </a:solidFill>
                <a:latin typeface="Arial" charset="0"/>
                <a:cs typeface="Times New Roman" pitchFamily="18" charset="0"/>
              </a:defRPr>
            </a:lvl2pPr>
            <a:lvl3pPr marL="1215282" indent="-243056" defTabSz="990792" eaLnBrk="0" hangingPunct="0">
              <a:defRPr sz="1700">
                <a:solidFill>
                  <a:srgbClr val="275AFF"/>
                </a:solidFill>
                <a:latin typeface="Arial" charset="0"/>
                <a:cs typeface="Times New Roman" pitchFamily="18" charset="0"/>
              </a:defRPr>
            </a:lvl3pPr>
            <a:lvl4pPr marL="1701394" indent="-243056" defTabSz="990792" eaLnBrk="0" hangingPunct="0">
              <a:defRPr sz="1700">
                <a:solidFill>
                  <a:srgbClr val="275AFF"/>
                </a:solidFill>
                <a:latin typeface="Arial" charset="0"/>
                <a:cs typeface="Times New Roman" pitchFamily="18" charset="0"/>
              </a:defRPr>
            </a:lvl4pPr>
            <a:lvl5pPr marL="2187507" indent="-243056" defTabSz="990792" eaLnBrk="0" hangingPunct="0">
              <a:defRPr sz="1700">
                <a:solidFill>
                  <a:srgbClr val="275AFF"/>
                </a:solidFill>
                <a:latin typeface="Arial" charset="0"/>
                <a:cs typeface="Times New Roman" pitchFamily="18" charset="0"/>
              </a:defRPr>
            </a:lvl5pPr>
            <a:lvl6pPr marL="2673620" indent="-243056" defTabSz="990792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700">
                <a:solidFill>
                  <a:srgbClr val="275AFF"/>
                </a:solidFill>
                <a:latin typeface="Arial" charset="0"/>
                <a:cs typeface="Times New Roman" pitchFamily="18" charset="0"/>
              </a:defRPr>
            </a:lvl6pPr>
            <a:lvl7pPr marL="3159732" indent="-243056" defTabSz="990792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700">
                <a:solidFill>
                  <a:srgbClr val="275AFF"/>
                </a:solidFill>
                <a:latin typeface="Arial" charset="0"/>
                <a:cs typeface="Times New Roman" pitchFamily="18" charset="0"/>
              </a:defRPr>
            </a:lvl7pPr>
            <a:lvl8pPr marL="3645845" indent="-243056" defTabSz="990792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700">
                <a:solidFill>
                  <a:srgbClr val="275AFF"/>
                </a:solidFill>
                <a:latin typeface="Arial" charset="0"/>
                <a:cs typeface="Times New Roman" pitchFamily="18" charset="0"/>
              </a:defRPr>
            </a:lvl8pPr>
            <a:lvl9pPr marL="4131958" indent="-243056" defTabSz="990792" eaLnBrk="0" fontAlgn="base" hangingPunct="0">
              <a:spcBef>
                <a:spcPct val="0"/>
              </a:spcBef>
              <a:spcAft>
                <a:spcPct val="25000"/>
              </a:spcAft>
              <a:buClr>
                <a:schemeClr val="tx1"/>
              </a:buClr>
              <a:defRPr sz="1700">
                <a:solidFill>
                  <a:srgbClr val="275AFF"/>
                </a:solidFill>
                <a:latin typeface="Arial" charset="0"/>
                <a:cs typeface="Times New Roman" pitchFamily="18" charset="0"/>
              </a:defRPr>
            </a:lvl9pPr>
          </a:lstStyle>
          <a:p>
            <a:pPr eaLnBrk="1" hangingPunct="1"/>
            <a:fld id="{45DAC750-DD2C-49C0-BF22-72DBBCE87A0C}" type="slidenum">
              <a:rPr lang="en-US" sz="1300">
                <a:solidFill>
                  <a:schemeClr val="tx1"/>
                </a:solidFill>
              </a:rPr>
              <a:pPr eaLnBrk="1" hangingPunct="1"/>
              <a:t>1</a:t>
            </a:fld>
            <a:endParaRPr lang="en-US" sz="1300">
              <a:solidFill>
                <a:schemeClr val="tx1"/>
              </a:solidFill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2/15/2016</a:t>
            </a:r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JavaScript Lecture-1</a:t>
            </a:r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2/15/2016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JavaScript Lecture-1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2/15/2016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JavaScript Lecture-1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ground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itle_grid.jpg"/>
          <p:cNvPicPr>
            <a:picLocks noChangeAspect="1"/>
          </p:cNvPicPr>
          <p:nvPr userDrawn="1"/>
        </p:nvPicPr>
        <p:blipFill rotWithShape="1">
          <a:blip r:embed="rId2"/>
          <a:srcRect r="17636" b="16978"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12207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86ACD-589A-4044-93F7-F955742DADFB}" type="datetime1">
              <a:rPr lang="en-US" smtClean="0"/>
              <a:t>3/27/2016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JavaScript Lecture-2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9E232-1AAE-4FE0-8017-A773669F125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>
        <p:tmplLst>
          <p:tmpl lvl="1">
            <p:tnLst>
              <p:par>
                <p:cTn presetID="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2/15/2016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smtClean="0"/>
              <a:t>JavaScript Lecture-1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2/15/2016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JavaScript Lecture-1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2/15/2016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JavaScript Lecture-1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2/15/2016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JavaScript Lecture-1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2/15/2016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JavaScript Lecture-1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2/15/2016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JavaScript Lecture-1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2/15/2016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smtClean="0"/>
              <a:t>JavaScript Lecture-1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2/15/2016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JavaScript Lecture-1</a:t>
            </a: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660" r:id="rId12"/>
  </p:sldLayoutIdLst>
  <p:transition spd="slow">
    <p:wipe dir="d"/>
  </p:transition>
  <p:timing>
    <p:tnLst>
      <p:par>
        <p:cTn id="1" dur="indefinite" restart="never" nodeType="tmRoot"/>
      </p:par>
    </p:tnLst>
  </p:timing>
  <p:hf hdr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schools.com/tags/ref_eventattributes.asp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1916832"/>
            <a:ext cx="8915621" cy="1426170"/>
          </a:xfrm>
        </p:spPr>
        <p:txBody>
          <a:bodyPr>
            <a:normAutofit/>
          </a:bodyPr>
          <a:lstStyle/>
          <a:p>
            <a:pPr marL="742950" indent="-742950" algn="ctr"/>
            <a:r>
              <a:rPr lang="en-US" smtClean="0">
                <a:latin typeface="Cambria" pitchFamily="18" charset="0"/>
              </a:rPr>
              <a:t>       JavaScript</a:t>
            </a:r>
            <a:r>
              <a:rPr lang="en-US" dirty="0" smtClean="0">
                <a:latin typeface="Cambria" pitchFamily="18" charset="0"/>
              </a:rPr>
              <a:t/>
            </a:r>
            <a:br>
              <a:rPr lang="en-US" dirty="0" smtClean="0">
                <a:latin typeface="Cambria" pitchFamily="18" charset="0"/>
              </a:rPr>
            </a:br>
            <a:r>
              <a:rPr lang="en-US" dirty="0" smtClean="0">
                <a:latin typeface="Cambria" pitchFamily="18" charset="0"/>
              </a:rPr>
              <a:t>(</a:t>
            </a:r>
            <a:r>
              <a:rPr lang="en-US" dirty="0"/>
              <a:t>Event Handling</a:t>
            </a:r>
            <a:r>
              <a:rPr lang="en-US" dirty="0" smtClean="0">
                <a:latin typeface="Cambria" pitchFamily="18" charset="0"/>
              </a:rPr>
              <a:t>)</a:t>
            </a:r>
            <a:endParaRPr lang="en-GB" sz="4400" spc="-300" dirty="0">
              <a:latin typeface="Cambria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2/15/2016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JavaScript Lecture-1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9E232-1AAE-4FE0-8017-A773669F125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250797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86ACD-589A-4044-93F7-F955742DADFB}" type="datetime1">
              <a:rPr lang="en-US" smtClean="0"/>
              <a:t>3/27/2016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JavaScript Lecture-2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9E232-1AAE-4FE0-8017-A773669F1257}" type="slidenum">
              <a:rPr lang="en-US" smtClean="0"/>
              <a:t>10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088" y="1662113"/>
            <a:ext cx="3933825" cy="353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657507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179512" y="1124744"/>
            <a:ext cx="7772400" cy="710952"/>
          </a:xfrm>
        </p:spPr>
        <p:txBody>
          <a:bodyPr>
            <a:normAutofit fontScale="90000"/>
          </a:bodyPr>
          <a:lstStyle/>
          <a:p>
            <a:r>
              <a:rPr lang="en-US" altLang="ar-LY" dirty="0" smtClean="0">
                <a:latin typeface="Arial" charset="0"/>
                <a:cs typeface="Arial" charset="0"/>
              </a:rPr>
              <a:t>Mouse Events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4407784"/>
              </p:ext>
            </p:extLst>
          </p:nvPr>
        </p:nvGraphicFramePr>
        <p:xfrm>
          <a:off x="1259632" y="2276872"/>
          <a:ext cx="6019800" cy="2505072"/>
        </p:xfrm>
        <a:graphic>
          <a:graphicData uri="http://schemas.openxmlformats.org/drawingml/2006/table">
            <a:tbl>
              <a:tblPr firstRow="1"/>
              <a:tblGrid>
                <a:gridCol w="2057400"/>
                <a:gridCol w="3962400"/>
              </a:tblGrid>
              <a:tr h="31313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Event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238" marR="8238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Fires When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238" marR="8238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1313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 err="1">
                          <a:solidFill>
                            <a:srgbClr val="00B05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onclick</a:t>
                      </a:r>
                      <a:r>
                        <a:rPr lang="en-US" sz="2000" b="1" i="0" u="none" strike="noStrike" dirty="0">
                          <a:solidFill>
                            <a:srgbClr val="00B05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</a:p>
                  </a:txBody>
                  <a:tcPr marL="8238" marR="8238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mouse button is clicked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238" marR="8238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13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B05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ondblclick </a:t>
                      </a:r>
                    </a:p>
                  </a:txBody>
                  <a:tcPr marL="8238" marR="8238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mouse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button is double-clicked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238" marR="8238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13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 err="1">
                          <a:solidFill>
                            <a:srgbClr val="00B05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onmousedown</a:t>
                      </a:r>
                      <a:r>
                        <a:rPr lang="en-US" sz="2000" b="1" i="0" u="none" strike="noStrike" dirty="0">
                          <a:solidFill>
                            <a:srgbClr val="00B05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</a:p>
                  </a:txBody>
                  <a:tcPr marL="8238" marR="8238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mouse button is pressed down</a:t>
                      </a:r>
                    </a:p>
                  </a:txBody>
                  <a:tcPr marL="8238" marR="8238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134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u="none" strike="noStrike" dirty="0" err="1" smtClean="0">
                          <a:solidFill>
                            <a:srgbClr val="00B05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onmouseup</a:t>
                      </a:r>
                      <a:r>
                        <a:rPr lang="en-US" sz="2000" b="1" i="0" u="none" strike="noStrike" dirty="0" smtClean="0">
                          <a:solidFill>
                            <a:srgbClr val="00B05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</a:p>
                  </a:txBody>
                  <a:tcPr marL="8238" marR="8238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mouse button is released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238" marR="8238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13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 err="1">
                          <a:solidFill>
                            <a:srgbClr val="00B05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onmousemove</a:t>
                      </a:r>
                      <a:r>
                        <a:rPr lang="en-US" sz="2000" b="1" i="0" u="none" strike="noStrike" dirty="0">
                          <a:solidFill>
                            <a:srgbClr val="00B05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</a:p>
                  </a:txBody>
                  <a:tcPr marL="8238" marR="8238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mouse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moves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238" marR="8238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13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 err="1">
                          <a:solidFill>
                            <a:srgbClr val="00B05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onmouseover</a:t>
                      </a:r>
                      <a:r>
                        <a:rPr lang="en-US" sz="2000" b="1" i="0" u="none" strike="noStrike" dirty="0">
                          <a:solidFill>
                            <a:srgbClr val="00B05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</a:p>
                  </a:txBody>
                  <a:tcPr marL="8238" marR="8238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mouse enters an element</a:t>
                      </a:r>
                    </a:p>
                  </a:txBody>
                  <a:tcPr marL="8238" marR="8238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13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 err="1">
                          <a:solidFill>
                            <a:srgbClr val="00B05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onmouseout</a:t>
                      </a:r>
                      <a:r>
                        <a:rPr lang="en-US" sz="2000" b="1" i="0" u="none" strike="noStrike" dirty="0">
                          <a:solidFill>
                            <a:srgbClr val="00B05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</a:p>
                  </a:txBody>
                  <a:tcPr marL="8238" marR="8238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mouse leaves an element </a:t>
                      </a:r>
                    </a:p>
                  </a:txBody>
                  <a:tcPr marL="8238" marR="8238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79512" y="188640"/>
            <a:ext cx="8574088" cy="864096"/>
          </a:xfrm>
          <a:prstGeom prst="rect">
            <a:avLst/>
          </a:prstGeom>
        </p:spPr>
        <p:txBody>
          <a:bodyPr vert="horz">
            <a:normAutofit fontScale="77500" lnSpcReduction="20000"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Font typeface="Wingdings 2"/>
              <a:buNone/>
            </a:pPr>
            <a:r>
              <a:rPr lang="en-US" altLang="ar-LY" sz="3200" smtClean="0"/>
              <a:t>The following tables show the events and their event handlers:</a:t>
            </a:r>
            <a:br>
              <a:rPr lang="en-US" altLang="ar-LY" sz="3200" smtClean="0"/>
            </a:br>
            <a:endParaRPr lang="en-US" altLang="ar-LY" sz="2400" dirty="0">
              <a:solidFill>
                <a:schemeClr val="accent2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600486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LY" smtClean="0">
                <a:latin typeface="Arial" charset="0"/>
                <a:cs typeface="Arial" charset="0"/>
              </a:rPr>
              <a:t>Keyboard Events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752600" y="2233613"/>
          <a:ext cx="5562600" cy="1252536"/>
        </p:xfrm>
        <a:graphic>
          <a:graphicData uri="http://schemas.openxmlformats.org/drawingml/2006/table">
            <a:tbl>
              <a:tblPr firstRow="1"/>
              <a:tblGrid>
                <a:gridCol w="2057400"/>
                <a:gridCol w="3505200"/>
              </a:tblGrid>
              <a:tr h="31313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Event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238" marR="8238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Fires When The User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238" marR="8238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1313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 err="1">
                          <a:solidFill>
                            <a:srgbClr val="00B05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onkeypress</a:t>
                      </a:r>
                      <a:r>
                        <a:rPr lang="en-US" sz="2000" b="1" i="0" u="none" strike="noStrike" dirty="0">
                          <a:solidFill>
                            <a:srgbClr val="00B05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</a:p>
                  </a:txBody>
                  <a:tcPr marL="8238" marR="8238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presses 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then releases a key</a:t>
                      </a:r>
                    </a:p>
                  </a:txBody>
                  <a:tcPr marL="8238" marR="8238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13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 err="1">
                          <a:solidFill>
                            <a:srgbClr val="00B05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onkeydown</a:t>
                      </a:r>
                      <a:r>
                        <a:rPr lang="en-US" sz="2000" b="1" i="0" u="none" strike="noStrike" dirty="0">
                          <a:solidFill>
                            <a:srgbClr val="00B05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</a:p>
                  </a:txBody>
                  <a:tcPr marL="8238" marR="8238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pushes 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down a key</a:t>
                      </a:r>
                    </a:p>
                  </a:txBody>
                  <a:tcPr marL="8238" marR="8238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13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 err="1">
                          <a:solidFill>
                            <a:srgbClr val="00B05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onkeyup</a:t>
                      </a:r>
                      <a:r>
                        <a:rPr lang="en-US" sz="2000" b="1" i="0" u="none" strike="noStrike" dirty="0">
                          <a:solidFill>
                            <a:srgbClr val="00B05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</a:p>
                  </a:txBody>
                  <a:tcPr marL="8238" marR="8238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releases 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a key</a:t>
                      </a:r>
                    </a:p>
                  </a:txBody>
                  <a:tcPr marL="8238" marR="8238" marT="824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324177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LY" smtClean="0">
                <a:latin typeface="Arial" charset="0"/>
                <a:cs typeface="Arial" charset="0"/>
              </a:rPr>
              <a:t>Selection and Focus Events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533400" y="2233613"/>
          <a:ext cx="8305800" cy="2174874"/>
        </p:xfrm>
        <a:graphic>
          <a:graphicData uri="http://schemas.openxmlformats.org/drawingml/2006/table">
            <a:tbl>
              <a:tblPr firstRow="1"/>
              <a:tblGrid>
                <a:gridCol w="1645920"/>
                <a:gridCol w="6659880"/>
              </a:tblGrid>
              <a:tr h="31305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Event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238" marR="8238" marT="823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Fires When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238" marR="8238" marT="823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61786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 err="1">
                          <a:solidFill>
                            <a:srgbClr val="00B05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onselect</a:t>
                      </a:r>
                      <a:r>
                        <a:rPr lang="en-US" sz="2000" b="1" i="0" u="none" strike="noStrike" dirty="0">
                          <a:solidFill>
                            <a:srgbClr val="00B05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2000" b="1" i="0" u="none" strike="noStrike" dirty="0" smtClean="0">
                          <a:solidFill>
                            <a:srgbClr val="00B05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/>
                      </a:r>
                      <a:br>
                        <a:rPr lang="en-US" sz="2000" b="1" i="0" u="none" strike="noStrike" dirty="0" smtClean="0">
                          <a:solidFill>
                            <a:srgbClr val="00B050"/>
                          </a:solidFill>
                          <a:latin typeface="Courier New" pitchFamily="49" charset="0"/>
                          <a:cs typeface="Courier New" pitchFamily="49" charset="0"/>
                        </a:rPr>
                      </a:br>
                      <a:endParaRPr lang="en-US" sz="2000" b="1" i="0" u="none" strike="noStrike" dirty="0">
                        <a:solidFill>
                          <a:srgbClr val="00B05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8238" marR="8238" marT="823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text selection begins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/>
                      </a:r>
                      <a:b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</a:b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   (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inside either &lt;input type="text"&gt; or &lt;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textarea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&gt;)</a:t>
                      </a:r>
                    </a:p>
                  </a:txBody>
                  <a:tcPr marL="8238" marR="8238" marT="823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786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 err="1">
                          <a:solidFill>
                            <a:srgbClr val="00B05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onchange</a:t>
                      </a:r>
                      <a:r>
                        <a:rPr lang="en-US" sz="2000" b="1" i="0" u="none" strike="noStrike" dirty="0">
                          <a:solidFill>
                            <a:srgbClr val="00B05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sz="2000" b="1" i="0" u="none" strike="noStrike" dirty="0" smtClean="0">
                          <a:solidFill>
                            <a:srgbClr val="00B05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/>
                      </a:r>
                      <a:br>
                        <a:rPr lang="en-US" sz="2000" b="1" i="0" u="none" strike="noStrike" dirty="0" smtClean="0">
                          <a:solidFill>
                            <a:srgbClr val="00B050"/>
                          </a:solidFill>
                          <a:latin typeface="Courier New" pitchFamily="49" charset="0"/>
                          <a:cs typeface="Courier New" pitchFamily="49" charset="0"/>
                        </a:rPr>
                      </a:br>
                      <a:endParaRPr lang="en-US" sz="2000" b="1" i="0" u="none" strike="noStrike" dirty="0">
                        <a:solidFill>
                          <a:srgbClr val="00B05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8238" marR="8238" marT="823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when 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a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text 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input is changed and the element loses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focus,</a:t>
                      </a:r>
                      <a:b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</a:b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 or new choice is made in a select element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238" marR="8238" marT="823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05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 err="1">
                          <a:solidFill>
                            <a:srgbClr val="00B05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onfocus</a:t>
                      </a:r>
                      <a:r>
                        <a:rPr lang="en-US" sz="2000" b="1" i="0" u="none" strike="noStrike" dirty="0">
                          <a:solidFill>
                            <a:srgbClr val="00B05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</a:p>
                  </a:txBody>
                  <a:tcPr marL="8238" marR="8238" marT="823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form element gains focus </a:t>
                      </a:r>
                    </a:p>
                  </a:txBody>
                  <a:tcPr marL="8238" marR="8238" marT="823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05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 err="1">
                          <a:solidFill>
                            <a:srgbClr val="00B05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onblur</a:t>
                      </a:r>
                      <a:endParaRPr lang="en-US" sz="2000" b="1" i="0" u="none" strike="noStrike" dirty="0">
                        <a:solidFill>
                          <a:srgbClr val="00B05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8238" marR="8238" marT="823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form element loses focus </a:t>
                      </a:r>
                    </a:p>
                  </a:txBody>
                  <a:tcPr marL="8238" marR="8238" marT="823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797559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ar-LY" smtClean="0">
                <a:latin typeface="Arial" charset="0"/>
                <a:cs typeface="Arial" charset="0"/>
              </a:rPr>
              <a:t>Other Events</a:t>
            </a:r>
          </a:p>
        </p:txBody>
      </p:sp>
      <p:pic>
        <p:nvPicPr>
          <p:cNvPr id="6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2802732"/>
            <a:ext cx="7772400" cy="1252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779036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548680"/>
            <a:ext cx="9036496" cy="508918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The following Link conations the HTML events.</a:t>
            </a:r>
            <a:endParaRPr lang="ar-LY" sz="24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86ACD-589A-4044-93F7-F955742DADFB}" type="datetime1">
              <a:rPr lang="en-US" smtClean="0"/>
              <a:t>3/27/2016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JavaScript Lecture-2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9E232-1AAE-4FE0-8017-A773669F1257}" type="slidenum">
              <a:rPr lang="en-US" smtClean="0"/>
              <a:t>15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List of HTML Events</a:t>
            </a:r>
            <a:endParaRPr lang="ar-LY" dirty="0"/>
          </a:p>
        </p:txBody>
      </p:sp>
    </p:spTree>
    <p:extLst>
      <p:ext uri="{BB962C8B-B14F-4D97-AF65-F5344CB8AC3E}">
        <p14:creationId xmlns:p14="http://schemas.microsoft.com/office/powerpoint/2010/main" val="313163389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7772400" cy="72494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Events</a:t>
            </a:r>
            <a:endParaRPr lang="ar-LY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86ACD-589A-4044-93F7-F955742DADFB}" type="datetime1">
              <a:rPr lang="en-US" smtClean="0"/>
              <a:t>3/27/2016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JavaScript Lecture-2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9E232-1AAE-4FE0-8017-A773669F1257}" type="slidenum">
              <a:rPr lang="en-US" smtClean="0"/>
              <a:t>2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683568" y="1556792"/>
            <a:ext cx="7772400" cy="2448272"/>
          </a:xfrm>
        </p:spPr>
        <p:txBody>
          <a:bodyPr/>
          <a:lstStyle/>
          <a:p>
            <a:r>
              <a:rPr lang="en-US" altLang="ar-LY" dirty="0"/>
              <a:t>Events are the actions that occur as a result of browser activities or user interactions with the web pages.</a:t>
            </a:r>
          </a:p>
          <a:p>
            <a:pPr lvl="1"/>
            <a:r>
              <a:rPr lang="en-US" dirty="0" smtClean="0"/>
              <a:t>An </a:t>
            </a:r>
            <a:r>
              <a:rPr lang="en-US" dirty="0"/>
              <a:t>HTML web page has finished loading</a:t>
            </a:r>
          </a:p>
          <a:p>
            <a:pPr lvl="1"/>
            <a:r>
              <a:rPr lang="en-US" altLang="ar-LY" dirty="0" smtClean="0"/>
              <a:t>Such </a:t>
            </a:r>
            <a:r>
              <a:rPr lang="en-US" altLang="ar-LY" dirty="0"/>
              <a:t>as the user performs an action </a:t>
            </a:r>
            <a:endParaRPr lang="en-US" altLang="ar-LY" dirty="0" smtClean="0"/>
          </a:p>
          <a:p>
            <a:pPr lvl="3"/>
            <a:r>
              <a:rPr lang="en-US" altLang="ar-LY" dirty="0" smtClean="0"/>
              <a:t>mouse </a:t>
            </a:r>
            <a:r>
              <a:rPr lang="en-US" altLang="ar-LY" dirty="0"/>
              <a:t>click </a:t>
            </a:r>
            <a:endParaRPr lang="en-US" altLang="ar-LY" dirty="0" smtClean="0"/>
          </a:p>
          <a:p>
            <a:pPr lvl="3"/>
            <a:r>
              <a:rPr lang="en-US" altLang="ar-LY" dirty="0" smtClean="0"/>
              <a:t>enters data</a:t>
            </a:r>
            <a:endParaRPr lang="en-US" altLang="ar-LY" dirty="0"/>
          </a:p>
          <a:p>
            <a:pPr lvl="1"/>
            <a:endParaRPr lang="en-US" dirty="0"/>
          </a:p>
          <a:p>
            <a:endParaRPr lang="ar-LY" dirty="0"/>
          </a:p>
        </p:txBody>
      </p:sp>
    </p:spTree>
    <p:extLst>
      <p:ext uri="{BB962C8B-B14F-4D97-AF65-F5344CB8AC3E}">
        <p14:creationId xmlns:p14="http://schemas.microsoft.com/office/powerpoint/2010/main" val="238919821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7772400" cy="652934"/>
          </a:xfrm>
        </p:spPr>
        <p:txBody>
          <a:bodyPr>
            <a:normAutofit fontScale="90000"/>
          </a:bodyPr>
          <a:lstStyle/>
          <a:p>
            <a:r>
              <a:rPr lang="en-US" dirty="0"/>
              <a:t>Event Handlers</a:t>
            </a:r>
            <a:endParaRPr lang="ar-LY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86ACD-589A-4044-93F7-F955742DADFB}" type="datetime1">
              <a:rPr lang="en-US" smtClean="0"/>
              <a:t>3/27/2016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JavaScript Lecture-2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9E232-1AAE-4FE0-8017-A773669F1257}" type="slidenum">
              <a:rPr lang="en-US" smtClean="0"/>
              <a:t>3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270128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ar-LY" dirty="0"/>
              <a:t>When an event occurs, a code </a:t>
            </a:r>
            <a:r>
              <a:rPr lang="en-US" altLang="ar-LY" dirty="0" smtClean="0"/>
              <a:t>is </a:t>
            </a:r>
            <a:r>
              <a:rPr lang="en-US" altLang="ar-LY" dirty="0"/>
              <a:t>executed in response to a specific event is called </a:t>
            </a:r>
            <a:r>
              <a:rPr lang="en-US" altLang="ar-LY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“</a:t>
            </a:r>
            <a:r>
              <a:rPr lang="en-US" altLang="ar-LY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event handler</a:t>
            </a:r>
            <a:r>
              <a:rPr lang="en-US" altLang="ar-LY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”</a:t>
            </a:r>
            <a:r>
              <a:rPr lang="en-US" altLang="ar-LY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US" altLang="ar-LY" dirty="0"/>
              <a:t>Event handler names are quite similar to the name of events they handle.</a:t>
            </a:r>
          </a:p>
          <a:p>
            <a:pPr marL="0" indent="0" algn="ctr">
              <a:lnSpc>
                <a:spcPct val="90000"/>
              </a:lnSpc>
              <a:buNone/>
            </a:pPr>
            <a:r>
              <a:rPr lang="en-US" altLang="ar-LY" dirty="0" err="1"/>
              <a:t>E.g</a:t>
            </a:r>
            <a:r>
              <a:rPr lang="en-US" altLang="ar-LY" dirty="0"/>
              <a:t> the event handler for the </a:t>
            </a:r>
            <a:r>
              <a:rPr lang="en-US" altLang="ar-LY" dirty="0">
                <a:latin typeface="Arial"/>
              </a:rPr>
              <a:t>“</a:t>
            </a:r>
            <a:r>
              <a:rPr lang="en-US" altLang="ar-LY" dirty="0"/>
              <a:t>click</a:t>
            </a:r>
            <a:r>
              <a:rPr lang="en-US" altLang="ar-LY" dirty="0">
                <a:latin typeface="Arial"/>
              </a:rPr>
              <a:t>”</a:t>
            </a:r>
            <a:r>
              <a:rPr lang="en-US" altLang="ar-LY" dirty="0"/>
              <a:t> event is </a:t>
            </a:r>
            <a:r>
              <a:rPr lang="en-US" altLang="ar-LY" dirty="0">
                <a:latin typeface="Arial"/>
              </a:rPr>
              <a:t>“</a:t>
            </a:r>
            <a:r>
              <a:rPr lang="en-US" altLang="ar-LY" dirty="0" err="1"/>
              <a:t>onClick</a:t>
            </a:r>
            <a:r>
              <a:rPr lang="en-US" altLang="ar-LY" dirty="0">
                <a:latin typeface="Arial"/>
              </a:rPr>
              <a:t>”</a:t>
            </a:r>
            <a:r>
              <a:rPr lang="en-US" altLang="ar-LY" dirty="0"/>
              <a:t>.</a:t>
            </a:r>
          </a:p>
          <a:p>
            <a:pPr>
              <a:lnSpc>
                <a:spcPct val="90000"/>
              </a:lnSpc>
            </a:pPr>
            <a:endParaRPr lang="en-US" altLang="ar-LY" sz="1400" dirty="0">
              <a:latin typeface="Comic Sans MS" pitchFamily="66" charset="0"/>
            </a:endParaRPr>
          </a:p>
          <a:p>
            <a:pPr algn="ctr">
              <a:lnSpc>
                <a:spcPct val="90000"/>
              </a:lnSpc>
            </a:pPr>
            <a:r>
              <a:rPr lang="en-US" altLang="ar-LY" sz="1400" dirty="0">
                <a:latin typeface="Comic Sans MS" pitchFamily="66" charset="0"/>
              </a:rPr>
              <a:t>&lt;</a:t>
            </a:r>
            <a:r>
              <a:rPr lang="en-US" altLang="ar-LY" sz="1400" dirty="0" err="1">
                <a:latin typeface="Comic Sans MS" pitchFamily="66" charset="0"/>
              </a:rPr>
              <a:t>HTMLtag</a:t>
            </a:r>
            <a:r>
              <a:rPr lang="en-US" altLang="ar-LY" sz="1400" dirty="0">
                <a:latin typeface="Comic Sans MS" pitchFamily="66" charset="0"/>
              </a:rPr>
              <a:t> </a:t>
            </a:r>
            <a:r>
              <a:rPr lang="en-US" altLang="ar-LY" sz="1400" dirty="0" err="1">
                <a:latin typeface="Comic Sans MS" pitchFamily="66" charset="0"/>
              </a:rPr>
              <a:t>eventhandler</a:t>
            </a:r>
            <a:r>
              <a:rPr lang="en-US" altLang="ar-LY" sz="1400" dirty="0">
                <a:latin typeface="Comic Sans MS" pitchFamily="66" charset="0"/>
              </a:rPr>
              <a:t>=“JavaScript Code”&gt;</a:t>
            </a:r>
          </a:p>
          <a:p>
            <a:endParaRPr lang="ar-LY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3404795"/>
            <a:ext cx="3476625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Arrow Connector 7"/>
          <p:cNvCxnSpPr/>
          <p:nvPr/>
        </p:nvCxnSpPr>
        <p:spPr>
          <a:xfrm flipH="1">
            <a:off x="3635896" y="3140968"/>
            <a:ext cx="72008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endCxn id="1027" idx="0"/>
          </p:cNvCxnSpPr>
          <p:nvPr/>
        </p:nvCxnSpPr>
        <p:spPr>
          <a:xfrm flipH="1">
            <a:off x="5014169" y="3140968"/>
            <a:ext cx="493935" cy="26382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266711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86ACD-589A-4044-93F7-F955742DADFB}" type="datetime1">
              <a:rPr lang="en-US" smtClean="0"/>
              <a:t>3/27/2016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JavaScript Lecture-2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9E232-1AAE-4FE0-8017-A773669F1257}" type="slidenum">
              <a:rPr lang="en-US" smtClean="0"/>
              <a:t>4</a:t>
            </a:fld>
            <a:endParaRPr lang="en-US" dirty="0"/>
          </a:p>
        </p:txBody>
      </p:sp>
      <p:pic>
        <p:nvPicPr>
          <p:cNvPr id="7" name="table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755576" y="1340768"/>
            <a:ext cx="7772400" cy="3923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970137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7772400" cy="652934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Onclick</a:t>
            </a:r>
            <a:r>
              <a:rPr lang="en-US" dirty="0" smtClean="0"/>
              <a:t> Example</a:t>
            </a:r>
            <a:endParaRPr lang="ar-LY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86ACD-589A-4044-93F7-F955742DADFB}" type="datetime1">
              <a:rPr lang="en-US" smtClean="0"/>
              <a:t>3/27/2016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JavaScript Lecture-2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9E232-1AAE-4FE0-8017-A773669F1257}" type="slidenum">
              <a:rPr lang="en-US" smtClean="0"/>
              <a:t>5</a:t>
            </a:fld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388" y="1466850"/>
            <a:ext cx="5991225" cy="39243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653462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86ACD-589A-4044-93F7-F955742DADFB}" type="datetime1">
              <a:rPr lang="en-US" smtClean="0"/>
              <a:t>3/27/2016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JavaScript Lecture-2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9E232-1AAE-4FE0-8017-A773669F1257}" type="slidenum">
              <a:rPr lang="en-US" smtClean="0"/>
              <a:t>6</a:t>
            </a:fld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6538" y="2219325"/>
            <a:ext cx="3590925" cy="241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579613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7772400" cy="652934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Onload</a:t>
            </a:r>
            <a:r>
              <a:rPr lang="en-US" dirty="0" smtClean="0"/>
              <a:t> Example</a:t>
            </a:r>
            <a:endParaRPr lang="ar-LY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86ACD-589A-4044-93F7-F955742DADFB}" type="datetime1">
              <a:rPr lang="en-US" smtClean="0"/>
              <a:t>3/27/2016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JavaScript Lecture-2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9E232-1AAE-4FE0-8017-A773669F1257}" type="slidenum">
              <a:rPr lang="en-US" smtClean="0"/>
              <a:t>7</a:t>
            </a:fld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447800"/>
            <a:ext cx="5143500" cy="1981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2023" y="3933056"/>
            <a:ext cx="3590925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686423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7772400" cy="652934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onMouseOver</a:t>
            </a:r>
            <a:r>
              <a:rPr lang="en-US" dirty="0"/>
              <a:t> and </a:t>
            </a:r>
            <a:r>
              <a:rPr lang="en-US" dirty="0" err="1"/>
              <a:t>onMouseOut</a:t>
            </a:r>
            <a:endParaRPr lang="ar-LY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86ACD-589A-4044-93F7-F955742DADFB}" type="datetime1">
              <a:rPr lang="en-US" smtClean="0"/>
              <a:t>3/27/2016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JavaScript Lecture-2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9E232-1AAE-4FE0-8017-A773669F1257}" type="slidenum">
              <a:rPr lang="en-US" smtClean="0"/>
              <a:t>8</a:t>
            </a:fld>
            <a:endParaRPr lang="en-US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4464" y="1844824"/>
            <a:ext cx="5962650" cy="2819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90854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7772400" cy="796950"/>
          </a:xfrm>
        </p:spPr>
        <p:txBody>
          <a:bodyPr/>
          <a:lstStyle/>
          <a:p>
            <a:r>
              <a:rPr lang="en-US" dirty="0" err="1" smtClean="0"/>
              <a:t>Onsubmit</a:t>
            </a:r>
            <a:r>
              <a:rPr lang="en-US" dirty="0" smtClean="0"/>
              <a:t> Example</a:t>
            </a:r>
            <a:endParaRPr lang="ar-LY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86ACD-589A-4044-93F7-F955742DADFB}" type="datetime1">
              <a:rPr lang="en-US" smtClean="0"/>
              <a:t>3/27/2016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JavaScript Lecture-2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9E232-1AAE-4FE0-8017-A773669F1257}" type="slidenum">
              <a:rPr lang="en-US" smtClean="0"/>
              <a:t>9</a:t>
            </a:fld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4438" y="1376363"/>
            <a:ext cx="6715125" cy="41052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120044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-Cambria">
      <a:majorFont>
        <a:latin typeface="Cambria"/>
        <a:ea typeface=""/>
        <a:cs typeface=""/>
      </a:majorFont>
      <a:minorFont>
        <a:latin typeface="Cambria"/>
        <a:ea typeface=""/>
        <a:cs typeface="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0</TotalTime>
  <Words>273</Words>
  <Application>Microsoft Office PowerPoint</Application>
  <PresentationFormat>On-screen Show (4:3)</PresentationFormat>
  <Paragraphs>92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Equity</vt:lpstr>
      <vt:lpstr>       JavaScript (Event Handling)</vt:lpstr>
      <vt:lpstr>Events</vt:lpstr>
      <vt:lpstr>Event Handlers</vt:lpstr>
      <vt:lpstr>PowerPoint Presentation</vt:lpstr>
      <vt:lpstr>Onclick Example</vt:lpstr>
      <vt:lpstr>PowerPoint Presentation</vt:lpstr>
      <vt:lpstr>Onload Example</vt:lpstr>
      <vt:lpstr>onMouseOver and onMouseOut</vt:lpstr>
      <vt:lpstr>Onsubmit Example</vt:lpstr>
      <vt:lpstr>PowerPoint Presentation</vt:lpstr>
      <vt:lpstr>Mouse Events</vt:lpstr>
      <vt:lpstr>Keyboard Events</vt:lpstr>
      <vt:lpstr>Selection and Focus Events</vt:lpstr>
      <vt:lpstr>Other Events</vt:lpstr>
      <vt:lpstr>The following Link conations the HTML events.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2010-03-31T03:33:28Z</dcterms:created>
  <dcterms:modified xsi:type="dcterms:W3CDTF">2016-03-27T07:12:26Z</dcterms:modified>
</cp:coreProperties>
</file>