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7" r:id="rId1"/>
  </p:sldMasterIdLst>
  <p:notesMasterIdLst>
    <p:notesMasterId r:id="rId17"/>
  </p:notesMasterIdLst>
  <p:handoutMasterIdLst>
    <p:handoutMasterId r:id="rId18"/>
  </p:handoutMasterIdLst>
  <p:sldIdLst>
    <p:sldId id="493" r:id="rId2"/>
    <p:sldId id="539" r:id="rId3"/>
    <p:sldId id="540" r:id="rId4"/>
    <p:sldId id="541" r:id="rId5"/>
    <p:sldId id="543" r:id="rId6"/>
    <p:sldId id="544" r:id="rId7"/>
    <p:sldId id="542" r:id="rId8"/>
    <p:sldId id="545" r:id="rId9"/>
    <p:sldId id="562" r:id="rId10"/>
    <p:sldId id="563" r:id="rId11"/>
    <p:sldId id="557" r:id="rId12"/>
    <p:sldId id="558" r:id="rId13"/>
    <p:sldId id="560" r:id="rId14"/>
    <p:sldId id="561" r:id="rId15"/>
    <p:sldId id="565" r:id="rId16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>
            <p14:sldId id="493"/>
            <p14:sldId id="539"/>
            <p14:sldId id="540"/>
            <p14:sldId id="541"/>
            <p14:sldId id="543"/>
            <p14:sldId id="544"/>
            <p14:sldId id="542"/>
            <p14:sldId id="545"/>
            <p14:sldId id="562"/>
            <p14:sldId id="563"/>
            <p14:sldId id="557"/>
            <p14:sldId id="558"/>
            <p14:sldId id="560"/>
            <p14:sldId id="561"/>
            <p14:sldId id="5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5" autoAdjust="0"/>
    <p:restoredTop sz="77349" autoAdjust="0"/>
  </p:normalViewPr>
  <p:slideViewPr>
    <p:cSldViewPr>
      <p:cViewPr>
        <p:scale>
          <a:sx n="89" d="100"/>
          <a:sy n="89" d="100"/>
        </p:scale>
        <p:origin x="-23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83FDC75-7F73-4A4A-A77C-09AADF00E0EA}" type="datetimeFigureOut">
              <a:rPr lang="en-US" smtClean="0"/>
              <a:pPr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4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8AEF76B-3757-4A0B-AF93-28494465C1DD}" type="datetimeFigureOut">
              <a:rPr lang="en-US" smtClean="0"/>
              <a:pPr/>
              <a:t>3/27/2016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1pPr>
            <a:lvl2pPr marL="789933" indent="-303820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2pPr>
            <a:lvl3pPr marL="1215282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3pPr>
            <a:lvl4pPr marL="1701394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4pPr>
            <a:lvl5pPr marL="2187507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5pPr>
            <a:lvl6pPr marL="2673620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6pPr>
            <a:lvl7pPr marL="3159732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7pPr>
            <a:lvl8pPr marL="3645845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8pPr>
            <a:lvl9pPr marL="4131958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45DAC750-DD2C-49C0-BF22-72DBBCE87A0C}" type="slidenum">
              <a:rPr lang="en-US" sz="130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le_grid.jpg"/>
          <p:cNvPicPr>
            <a:picLocks noChangeAspect="1"/>
          </p:cNvPicPr>
          <p:nvPr userDrawn="1"/>
        </p:nvPicPr>
        <p:blipFill rotWithShape="1">
          <a:blip r:embed="rId2"/>
          <a:srcRect r="17636" b="16978"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220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JavaScript Lecture-2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660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tags/ref_eventattribute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16832"/>
            <a:ext cx="8915621" cy="1426170"/>
          </a:xfrm>
        </p:spPr>
        <p:txBody>
          <a:bodyPr>
            <a:normAutofit/>
          </a:bodyPr>
          <a:lstStyle/>
          <a:p>
            <a:pPr marL="742950" indent="-742950" algn="ctr"/>
            <a:r>
              <a:rPr lang="en-US" smtClean="0">
                <a:latin typeface="Cambria" pitchFamily="18" charset="0"/>
              </a:rPr>
              <a:t>       JavaScript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(</a:t>
            </a:r>
            <a:r>
              <a:rPr lang="en-US" dirty="0"/>
              <a:t>Event Handling</a:t>
            </a:r>
            <a:r>
              <a:rPr lang="en-US" dirty="0" smtClean="0">
                <a:latin typeface="Cambria" pitchFamily="18" charset="0"/>
              </a:rPr>
              <a:t>)</a:t>
            </a:r>
            <a:endParaRPr lang="en-GB" sz="4400" spc="-300" dirty="0">
              <a:latin typeface="Cambria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JavaScript Lecture-1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079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662113"/>
            <a:ext cx="393382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5750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7772400" cy="710952"/>
          </a:xfrm>
        </p:spPr>
        <p:txBody>
          <a:bodyPr>
            <a:normAutofit fontScale="90000"/>
          </a:bodyPr>
          <a:lstStyle/>
          <a:p>
            <a:r>
              <a:rPr lang="en-US" altLang="ar-LY" dirty="0" smtClean="0">
                <a:latin typeface="Arial" charset="0"/>
                <a:cs typeface="Arial" charset="0"/>
              </a:rPr>
              <a:t>Mouse Events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407784"/>
              </p:ext>
            </p:extLst>
          </p:nvPr>
        </p:nvGraphicFramePr>
        <p:xfrm>
          <a:off x="1259632" y="2276872"/>
          <a:ext cx="6019800" cy="2505072"/>
        </p:xfrm>
        <a:graphic>
          <a:graphicData uri="http://schemas.openxmlformats.org/drawingml/2006/table">
            <a:tbl>
              <a:tblPr firstRow="1"/>
              <a:tblGrid>
                <a:gridCol w="2057400"/>
                <a:gridCol w="3962400"/>
              </a:tblGrid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Event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Fires When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onclick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mouse button is clicked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ondblclick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mouse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button is double-clicked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onmousedown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mouse button is pressed down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onmouseup</a:t>
                      </a:r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mouse button is released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onmousemove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mouse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moves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onmouseover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mouse enters an element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onmouseout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mouse leaves an element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188640"/>
            <a:ext cx="8574088" cy="86409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 2"/>
              <a:buNone/>
            </a:pPr>
            <a:r>
              <a:rPr lang="en-US" altLang="ar-LY" sz="3200" smtClean="0"/>
              <a:t>The following tables show the events and their event handlers:</a:t>
            </a:r>
            <a:br>
              <a:rPr lang="en-US" altLang="ar-LY" sz="3200" smtClean="0"/>
            </a:br>
            <a:endParaRPr lang="en-US" altLang="ar-LY" sz="2400" dirty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048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LY" smtClean="0">
                <a:latin typeface="Arial" charset="0"/>
                <a:cs typeface="Arial" charset="0"/>
              </a:rPr>
              <a:t>Keyboard Events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52600" y="2233613"/>
          <a:ext cx="5562600" cy="1252536"/>
        </p:xfrm>
        <a:graphic>
          <a:graphicData uri="http://schemas.openxmlformats.org/drawingml/2006/table">
            <a:tbl>
              <a:tblPr firstRow="1"/>
              <a:tblGrid>
                <a:gridCol w="2057400"/>
                <a:gridCol w="3505200"/>
              </a:tblGrid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Event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Fires When The User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onkeypress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presses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then releases a key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onkeydown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pushes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down a key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onkeyup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releases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key</a:t>
                      </a:r>
                    </a:p>
                  </a:txBody>
                  <a:tcPr marL="8238" marR="8238" marT="82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2417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LY" smtClean="0">
                <a:latin typeface="Arial" charset="0"/>
                <a:cs typeface="Arial" charset="0"/>
              </a:rPr>
              <a:t>Selection and Focus Events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2233613"/>
          <a:ext cx="8305800" cy="2174874"/>
        </p:xfrm>
        <a:graphic>
          <a:graphicData uri="http://schemas.openxmlformats.org/drawingml/2006/table">
            <a:tbl>
              <a:tblPr firstRow="1"/>
              <a:tblGrid>
                <a:gridCol w="1645920"/>
                <a:gridCol w="6659880"/>
              </a:tblGrid>
              <a:tr h="31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Event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Fires When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78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onselect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</a:br>
                      <a:endParaRPr lang="en-US" sz="2000" b="1" i="0" u="none" strike="noStrike" dirty="0">
                        <a:solidFill>
                          <a:srgbClr val="00B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text selection begins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(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inside either &lt;input type="text"&gt; or &lt;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textarea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&gt;)</a:t>
                      </a: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8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onchange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</a:br>
                      <a:endParaRPr lang="en-US" sz="2000" b="1" i="0" u="none" strike="noStrike" dirty="0">
                        <a:solidFill>
                          <a:srgbClr val="00B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when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text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input is changed and the element loses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focus,</a:t>
                      </a:r>
                      <a:b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or new choice is made in a select element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onfocus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form element gains focus </a:t>
                      </a: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onblur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form element loses focus </a:t>
                      </a:r>
                    </a:p>
                  </a:txBody>
                  <a:tcPr marL="8238" marR="8238" marT="82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9755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LY" smtClean="0">
                <a:latin typeface="Arial" charset="0"/>
                <a:cs typeface="Arial" charset="0"/>
              </a:rPr>
              <a:t>Other Events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02732"/>
            <a:ext cx="7772400" cy="125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903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9036496" cy="5089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following Link conations the HTML events.</a:t>
            </a:r>
            <a:endParaRPr lang="ar-LY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List of HTML Events</a:t>
            </a:r>
            <a:endParaRPr lang="ar-LY" dirty="0"/>
          </a:p>
        </p:txBody>
      </p:sp>
    </p:spTree>
    <p:extLst>
      <p:ext uri="{BB962C8B-B14F-4D97-AF65-F5344CB8AC3E}">
        <p14:creationId xmlns:p14="http://schemas.microsoft.com/office/powerpoint/2010/main" val="31316338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Events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772400" cy="2448272"/>
          </a:xfrm>
        </p:spPr>
        <p:txBody>
          <a:bodyPr/>
          <a:lstStyle/>
          <a:p>
            <a:r>
              <a:rPr lang="en-US" altLang="ar-LY" dirty="0"/>
              <a:t>Events are the actions that occur as a result of browser activities or user interactions with the web pages.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HTML web page has finished loading</a:t>
            </a:r>
          </a:p>
          <a:p>
            <a:pPr lvl="1"/>
            <a:r>
              <a:rPr lang="en-US" altLang="ar-LY" dirty="0" smtClean="0"/>
              <a:t>Such </a:t>
            </a:r>
            <a:r>
              <a:rPr lang="en-US" altLang="ar-LY" dirty="0"/>
              <a:t>as the user performs an action </a:t>
            </a:r>
            <a:endParaRPr lang="en-US" altLang="ar-LY" dirty="0" smtClean="0"/>
          </a:p>
          <a:p>
            <a:pPr lvl="3"/>
            <a:r>
              <a:rPr lang="en-US" altLang="ar-LY" dirty="0" smtClean="0"/>
              <a:t>mouse </a:t>
            </a:r>
            <a:r>
              <a:rPr lang="en-US" altLang="ar-LY" dirty="0"/>
              <a:t>click </a:t>
            </a:r>
            <a:endParaRPr lang="en-US" altLang="ar-LY" dirty="0" smtClean="0"/>
          </a:p>
          <a:p>
            <a:pPr lvl="3"/>
            <a:r>
              <a:rPr lang="en-US" altLang="ar-LY" dirty="0" smtClean="0"/>
              <a:t>enters data</a:t>
            </a:r>
            <a:endParaRPr lang="en-US" altLang="ar-LY" dirty="0"/>
          </a:p>
          <a:p>
            <a:pPr lvl="1"/>
            <a:endParaRPr lang="en-US" dirty="0"/>
          </a:p>
          <a:p>
            <a:endParaRPr lang="ar-LY" dirty="0"/>
          </a:p>
        </p:txBody>
      </p:sp>
    </p:spTree>
    <p:extLst>
      <p:ext uri="{BB962C8B-B14F-4D97-AF65-F5344CB8AC3E}">
        <p14:creationId xmlns:p14="http://schemas.microsoft.com/office/powerpoint/2010/main" val="23891982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US" dirty="0"/>
              <a:t>Event Handlers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7012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LY" dirty="0"/>
              <a:t>When an event occurs, a code </a:t>
            </a:r>
            <a:r>
              <a:rPr lang="en-US" altLang="ar-LY" dirty="0" smtClean="0"/>
              <a:t>is </a:t>
            </a:r>
            <a:r>
              <a:rPr lang="en-US" altLang="ar-LY" dirty="0"/>
              <a:t>executed in response to a specific event is called </a:t>
            </a:r>
            <a:r>
              <a:rPr lang="en-US" altLang="ar-L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“</a:t>
            </a:r>
            <a:r>
              <a:rPr lang="en-US" altLang="ar-L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handler</a:t>
            </a:r>
            <a:r>
              <a:rPr lang="en-US" altLang="ar-L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”</a:t>
            </a:r>
            <a:r>
              <a:rPr lang="en-US" altLang="ar-LY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ar-LY" dirty="0"/>
              <a:t>Event handler names are quite similar to the name of events they handle.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ar-LY" dirty="0" err="1"/>
              <a:t>E.g</a:t>
            </a:r>
            <a:r>
              <a:rPr lang="en-US" altLang="ar-LY" dirty="0"/>
              <a:t> the event handler for the </a:t>
            </a:r>
            <a:r>
              <a:rPr lang="en-US" altLang="ar-LY" dirty="0">
                <a:latin typeface="Arial"/>
              </a:rPr>
              <a:t>“</a:t>
            </a:r>
            <a:r>
              <a:rPr lang="en-US" altLang="ar-LY" dirty="0"/>
              <a:t>click</a:t>
            </a:r>
            <a:r>
              <a:rPr lang="en-US" altLang="ar-LY" dirty="0">
                <a:latin typeface="Arial"/>
              </a:rPr>
              <a:t>”</a:t>
            </a:r>
            <a:r>
              <a:rPr lang="en-US" altLang="ar-LY" dirty="0"/>
              <a:t> event is </a:t>
            </a:r>
            <a:r>
              <a:rPr lang="en-US" altLang="ar-LY" dirty="0">
                <a:latin typeface="Arial"/>
              </a:rPr>
              <a:t>“</a:t>
            </a:r>
            <a:r>
              <a:rPr lang="en-US" altLang="ar-LY" dirty="0" err="1"/>
              <a:t>onClick</a:t>
            </a:r>
            <a:r>
              <a:rPr lang="en-US" altLang="ar-LY" dirty="0">
                <a:latin typeface="Arial"/>
              </a:rPr>
              <a:t>”</a:t>
            </a:r>
            <a:r>
              <a:rPr lang="en-US" altLang="ar-LY" dirty="0"/>
              <a:t>.</a:t>
            </a:r>
          </a:p>
          <a:p>
            <a:pPr>
              <a:lnSpc>
                <a:spcPct val="90000"/>
              </a:lnSpc>
            </a:pPr>
            <a:endParaRPr lang="en-US" altLang="ar-LY" sz="1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US" altLang="ar-LY" sz="1400" dirty="0">
                <a:latin typeface="Comic Sans MS" pitchFamily="66" charset="0"/>
              </a:rPr>
              <a:t>&lt;</a:t>
            </a:r>
            <a:r>
              <a:rPr lang="en-US" altLang="ar-LY" sz="1400" dirty="0" err="1">
                <a:latin typeface="Comic Sans MS" pitchFamily="66" charset="0"/>
              </a:rPr>
              <a:t>HTMLtag</a:t>
            </a:r>
            <a:r>
              <a:rPr lang="en-US" altLang="ar-LY" sz="1400" dirty="0">
                <a:latin typeface="Comic Sans MS" pitchFamily="66" charset="0"/>
              </a:rPr>
              <a:t> </a:t>
            </a:r>
            <a:r>
              <a:rPr lang="en-US" altLang="ar-LY" sz="1400" dirty="0" err="1">
                <a:latin typeface="Comic Sans MS" pitchFamily="66" charset="0"/>
              </a:rPr>
              <a:t>eventhandler</a:t>
            </a:r>
            <a:r>
              <a:rPr lang="en-US" altLang="ar-LY" sz="1400" dirty="0">
                <a:latin typeface="Comic Sans MS" pitchFamily="66" charset="0"/>
              </a:rPr>
              <a:t>=“JavaScript Code”&gt;</a:t>
            </a:r>
          </a:p>
          <a:p>
            <a:endParaRPr lang="ar-LY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04795"/>
            <a:ext cx="3476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3635896" y="3140968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027" idx="0"/>
          </p:cNvCxnSpPr>
          <p:nvPr/>
        </p:nvCxnSpPr>
        <p:spPr>
          <a:xfrm flipH="1">
            <a:off x="5014169" y="3140968"/>
            <a:ext cx="493935" cy="263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6671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table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1340768"/>
            <a:ext cx="7772400" cy="392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013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Onclick</a:t>
            </a:r>
            <a:r>
              <a:rPr lang="en-US" dirty="0" smtClean="0"/>
              <a:t> Example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5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466850"/>
            <a:ext cx="5991225" cy="3924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5346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2219325"/>
            <a:ext cx="35909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7961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Onload</a:t>
            </a:r>
            <a:r>
              <a:rPr lang="en-US" dirty="0" smtClean="0"/>
              <a:t> Example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7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47800"/>
            <a:ext cx="51435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023" y="3933056"/>
            <a:ext cx="35909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8642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onMouseOver</a:t>
            </a:r>
            <a:r>
              <a:rPr lang="en-US" dirty="0"/>
              <a:t> and </a:t>
            </a:r>
            <a:r>
              <a:rPr lang="en-US" dirty="0" err="1"/>
              <a:t>onMouseOut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8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64" y="1844824"/>
            <a:ext cx="5962650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085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72400" cy="796950"/>
          </a:xfrm>
        </p:spPr>
        <p:txBody>
          <a:bodyPr/>
          <a:lstStyle/>
          <a:p>
            <a:r>
              <a:rPr lang="en-US" dirty="0" err="1" smtClean="0"/>
              <a:t>Onsubmit</a:t>
            </a:r>
            <a:r>
              <a:rPr lang="en-US" dirty="0" smtClean="0"/>
              <a:t> Example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3/27/2016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376363"/>
            <a:ext cx="6715125" cy="410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2004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-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273</Words>
  <Application>Microsoft Office PowerPoint</Application>
  <PresentationFormat>On-screen Show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       JavaScript (Event Handling)</vt:lpstr>
      <vt:lpstr>Events</vt:lpstr>
      <vt:lpstr>Event Handlers</vt:lpstr>
      <vt:lpstr>PowerPoint Presentation</vt:lpstr>
      <vt:lpstr>Onclick Example</vt:lpstr>
      <vt:lpstr>PowerPoint Presentation</vt:lpstr>
      <vt:lpstr>Onload Example</vt:lpstr>
      <vt:lpstr>onMouseOver and onMouseOut</vt:lpstr>
      <vt:lpstr>Onsubmit Example</vt:lpstr>
      <vt:lpstr>PowerPoint Presentation</vt:lpstr>
      <vt:lpstr>Mouse Events</vt:lpstr>
      <vt:lpstr>Keyboard Events</vt:lpstr>
      <vt:lpstr>Selection and Focus Events</vt:lpstr>
      <vt:lpstr>Other Events</vt:lpstr>
      <vt:lpstr>The following Link conations the HTML events.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2010-03-31T03:33:28Z</dcterms:created>
  <dcterms:modified xsi:type="dcterms:W3CDTF">2016-03-27T07:12:26Z</dcterms:modified>
</cp:coreProperties>
</file>