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17" r:id="rId1"/>
  </p:sldMasterIdLst>
  <p:notesMasterIdLst>
    <p:notesMasterId r:id="rId32"/>
  </p:notesMasterIdLst>
  <p:handoutMasterIdLst>
    <p:handoutMasterId r:id="rId33"/>
  </p:handoutMasterIdLst>
  <p:sldIdLst>
    <p:sldId id="493" r:id="rId2"/>
    <p:sldId id="386" r:id="rId3"/>
    <p:sldId id="524" r:id="rId4"/>
    <p:sldId id="525" r:id="rId5"/>
    <p:sldId id="495" r:id="rId6"/>
    <p:sldId id="499" r:id="rId7"/>
    <p:sldId id="500" r:id="rId8"/>
    <p:sldId id="506" r:id="rId9"/>
    <p:sldId id="505" r:id="rId10"/>
    <p:sldId id="507" r:id="rId11"/>
    <p:sldId id="502" r:id="rId12"/>
    <p:sldId id="508" r:id="rId13"/>
    <p:sldId id="510" r:id="rId14"/>
    <p:sldId id="509" r:id="rId15"/>
    <p:sldId id="527" r:id="rId16"/>
    <p:sldId id="528" r:id="rId17"/>
    <p:sldId id="514" r:id="rId18"/>
    <p:sldId id="515" r:id="rId19"/>
    <p:sldId id="516" r:id="rId20"/>
    <p:sldId id="517" r:id="rId21"/>
    <p:sldId id="530" r:id="rId22"/>
    <p:sldId id="518" r:id="rId23"/>
    <p:sldId id="531" r:id="rId24"/>
    <p:sldId id="532" r:id="rId25"/>
    <p:sldId id="519" r:id="rId26"/>
    <p:sldId id="533" r:id="rId27"/>
    <p:sldId id="534" r:id="rId28"/>
    <p:sldId id="535" r:id="rId29"/>
    <p:sldId id="536" r:id="rId30"/>
    <p:sldId id="538" r:id="rId31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/>
        </p14:section>
        <p14:section name="Overview and Objectives" id="{ABA716BF-3A5C-4ADB-94C9-CFEF84EBA240}">
          <p14:sldIdLst>
            <p14:sldId id="493"/>
            <p14:sldId id="386"/>
            <p14:sldId id="524"/>
            <p14:sldId id="525"/>
            <p14:sldId id="495"/>
            <p14:sldId id="499"/>
            <p14:sldId id="500"/>
            <p14:sldId id="506"/>
            <p14:sldId id="505"/>
            <p14:sldId id="507"/>
            <p14:sldId id="502"/>
            <p14:sldId id="508"/>
            <p14:sldId id="510"/>
            <p14:sldId id="509"/>
            <p14:sldId id="527"/>
            <p14:sldId id="528"/>
            <p14:sldId id="514"/>
            <p14:sldId id="515"/>
            <p14:sldId id="516"/>
            <p14:sldId id="517"/>
            <p14:sldId id="530"/>
            <p14:sldId id="518"/>
            <p14:sldId id="531"/>
            <p14:sldId id="532"/>
            <p14:sldId id="519"/>
            <p14:sldId id="533"/>
            <p14:sldId id="534"/>
            <p14:sldId id="535"/>
            <p14:sldId id="536"/>
            <p14:sldId id="5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5" autoAdjust="0"/>
    <p:restoredTop sz="77349" autoAdjust="0"/>
  </p:normalViewPr>
  <p:slideViewPr>
    <p:cSldViewPr>
      <p:cViewPr varScale="1">
        <p:scale>
          <a:sx n="57" d="100"/>
          <a:sy n="57" d="100"/>
        </p:scale>
        <p:origin x="18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83FDC75-7F73-4A4A-A77C-09AADF00E0EA}" type="datetimeFigureOut">
              <a:rPr lang="en-US" smtClean="0"/>
              <a:pPr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4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8AEF76B-3757-4A0B-AF93-28494465C1DD}" type="datetimeFigureOut">
              <a:rPr lang="en-US" smtClean="0"/>
              <a:pPr/>
              <a:t>5/22/2022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89933" indent="-303820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215282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701394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187507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673620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159732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645845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4131958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45DAC750-DD2C-49C0-BF22-72DBBCE87A0C}" type="slidenum">
              <a:rPr lang="en-US" sz="1300">
                <a:solidFill>
                  <a:schemeClr val="tx1"/>
                </a:solidFill>
              </a:rPr>
              <a:pPr eaLnBrk="1" hangingPunct="1"/>
              <a:t>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89933" indent="-303820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215282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701394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187507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673620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159732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645845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4131958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45DAC750-DD2C-49C0-BF22-72DBBCE87A0C}" type="slidenum">
              <a:rPr lang="en-US" sz="1300">
                <a:solidFill>
                  <a:schemeClr val="tx1"/>
                </a:solidFill>
              </a:rPr>
              <a:pPr eaLnBrk="1" hangingPunct="1"/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76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76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L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83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L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3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tle_grid.jpg"/>
          <p:cNvPicPr>
            <a:picLocks noChangeAspect="1"/>
          </p:cNvPicPr>
          <p:nvPr userDrawn="1"/>
        </p:nvPicPr>
        <p:blipFill rotWithShape="1">
          <a:blip r:embed="rId2"/>
          <a:srcRect r="17636" b="16978"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220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JavaScript Lecture-2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660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16832"/>
            <a:ext cx="8915621" cy="1426170"/>
          </a:xfrm>
        </p:spPr>
        <p:txBody>
          <a:bodyPr>
            <a:normAutofit/>
          </a:bodyPr>
          <a:lstStyle/>
          <a:p>
            <a:pPr marL="742950" indent="-742950" algn="ctr"/>
            <a:r>
              <a:rPr lang="en-US" dirty="0" smtClean="0">
                <a:latin typeface="Cambria" pitchFamily="18" charset="0"/>
              </a:rPr>
              <a:t>JavaScript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(</a:t>
            </a:r>
            <a:r>
              <a:rPr lang="en-US" dirty="0">
                <a:latin typeface="Cambria" pitchFamily="18" charset="0"/>
              </a:rPr>
              <a:t>Array, Function, and </a:t>
            </a:r>
            <a:r>
              <a:rPr lang="en-US" dirty="0" smtClean="0">
                <a:latin typeface="Cambria" pitchFamily="18" charset="0"/>
              </a:rPr>
              <a:t>Objects</a:t>
            </a:r>
            <a:r>
              <a:rPr lang="en-US" dirty="0">
                <a:latin typeface="Cambria" pitchFamily="18" charset="0"/>
              </a:rPr>
              <a:t>)</a:t>
            </a:r>
            <a:endParaRPr lang="en-GB" sz="4400" spc="-300" dirty="0">
              <a:latin typeface="Cambria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JavaScript Lecture-1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079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33588"/>
            <a:ext cx="39624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3419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724942"/>
          </a:xfrm>
        </p:spPr>
        <p:txBody>
          <a:bodyPr>
            <a:normAutofit fontScale="90000"/>
          </a:bodyPr>
          <a:lstStyle/>
          <a:p>
            <a:r>
              <a:rPr lang="en-GB" dirty="0"/>
              <a:t>reverse()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7772400" cy="2304256"/>
          </a:xfrm>
        </p:spPr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err="1"/>
              <a:t>Array.reverse</a:t>
            </a:r>
            <a:r>
              <a:rPr lang="en-GB" dirty="0"/>
              <a:t>() method reverses the order of the elements of an array and </a:t>
            </a:r>
            <a:r>
              <a:rPr lang="en-GB" dirty="0" smtClean="0"/>
              <a:t>returns the </a:t>
            </a:r>
            <a:r>
              <a:rPr lang="en-GB" dirty="0"/>
              <a:t>reversed array. 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59979" y="1628800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 = [1,2,3];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a.reverse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();       // a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is now [3,2,1]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9512" y="2636912"/>
            <a:ext cx="8507288" cy="724942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concat</a:t>
            </a:r>
            <a:r>
              <a:rPr lang="en-GB" dirty="0" smtClean="0"/>
              <a:t>()</a:t>
            </a:r>
            <a:endParaRPr lang="en-GB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189021" y="3501008"/>
            <a:ext cx="77724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</a:t>
            </a:r>
            <a:r>
              <a:rPr lang="en-GB" dirty="0" err="1"/>
              <a:t>Array.concat</a:t>
            </a:r>
            <a:r>
              <a:rPr lang="en-GB" dirty="0"/>
              <a:t>() method creates and returns a new array that contains the </a:t>
            </a:r>
            <a:r>
              <a:rPr lang="en-GB" dirty="0" smtClean="0"/>
              <a:t>elements of </a:t>
            </a:r>
            <a:r>
              <a:rPr lang="en-GB" dirty="0"/>
              <a:t>the original array on which </a:t>
            </a:r>
            <a:r>
              <a:rPr lang="en-GB" dirty="0" err="1"/>
              <a:t>concat</a:t>
            </a:r>
            <a:r>
              <a:rPr lang="en-GB" dirty="0"/>
              <a:t>() was invoked, followed by each of the </a:t>
            </a:r>
            <a:r>
              <a:rPr lang="en-GB" dirty="0" smtClean="0"/>
              <a:t>arguments to </a:t>
            </a:r>
            <a:r>
              <a:rPr lang="en-GB" dirty="0" err="1"/>
              <a:t>concat</a:t>
            </a:r>
            <a:r>
              <a:rPr lang="en-GB" dirty="0"/>
              <a:t>().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178881" y="47251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 = [1,2,3];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a.concat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(4, 5)          // Returns [1,2,3,4,5]</a:t>
            </a:r>
          </a:p>
        </p:txBody>
      </p:sp>
    </p:spTree>
    <p:extLst>
      <p:ext uri="{BB962C8B-B14F-4D97-AF65-F5344CB8AC3E}">
        <p14:creationId xmlns:p14="http://schemas.microsoft.com/office/powerpoint/2010/main" val="24250799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724942"/>
          </a:xfrm>
        </p:spPr>
        <p:txBody>
          <a:bodyPr>
            <a:normAutofit fontScale="90000"/>
          </a:bodyPr>
          <a:lstStyle/>
          <a:p>
            <a:r>
              <a:rPr lang="en-GB" dirty="0"/>
              <a:t> slice()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7772400" cy="1800200"/>
          </a:xfrm>
        </p:spPr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slice</a:t>
            </a:r>
            <a:r>
              <a:rPr lang="en-GB" dirty="0"/>
              <a:t>() method returns a slice, or subarray, of the specified array. Its </a:t>
            </a:r>
            <a:r>
              <a:rPr lang="en-GB" dirty="0" smtClean="0"/>
              <a:t>two arguments </a:t>
            </a:r>
            <a:r>
              <a:rPr lang="en-GB" dirty="0"/>
              <a:t>specify the start and end of the slice to be returned.</a:t>
            </a:r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59979" y="1628800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 = [1,2,3,4,5];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a.slice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(0,3);    // Returns [1,2,3]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9512" y="2636912"/>
            <a:ext cx="8507288" cy="724942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 join()</a:t>
            </a:r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189021" y="3501008"/>
            <a:ext cx="77724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</a:t>
            </a:r>
            <a:r>
              <a:rPr lang="en-GB" dirty="0" err="1"/>
              <a:t>Array.join</a:t>
            </a:r>
            <a:r>
              <a:rPr lang="en-GB" dirty="0"/>
              <a:t>() method converts all the elements of an array to strings and </a:t>
            </a:r>
            <a:r>
              <a:rPr lang="en-GB" dirty="0" smtClean="0"/>
              <a:t>concatenates </a:t>
            </a:r>
            <a:r>
              <a:rPr lang="en-GB" dirty="0"/>
              <a:t>them, returning the resulting string. You can specify an optional string </a:t>
            </a:r>
            <a:r>
              <a:rPr lang="en-GB" dirty="0" smtClean="0"/>
              <a:t>that separates </a:t>
            </a:r>
            <a:r>
              <a:rPr lang="en-GB" dirty="0"/>
              <a:t>the elements in the resulting string.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03648" y="4725144"/>
            <a:ext cx="69127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 = [1, 2, 3];     // Create a new array with these three elements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a.join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();              // =&gt; "1,2,3"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a.join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(" ");           // =&gt; "1 2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3“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a.join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(“-");          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// =&gt; "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1-2-3“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104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7249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Two-dimensional </a:t>
            </a:r>
            <a:r>
              <a:rPr lang="en-GB" dirty="0"/>
              <a:t>arrays.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73088"/>
          </a:xfrm>
        </p:spPr>
        <p:txBody>
          <a:bodyPr/>
          <a:lstStyle/>
          <a:p>
            <a:r>
              <a:rPr lang="en-GB" dirty="0" smtClean="0"/>
              <a:t>Two dimensional arrays are </a:t>
            </a:r>
            <a:r>
              <a:rPr lang="en-GB" dirty="0"/>
              <a:t>often used to represent tables of </a:t>
            </a:r>
            <a:r>
              <a:rPr lang="en-GB" dirty="0" smtClean="0"/>
              <a:t>values consisting </a:t>
            </a:r>
            <a:r>
              <a:rPr lang="en-GB" dirty="0"/>
              <a:t>of information arranged in rows and columns.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2708920"/>
            <a:ext cx="5019675" cy="2305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798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Arrays </a:t>
            </a:r>
            <a:r>
              <a:rPr lang="en-GB" dirty="0"/>
              <a:t>can be initialized in declarations like a one-dimensional array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b = [ [ 1, 2 ], [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3,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4 ]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]; 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 smtClean="0"/>
              <a:t>Declaring Array of Array</a:t>
            </a:r>
          </a:p>
          <a:p>
            <a:endParaRPr lang="en-GB" dirty="0"/>
          </a:p>
          <a:p>
            <a:pPr marL="1645920" lvl="6" indent="0">
              <a:buNone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// Create a </a:t>
            </a: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</a:rPr>
              <a:t>two </a:t>
            </a:r>
            <a:r>
              <a:rPr lang="en-GB" sz="1400" dirty="0" err="1" smtClean="0">
                <a:solidFill>
                  <a:schemeClr val="accent1">
                    <a:lumMod val="75000"/>
                  </a:schemeClr>
                </a:solidFill>
              </a:rPr>
              <a:t>mensional</a:t>
            </a: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array</a:t>
            </a:r>
          </a:p>
          <a:p>
            <a:pPr marL="1645920" lvl="6" indent="0">
              <a:buNone/>
            </a:pP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 table = new Array(10);               // 10 rows of the table</a:t>
            </a:r>
          </a:p>
          <a:p>
            <a:pPr marL="1645920" lvl="6" indent="0">
              <a:buNone/>
            </a:pP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for(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 = 0;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 &lt;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</a:rPr>
              <a:t>table.length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++)</a:t>
            </a:r>
          </a:p>
          <a:p>
            <a:pPr marL="1645920" lvl="6" indent="0">
              <a:buNone/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</a:rPr>
              <a:t>table[</a:t>
            </a:r>
            <a:r>
              <a:rPr lang="en-GB" sz="1400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] = new Array(10);            // Each row has 10 columns</a:t>
            </a:r>
          </a:p>
        </p:txBody>
      </p:sp>
    </p:spTree>
    <p:extLst>
      <p:ext uri="{BB962C8B-B14F-4D97-AF65-F5344CB8AC3E}">
        <p14:creationId xmlns:p14="http://schemas.microsoft.com/office/powerpoint/2010/main" val="33972714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7772400" cy="792088"/>
          </a:xfrm>
        </p:spPr>
        <p:txBody>
          <a:bodyPr/>
          <a:lstStyle/>
          <a:p>
            <a:endParaRPr lang="ar-LY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528" y="186812"/>
            <a:ext cx="7772400" cy="41805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Examle-3</a:t>
            </a:r>
            <a:endParaRPr lang="en-GB" sz="28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423693" cy="45376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0257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16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60848"/>
            <a:ext cx="4124325" cy="2257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598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8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 function is a block of JavaScript code that is defined once but may be </a:t>
            </a:r>
            <a:r>
              <a:rPr lang="en-GB" dirty="0" smtClean="0"/>
              <a:t>executed</a:t>
            </a:r>
            <a:r>
              <a:rPr lang="en-GB" dirty="0"/>
              <a:t>, </a:t>
            </a:r>
            <a:r>
              <a:rPr lang="en-GB" dirty="0" smtClean="0"/>
              <a:t>or invoked</a:t>
            </a:r>
            <a:r>
              <a:rPr lang="en-GB" dirty="0"/>
              <a:t>, any number of times</a:t>
            </a:r>
            <a:r>
              <a:rPr lang="en-GB" dirty="0" smtClean="0"/>
              <a:t>.</a:t>
            </a:r>
          </a:p>
          <a:p>
            <a:endParaRPr lang="en-US" dirty="0"/>
          </a:p>
          <a:p>
            <a:r>
              <a:rPr lang="en-GB" dirty="0"/>
              <a:t>The general syntax for a </a:t>
            </a:r>
            <a:r>
              <a:rPr lang="en-GB" dirty="0" smtClean="0"/>
              <a:t>function </a:t>
            </a:r>
            <a:r>
              <a:rPr lang="en-GB" dirty="0"/>
              <a:t>is shown here</a:t>
            </a:r>
            <a:r>
              <a:rPr lang="en-GB" dirty="0" smtClean="0"/>
              <a:t>:</a:t>
            </a:r>
          </a:p>
          <a:p>
            <a:endParaRPr lang="en-US" dirty="0"/>
          </a:p>
          <a:p>
            <a:pPr marL="1920240" lvl="7" indent="0"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function function-name( parameter-list )</a:t>
            </a:r>
          </a:p>
          <a:p>
            <a:pPr marL="1920240" lvl="7" indent="0"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{</a:t>
            </a:r>
          </a:p>
          <a:p>
            <a:pPr marL="1920240" lvl="7" indent="0"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declarations and statements</a:t>
            </a:r>
          </a:p>
          <a:p>
            <a:pPr marL="1920240" lvl="7" indent="0"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650564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400" cy="7249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Example-3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This example uses a square function to square the numbers 1-10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8954"/>
            <a:ext cx="4638080" cy="37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8954"/>
            <a:ext cx="3315034" cy="32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5220072" y="3832730"/>
            <a:ext cx="504056" cy="251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3855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Arrays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JavaScript Lecture-1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</a:t>
            </a:fld>
            <a:endParaRPr lang="en-US" dirty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447800"/>
            <a:ext cx="7772400" cy="1405136"/>
          </a:xfrm>
        </p:spPr>
        <p:txBody>
          <a:bodyPr>
            <a:normAutofit/>
          </a:bodyPr>
          <a:lstStyle/>
          <a:p>
            <a:r>
              <a:rPr lang="en-GB" dirty="0"/>
              <a:t>An array is an ordered collection of values. Each value is called an element, and </a:t>
            </a:r>
            <a:r>
              <a:rPr lang="en-GB" dirty="0" smtClean="0"/>
              <a:t>each element </a:t>
            </a:r>
            <a:r>
              <a:rPr lang="en-GB" dirty="0"/>
              <a:t>has a numeric position in the array, known as its index.</a:t>
            </a:r>
            <a:r>
              <a:rPr lang="en-US" dirty="0" smtClean="0"/>
              <a:t>.</a:t>
            </a:r>
          </a:p>
          <a:p>
            <a:r>
              <a:rPr lang="en-GB" dirty="0" smtClean="0"/>
              <a:t>JavaScript arrays are </a:t>
            </a:r>
            <a:r>
              <a:rPr lang="en-US" dirty="0" smtClean="0"/>
              <a:t>dynamic  </a:t>
            </a:r>
            <a:r>
              <a:rPr lang="en-US" dirty="0"/>
              <a:t>entities that can change size after they are </a:t>
            </a:r>
            <a:r>
              <a:rPr lang="en-US" dirty="0" smtClean="0"/>
              <a:t>created.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68960"/>
            <a:ext cx="4143772" cy="25786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90500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39752" y="5859353"/>
            <a:ext cx="4143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Example1. Array with 12 Elements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86190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As Values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01080"/>
          </a:xfrm>
        </p:spPr>
        <p:txBody>
          <a:bodyPr/>
          <a:lstStyle/>
          <a:p>
            <a:r>
              <a:rPr lang="en-GB" dirty="0"/>
              <a:t> In JavaScript, </a:t>
            </a:r>
            <a:r>
              <a:rPr lang="en-GB" dirty="0" smtClean="0"/>
              <a:t> functions </a:t>
            </a:r>
            <a:r>
              <a:rPr lang="en-GB" dirty="0"/>
              <a:t>are not only </a:t>
            </a:r>
            <a:r>
              <a:rPr lang="en-GB" dirty="0" smtClean="0"/>
              <a:t>syntax but </a:t>
            </a:r>
            <a:r>
              <a:rPr lang="en-GB" dirty="0"/>
              <a:t>also values, </a:t>
            </a:r>
            <a:r>
              <a:rPr lang="en-GB" dirty="0" smtClean="0"/>
              <a:t>which means </a:t>
            </a:r>
            <a:r>
              <a:rPr lang="en-GB" dirty="0"/>
              <a:t>they can be assigned to </a:t>
            </a:r>
            <a:r>
              <a:rPr lang="en-GB" dirty="0" smtClean="0"/>
              <a:t>variables.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305769" y="2708920"/>
            <a:ext cx="71349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function square(x) { return x*x;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}</a:t>
            </a: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s = square;     // Now s refers to the same function that square does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square(4);          // =&gt; 16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s(4);               // =&gt; 16</a:t>
            </a:r>
          </a:p>
        </p:txBody>
      </p:sp>
    </p:spTree>
    <p:extLst>
      <p:ext uri="{BB962C8B-B14F-4D97-AF65-F5344CB8AC3E}">
        <p14:creationId xmlns:p14="http://schemas.microsoft.com/office/powerpoint/2010/main" val="41106916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772400" cy="7249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Example-4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5448300" cy="3943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7426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Variables Scope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485256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Variable </a:t>
            </a:r>
          </a:p>
          <a:p>
            <a:pPr lvl="1"/>
            <a:r>
              <a:rPr lang="en-GB" dirty="0" smtClean="0"/>
              <a:t>Variables </a:t>
            </a:r>
            <a:r>
              <a:rPr lang="en-GB" dirty="0"/>
              <a:t>declared </a:t>
            </a:r>
            <a:r>
              <a:rPr lang="en-GB" dirty="0" smtClean="0"/>
              <a:t>outside </a:t>
            </a:r>
            <a:r>
              <a:rPr lang="en-GB" dirty="0"/>
              <a:t>of a function are global variables and are </a:t>
            </a:r>
            <a:r>
              <a:rPr lang="en-GB" dirty="0" smtClean="0"/>
              <a:t>visible </a:t>
            </a:r>
            <a:r>
              <a:rPr lang="en-GB" dirty="0"/>
              <a:t>everywhere in a JavaScript </a:t>
            </a:r>
            <a:r>
              <a:rPr lang="en-GB" dirty="0" smtClean="0"/>
              <a:t>program.</a:t>
            </a:r>
          </a:p>
          <a:p>
            <a:pPr lvl="1"/>
            <a:endParaRPr lang="en-GB" dirty="0"/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</a:t>
            </a:r>
          </a:p>
          <a:p>
            <a:pPr lvl="1"/>
            <a:r>
              <a:rPr lang="en-GB" dirty="0"/>
              <a:t>Variables declared inside a function have function scope and are </a:t>
            </a:r>
            <a:r>
              <a:rPr lang="en-GB" dirty="0" smtClean="0"/>
              <a:t>visible only </a:t>
            </a:r>
            <a:r>
              <a:rPr lang="en-GB" dirty="0"/>
              <a:t>to </a:t>
            </a:r>
            <a:r>
              <a:rPr lang="en-GB" dirty="0" smtClean="0"/>
              <a:t>code that </a:t>
            </a:r>
            <a:r>
              <a:rPr lang="en-GB" dirty="0"/>
              <a:t>appears inside that function.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4077072"/>
            <a:ext cx="4305300" cy="1485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Callout 2 7"/>
          <p:cNvSpPr/>
          <p:nvPr/>
        </p:nvSpPr>
        <p:spPr>
          <a:xfrm flipH="1">
            <a:off x="251520" y="4005064"/>
            <a:ext cx="1152128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4586"/>
              <a:gd name="adj6" fmla="val -87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Global variable</a:t>
            </a:r>
            <a:endParaRPr lang="ar-LY" dirty="0"/>
          </a:p>
        </p:txBody>
      </p:sp>
      <p:sp>
        <p:nvSpPr>
          <p:cNvPr id="9" name="Line Callout 1 8"/>
          <p:cNvSpPr/>
          <p:nvPr/>
        </p:nvSpPr>
        <p:spPr>
          <a:xfrm>
            <a:off x="5515224" y="5805264"/>
            <a:ext cx="1361031" cy="612648"/>
          </a:xfrm>
          <a:prstGeom prst="borderCallout1">
            <a:avLst>
              <a:gd name="adj1" fmla="val 18750"/>
              <a:gd name="adj2" fmla="val -8333"/>
              <a:gd name="adj3" fmla="val -150889"/>
              <a:gd name="adj4" fmla="val -1139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Local variable</a:t>
            </a:r>
            <a:endParaRPr lang="ar-LY" dirty="0"/>
          </a:p>
        </p:txBody>
      </p:sp>
    </p:spTree>
    <p:extLst>
      <p:ext uri="{BB962C8B-B14F-4D97-AF65-F5344CB8AC3E}">
        <p14:creationId xmlns:p14="http://schemas.microsoft.com/office/powerpoint/2010/main" val="10445127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07288" cy="65293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3100" dirty="0"/>
              <a:t>Returning Multiple Data Values with a Function </a:t>
            </a:r>
            <a:endParaRPr lang="ar-LY" sz="31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7772400" cy="648072"/>
          </a:xfrm>
        </p:spPr>
        <p:txBody>
          <a:bodyPr/>
          <a:lstStyle/>
          <a:p>
            <a:r>
              <a:rPr lang="en-US" dirty="0" smtClean="0"/>
              <a:t>In JavaScript a function can return multiple values;</a:t>
            </a:r>
            <a:endParaRPr lang="ar-LY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5401072" cy="3964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1424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24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05038"/>
            <a:ext cx="36004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9968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Returning n Array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7772400" cy="648072"/>
          </a:xfrm>
        </p:spPr>
        <p:txBody>
          <a:bodyPr/>
          <a:lstStyle/>
          <a:p>
            <a:r>
              <a:rPr lang="en-GB" dirty="0" smtClean="0"/>
              <a:t>The following example shows how to return an Array.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4685438" cy="453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65164"/>
            <a:ext cx="3299733" cy="312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5004048" y="3717032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8747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/>
              <a:t>JavaScript Objects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7772400" cy="792088"/>
          </a:xfrm>
        </p:spPr>
        <p:txBody>
          <a:bodyPr/>
          <a:lstStyle/>
          <a:p>
            <a:r>
              <a:rPr lang="en-US" dirty="0"/>
              <a:t>Objects are variables </a:t>
            </a:r>
            <a:r>
              <a:rPr lang="en-US" dirty="0" smtClean="0"/>
              <a:t> can </a:t>
            </a:r>
            <a:r>
              <a:rPr lang="en-US" dirty="0"/>
              <a:t>contain many values.</a:t>
            </a:r>
            <a:endParaRPr lang="ar-LY" dirty="0"/>
          </a:p>
        </p:txBody>
      </p:sp>
      <p:sp>
        <p:nvSpPr>
          <p:cNvPr id="7" name="Rectangle 6"/>
          <p:cNvSpPr/>
          <p:nvPr/>
        </p:nvSpPr>
        <p:spPr>
          <a:xfrm>
            <a:off x="1115616" y="2348880"/>
            <a:ext cx="6912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/>
              <a:t>Var</a:t>
            </a:r>
            <a:r>
              <a:rPr lang="en-GB" dirty="0" smtClean="0"/>
              <a:t>  car = {type:” Kia”, model:”</a:t>
            </a:r>
            <a:r>
              <a:rPr lang="en-GB" dirty="0" err="1" smtClean="0"/>
              <a:t>Picanto</a:t>
            </a:r>
            <a:r>
              <a:rPr lang="en-GB" dirty="0" smtClean="0"/>
              <a:t>”,</a:t>
            </a:r>
            <a:r>
              <a:rPr lang="en-GB" dirty="0" err="1" smtClean="0"/>
              <a:t>color</a:t>
            </a:r>
            <a:r>
              <a:rPr lang="en-GB" dirty="0" smtClean="0"/>
              <a:t>:”white”}</a:t>
            </a:r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092852" y="3356992"/>
            <a:ext cx="69127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 </a:t>
            </a:r>
            <a:r>
              <a:rPr lang="en-US" dirty="0"/>
              <a:t>student = </a:t>
            </a:r>
            <a:r>
              <a:rPr lang="en-US" dirty="0" smtClean="0"/>
              <a:t>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firstName</a:t>
            </a:r>
            <a:r>
              <a:rPr lang="en-US" dirty="0"/>
              <a:t>:"Ali</a:t>
            </a:r>
            <a:r>
              <a:rPr lang="en-US" dirty="0" smtClean="0"/>
              <a:t>",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/>
              <a:t>lastName</a:t>
            </a:r>
            <a:r>
              <a:rPr lang="en-US" dirty="0"/>
              <a:t>:"Salim",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age:20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eyeColor</a:t>
            </a:r>
            <a:r>
              <a:rPr lang="en-US" dirty="0"/>
              <a:t>:"brown" };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368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/>
              <a:t>Accessing Object Properties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object </a:t>
            </a:r>
            <a:r>
              <a:rPr lang="en-US" dirty="0"/>
              <a:t>properties </a:t>
            </a:r>
            <a:r>
              <a:rPr lang="en-US" dirty="0" smtClean="0"/>
              <a:t>can be accessed in </a:t>
            </a:r>
            <a:r>
              <a:rPr lang="en-US" dirty="0"/>
              <a:t>two ways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dirty="0" err="1" smtClean="0"/>
              <a:t>objectName.propertyName</a:t>
            </a:r>
            <a:endParaRPr lang="en-US" dirty="0" smtClean="0"/>
          </a:p>
          <a:p>
            <a:pPr lvl="1"/>
            <a:endParaRPr lang="en-US" i="1" dirty="0"/>
          </a:p>
          <a:p>
            <a:pPr marL="320040" lvl="1" indent="0" algn="ctr">
              <a:buNone/>
            </a:pPr>
            <a:r>
              <a:rPr lang="en-US" i="1" dirty="0" err="1" smtClean="0"/>
              <a:t>car.type</a:t>
            </a:r>
            <a:endParaRPr lang="en-US" i="1" dirty="0" smtClean="0"/>
          </a:p>
          <a:p>
            <a:pPr marL="320040" lvl="1" indent="0">
              <a:buNone/>
            </a:pPr>
            <a:endParaRPr lang="en-US" dirty="0" smtClean="0"/>
          </a:p>
          <a:p>
            <a:pPr lvl="1"/>
            <a:r>
              <a:rPr lang="en-US" i="1" dirty="0" err="1"/>
              <a:t>objectName</a:t>
            </a:r>
            <a:r>
              <a:rPr lang="en-US" i="1" dirty="0"/>
              <a:t>["</a:t>
            </a:r>
            <a:r>
              <a:rPr lang="en-US" i="1" dirty="0" err="1"/>
              <a:t>propertyName</a:t>
            </a:r>
            <a:r>
              <a:rPr lang="en-US" i="1" dirty="0" smtClean="0"/>
              <a:t>"]</a:t>
            </a:r>
          </a:p>
          <a:p>
            <a:pPr marL="320040" lvl="1" indent="0" algn="ctr">
              <a:buNone/>
            </a:pPr>
            <a:endParaRPr lang="en-US" i="1" dirty="0" smtClean="0"/>
          </a:p>
          <a:p>
            <a:pPr marL="320040" lvl="1" indent="0" algn="ctr">
              <a:buNone/>
            </a:pPr>
            <a:r>
              <a:rPr lang="en-US" i="1" dirty="0" smtClean="0"/>
              <a:t>car[“type”]</a:t>
            </a:r>
            <a:endParaRPr lang="ar-LY" dirty="0"/>
          </a:p>
        </p:txBody>
      </p:sp>
    </p:spTree>
    <p:extLst>
      <p:ext uri="{BB962C8B-B14F-4D97-AF65-F5344CB8AC3E}">
        <p14:creationId xmlns:p14="http://schemas.microsoft.com/office/powerpoint/2010/main" val="4294838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772400" cy="508918"/>
          </a:xfrm>
        </p:spPr>
        <p:txBody>
          <a:bodyPr>
            <a:noAutofit/>
          </a:bodyPr>
          <a:lstStyle/>
          <a:p>
            <a:r>
              <a:rPr lang="en-US" sz="2400" dirty="0" smtClean="0"/>
              <a:t>Example</a:t>
            </a:r>
            <a:endParaRPr lang="ar-LY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28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96752"/>
            <a:ext cx="5975747" cy="4772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0704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2052638"/>
            <a:ext cx="325755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921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3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2047875"/>
            <a:ext cx="6238875" cy="2762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46998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LY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!</a:t>
            </a:r>
            <a:endParaRPr lang="ar-LY" dirty="0"/>
          </a:p>
        </p:txBody>
      </p:sp>
    </p:spTree>
    <p:extLst>
      <p:ext uri="{BB962C8B-B14F-4D97-AF65-F5344CB8AC3E}">
        <p14:creationId xmlns:p14="http://schemas.microsoft.com/office/powerpoint/2010/main" val="33556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Decalring</a:t>
            </a:r>
            <a:r>
              <a:rPr lang="en-GB" dirty="0"/>
              <a:t> an Arrays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772400" cy="4572000"/>
          </a:xfrm>
        </p:spPr>
        <p:txBody>
          <a:bodyPr/>
          <a:lstStyle/>
          <a:p>
            <a:r>
              <a:rPr lang="en-US" dirty="0" smtClean="0"/>
              <a:t>Using the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keyword.</a:t>
            </a:r>
          </a:p>
          <a:p>
            <a:pPr lvl="1"/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myList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= new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Array( );</a:t>
            </a:r>
          </a:p>
          <a:p>
            <a:pPr lvl="1"/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/>
              <a:t>Using the </a:t>
            </a:r>
            <a:r>
              <a:rPr lang="en-US" dirty="0" smtClean="0"/>
              <a:t>shortcut</a:t>
            </a:r>
            <a:r>
              <a:rPr lang="en-US" dirty="0" smtClean="0">
                <a:solidFill>
                  <a:srgbClr val="FF0000"/>
                </a:solidFill>
              </a:rPr>
              <a:t> [ ]</a:t>
            </a:r>
            <a:r>
              <a:rPr lang="en-US" dirty="0" smtClean="0"/>
              <a:t>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var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myList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[ ];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ar-LY" dirty="0"/>
          </a:p>
        </p:txBody>
      </p:sp>
    </p:spTree>
    <p:extLst>
      <p:ext uri="{BB962C8B-B14F-4D97-AF65-F5344CB8AC3E}">
        <p14:creationId xmlns:p14="http://schemas.microsoft.com/office/powerpoint/2010/main" val="30852711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1"/>
          </p:nvPr>
        </p:nvSpPr>
        <p:spPr>
          <a:xfrm>
            <a:off x="899592" y="1124744"/>
            <a:ext cx="7772400" cy="4213448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err="1" smtClean="0"/>
              <a:t>Var</a:t>
            </a:r>
            <a:r>
              <a:rPr lang="en-GB" dirty="0" smtClean="0"/>
              <a:t> </a:t>
            </a:r>
            <a:r>
              <a:rPr lang="en-GB" dirty="0" err="1" smtClean="0"/>
              <a:t>studentNames</a:t>
            </a:r>
            <a:r>
              <a:rPr lang="en-GB" smtClean="0"/>
              <a:t> </a:t>
            </a:r>
            <a:r>
              <a:rPr lang="en-GB" smtClean="0"/>
              <a:t>= new  </a:t>
            </a:r>
            <a:r>
              <a:rPr lang="en-GB" dirty="0" smtClean="0"/>
              <a:t>Array[ </a:t>
            </a:r>
            <a:r>
              <a:rPr lang="en-GB" dirty="0" smtClean="0"/>
              <a:t>];</a:t>
            </a:r>
          </a:p>
          <a:p>
            <a:pPr marL="274320" lvl="1" indent="0">
              <a:buNone/>
            </a:pPr>
            <a:r>
              <a:rPr lang="en-GB" dirty="0" err="1" smtClean="0"/>
              <a:t>studentNames</a:t>
            </a:r>
            <a:r>
              <a:rPr lang="en-GB" dirty="0" smtClean="0"/>
              <a:t>[0] = “Ahmad”;</a:t>
            </a:r>
          </a:p>
          <a:p>
            <a:pPr marL="274320" lvl="1" indent="0">
              <a:buNone/>
            </a:pPr>
            <a:r>
              <a:rPr lang="en-GB" dirty="0" err="1" smtClean="0"/>
              <a:t>studentNames</a:t>
            </a:r>
            <a:r>
              <a:rPr lang="en-GB" dirty="0" smtClean="0"/>
              <a:t>[1] = “Ali”;</a:t>
            </a:r>
          </a:p>
          <a:p>
            <a:pPr marL="274320" lvl="1" indent="0">
              <a:buNone/>
            </a:pPr>
            <a:r>
              <a:rPr lang="en-GB" dirty="0" err="1" smtClean="0"/>
              <a:t>studentNames</a:t>
            </a:r>
            <a:r>
              <a:rPr lang="en-GB" dirty="0" smtClean="0"/>
              <a:t>[2] = “Salma”;</a:t>
            </a:r>
          </a:p>
          <a:p>
            <a:pPr marL="274320" lvl="1" indent="0">
              <a:buNone/>
            </a:pPr>
            <a:endParaRPr lang="en-GB" dirty="0"/>
          </a:p>
          <a:p>
            <a:r>
              <a:rPr lang="en-GB" dirty="0" err="1"/>
              <a:t>Var</a:t>
            </a:r>
            <a:r>
              <a:rPr lang="en-GB" dirty="0"/>
              <a:t> </a:t>
            </a:r>
            <a:r>
              <a:rPr lang="en-GB" dirty="0" err="1"/>
              <a:t>studentNames</a:t>
            </a:r>
            <a:r>
              <a:rPr lang="en-GB" dirty="0"/>
              <a:t> = </a:t>
            </a:r>
            <a:r>
              <a:rPr lang="en-GB" dirty="0" smtClean="0"/>
              <a:t>[ </a:t>
            </a:r>
            <a:r>
              <a:rPr lang="en-GB" dirty="0"/>
              <a:t>];</a:t>
            </a:r>
          </a:p>
          <a:p>
            <a:pPr marL="274320" lvl="1" indent="0">
              <a:buNone/>
            </a:pPr>
            <a:r>
              <a:rPr lang="en-GB" dirty="0" err="1"/>
              <a:t>studentNames</a:t>
            </a:r>
            <a:r>
              <a:rPr lang="en-GB" dirty="0"/>
              <a:t>[0] = “Ahmad”;</a:t>
            </a:r>
          </a:p>
          <a:p>
            <a:pPr marL="274320" lvl="1" indent="0">
              <a:buNone/>
            </a:pPr>
            <a:r>
              <a:rPr lang="en-GB" dirty="0" err="1"/>
              <a:t>studentNames</a:t>
            </a:r>
            <a:r>
              <a:rPr lang="en-GB" dirty="0"/>
              <a:t>[1] = “Ali”;</a:t>
            </a:r>
          </a:p>
          <a:p>
            <a:pPr marL="274320" lvl="1" indent="0">
              <a:buNone/>
            </a:pPr>
            <a:r>
              <a:rPr lang="en-GB" dirty="0" err="1"/>
              <a:t>studentNames</a:t>
            </a:r>
            <a:r>
              <a:rPr lang="en-GB" dirty="0"/>
              <a:t>[2] = “Salma”;</a:t>
            </a:r>
          </a:p>
          <a:p>
            <a:pPr marL="274320" lvl="1" indent="0">
              <a:buNone/>
            </a:pPr>
            <a:endParaRPr lang="en-GB" dirty="0" smtClean="0"/>
          </a:p>
          <a:p>
            <a:pPr marL="274320" lvl="1" indent="0">
              <a:buNone/>
            </a:pPr>
            <a:endParaRPr lang="en-GB" dirty="0"/>
          </a:p>
          <a:p>
            <a:pPr marL="285750" indent="-285750"/>
            <a:r>
              <a:rPr lang="en-GB" dirty="0" err="1"/>
              <a:t>Var</a:t>
            </a:r>
            <a:r>
              <a:rPr lang="en-GB" dirty="0"/>
              <a:t> </a:t>
            </a:r>
            <a:r>
              <a:rPr lang="en-GB" dirty="0" err="1" smtClean="0"/>
              <a:t>studentNames</a:t>
            </a:r>
            <a:r>
              <a:rPr lang="en-GB" dirty="0" smtClean="0"/>
              <a:t> = [“Ahmad”, ”Ali”, ”Salma”];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23528" y="186812"/>
            <a:ext cx="7772400" cy="72190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Examle-1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682446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9897" y="1268760"/>
            <a:ext cx="7545800" cy="4616648"/>
            <a:chOff x="1159484" y="2838148"/>
            <a:chExt cx="8509220" cy="4616648"/>
          </a:xfrm>
          <a:effectLst>
            <a:outerShdw blurRad="50800" dist="889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" name="Rectangle 4"/>
            <p:cNvSpPr/>
            <p:nvPr/>
          </p:nvSpPr>
          <p:spPr>
            <a:xfrm>
              <a:off x="1159484" y="2838148"/>
              <a:ext cx="8509220" cy="4616648"/>
            </a:xfrm>
            <a:prstGeom prst="rect">
              <a:avLst/>
            </a:prstGeom>
            <a:effectLst>
              <a:glow rad="1397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endParaRPr lang="en-GB" sz="1400" dirty="0" smtClean="0">
                <a:solidFill>
                  <a:srgbClr val="000000"/>
                </a:solidFill>
                <a:highlight>
                  <a:srgbClr val="A6CAF0"/>
                </a:highlight>
                <a:latin typeface="Comic Sans MS" pitchFamily="66" charset="0"/>
                <a:ea typeface="Cambria Math" pitchFamily="18" charset="0"/>
              </a:endParaRPr>
            </a:p>
            <a:p>
              <a:endParaRPr lang="en-GB" sz="1400" dirty="0" smtClean="0">
                <a:solidFill>
                  <a:srgbClr val="000000"/>
                </a:solidFill>
                <a:highlight>
                  <a:srgbClr val="A6CAF0"/>
                </a:highlight>
                <a:latin typeface="Comic Sans MS" pitchFamily="66" charset="0"/>
                <a:ea typeface="Cambria Math" pitchFamily="18" charset="0"/>
              </a:endParaRPr>
            </a:p>
            <a:p>
              <a:r>
                <a:rPr lang="en-GB" sz="1400" dirty="0">
                  <a:solidFill>
                    <a:srgbClr val="000000"/>
                  </a:solidFill>
                  <a:highlight>
                    <a:srgbClr val="A6CAF0"/>
                  </a:highlight>
                  <a:latin typeface="Comic Sans MS" pitchFamily="66" charset="0"/>
                </a:rPr>
                <a:t>&lt;!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DOCTYPE html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A6CAF0"/>
                  </a:highlight>
                  <a:latin typeface="Comic Sans MS" pitchFamily="66" charset="0"/>
                </a:rPr>
                <a:t>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8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&lt;!--. array.html--&gt;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&lt;html&gt;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&lt;head&gt;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&lt;title&gt;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Using Arrays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&lt;/title&gt;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&lt;meta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</a:t>
              </a:r>
              <a:r>
                <a:rPr lang="en-GB" sz="1400" dirty="0">
                  <a:solidFill>
                    <a:srgbClr val="FF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charset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=</a:t>
              </a:r>
              <a:r>
                <a:rPr lang="en-GB" sz="1400" b="1" dirty="0">
                  <a:solidFill>
                    <a:srgbClr val="8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"UTF-8"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&lt;meta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</a:t>
              </a:r>
              <a:r>
                <a:rPr lang="en-GB" sz="1400" dirty="0">
                  <a:solidFill>
                    <a:srgbClr val="FF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name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=</a:t>
              </a:r>
              <a:r>
                <a:rPr lang="en-GB" sz="1400" b="1" dirty="0">
                  <a:solidFill>
                    <a:srgbClr val="8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"viewport"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</a:t>
              </a:r>
              <a:r>
                <a:rPr lang="en-GB" sz="1400" dirty="0">
                  <a:solidFill>
                    <a:srgbClr val="FF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content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=</a:t>
              </a:r>
              <a:r>
                <a:rPr lang="en-GB" sz="1400" b="1" dirty="0">
                  <a:solidFill>
                    <a:srgbClr val="8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"width=device-width, initial-scale=1.0"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smtClean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head&gt;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&lt;body&gt;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pt-BR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    </a:t>
              </a:r>
              <a:r>
                <a:rPr lang="pt-BR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&lt;div&gt;</a:t>
              </a:r>
              <a:r>
                <a:rPr lang="pt-BR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</a:t>
              </a:r>
              <a:r>
                <a:rPr lang="pt-BR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&lt;h1&gt;</a:t>
              </a:r>
              <a:r>
                <a:rPr lang="pt-BR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Student List </a:t>
              </a:r>
              <a:r>
                <a:rPr lang="pt-BR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&lt;/h1&gt;</a:t>
              </a:r>
              <a:r>
                <a:rPr lang="pt-BR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</a:t>
              </a:r>
              <a:r>
                <a:rPr lang="pt-BR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&lt;/div&gt;</a:t>
              </a:r>
              <a:endParaRPr lang="pt-BR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&lt;script&gt;</a:t>
              </a:r>
              <a:endParaRPr lang="en-GB" sz="1400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          </a:t>
              </a:r>
              <a:r>
                <a:rPr lang="en-GB" sz="1400" b="1" dirty="0" err="1">
                  <a:solidFill>
                    <a:srgbClr val="000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var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names 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=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[</a:t>
              </a:r>
              <a:r>
                <a:rPr lang="en-GB" sz="1400" dirty="0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"</a:t>
              </a:r>
              <a:r>
                <a:rPr lang="en-GB" sz="1400" dirty="0" err="1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Ahmad"</a:t>
              </a:r>
              <a:r>
                <a:rPr lang="en-GB" sz="1400" b="1" dirty="0" err="1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,</a:t>
              </a:r>
              <a:r>
                <a:rPr lang="en-GB" sz="1400" dirty="0" err="1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"Ali"</a:t>
              </a:r>
              <a:r>
                <a:rPr lang="en-GB" sz="1400" b="1" dirty="0" err="1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,</a:t>
              </a:r>
              <a:r>
                <a:rPr lang="en-GB" sz="1400" dirty="0" err="1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"Salma</a:t>
              </a:r>
              <a:r>
                <a:rPr lang="en-GB" sz="1400" dirty="0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"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];</a:t>
              </a:r>
              <a:endParaRPr lang="en-GB" sz="1400" dirty="0">
                <a:solidFill>
                  <a:srgbClr val="000000"/>
                </a:solidFill>
                <a:highlight>
                  <a:srgbClr val="F2F4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          n 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=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en-GB" sz="1400" dirty="0" err="1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names.length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;</a:t>
              </a:r>
              <a:endParaRPr lang="en-GB" sz="1400" dirty="0">
                <a:solidFill>
                  <a:srgbClr val="000000"/>
                </a:solidFill>
                <a:highlight>
                  <a:srgbClr val="F2F4FF"/>
                </a:highlight>
                <a:latin typeface="Comic Sans MS" pitchFamily="66" charset="0"/>
              </a:endParaRPr>
            </a:p>
            <a:p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          </a:t>
              </a:r>
              <a:r>
                <a:rPr lang="nn-NO" sz="1400" b="1" dirty="0">
                  <a:solidFill>
                    <a:srgbClr val="000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for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(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nn-NO" sz="1400" b="1" dirty="0">
                  <a:solidFill>
                    <a:srgbClr val="000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var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i 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=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nn-NO" sz="1400" dirty="0">
                  <a:solidFill>
                    <a:srgbClr val="FF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0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;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i 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&lt;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n 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;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++</a:t>
              </a:r>
              <a:r>
                <a:rPr lang="nn-NO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i </a:t>
              </a:r>
              <a:r>
                <a:rPr lang="nn-NO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){</a:t>
              </a:r>
              <a:endParaRPr lang="nn-NO" sz="1400" dirty="0">
                <a:solidFill>
                  <a:srgbClr val="000000"/>
                </a:solidFill>
                <a:highlight>
                  <a:srgbClr val="F2F4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              </a:t>
              </a:r>
              <a:r>
                <a:rPr lang="en-GB" sz="1400" dirty="0" err="1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document.write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(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names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[</a:t>
              </a:r>
              <a:r>
                <a:rPr lang="en-GB" sz="1400" dirty="0" err="1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i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]</a:t>
              </a:r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+</a:t>
              </a:r>
              <a:r>
                <a:rPr lang="en-GB" sz="1400" dirty="0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"&lt;</a:t>
              </a:r>
              <a:r>
                <a:rPr lang="en-GB" sz="1400" dirty="0" err="1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br</a:t>
              </a:r>
              <a:r>
                <a:rPr lang="en-GB" sz="1400" dirty="0">
                  <a:solidFill>
                    <a:srgbClr val="808080"/>
                  </a:solidFill>
                  <a:highlight>
                    <a:srgbClr val="F2F4FF"/>
                  </a:highlight>
                  <a:latin typeface="Comic Sans MS" pitchFamily="66" charset="0"/>
                </a:rPr>
                <a:t>&gt;"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);</a:t>
              </a:r>
              <a:endParaRPr lang="en-GB" sz="1400" dirty="0">
                <a:solidFill>
                  <a:srgbClr val="000000"/>
                </a:solidFill>
                <a:highlight>
                  <a:srgbClr val="F2F4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          </a:t>
              </a:r>
              <a:r>
                <a:rPr lang="en-GB" sz="1400" b="1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}</a:t>
              </a:r>
              <a:endParaRPr lang="en-GB" sz="1400" dirty="0">
                <a:solidFill>
                  <a:srgbClr val="000000"/>
                </a:solidFill>
                <a:highlight>
                  <a:srgbClr val="F2F4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00"/>
                  </a:solidFill>
                  <a:highlight>
                    <a:srgbClr val="F2F4FF"/>
                  </a:highlight>
                  <a:latin typeface="Comic Sans MS" pitchFamily="66" charset="0"/>
                </a:rPr>
                <a:t>    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&lt;/script&gt;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b="1" dirty="0">
                  <a:solidFill>
                    <a:srgbClr val="000000"/>
                  </a:solidFill>
                  <a:highlight>
                    <a:srgbClr val="FFFFFF"/>
                  </a:highlight>
                  <a:latin typeface="Comic Sans MS" pitchFamily="66" charset="0"/>
                </a:rPr>
                <a:t>    </a:t>
              </a:r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&lt;/body&gt;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  <a:p>
              <a:r>
                <a:rPr lang="en-GB" sz="1400" dirty="0">
                  <a:solidFill>
                    <a:srgbClr val="0000FF"/>
                  </a:solidFill>
                  <a:highlight>
                    <a:srgbClr val="FFFFFF"/>
                  </a:highlight>
                  <a:latin typeface="Comic Sans MS" pitchFamily="66" charset="0"/>
                </a:rPr>
                <a:t>&lt;/html&gt;</a:t>
              </a:r>
              <a:endParaRPr lang="en-GB" sz="1400" b="1" dirty="0">
                <a:solidFill>
                  <a:srgbClr val="000000"/>
                </a:solidFill>
                <a:highlight>
                  <a:srgbClr val="FFFFFF"/>
                </a:highlight>
                <a:latin typeface="Comic Sans MS" pitchFamily="66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9484" y="2838148"/>
              <a:ext cx="8509220" cy="3117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rtlCol="0" anchor="ctr">
              <a:normAutofit fontScale="92500" lnSpcReduction="20000"/>
            </a:bodyPr>
            <a:lstStyle/>
            <a:p>
              <a:pPr algn="r"/>
              <a:r>
                <a:rPr lang="en-GB" b="1" dirty="0" smtClean="0">
                  <a:solidFill>
                    <a:schemeClr val="bg2">
                      <a:lumMod val="50000"/>
                    </a:schemeClr>
                  </a:solidFill>
                  <a:latin typeface="Georgia" pitchFamily="18" charset="0"/>
                </a:rPr>
                <a:t>array.html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677086" y="633887"/>
            <a:ext cx="7772400" cy="54104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The following example uses an array to print student names</a:t>
            </a:r>
            <a:endParaRPr lang="en-GB" sz="1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23528" y="186812"/>
            <a:ext cx="7772400" cy="41805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Examle-2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059443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195513"/>
            <a:ext cx="48577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43261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Array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63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7249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Sort()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5/22/2022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7772400" cy="829072"/>
          </a:xfrm>
        </p:spPr>
        <p:txBody>
          <a:bodyPr/>
          <a:lstStyle/>
          <a:p>
            <a:r>
              <a:rPr lang="en-GB" dirty="0"/>
              <a:t>JavaScript </a:t>
            </a:r>
            <a:r>
              <a:rPr lang="en-GB" dirty="0" smtClean="0"/>
              <a:t>includes </a:t>
            </a:r>
            <a:r>
              <a:rPr lang="en-GB" dirty="0"/>
              <a:t>a sort method for arrays, which returns an </a:t>
            </a:r>
            <a:r>
              <a:rPr lang="en-GB" dirty="0" smtClean="0"/>
              <a:t>alphabetically sorted </a:t>
            </a:r>
            <a:r>
              <a:rPr lang="en-GB" dirty="0"/>
              <a:t>version of the </a:t>
            </a:r>
            <a:r>
              <a:rPr lang="en-GB" dirty="0" smtClean="0"/>
              <a:t>array.</a:t>
            </a:r>
            <a:endParaRPr lang="en-GB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99777" y="1988840"/>
            <a:ext cx="7772400" cy="54104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 smtClean="0"/>
              <a:t>The following example sorts an array and  print it.</a:t>
            </a:r>
            <a:endParaRPr lang="en-GB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11787" y="1570782"/>
            <a:ext cx="7772400" cy="41805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Examle-2</a:t>
            </a:r>
            <a:endParaRPr lang="en-GB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500" y="2636912"/>
            <a:ext cx="6260687" cy="3362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946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-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1001</Words>
  <Application>Microsoft Office PowerPoint</Application>
  <PresentationFormat>عرض على الشاشة (4:3)</PresentationFormat>
  <Paragraphs>225</Paragraphs>
  <Slides>30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9" baseType="lpstr">
      <vt:lpstr>Arial</vt:lpstr>
      <vt:lpstr>Calibri</vt:lpstr>
      <vt:lpstr>Cambria</vt:lpstr>
      <vt:lpstr>Cambria Math</vt:lpstr>
      <vt:lpstr>Comic Sans MS</vt:lpstr>
      <vt:lpstr>Georgia</vt:lpstr>
      <vt:lpstr>Times New Roman</vt:lpstr>
      <vt:lpstr>Wingdings 2</vt:lpstr>
      <vt:lpstr>Equity</vt:lpstr>
      <vt:lpstr>JavaScript (Array, Function, and Objects)</vt:lpstr>
      <vt:lpstr>Arrays</vt:lpstr>
      <vt:lpstr>Example:</vt:lpstr>
      <vt:lpstr>Decalring an Arrays</vt:lpstr>
      <vt:lpstr>عرض تقديمي في PowerPoint</vt:lpstr>
      <vt:lpstr>عرض تقديمي في PowerPoint</vt:lpstr>
      <vt:lpstr>عرض تقديمي في PowerPoint</vt:lpstr>
      <vt:lpstr>Array Methods</vt:lpstr>
      <vt:lpstr>Sort()</vt:lpstr>
      <vt:lpstr>عرض تقديمي في PowerPoint</vt:lpstr>
      <vt:lpstr>reverse()</vt:lpstr>
      <vt:lpstr> slice()</vt:lpstr>
      <vt:lpstr>Two-dimensional arrays.</vt:lpstr>
      <vt:lpstr>عرض تقديمي في PowerPoint</vt:lpstr>
      <vt:lpstr>عرض تقديمي في PowerPoint</vt:lpstr>
      <vt:lpstr>عرض تقديمي في PowerPoint</vt:lpstr>
      <vt:lpstr>Functions</vt:lpstr>
      <vt:lpstr>Functions</vt:lpstr>
      <vt:lpstr>Example-3</vt:lpstr>
      <vt:lpstr>Functions As Values</vt:lpstr>
      <vt:lpstr>Example-4</vt:lpstr>
      <vt:lpstr>Variables Scope</vt:lpstr>
      <vt:lpstr> Returning Multiple Data Values with a Function </vt:lpstr>
      <vt:lpstr>عرض تقديمي في PowerPoint</vt:lpstr>
      <vt:lpstr>Returning n Array</vt:lpstr>
      <vt:lpstr>JavaScript Objects</vt:lpstr>
      <vt:lpstr>Accessing Object Properties</vt:lpstr>
      <vt:lpstr>Example</vt:lpstr>
      <vt:lpstr>عرض تقديمي في PowerPoint</vt:lpstr>
      <vt:lpstr>Thanks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2010-03-31T03:33:28Z</dcterms:created>
  <dcterms:modified xsi:type="dcterms:W3CDTF">2022-05-24T18:22:40Z</dcterms:modified>
</cp:coreProperties>
</file>