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9" r:id="rId3"/>
    <p:sldId id="257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60" r:id="rId14"/>
    <p:sldId id="261" r:id="rId15"/>
    <p:sldId id="262" r:id="rId16"/>
    <p:sldId id="272" r:id="rId17"/>
    <p:sldId id="273" r:id="rId18"/>
    <p:sldId id="274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0CBA9-43C9-4FE7-A8A0-B867C00998F5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1BD82-2417-4060-85B0-52350D5057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826C-3CA4-4BD7-AFE4-D3D1720BCDC1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9E1A8E-4300-4C5E-A790-9D7D60B17D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F894-0908-4F83-A329-612D5D829A20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89E1A8E-4300-4C5E-A790-9D7D60B17D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B9FAB-306B-4613-AEFE-C7463EECA1C9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A251-04CE-451D-BD4D-C27AB15EA7C5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89E1A8E-4300-4C5E-A790-9D7D60B17D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63BF-D1BE-4CE1-84FD-662CCBDDD242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9E1A8E-4300-4C5E-A790-9D7D60B17D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1D6A388-B528-4E59-95F5-E33705DC8D00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67B3-E7DE-418C-90E7-D1A42C02CE41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89E1A8E-4300-4C5E-A790-9D7D60B17D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40B2D-C225-4983-AAE9-A98BC1CAD0B5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89E1A8E-4300-4C5E-A790-9D7D60B17D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6DF7A-11CC-47C4-A11A-EE910EB80E33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9E1A8E-4300-4C5E-A790-9D7D60B17D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9E1A8E-4300-4C5E-A790-9D7D60B17D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12D2-116E-414F-95D5-32CBC130349E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89E1A8E-4300-4C5E-A790-9D7D60B17D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B2D1510-83A8-48BA-BAB3-8B468E1A4B24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BC036E8-57E3-4ABA-B55A-B8D5C33308A0}" type="datetime1">
              <a:rPr lang="en-US" smtClean="0"/>
              <a:pPr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Rehab ben Abdulla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9E1A8E-4300-4C5E-A790-9D7D60B17D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ehabbenabdulla@gm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28728"/>
            <a:ext cx="6400800" cy="1752600"/>
          </a:xfrm>
        </p:spPr>
        <p:txBody>
          <a:bodyPr/>
          <a:lstStyle/>
          <a:p>
            <a:r>
              <a:rPr lang="en-GB" dirty="0" smtClean="0"/>
              <a:t>Rehab Ben Abdulla</a:t>
            </a:r>
          </a:p>
          <a:p>
            <a:r>
              <a:rPr lang="en-GB" dirty="0" smtClean="0">
                <a:hlinkClick r:id="rId2"/>
              </a:rPr>
              <a:t>Rehabbenabdulla@gmil.com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Imperative programming paradigms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Binding</a:t>
            </a:r>
          </a:p>
          <a:p>
            <a:pPr lvl="1"/>
            <a:r>
              <a:rPr lang="en-US" dirty="0" smtClean="0"/>
              <a:t>Program units/entities have attributes</a:t>
            </a:r>
          </a:p>
          <a:p>
            <a:pPr lvl="2"/>
            <a:r>
              <a:rPr lang="en-US" dirty="0" smtClean="0"/>
              <a:t>e.g., a variable has a name, a statement has associated actions</a:t>
            </a:r>
          </a:p>
          <a:p>
            <a:pPr lvl="1"/>
            <a:r>
              <a:rPr lang="en-US" dirty="0" smtClean="0"/>
              <a:t>Binding</a:t>
            </a:r>
          </a:p>
          <a:p>
            <a:pPr lvl="2"/>
            <a:r>
              <a:rPr lang="en-US" dirty="0" smtClean="0"/>
              <a:t>setting the value of an attribute</a:t>
            </a:r>
          </a:p>
          <a:p>
            <a:pPr lvl="1"/>
            <a:r>
              <a:rPr lang="en-US" dirty="0" smtClean="0"/>
              <a:t>Binding time</a:t>
            </a:r>
          </a:p>
          <a:p>
            <a:pPr lvl="2"/>
            <a:r>
              <a:rPr lang="en-US" dirty="0" smtClean="0"/>
              <a:t>when binding occurs</a:t>
            </a:r>
          </a:p>
          <a:p>
            <a:pPr lvl="3"/>
            <a:r>
              <a:rPr lang="en-US" dirty="0" smtClean="0"/>
              <a:t>Language definition time</a:t>
            </a:r>
          </a:p>
          <a:p>
            <a:pPr lvl="3"/>
            <a:r>
              <a:rPr lang="en-US" dirty="0" smtClean="0"/>
              <a:t>Language implementation time</a:t>
            </a:r>
          </a:p>
          <a:p>
            <a:pPr lvl="3"/>
            <a:r>
              <a:rPr lang="en-US" dirty="0" smtClean="0"/>
              <a:t>Compile-time</a:t>
            </a:r>
          </a:p>
          <a:p>
            <a:pPr lvl="3"/>
            <a:r>
              <a:rPr lang="en-US" dirty="0" smtClean="0"/>
              <a:t>Execution-time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and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Control Statements and Routines</a:t>
            </a:r>
          </a:p>
          <a:p>
            <a:pPr lvl="1"/>
            <a:r>
              <a:rPr lang="en-US" dirty="0" smtClean="0"/>
              <a:t>Expressions and statements</a:t>
            </a:r>
          </a:p>
          <a:p>
            <a:pPr lvl="1"/>
            <a:r>
              <a:rPr lang="en-US" dirty="0" smtClean="0"/>
              <a:t>Conditional execution</a:t>
            </a:r>
          </a:p>
          <a:p>
            <a:pPr lvl="1"/>
            <a:r>
              <a:rPr lang="en-US" dirty="0" smtClean="0"/>
              <a:t>Iteration</a:t>
            </a:r>
          </a:p>
          <a:p>
            <a:pPr lvl="1"/>
            <a:r>
              <a:rPr lang="en-US" dirty="0" smtClean="0"/>
              <a:t>Routines</a:t>
            </a:r>
          </a:p>
          <a:p>
            <a:pPr lvl="2"/>
            <a:r>
              <a:rPr lang="en-US" dirty="0" smtClean="0"/>
              <a:t>Parameter Passing</a:t>
            </a:r>
          </a:p>
          <a:p>
            <a:pPr lvl="1"/>
            <a:r>
              <a:rPr lang="en-US" dirty="0" smtClean="0"/>
              <a:t>Modules and Program Structure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Routines</a:t>
            </a:r>
          </a:p>
          <a:p>
            <a:pPr lvl="1"/>
            <a:r>
              <a:rPr lang="en-US" dirty="0" smtClean="0"/>
              <a:t>Program unit; sequence of instructions</a:t>
            </a:r>
          </a:p>
          <a:p>
            <a:pPr lvl="1"/>
            <a:r>
              <a:rPr lang="en-US" dirty="0" smtClean="0"/>
              <a:t>Also a 5-tuple:</a:t>
            </a:r>
          </a:p>
          <a:p>
            <a:pPr lvl="2"/>
            <a:r>
              <a:rPr lang="en-US" dirty="0" smtClean="0"/>
              <a:t>name</a:t>
            </a:r>
          </a:p>
          <a:p>
            <a:pPr lvl="2"/>
            <a:r>
              <a:rPr lang="en-US" dirty="0" smtClean="0"/>
              <a:t>scope</a:t>
            </a:r>
          </a:p>
          <a:p>
            <a:pPr lvl="2"/>
            <a:r>
              <a:rPr lang="en-US" dirty="0" smtClean="0"/>
              <a:t>type</a:t>
            </a:r>
          </a:p>
          <a:p>
            <a:pPr lvl="2"/>
            <a:r>
              <a:rPr lang="en-US" dirty="0" smtClean="0"/>
              <a:t>l-value</a:t>
            </a:r>
          </a:p>
          <a:p>
            <a:pPr lvl="2"/>
            <a:r>
              <a:rPr lang="en-US" dirty="0" smtClean="0"/>
              <a:t>r-value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Parameter Passing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By value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By reference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Others?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Activation Records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Recursion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Procedural programming 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Procedural programming can be defined as a subtype of imperative programming as a programming paradigm.</a:t>
            </a:r>
          </a:p>
          <a:p>
            <a:endParaRPr lang="en-US" dirty="0" smtClean="0"/>
          </a:p>
          <a:p>
            <a:r>
              <a:rPr lang="en-US" dirty="0" smtClean="0"/>
              <a:t>Based upon the concept of procedure calls.</a:t>
            </a:r>
          </a:p>
          <a:p>
            <a:endParaRPr lang="en-US" dirty="0" smtClean="0"/>
          </a:p>
          <a:p>
            <a:r>
              <a:rPr lang="en-US" dirty="0" smtClean="0"/>
              <a:t>Statements are structured into procedures (also known as subroutines or functions).</a:t>
            </a:r>
          </a:p>
          <a:p>
            <a:endParaRPr lang="en-GB" dirty="0" smtClean="0"/>
          </a:p>
          <a:p>
            <a:r>
              <a:rPr lang="en-GB" dirty="0" smtClean="0"/>
              <a:t>Why we need procedures or functions?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Procedural programming 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focus of procedural programming is to break down a programming task into a collection of variables, data structures, and subroutines.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Writing good functions and procedures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use the most appropriate implementation and employ correct efficient algorithms</a:t>
            </a:r>
          </a:p>
          <a:p>
            <a:r>
              <a:rPr lang="en-GB" dirty="0" smtClean="0"/>
              <a:t>To get the benefit of: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Code reuse.</a:t>
            </a:r>
          </a:p>
          <a:p>
            <a:pPr lvl="1">
              <a:defRPr/>
            </a:pPr>
            <a:r>
              <a:rPr lang="en-US" dirty="0" smtClean="0"/>
              <a:t>Modifiable or updateable variables (side effect).</a:t>
            </a:r>
          </a:p>
          <a:p>
            <a:pPr lvl="1">
              <a:defRPr/>
            </a:pPr>
            <a:r>
              <a:rPr lang="en-GB" dirty="0" smtClean="0"/>
              <a:t>Abstraction and modularity.</a:t>
            </a:r>
          </a:p>
          <a:p>
            <a:pPr lvl="2">
              <a:defRPr/>
            </a:pPr>
            <a:r>
              <a:rPr lang="en-GB" dirty="0" smtClean="0"/>
              <a:t> Hiding details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study: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Stack’s rule is:</a:t>
            </a:r>
          </a:p>
          <a:p>
            <a:pPr lvl="1"/>
            <a:r>
              <a:rPr lang="en-GB" dirty="0" smtClean="0"/>
              <a:t>FILO (first in last out).</a:t>
            </a:r>
          </a:p>
          <a:p>
            <a:endParaRPr lang="en-GB" dirty="0" smtClean="0"/>
          </a:p>
          <a:p>
            <a:r>
              <a:rPr lang="en-GB" dirty="0" smtClean="0"/>
              <a:t>The tasks are:</a:t>
            </a:r>
          </a:p>
          <a:p>
            <a:pPr lvl="1"/>
            <a:r>
              <a:rPr lang="en-GB" dirty="0" smtClean="0"/>
              <a:t>Push  and pop operations.</a:t>
            </a:r>
          </a:p>
          <a:p>
            <a:endParaRPr lang="en-GB" dirty="0" smtClean="0"/>
          </a:p>
          <a:p>
            <a:r>
              <a:rPr lang="en-GB" dirty="0" smtClean="0"/>
              <a:t>The data can be implemented as:</a:t>
            </a:r>
          </a:p>
          <a:p>
            <a:pPr lvl="1"/>
            <a:r>
              <a:rPr lang="en-GB" dirty="0" smtClean="0"/>
              <a:t>Array, linked list or other implementations.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Stack program in C</a:t>
            </a:r>
            <a:br>
              <a:rPr lang="en-GB" dirty="0" smtClean="0"/>
            </a:br>
            <a:r>
              <a:rPr lang="en-GB" dirty="0" smtClean="0"/>
              <a:t>serial program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defRPr/>
            </a:pPr>
            <a:r>
              <a:rPr lang="en-GB" dirty="0" smtClean="0"/>
              <a:t>Void main()</a:t>
            </a:r>
          </a:p>
          <a:p>
            <a:pPr lvl="0">
              <a:buNone/>
              <a:defRPr/>
            </a:pPr>
            <a:r>
              <a:rPr lang="en-GB" dirty="0" smtClean="0"/>
              <a:t>{</a:t>
            </a:r>
          </a:p>
          <a:p>
            <a:pPr>
              <a:buNone/>
            </a:pPr>
            <a:r>
              <a:rPr lang="en-GB" dirty="0" smtClean="0"/>
              <a:t>     </a:t>
            </a:r>
            <a:r>
              <a:rPr lang="en-GB" dirty="0" err="1" smtClean="0"/>
              <a:t>Int</a:t>
            </a:r>
            <a:r>
              <a:rPr lang="en-GB" dirty="0" smtClean="0"/>
              <a:t> max=100;</a:t>
            </a:r>
          </a:p>
          <a:p>
            <a:pPr>
              <a:buNone/>
            </a:pPr>
            <a:r>
              <a:rPr lang="en-GB" dirty="0" smtClean="0"/>
              <a:t>    </a:t>
            </a:r>
            <a:r>
              <a:rPr lang="en-GB" dirty="0" err="1" smtClean="0"/>
              <a:t>Int</a:t>
            </a:r>
            <a:r>
              <a:rPr lang="en-GB" dirty="0" smtClean="0"/>
              <a:t> </a:t>
            </a:r>
            <a:r>
              <a:rPr lang="en-GB" dirty="0" err="1" smtClean="0"/>
              <a:t>MyStack</a:t>
            </a:r>
            <a:r>
              <a:rPr lang="en-GB" dirty="0" smtClean="0"/>
              <a:t>[max]; </a:t>
            </a:r>
          </a:p>
          <a:p>
            <a:pPr>
              <a:buNone/>
            </a:pPr>
            <a:r>
              <a:rPr lang="en-GB" dirty="0" smtClean="0"/>
              <a:t>    </a:t>
            </a:r>
            <a:r>
              <a:rPr lang="en-GB" dirty="0" err="1" smtClean="0"/>
              <a:t>Int</a:t>
            </a:r>
            <a:r>
              <a:rPr lang="en-GB" dirty="0" smtClean="0"/>
              <a:t> top=0;</a:t>
            </a:r>
          </a:p>
          <a:p>
            <a:pPr>
              <a:buNone/>
            </a:pPr>
            <a:r>
              <a:rPr lang="en-GB" dirty="0" err="1" smtClean="0"/>
              <a:t>Int</a:t>
            </a:r>
            <a:r>
              <a:rPr lang="en-GB" dirty="0" smtClean="0"/>
              <a:t> x=7;</a:t>
            </a:r>
          </a:p>
          <a:p>
            <a:pPr>
              <a:buNone/>
            </a:pPr>
            <a:r>
              <a:rPr lang="en-GB" dirty="0" smtClean="0"/>
              <a:t>    if(top&lt;max)</a:t>
            </a:r>
          </a:p>
          <a:p>
            <a:pPr>
              <a:buNone/>
            </a:pPr>
            <a:r>
              <a:rPr lang="en-GB" dirty="0" smtClean="0"/>
              <a:t>         </a:t>
            </a:r>
            <a:r>
              <a:rPr lang="en-GB" dirty="0" err="1" smtClean="0"/>
              <a:t>MyStack</a:t>
            </a:r>
            <a:r>
              <a:rPr lang="en-GB" dirty="0" smtClean="0"/>
              <a:t>[top++]=x;</a:t>
            </a:r>
          </a:p>
          <a:p>
            <a:pPr>
              <a:buNone/>
            </a:pPr>
            <a:r>
              <a:rPr lang="en-GB" dirty="0" smtClean="0"/>
              <a:t>     </a:t>
            </a:r>
            <a:r>
              <a:rPr lang="en-GB" dirty="0" err="1" smtClean="0"/>
              <a:t>elas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        </a:t>
            </a:r>
            <a:r>
              <a:rPr lang="en-GB" dirty="0" err="1" smtClean="0"/>
              <a:t>printf</a:t>
            </a:r>
            <a:r>
              <a:rPr lang="en-GB" dirty="0" smtClean="0"/>
              <a:t>(“full”)</a:t>
            </a:r>
          </a:p>
          <a:p>
            <a:pPr lvl="0">
              <a:buNone/>
              <a:defRPr/>
            </a:pPr>
            <a:endParaRPr lang="en-GB" dirty="0" smtClean="0"/>
          </a:p>
          <a:p>
            <a:pPr lvl="0">
              <a:buNone/>
              <a:defRPr/>
            </a:pPr>
            <a:r>
              <a:rPr lang="en-GB" dirty="0" smtClean="0"/>
              <a:t> if(top&gt;0)</a:t>
            </a:r>
          </a:p>
          <a:p>
            <a:pPr lvl="0">
              <a:buNone/>
              <a:defRPr/>
            </a:pPr>
            <a:r>
              <a:rPr lang="en-GB" dirty="0" smtClean="0"/>
              <a:t>        x=(</a:t>
            </a:r>
            <a:r>
              <a:rPr lang="en-GB" dirty="0" err="1" smtClean="0"/>
              <a:t>MyStack</a:t>
            </a:r>
            <a:r>
              <a:rPr lang="en-GB" dirty="0" smtClean="0"/>
              <a:t>[top--]);</a:t>
            </a:r>
          </a:p>
          <a:p>
            <a:pPr lvl="0">
              <a:buNone/>
              <a:defRPr/>
            </a:pPr>
            <a:r>
              <a:rPr lang="en-GB" dirty="0" smtClean="0"/>
              <a:t>     </a:t>
            </a:r>
            <a:r>
              <a:rPr lang="en-GB" dirty="0" err="1" smtClean="0"/>
              <a:t>elas</a:t>
            </a:r>
            <a:endParaRPr lang="en-GB" dirty="0" smtClean="0"/>
          </a:p>
          <a:p>
            <a:pPr lvl="0">
              <a:buNone/>
              <a:defRPr/>
            </a:pPr>
            <a:r>
              <a:rPr lang="en-GB" dirty="0" smtClean="0"/>
              <a:t>        </a:t>
            </a:r>
            <a:r>
              <a:rPr lang="en-GB" dirty="0" err="1" smtClean="0"/>
              <a:t>printf</a:t>
            </a:r>
            <a:r>
              <a:rPr lang="en-GB" dirty="0" smtClean="0"/>
              <a:t>(“empty</a:t>
            </a:r>
            <a:r>
              <a:rPr lang="en-GB" dirty="0" smtClean="0"/>
              <a:t>”)</a:t>
            </a:r>
          </a:p>
          <a:p>
            <a:pPr lvl="0">
              <a:buNone/>
              <a:defRPr/>
            </a:pPr>
            <a:r>
              <a:rPr lang="en-GB" dirty="0" smtClean="0"/>
              <a:t>...</a:t>
            </a:r>
          </a:p>
          <a:p>
            <a:pPr lvl="0">
              <a:buNone/>
              <a:defRPr/>
            </a:pPr>
            <a:r>
              <a:rPr lang="en-GB" dirty="0" smtClean="0"/>
              <a:t>...</a:t>
            </a:r>
            <a:endParaRPr lang="en-GB" dirty="0" smtClean="0"/>
          </a:p>
          <a:p>
            <a:pPr lvl="0">
              <a:buNone/>
              <a:defRPr/>
            </a:pPr>
            <a:r>
              <a:rPr lang="en-GB" dirty="0" smtClean="0"/>
              <a:t>}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Stack program in C</a:t>
            </a:r>
            <a:br>
              <a:rPr lang="en-GB" dirty="0" smtClean="0"/>
            </a:br>
            <a:r>
              <a:rPr lang="en-GB" dirty="0" smtClean="0"/>
              <a:t>structured program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3352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 err="1" smtClean="0"/>
              <a:t>Int</a:t>
            </a:r>
            <a:r>
              <a:rPr lang="en-GB" sz="2000" dirty="0" smtClean="0"/>
              <a:t> max=100;</a:t>
            </a:r>
          </a:p>
          <a:p>
            <a:pPr>
              <a:buNone/>
            </a:pPr>
            <a:r>
              <a:rPr lang="en-GB" sz="2000" dirty="0" err="1" smtClean="0"/>
              <a:t>Int</a:t>
            </a:r>
            <a:r>
              <a:rPr lang="en-GB" sz="2000" dirty="0" smtClean="0"/>
              <a:t> </a:t>
            </a:r>
            <a:r>
              <a:rPr lang="en-GB" sz="2000" dirty="0" err="1" smtClean="0"/>
              <a:t>MyStack</a:t>
            </a:r>
            <a:r>
              <a:rPr lang="en-GB" sz="2000" dirty="0" smtClean="0"/>
              <a:t>[max];</a:t>
            </a:r>
          </a:p>
          <a:p>
            <a:pPr>
              <a:buNone/>
            </a:pPr>
            <a:r>
              <a:rPr lang="en-GB" sz="2000" dirty="0" err="1" smtClean="0"/>
              <a:t>Int</a:t>
            </a:r>
            <a:r>
              <a:rPr lang="en-GB" sz="2000" dirty="0" smtClean="0"/>
              <a:t> top=0;</a:t>
            </a:r>
          </a:p>
          <a:p>
            <a:pPr>
              <a:buNone/>
            </a:pPr>
            <a:r>
              <a:rPr lang="en-GB" sz="2000" dirty="0" smtClean="0"/>
              <a:t>Void push(</a:t>
            </a:r>
            <a:r>
              <a:rPr lang="en-GB" sz="2000" dirty="0" err="1" smtClean="0"/>
              <a:t>int</a:t>
            </a:r>
            <a:r>
              <a:rPr lang="en-GB" sz="2000" dirty="0" smtClean="0"/>
              <a:t> x)</a:t>
            </a:r>
          </a:p>
          <a:p>
            <a:pPr>
              <a:buNone/>
            </a:pPr>
            <a:r>
              <a:rPr lang="en-GB" sz="2000" dirty="0" smtClean="0"/>
              <a:t>  {</a:t>
            </a:r>
          </a:p>
          <a:p>
            <a:pPr>
              <a:buNone/>
            </a:pPr>
            <a:r>
              <a:rPr lang="en-GB" sz="2000" dirty="0" smtClean="0"/>
              <a:t>     if(top&lt;max)</a:t>
            </a:r>
          </a:p>
          <a:p>
            <a:pPr>
              <a:buNone/>
            </a:pPr>
            <a:r>
              <a:rPr lang="en-GB" sz="2000" dirty="0" smtClean="0"/>
              <a:t>         </a:t>
            </a:r>
            <a:r>
              <a:rPr lang="en-GB" sz="2000" dirty="0" err="1" smtClean="0"/>
              <a:t>MyStack</a:t>
            </a:r>
            <a:r>
              <a:rPr lang="en-GB" sz="2000" dirty="0" smtClean="0"/>
              <a:t>[top++]=x;</a:t>
            </a:r>
          </a:p>
          <a:p>
            <a:pPr>
              <a:buNone/>
            </a:pPr>
            <a:r>
              <a:rPr lang="en-GB" sz="2000" dirty="0" smtClean="0"/>
              <a:t>     else</a:t>
            </a:r>
          </a:p>
          <a:p>
            <a:pPr>
              <a:buNone/>
            </a:pPr>
            <a:r>
              <a:rPr lang="en-GB" sz="2000" dirty="0" smtClean="0"/>
              <a:t>   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(“full”);</a:t>
            </a:r>
          </a:p>
          <a:p>
            <a:pPr>
              <a:buNone/>
            </a:pPr>
            <a:r>
              <a:rPr lang="en-GB" sz="2000" dirty="0" smtClean="0"/>
              <a:t>}</a:t>
            </a:r>
            <a:endParaRPr lang="en-US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14800" y="1752600"/>
            <a:ext cx="335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dirty="0" err="1" smtClean="0"/>
              <a:t>int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pop()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if(top&gt;0)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return(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MyStack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[top--]);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elas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printf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(“empty”)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dirty="0" smtClean="0"/>
              <a:t>Void main()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400" dirty="0" smtClean="0"/>
              <a:t>Push(2);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GB" sz="2400" dirty="0" smtClean="0"/>
              <a:t>Push(5); </a:t>
            </a:r>
          </a:p>
          <a:p>
            <a:pPr marL="342900" lvl="0" indent="-342900">
              <a:spcBef>
                <a:spcPct val="20000"/>
              </a:spcBef>
            </a:pPr>
            <a:r>
              <a:rPr lang="en-GB" sz="2400" dirty="0" smtClean="0"/>
              <a:t>Push(6);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GB" sz="2400" dirty="0" err="1" smtClean="0"/>
              <a:t>Printf</a:t>
            </a:r>
            <a:r>
              <a:rPr lang="en-GB" sz="2400" dirty="0" smtClean="0"/>
              <a:t>(“%</a:t>
            </a:r>
            <a:r>
              <a:rPr lang="en-GB" sz="2400" dirty="0" err="1" smtClean="0"/>
              <a:t>d”,Pop</a:t>
            </a:r>
            <a:r>
              <a:rPr lang="en-GB" sz="2400" dirty="0" smtClean="0"/>
              <a:t>());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GB" sz="2400" dirty="0" smtClean="0"/>
              <a:t>...</a:t>
            </a:r>
            <a:endParaRPr lang="en-GB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Stack program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3700" dirty="0" smtClean="0"/>
              <a:t>One </a:t>
            </a:r>
            <a:r>
              <a:rPr lang="en-US" sz="3700" dirty="0" smtClean="0"/>
              <a:t>source file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en-US" sz="3200" dirty="0" smtClean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GB" sz="4000" dirty="0" err="1" smtClean="0"/>
              <a:t>MyStack</a:t>
            </a:r>
            <a:r>
              <a:rPr lang="en-US" sz="3700" dirty="0" smtClean="0"/>
              <a:t> and top are global variables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en-US" sz="3200" dirty="0" smtClean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3700" dirty="0" smtClean="0"/>
              <a:t>Stack </a:t>
            </a:r>
            <a:r>
              <a:rPr lang="en-US" sz="3700" dirty="0" smtClean="0"/>
              <a:t>and application functions defined at the same level (file)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Procedural programming paradigms: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Emphasis on procedural abstraction.</a:t>
            </a:r>
          </a:p>
          <a:p>
            <a:pPr>
              <a:defRPr/>
            </a:pPr>
            <a:r>
              <a:rPr lang="en-US" dirty="0" smtClean="0"/>
              <a:t>Top-down design;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    Step-wise refinement.</a:t>
            </a:r>
          </a:p>
          <a:p>
            <a:pPr>
              <a:defRPr/>
            </a:pPr>
            <a:r>
              <a:rPr lang="en-US" dirty="0" smtClean="0"/>
              <a:t>Suited for programming in the small.</a:t>
            </a:r>
          </a:p>
          <a:p>
            <a:pPr>
              <a:defRPr/>
            </a:pPr>
            <a:r>
              <a:rPr lang="en-US" dirty="0" smtClean="0"/>
              <a:t>New operations cause </a:t>
            </a:r>
            <a:r>
              <a:rPr lang="en-US" i="1" dirty="0" smtClean="0"/>
              <a:t>additive </a:t>
            </a:r>
            <a:r>
              <a:rPr lang="en-US" dirty="0" smtClean="0"/>
              <a:t>changes</a:t>
            </a:r>
            <a:r>
              <a:rPr lang="en-US" i="1" dirty="0" smtClean="0"/>
              <a:t> </a:t>
            </a:r>
            <a:r>
              <a:rPr lang="en-US" dirty="0" smtClean="0"/>
              <a:t>in procedural style,</a:t>
            </a: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New data representations require modifications to all “procedure modules”.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Imperative programming 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Imperative programming focuses on describing  </a:t>
            </a:r>
            <a:r>
              <a:rPr lang="en-US" i="1" dirty="0" smtClean="0"/>
              <a:t>how</a:t>
            </a:r>
            <a:r>
              <a:rPr lang="en-US" dirty="0" smtClean="0"/>
              <a:t> a program operates.</a:t>
            </a:r>
          </a:p>
          <a:p>
            <a:pPr>
              <a:defRPr/>
            </a:pPr>
            <a:endParaRPr lang="en-US" i="1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r>
              <a:rPr lang="en-US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Imperative programs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describe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the details of   </a:t>
            </a:r>
            <a:r>
              <a:rPr lang="en-US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HOW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the results are to be obtained, in terms of the underlying machine model.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r>
              <a:rPr lang="en-US" dirty="0" smtClean="0"/>
              <a:t>An imperative program consists of commands for the computer to perform.</a:t>
            </a:r>
          </a:p>
          <a:p>
            <a:pPr>
              <a:defRPr/>
            </a:pPr>
            <a:endParaRPr lang="en-GB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r>
              <a:rPr lang="en-GB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 imperative paradigm we  solve problems step by step by telling the computer what to do next.</a:t>
            </a:r>
            <a:endParaRPr 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Imperative programming 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37320"/>
            <a:ext cx="850392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imperative program is a list, or sequence, of instructions. </a:t>
            </a:r>
          </a:p>
          <a:p>
            <a:r>
              <a:rPr lang="en-US" dirty="0" smtClean="0"/>
              <a:t>The execution of each operation can alter the memory state.</a:t>
            </a:r>
          </a:p>
          <a:p>
            <a:r>
              <a:rPr lang="en-GB" dirty="0" smtClean="0"/>
              <a:t>Imperative programming allows </a:t>
            </a:r>
            <a:r>
              <a:rPr lang="en-GB" smtClean="0"/>
              <a:t>side effects.</a:t>
            </a:r>
            <a:endParaRPr lang="en-GB" dirty="0" smtClean="0"/>
          </a:p>
          <a:p>
            <a:pPr lvl="1"/>
            <a:r>
              <a:rPr lang="en-GB" dirty="0" smtClean="0"/>
              <a:t>Change the value of variables.</a:t>
            </a:r>
            <a:endParaRPr lang="en-US" dirty="0" smtClean="0"/>
          </a:p>
          <a:p>
            <a:r>
              <a:rPr lang="en-US" dirty="0" smtClean="0"/>
              <a:t>This style of programming is directly inspired by assembly programming. </a:t>
            </a:r>
          </a:p>
          <a:p>
            <a:r>
              <a:rPr lang="en-US" dirty="0" smtClean="0"/>
              <a:t>You find it in the earliest general-purpose programming languages (Fortran, C, Pascal, etc.)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Imperative programming paradigms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65312"/>
            <a:ext cx="8503920" cy="4572000"/>
          </a:xfrm>
        </p:spPr>
        <p:txBody>
          <a:bodyPr/>
          <a:lstStyle/>
          <a:p>
            <a:r>
              <a:rPr lang="en-US" dirty="0" smtClean="0"/>
              <a:t>Data and Computation</a:t>
            </a:r>
          </a:p>
          <a:p>
            <a:pPr lvl="1"/>
            <a:r>
              <a:rPr lang="en-GB" dirty="0" smtClean="0"/>
              <a:t>In imperative programming we must consider how the data is represented and how the computations are carried out.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Data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Variables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Data types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Computation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Assignments and expressions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Control structures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Subprograms / routines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and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Name and Scope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Declaration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Identifier rules and significant characters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Scope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range of instructions over which variable name is known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namespaces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Blocks (as in Pascal or C)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Static </a:t>
            </a:r>
            <a:r>
              <a:rPr lang="en-US" dirty="0" err="1" smtClean="0"/>
              <a:t>vs</a:t>
            </a:r>
            <a:r>
              <a:rPr lang="en-US" dirty="0" smtClean="0"/>
              <a:t> dynamic scope binding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and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Why Use Data Types?</a:t>
            </a:r>
          </a:p>
          <a:p>
            <a:pPr lvl="1"/>
            <a:r>
              <a:rPr lang="en-US" dirty="0" smtClean="0"/>
              <a:t>Purpose:  classification and protection</a:t>
            </a:r>
          </a:p>
          <a:p>
            <a:pPr lvl="2"/>
            <a:r>
              <a:rPr lang="en-US" dirty="0" smtClean="0"/>
              <a:t>note that all data are ultimately represented as bit-strings</a:t>
            </a:r>
          </a:p>
          <a:p>
            <a:pPr lvl="1"/>
            <a:r>
              <a:rPr lang="en-US" dirty="0" smtClean="0"/>
              <a:t>Advantages:</a:t>
            </a:r>
          </a:p>
          <a:p>
            <a:pPr lvl="2"/>
            <a:r>
              <a:rPr lang="en-US" dirty="0" smtClean="0"/>
              <a:t>abstraction</a:t>
            </a:r>
          </a:p>
          <a:p>
            <a:pPr lvl="2"/>
            <a:r>
              <a:rPr lang="en-US" dirty="0" smtClean="0"/>
              <a:t>compile-time checking and resolution</a:t>
            </a:r>
          </a:p>
          <a:p>
            <a:pPr lvl="2"/>
            <a:r>
              <a:rPr lang="en-US" dirty="0" smtClean="0"/>
              <a:t>explicit specification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Type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Consists of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Set of values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Operations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Built-in/Primitive </a:t>
            </a:r>
            <a:r>
              <a:rPr lang="en-US" sz="2300" dirty="0" err="1" smtClean="0"/>
              <a:t>vs</a:t>
            </a:r>
            <a:r>
              <a:rPr lang="en-US" sz="2300" dirty="0" smtClean="0"/>
              <a:t> User-defined types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binding?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Implicit declarations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e.g., FORTRAN and first letter of a variable and first assignment in BASIC or </a:t>
            </a:r>
            <a:r>
              <a:rPr lang="en-US" dirty="0" err="1" smtClean="0"/>
              <a:t>Foxpro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sz="2300" dirty="0" smtClean="0"/>
              <a:t>Dynamic typing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Complex Data Types</a:t>
            </a:r>
          </a:p>
          <a:p>
            <a:pPr lvl="1"/>
            <a:r>
              <a:rPr lang="en-US" dirty="0" smtClean="0"/>
              <a:t>User-defined enumeration types</a:t>
            </a:r>
          </a:p>
          <a:p>
            <a:pPr lvl="1"/>
            <a:r>
              <a:rPr lang="en-US" dirty="0" smtClean="0"/>
              <a:t>Composite types</a:t>
            </a:r>
          </a:p>
          <a:p>
            <a:pPr lvl="1"/>
            <a:r>
              <a:rPr lang="en-US" dirty="0" smtClean="0"/>
              <a:t>Aggregations</a:t>
            </a:r>
          </a:p>
          <a:p>
            <a:pPr lvl="2"/>
            <a:r>
              <a:rPr lang="en-US" dirty="0" err="1" smtClean="0"/>
              <a:t>cartesian</a:t>
            </a:r>
            <a:r>
              <a:rPr lang="en-US" dirty="0" smtClean="0"/>
              <a:t> product (records or structures)</a:t>
            </a:r>
          </a:p>
          <a:p>
            <a:pPr lvl="2"/>
            <a:r>
              <a:rPr lang="en-US" dirty="0" smtClean="0"/>
              <a:t>mapping (arrays)</a:t>
            </a:r>
          </a:p>
          <a:p>
            <a:pPr lvl="2"/>
            <a:r>
              <a:rPr lang="en-US" dirty="0" smtClean="0"/>
              <a:t>Unions</a:t>
            </a:r>
          </a:p>
          <a:p>
            <a:pPr>
              <a:defRPr/>
            </a:pPr>
            <a:r>
              <a:rPr lang="en-US" dirty="0" smtClean="0"/>
              <a:t>Abstract Data Types.</a:t>
            </a:r>
          </a:p>
          <a:p>
            <a:pPr lvl="1">
              <a:defRPr/>
            </a:pPr>
            <a:r>
              <a:rPr lang="en-US" i="1" dirty="0" smtClean="0"/>
              <a:t>  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ADTs  specify/describe  behaviors.</a:t>
            </a:r>
          </a:p>
          <a:p>
            <a:pPr lvl="1">
              <a:defRPr/>
            </a:pPr>
            <a:r>
              <a:rPr lang="en-GB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classes</a:t>
            </a:r>
            <a:endParaRPr 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and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Variable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named location in memory that can hold a value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name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scope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type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l-value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r-value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1A8E-4300-4C5E-A790-9D7D60B17DA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Rehab ben Abdulla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186</TotalTime>
  <Words>687</Words>
  <Application>Microsoft Office PowerPoint</Application>
  <PresentationFormat>On-screen Show (4:3)</PresentationFormat>
  <Paragraphs>234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Civic</vt:lpstr>
      <vt:lpstr> Imperative programming paradigms</vt:lpstr>
      <vt:lpstr>Imperative programming paradigms</vt:lpstr>
      <vt:lpstr>Imperative programming paradigms</vt:lpstr>
      <vt:lpstr>Imperative programming paradigms</vt:lpstr>
      <vt:lpstr>Data and Computation</vt:lpstr>
      <vt:lpstr>Data and Computation</vt:lpstr>
      <vt:lpstr>Data and Computation</vt:lpstr>
      <vt:lpstr>Data and Computation</vt:lpstr>
      <vt:lpstr>Data and Computation</vt:lpstr>
      <vt:lpstr>Data and Computation</vt:lpstr>
      <vt:lpstr>Data and Computation</vt:lpstr>
      <vt:lpstr>Data and Computation</vt:lpstr>
      <vt:lpstr>Procedural programming paradigms</vt:lpstr>
      <vt:lpstr>Procedural programming paradigms</vt:lpstr>
      <vt:lpstr>Case study: stack</vt:lpstr>
      <vt:lpstr>Stack program in C serial program </vt:lpstr>
      <vt:lpstr>Stack program in C structured program</vt:lpstr>
      <vt:lpstr>Stack program in C</vt:lpstr>
      <vt:lpstr>Procedural programming paradigms: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Imperative programming paradigms</dc:title>
  <dc:creator>Microsoft</dc:creator>
  <cp:lastModifiedBy>Microsoft</cp:lastModifiedBy>
  <cp:revision>66</cp:revision>
  <dcterms:created xsi:type="dcterms:W3CDTF">2017-09-28T08:48:20Z</dcterms:created>
  <dcterms:modified xsi:type="dcterms:W3CDTF">2020-01-15T08:57:41Z</dcterms:modified>
</cp:coreProperties>
</file>