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4"/>
  </p:notesMasterIdLst>
  <p:handoutMasterIdLst>
    <p:handoutMasterId r:id="rId55"/>
  </p:handoutMasterIdLst>
  <p:sldIdLst>
    <p:sldId id="256" r:id="rId3"/>
    <p:sldId id="257" r:id="rId4"/>
    <p:sldId id="307" r:id="rId5"/>
    <p:sldId id="276" r:id="rId6"/>
    <p:sldId id="309" r:id="rId7"/>
    <p:sldId id="277" r:id="rId8"/>
    <p:sldId id="278" r:id="rId9"/>
    <p:sldId id="280" r:id="rId10"/>
    <p:sldId id="282" r:id="rId11"/>
    <p:sldId id="284" r:id="rId12"/>
    <p:sldId id="286" r:id="rId13"/>
    <p:sldId id="287" r:id="rId14"/>
    <p:sldId id="311" r:id="rId15"/>
    <p:sldId id="312" r:id="rId16"/>
    <p:sldId id="314" r:id="rId17"/>
    <p:sldId id="315" r:id="rId18"/>
    <p:sldId id="316" r:id="rId19"/>
    <p:sldId id="317" r:id="rId20"/>
    <p:sldId id="318" r:id="rId21"/>
    <p:sldId id="319" r:id="rId22"/>
    <p:sldId id="320" r:id="rId23"/>
    <p:sldId id="321" r:id="rId24"/>
    <p:sldId id="323" r:id="rId25"/>
    <p:sldId id="324" r:id="rId26"/>
    <p:sldId id="325" r:id="rId27"/>
    <p:sldId id="326" r:id="rId28"/>
    <p:sldId id="327" r:id="rId29"/>
    <p:sldId id="328" r:id="rId30"/>
    <p:sldId id="330" r:id="rId31"/>
    <p:sldId id="331" r:id="rId32"/>
    <p:sldId id="258" r:id="rId33"/>
    <p:sldId id="260" r:id="rId34"/>
    <p:sldId id="261" r:id="rId35"/>
    <p:sldId id="262" r:id="rId36"/>
    <p:sldId id="263" r:id="rId37"/>
    <p:sldId id="265" r:id="rId38"/>
    <p:sldId id="275" r:id="rId39"/>
    <p:sldId id="266" r:id="rId40"/>
    <p:sldId id="267" r:id="rId41"/>
    <p:sldId id="268" r:id="rId42"/>
    <p:sldId id="269" r:id="rId43"/>
    <p:sldId id="270" r:id="rId44"/>
    <p:sldId id="289" r:id="rId45"/>
    <p:sldId id="290" r:id="rId46"/>
    <p:sldId id="288" r:id="rId47"/>
    <p:sldId id="271" r:id="rId48"/>
    <p:sldId id="291" r:id="rId49"/>
    <p:sldId id="272" r:id="rId50"/>
    <p:sldId id="273" r:id="rId51"/>
    <p:sldId id="274" r:id="rId52"/>
    <p:sldId id="33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4563" autoAdjust="0"/>
  </p:normalViewPr>
  <p:slideViewPr>
    <p:cSldViewPr>
      <p:cViewPr varScale="1">
        <p:scale>
          <a:sx n="61" d="100"/>
          <a:sy n="61" d="100"/>
        </p:scale>
        <p:origin x="207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5/18/2024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5/18/2024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9D0BBF80-56D2-41B4-91CA-A24B857A1135}" type="slidenum">
              <a:rPr lang="en-US" smtClean="0"/>
              <a:pPr/>
              <a:t>10</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5F041606-AAE3-41E2-BD21-8A49799D5F96}" type="slidenum">
              <a:rPr lang="en-US" smtClean="0"/>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77991E09-8308-4930-A1B7-602DEA48A28D}" type="slidenum">
              <a:rPr lang="en-US" smtClean="0"/>
              <a:pPr/>
              <a:t>12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CDEB3-2C48-43A1-92E9-82DF71CBFC05}" type="slidenum">
              <a:rPr lang="en-US"/>
              <a:pPr/>
              <a:t>13</a:t>
            </a:fld>
            <a:endParaRPr lang="en-US"/>
          </a:p>
        </p:txBody>
      </p:sp>
      <p:sp>
        <p:nvSpPr>
          <p:cNvPr id="126978" name="Rectangle 1026"/>
          <p:cNvSpPr>
            <a:spLocks noGrp="1" noRot="1" noChangeAspect="1" noChangeArrowheads="1" noTextEdit="1"/>
          </p:cNvSpPr>
          <p:nvPr>
            <p:ph type="sldImg"/>
          </p:nvPr>
        </p:nvSpPr>
        <p:spPr>
          <a:ln/>
        </p:spPr>
      </p:sp>
      <p:sp>
        <p:nvSpPr>
          <p:cNvPr id="126979" name="Rectangle 1027"/>
          <p:cNvSpPr>
            <a:spLocks noGrp="1" noChangeArrowheads="1"/>
          </p:cNvSpPr>
          <p:nvPr>
            <p:ph type="body" idx="1"/>
          </p:nvPr>
        </p:nvSpPr>
        <p:spPr/>
        <p:txBody>
          <a:bodyPr/>
          <a:lstStyle/>
          <a:p>
            <a:r>
              <a:rPr lang="en-US">
                <a:latin typeface="Times" pitchFamily="18" charset="0"/>
              </a:rPr>
              <a:t>The </a:t>
            </a:r>
            <a:r>
              <a:rPr lang="en-US" b="1">
                <a:latin typeface="Times" pitchFamily="18" charset="0"/>
              </a:rPr>
              <a:t>spectrum</a:t>
            </a:r>
            <a:r>
              <a:rPr lang="en-US">
                <a:latin typeface="Times" pitchFamily="18" charset="0"/>
              </a:rPr>
              <a:t> of a signal is the range of frequencies that it contains. For Stallings DCC8e Fig 3.4c, it extends from </a:t>
            </a:r>
            <a:r>
              <a:rPr lang="en-US" i="1">
                <a:latin typeface="Times" pitchFamily="18" charset="0"/>
              </a:rPr>
              <a:t>f</a:t>
            </a:r>
            <a:r>
              <a:rPr lang="en-US">
                <a:latin typeface="Times" pitchFamily="18" charset="0"/>
              </a:rPr>
              <a:t> to 3</a:t>
            </a:r>
            <a:r>
              <a:rPr lang="en-US" i="1">
                <a:latin typeface="Times" pitchFamily="18" charset="0"/>
              </a:rPr>
              <a:t>f</a:t>
            </a:r>
            <a:r>
              <a:rPr lang="en-US">
                <a:latin typeface="Times" pitchFamily="18" charset="0"/>
              </a:rPr>
              <a:t>. </a:t>
            </a:r>
          </a:p>
          <a:p>
            <a:r>
              <a:rPr lang="en-US">
                <a:latin typeface="Times" pitchFamily="18" charset="0"/>
              </a:rPr>
              <a:t>The </a:t>
            </a:r>
            <a:r>
              <a:rPr lang="en-US" b="1">
                <a:latin typeface="Times" pitchFamily="18" charset="0"/>
              </a:rPr>
              <a:t>absolute bandwidth</a:t>
            </a:r>
            <a:r>
              <a:rPr lang="en-US">
                <a:latin typeface="Times" pitchFamily="18" charset="0"/>
              </a:rPr>
              <a:t> of a signal is the width of the spectrum (eg is 2f in Fig 3.4c. Many signals, such as that of Figure 3.5b, have an infinite bandwidth. </a:t>
            </a:r>
          </a:p>
          <a:p>
            <a:r>
              <a:rPr lang="en-US">
                <a:latin typeface="Times" pitchFamily="18" charset="0"/>
              </a:rPr>
              <a:t>Most of the energy in the signal is contained in a relatively narrow band of frequencies known as the </a:t>
            </a:r>
            <a:r>
              <a:rPr lang="en-US" b="1">
                <a:latin typeface="Times" pitchFamily="18" charset="0"/>
              </a:rPr>
              <a:t>effective bandwidth</a:t>
            </a:r>
            <a:r>
              <a:rPr lang="en-US">
                <a:latin typeface="Times" pitchFamily="18" charset="0"/>
              </a:rPr>
              <a:t>, or just </a:t>
            </a:r>
            <a:r>
              <a:rPr lang="en-US" b="1">
                <a:latin typeface="Times" pitchFamily="18" charset="0"/>
              </a:rPr>
              <a:t>bandwidth</a:t>
            </a:r>
            <a:r>
              <a:rPr lang="en-US">
                <a:latin typeface="Times" pitchFamily="18" charset="0"/>
              </a:rPr>
              <a:t>.</a:t>
            </a:r>
          </a:p>
          <a:p>
            <a:r>
              <a:rPr lang="en-US">
                <a:latin typeface="Times" pitchFamily="18" charset="0"/>
              </a:rPr>
              <a:t>If a signal includes a component of </a:t>
            </a:r>
            <a:r>
              <a:rPr lang="en-US" i="1">
                <a:latin typeface="Times" pitchFamily="18" charset="0"/>
              </a:rPr>
              <a:t>zero frequency, it is a direct current (dc) or constant </a:t>
            </a:r>
            <a:r>
              <a:rPr lang="en-US">
                <a:latin typeface="Times" pitchFamily="18" charset="0"/>
              </a:rPr>
              <a:t>component</a:t>
            </a:r>
            <a:r>
              <a:rPr lang="en-US" i="1">
                <a:latin typeface="Times" pitchFamily="18"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93251-7282-4612-8C9F-7BC768490555}" type="slidenum">
              <a:rPr lang="en-US"/>
              <a:pPr/>
              <a:t>14</a:t>
            </a:fld>
            <a:endParaRPr lang="en-US"/>
          </a:p>
        </p:txBody>
      </p:sp>
      <p:sp>
        <p:nvSpPr>
          <p:cNvPr id="128002" name="Rectangle 1026"/>
          <p:cNvSpPr>
            <a:spLocks noGrp="1" noRot="1" noChangeAspect="1" noChangeArrowheads="1" noTextEdit="1"/>
          </p:cNvSpPr>
          <p:nvPr>
            <p:ph type="sldImg"/>
          </p:nvPr>
        </p:nvSpPr>
        <p:spPr>
          <a:ln/>
        </p:spPr>
      </p:sp>
      <p:sp>
        <p:nvSpPr>
          <p:cNvPr id="128003" name="Rectangle 1027"/>
          <p:cNvSpPr>
            <a:spLocks noGrp="1" noChangeArrowheads="1"/>
          </p:cNvSpPr>
          <p:nvPr>
            <p:ph type="body" idx="1"/>
          </p:nvPr>
        </p:nvSpPr>
        <p:spPr/>
        <p:txBody>
          <a:bodyPr/>
          <a:lstStyle/>
          <a:p>
            <a:r>
              <a:rPr lang="en-US" dirty="0">
                <a:latin typeface="Times" pitchFamily="18" charset="0"/>
              </a:rPr>
              <a:t>Although a given waveform may contain frequencies over a very broad range, as a practical matter any transmission system (transmitter plus medium plus receiver) will be able to accommodate only a limited band of frequencies. This, in turn, limits the data rate that can be carried on the transmission medium.</a:t>
            </a:r>
          </a:p>
          <a:p>
            <a:r>
              <a:rPr lang="en-US" dirty="0"/>
              <a:t>A </a:t>
            </a:r>
            <a:r>
              <a:rPr lang="en-US" dirty="0">
                <a:latin typeface="Times" pitchFamily="18" charset="0"/>
              </a:rPr>
              <a:t>square wave has an infinite number of frequency components and hence an infinite bandwidth. However, the peak amplitude of the </a:t>
            </a:r>
            <a:r>
              <a:rPr lang="en-US" i="1" dirty="0">
                <a:latin typeface="Times" pitchFamily="18" charset="0"/>
              </a:rPr>
              <a:t>k</a:t>
            </a:r>
            <a:r>
              <a:rPr lang="en-US" dirty="0">
                <a:latin typeface="Times" pitchFamily="18" charset="0"/>
              </a:rPr>
              <a:t>th frequency component, </a:t>
            </a:r>
            <a:r>
              <a:rPr lang="en-US" i="1" dirty="0" err="1">
                <a:latin typeface="Times" pitchFamily="18" charset="0"/>
              </a:rPr>
              <a:t>kf</a:t>
            </a:r>
            <a:r>
              <a:rPr lang="en-US" dirty="0">
                <a:latin typeface="Times" pitchFamily="18" charset="0"/>
              </a:rPr>
              <a:t>, is only 1/</a:t>
            </a:r>
            <a:r>
              <a:rPr lang="en-US" i="1" dirty="0">
                <a:latin typeface="Times" pitchFamily="18" charset="0"/>
              </a:rPr>
              <a:t>k</a:t>
            </a:r>
            <a:r>
              <a:rPr lang="en-US" dirty="0">
                <a:latin typeface="Times" pitchFamily="18" charset="0"/>
              </a:rPr>
              <a:t>, so most of the energy in this waveform is in the first few frequency components. </a:t>
            </a:r>
          </a:p>
          <a:p>
            <a:r>
              <a:rPr lang="en-US" dirty="0">
                <a:latin typeface="Times" pitchFamily="18" charset="0"/>
              </a:rPr>
              <a:t>In general, any digital waveform will have infinite bandwidth. If we attempt to transmit this waveform as a signal over any medium, the transmission system will limit the bandwidth that can be transmitted. For any given medium, the greater the bandwidth transmitted, the greater the cost. The more limited the bandwidth, the greater the distortion, and the greater the potential for error by the receiver. </a:t>
            </a:r>
          </a:p>
          <a:p>
            <a:r>
              <a:rPr lang="en-US" dirty="0">
                <a:latin typeface="Times" pitchFamily="18" charset="0"/>
              </a:rPr>
              <a:t>There is a direct relationship between data rate and bandwidth: the higher the data rate of a signal, the greater is its required effective bandwidth. </a:t>
            </a:r>
          </a:p>
          <a:p>
            <a:endParaRPr lang="en-US" dirty="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6"/>
          <p:cNvSpPr>
            <a:spLocks noGrp="1" noChangeArrowheads="1"/>
          </p:cNvSpPr>
          <p:nvPr>
            <p:ph type="ftr" sz="quarter" idx="4"/>
          </p:nvPr>
        </p:nvSpPr>
        <p:spPr>
          <a:noFill/>
        </p:spPr>
        <p:txBody>
          <a:bodyPr/>
          <a:lstStyle/>
          <a:p>
            <a:r>
              <a:rPr lang="en-US"/>
              <a:t>1.#</a:t>
            </a: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6"/>
          <p:cNvSpPr>
            <a:spLocks noGrp="1" noChangeArrowheads="1"/>
          </p:cNvSpPr>
          <p:nvPr>
            <p:ph type="ftr" sz="quarter" idx="4"/>
          </p:nvPr>
        </p:nvSpPr>
        <p:spPr>
          <a:noFill/>
        </p:spPr>
        <p:txBody>
          <a:bodyPr/>
          <a:lstStyle/>
          <a:p>
            <a:r>
              <a:rPr lang="en-US"/>
              <a:t>1.#</a:t>
            </a: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6"/>
          <p:cNvSpPr>
            <a:spLocks noGrp="1" noChangeArrowheads="1"/>
          </p:cNvSpPr>
          <p:nvPr>
            <p:ph type="ftr" sz="quarter" idx="4"/>
          </p:nvPr>
        </p:nvSpPr>
        <p:spPr>
          <a:noFill/>
        </p:spPr>
        <p:txBody>
          <a:bodyPr/>
          <a:lstStyle/>
          <a:p>
            <a:r>
              <a:rPr lang="en-US"/>
              <a:t>1.#</a:t>
            </a: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sz="1200" kern="1200" baseline="0" dirty="0">
                <a:solidFill>
                  <a:schemeClr val="tx1"/>
                </a:solidFill>
                <a:latin typeface="+mn-lt"/>
                <a:ea typeface="+mn-ea"/>
                <a:cs typeface="+mn-cs"/>
              </a:rPr>
              <a:t>For example, the entire bandwidth of a cable connecting two computers is one single channel. </a:t>
            </a:r>
          </a:p>
          <a:p>
            <a:r>
              <a:rPr lang="en-US" sz="1200" kern="1200" baseline="0" dirty="0">
                <a:solidFill>
                  <a:schemeClr val="tx1"/>
                </a:solidFill>
                <a:latin typeface="+mn-lt"/>
                <a:ea typeface="+mn-ea"/>
                <a:cs typeface="+mn-cs"/>
              </a:rPr>
              <a:t>As another example, we may connect several computers to a bus, but not allow more than two stations to communicate at a time. Again we have a low-pass channel, and we can use it for baseband communication.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6"/>
          <p:cNvSpPr>
            <a:spLocks noGrp="1" noChangeArrowheads="1"/>
          </p:cNvSpPr>
          <p:nvPr>
            <p:ph type="ftr" sz="quarter" idx="4"/>
          </p:nvPr>
        </p:nvSpPr>
        <p:spPr>
          <a:noFill/>
        </p:spPr>
        <p:txBody>
          <a:bodyPr/>
          <a:lstStyle/>
          <a:p>
            <a:r>
              <a:rPr lang="en-US"/>
              <a:t>1.#</a:t>
            </a: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sz="1200" kern="1200" baseline="0" dirty="0">
                <a:solidFill>
                  <a:schemeClr val="tx1"/>
                </a:solidFill>
                <a:latin typeface="+mn-lt"/>
                <a:ea typeface="+mn-ea"/>
                <a:cs typeface="+mn-cs"/>
              </a:rPr>
              <a:t>Figure shows two low-pass channels: one with a narrow bandwidth</a:t>
            </a:r>
          </a:p>
          <a:p>
            <a:r>
              <a:rPr lang="en-US" sz="1200" kern="1200" baseline="0" dirty="0">
                <a:solidFill>
                  <a:schemeClr val="tx1"/>
                </a:solidFill>
                <a:latin typeface="+mn-lt"/>
                <a:ea typeface="+mn-ea"/>
                <a:cs typeface="+mn-cs"/>
              </a:rPr>
              <a:t>and the other with a wide bandwidth. We need to remember that a low-pass channel</a:t>
            </a:r>
          </a:p>
          <a:p>
            <a:r>
              <a:rPr lang="en-US" sz="1200" kern="1200" baseline="0" dirty="0">
                <a:solidFill>
                  <a:schemeClr val="tx1"/>
                </a:solidFill>
                <a:latin typeface="+mn-lt"/>
                <a:ea typeface="+mn-ea"/>
                <a:cs typeface="+mn-cs"/>
              </a:rPr>
              <a:t>with infinite bandwidth is ideal, but we cannot have such a channel in real life. However,</a:t>
            </a:r>
          </a:p>
          <a:p>
            <a:r>
              <a:rPr lang="en-US" sz="1200" kern="1200" baseline="0" dirty="0">
                <a:solidFill>
                  <a:schemeClr val="tx1"/>
                </a:solidFill>
                <a:latin typeface="+mn-lt"/>
                <a:ea typeface="+mn-ea"/>
                <a:cs typeface="+mn-cs"/>
              </a:rPr>
              <a:t>we can get close.</a:t>
            </a:r>
          </a:p>
          <a:p>
            <a:endParaRPr lang="en-US" sz="1200" kern="1200" baseline="0" dirty="0">
              <a:solidFill>
                <a:schemeClr val="tx1"/>
              </a:solidFill>
              <a:latin typeface="+mn-lt"/>
              <a:ea typeface="+mn-ea"/>
              <a:cs typeface="+mn-cs"/>
            </a:endParaRPr>
          </a:p>
          <a:p>
            <a:r>
              <a:rPr lang="en-US" dirty="0"/>
              <a:t>Baseband transmission of a digital signal that preserves the shape of the digital signal is possible only </a:t>
            </a:r>
            <a:r>
              <a:rPr lang="en-US" dirty="0" err="1"/>
              <a:t>ifwe</a:t>
            </a:r>
            <a:r>
              <a:rPr lang="en-US" dirty="0"/>
              <a:t> have a low-pass channel with an infinite or very wide bandwidth.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6"/>
          <p:cNvSpPr>
            <a:spLocks noGrp="1" noChangeArrowheads="1"/>
          </p:cNvSpPr>
          <p:nvPr>
            <p:ph type="ftr" sz="quarter" idx="4"/>
          </p:nvPr>
        </p:nvSpPr>
        <p:spPr>
          <a:noFill/>
        </p:spPr>
        <p:txBody>
          <a:bodyPr/>
          <a:lstStyle/>
          <a:p>
            <a:r>
              <a:rPr lang="en-US"/>
              <a:t>1.#</a:t>
            </a: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sz="1200" b="1" i="1" kern="1200" baseline="0" dirty="0">
                <a:solidFill>
                  <a:schemeClr val="tx1"/>
                </a:solidFill>
                <a:latin typeface="+mn-lt"/>
                <a:ea typeface="+mn-ea"/>
                <a:cs typeface="+mn-cs"/>
              </a:rPr>
              <a:t>Case 1: Low-Pass Channel with Wide Bandwidth</a:t>
            </a:r>
          </a:p>
          <a:p>
            <a:r>
              <a:rPr lang="en-US" sz="1200" kern="1200" baseline="0" dirty="0">
                <a:solidFill>
                  <a:schemeClr val="tx1"/>
                </a:solidFill>
                <a:latin typeface="+mn-lt"/>
                <a:ea typeface="+mn-ea"/>
                <a:cs typeface="+mn-cs"/>
              </a:rPr>
              <a:t>If we want to preserve the exact form of a </a:t>
            </a:r>
            <a:r>
              <a:rPr lang="en-US" sz="1200" kern="1200" baseline="0" dirty="0" err="1">
                <a:solidFill>
                  <a:schemeClr val="tx1"/>
                </a:solidFill>
                <a:latin typeface="+mn-lt"/>
                <a:ea typeface="+mn-ea"/>
                <a:cs typeface="+mn-cs"/>
              </a:rPr>
              <a:t>nonperiodic</a:t>
            </a:r>
            <a:r>
              <a:rPr lang="en-US" sz="1200" kern="1200" baseline="0" dirty="0">
                <a:solidFill>
                  <a:schemeClr val="tx1"/>
                </a:solidFill>
                <a:latin typeface="+mn-lt"/>
                <a:ea typeface="+mn-ea"/>
                <a:cs typeface="+mn-cs"/>
              </a:rPr>
              <a:t> digital signal with vertical segments</a:t>
            </a:r>
          </a:p>
          <a:p>
            <a:r>
              <a:rPr lang="en-US" sz="1200" kern="1200" baseline="0" dirty="0">
                <a:solidFill>
                  <a:schemeClr val="tx1"/>
                </a:solidFill>
                <a:latin typeface="+mn-lt"/>
                <a:ea typeface="+mn-ea"/>
                <a:cs typeface="+mn-cs"/>
              </a:rPr>
              <a:t>vertical and horizontal segments horizontal, we need to send the entire spectrum,</a:t>
            </a:r>
          </a:p>
          <a:p>
            <a:r>
              <a:rPr lang="en-US" sz="1200" kern="1200" baseline="0" dirty="0">
                <a:solidFill>
                  <a:schemeClr val="tx1"/>
                </a:solidFill>
                <a:latin typeface="+mn-lt"/>
                <a:ea typeface="+mn-ea"/>
                <a:cs typeface="+mn-cs"/>
              </a:rPr>
              <a:t>the continuous range of frequencies between zero and infinity. This is possible if we</a:t>
            </a:r>
          </a:p>
          <a:p>
            <a:r>
              <a:rPr lang="en-US" sz="1200" kern="1200" baseline="0" dirty="0">
                <a:solidFill>
                  <a:schemeClr val="tx1"/>
                </a:solidFill>
                <a:latin typeface="+mn-lt"/>
                <a:ea typeface="+mn-ea"/>
                <a:cs typeface="+mn-cs"/>
              </a:rPr>
              <a:t>have a dedicated medium with an infinite bandwidth between the sender and receiver</a:t>
            </a:r>
          </a:p>
          <a:p>
            <a:r>
              <a:rPr lang="en-US" sz="1200" kern="1200" baseline="0" dirty="0">
                <a:solidFill>
                  <a:schemeClr val="tx1"/>
                </a:solidFill>
                <a:latin typeface="+mn-lt"/>
                <a:ea typeface="+mn-ea"/>
                <a:cs typeface="+mn-cs"/>
              </a:rPr>
              <a:t>that preserves the exact amplitude of each component of the composite signal.</a:t>
            </a:r>
          </a:p>
          <a:p>
            <a:r>
              <a:rPr lang="en-US" sz="1200" kern="1200" baseline="0" dirty="0">
                <a:solidFill>
                  <a:schemeClr val="tx1"/>
                </a:solidFill>
                <a:latin typeface="+mn-lt"/>
                <a:ea typeface="+mn-ea"/>
                <a:cs typeface="+mn-cs"/>
              </a:rPr>
              <a:t>Although this may be possible inside a computer (e.g., between CPU and memory), it is</a:t>
            </a:r>
          </a:p>
          <a:p>
            <a:r>
              <a:rPr lang="en-US" sz="1200" kern="1200" baseline="0" dirty="0">
                <a:solidFill>
                  <a:schemeClr val="tx1"/>
                </a:solidFill>
                <a:latin typeface="+mn-lt"/>
                <a:ea typeface="+mn-ea"/>
                <a:cs typeface="+mn-cs"/>
              </a:rPr>
              <a:t>not possible between two devices. Fortunately, the amplitudes of the frequencies at the</a:t>
            </a:r>
          </a:p>
          <a:p>
            <a:r>
              <a:rPr lang="en-US" sz="1200" kern="1200" baseline="0" dirty="0">
                <a:solidFill>
                  <a:schemeClr val="tx1"/>
                </a:solidFill>
                <a:latin typeface="+mn-lt"/>
                <a:ea typeface="+mn-ea"/>
                <a:cs typeface="+mn-cs"/>
              </a:rPr>
              <a:t>border of the bandwidth are so small that they can be ignored. This means that if we</a:t>
            </a:r>
          </a:p>
          <a:p>
            <a:r>
              <a:rPr lang="en-US" sz="1200" kern="1200" baseline="0" dirty="0">
                <a:solidFill>
                  <a:schemeClr val="tx1"/>
                </a:solidFill>
                <a:latin typeface="+mn-lt"/>
                <a:ea typeface="+mn-ea"/>
                <a:cs typeface="+mn-cs"/>
              </a:rPr>
              <a:t>have a medium, such as a coaxial or fiber optic cable, with a very wide bandwidth, two</a:t>
            </a:r>
          </a:p>
          <a:p>
            <a:r>
              <a:rPr lang="en-US" sz="1200" kern="1200" baseline="0" dirty="0">
                <a:solidFill>
                  <a:schemeClr val="tx1"/>
                </a:solidFill>
                <a:latin typeface="+mn-lt"/>
                <a:ea typeface="+mn-ea"/>
                <a:cs typeface="+mn-cs"/>
              </a:rPr>
              <a:t>stations can communicate by using digital signals with very good accuracy, as shown in</a:t>
            </a:r>
          </a:p>
          <a:p>
            <a:r>
              <a:rPr lang="en-US" sz="1200" kern="1200" baseline="0" dirty="0">
                <a:solidFill>
                  <a:schemeClr val="tx1"/>
                </a:solidFill>
                <a:latin typeface="+mn-lt"/>
                <a:ea typeface="+mn-ea"/>
                <a:cs typeface="+mn-cs"/>
              </a:rPr>
              <a:t>Figure 3.21. Note that </a:t>
            </a:r>
            <a:r>
              <a:rPr lang="en-US" sz="1200" i="1" kern="1200" baseline="0" dirty="0">
                <a:solidFill>
                  <a:schemeClr val="tx1"/>
                </a:solidFill>
                <a:latin typeface="+mn-lt"/>
                <a:ea typeface="+mn-ea"/>
                <a:cs typeface="+mn-cs"/>
              </a:rPr>
              <a:t>f1 is close to zero, and f2 is very high.</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seen already that </a:t>
            </a:r>
            <a:r>
              <a:rPr lang="en-US" i="1" dirty="0">
                <a:latin typeface="Times" pitchFamily="18" charset="0"/>
              </a:rPr>
              <a:t>analog</a:t>
            </a:r>
            <a:r>
              <a:rPr lang="en-US" dirty="0">
                <a:latin typeface="Times" pitchFamily="18" charset="0"/>
              </a:rPr>
              <a:t> and </a:t>
            </a:r>
            <a:r>
              <a:rPr lang="en-US" i="1" dirty="0">
                <a:latin typeface="Times" pitchFamily="18" charset="0"/>
              </a:rPr>
              <a:t>digital</a:t>
            </a:r>
            <a:r>
              <a:rPr lang="en-US" dirty="0">
                <a:latin typeface="Times" pitchFamily="18" charset="0"/>
              </a:rPr>
              <a:t> roughly correspond to </a:t>
            </a:r>
            <a:r>
              <a:rPr lang="en-US" i="1" dirty="0">
                <a:latin typeface="Times" pitchFamily="18" charset="0"/>
              </a:rPr>
              <a:t>continuous</a:t>
            </a:r>
            <a:r>
              <a:rPr lang="en-US" dirty="0">
                <a:latin typeface="Times" pitchFamily="18" charset="0"/>
              </a:rPr>
              <a:t> and </a:t>
            </a:r>
            <a:r>
              <a:rPr lang="en-US" i="1" dirty="0">
                <a:latin typeface="Times" pitchFamily="18" charset="0"/>
              </a:rPr>
              <a:t>discrete</a:t>
            </a:r>
            <a:r>
              <a:rPr lang="en-US" dirty="0">
                <a:latin typeface="Times" pitchFamily="18" charset="0"/>
              </a:rPr>
              <a:t> respectively.</a:t>
            </a:r>
          </a:p>
          <a:p>
            <a:r>
              <a:rPr lang="en-US" dirty="0">
                <a:latin typeface="Times" pitchFamily="18" charset="0"/>
              </a:rPr>
              <a:t>Define </a:t>
            </a:r>
            <a:r>
              <a:rPr lang="en-US" b="1" dirty="0">
                <a:latin typeface="Times" pitchFamily="18" charset="0"/>
              </a:rPr>
              <a:t>data</a:t>
            </a:r>
            <a:r>
              <a:rPr lang="en-US" dirty="0">
                <a:latin typeface="Times" pitchFamily="18" charset="0"/>
              </a:rPr>
              <a:t> as entities that convey meaning, or information. </a:t>
            </a:r>
          </a:p>
          <a:p>
            <a:r>
              <a:rPr lang="en-US" b="1" dirty="0">
                <a:latin typeface="Times" pitchFamily="18" charset="0"/>
              </a:rPr>
              <a:t>Signals</a:t>
            </a:r>
            <a:r>
              <a:rPr lang="en-US" dirty="0">
                <a:latin typeface="Times" pitchFamily="18" charset="0"/>
              </a:rPr>
              <a:t> are electric or electromagnetic representations of data. </a:t>
            </a:r>
          </a:p>
          <a:p>
            <a:r>
              <a:rPr lang="en-US" b="1" dirty="0">
                <a:latin typeface="Times" pitchFamily="18" charset="0"/>
              </a:rPr>
              <a:t>Signaling</a:t>
            </a:r>
            <a:r>
              <a:rPr lang="en-US" dirty="0">
                <a:latin typeface="Times" pitchFamily="18" charset="0"/>
              </a:rPr>
              <a:t> is the physical propagation of the signal along a suitable medium. </a:t>
            </a:r>
          </a:p>
          <a:p>
            <a:r>
              <a:rPr lang="en-US" b="1" dirty="0">
                <a:latin typeface="Times" pitchFamily="18" charset="0"/>
              </a:rPr>
              <a:t>Transmission</a:t>
            </a:r>
            <a:r>
              <a:rPr lang="en-US" dirty="0">
                <a:latin typeface="Times" pitchFamily="18" charset="0"/>
              </a:rPr>
              <a:t> is the communication of data by the propagation and processing of signals.  </a:t>
            </a:r>
          </a:p>
        </p:txBody>
      </p:sp>
      <p:sp>
        <p:nvSpPr>
          <p:cNvPr id="4" name="Slide Number Placeholder 3"/>
          <p:cNvSpPr>
            <a:spLocks noGrp="1"/>
          </p:cNvSpPr>
          <p:nvPr>
            <p:ph type="sldNum" sz="quarter" idx="10"/>
          </p:nvPr>
        </p:nvSpPr>
        <p:spPr/>
        <p:txBody>
          <a:bodyPr/>
          <a:lstStyle/>
          <a:p>
            <a:fld id="{404592BD-A84E-44A3-8DF7-E6ED0C1DA78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DE399AF7-B3C8-42C9-B4BC-81FCDB49A89F}" type="slidenum">
              <a:rPr lang="en-US" smtClean="0"/>
              <a:pPr/>
              <a:t>20</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6"/>
          <p:cNvSpPr>
            <a:spLocks noGrp="1" noChangeArrowheads="1"/>
          </p:cNvSpPr>
          <p:nvPr>
            <p:ph type="ftr" sz="quarter" idx="4"/>
          </p:nvPr>
        </p:nvSpPr>
        <p:spPr>
          <a:noFill/>
        </p:spPr>
        <p:txBody>
          <a:bodyPr/>
          <a:lstStyle/>
          <a:p>
            <a:r>
              <a:rPr lang="en-US"/>
              <a:t>1.#</a:t>
            </a: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r>
              <a:rPr lang="en-US" sz="1200" b="1" i="1" kern="1200" baseline="0" dirty="0">
                <a:solidFill>
                  <a:schemeClr val="tx1"/>
                </a:solidFill>
                <a:latin typeface="+mn-lt"/>
                <a:ea typeface="+mn-ea"/>
                <a:cs typeface="+mn-cs"/>
              </a:rPr>
              <a:t>Rough Approximation</a:t>
            </a:r>
          </a:p>
          <a:p>
            <a:r>
              <a:rPr lang="en-US" sz="1200" kern="1200" baseline="0" dirty="0">
                <a:solidFill>
                  <a:schemeClr val="tx1"/>
                </a:solidFill>
                <a:latin typeface="+mn-lt"/>
                <a:ea typeface="+mn-ea"/>
                <a:cs typeface="+mn-cs"/>
              </a:rPr>
              <a:t>Let us assume that we have a digital signal of bit rate </a:t>
            </a:r>
            <a:r>
              <a:rPr lang="en-US" sz="1200" i="1" kern="1200" baseline="0" dirty="0">
                <a:solidFill>
                  <a:schemeClr val="tx1"/>
                </a:solidFill>
                <a:latin typeface="+mn-lt"/>
                <a:ea typeface="+mn-ea"/>
                <a:cs typeface="+mn-cs"/>
              </a:rPr>
              <a:t>N. If we want to send analog signals</a:t>
            </a:r>
          </a:p>
          <a:p>
            <a:r>
              <a:rPr lang="en-US" sz="1200" kern="1200" baseline="0" dirty="0">
                <a:solidFill>
                  <a:schemeClr val="tx1"/>
                </a:solidFill>
                <a:latin typeface="+mn-lt"/>
                <a:ea typeface="+mn-ea"/>
                <a:cs typeface="+mn-cs"/>
              </a:rPr>
              <a:t>to roughly simulate this signal, we need to consider the worst case, a maximum</a:t>
            </a:r>
          </a:p>
          <a:p>
            <a:r>
              <a:rPr lang="en-US" sz="1200" kern="1200" baseline="0" dirty="0">
                <a:solidFill>
                  <a:schemeClr val="tx1"/>
                </a:solidFill>
                <a:latin typeface="+mn-lt"/>
                <a:ea typeface="+mn-ea"/>
                <a:cs typeface="+mn-cs"/>
              </a:rPr>
              <a:t>number of changes in the digital signal. This happens when the signal carries the</a:t>
            </a:r>
          </a:p>
          <a:p>
            <a:r>
              <a:rPr lang="en-US" sz="1200" kern="1200" baseline="0" dirty="0">
                <a:solidFill>
                  <a:schemeClr val="tx1"/>
                </a:solidFill>
                <a:latin typeface="+mn-lt"/>
                <a:ea typeface="+mn-ea"/>
                <a:cs typeface="+mn-cs"/>
              </a:rPr>
              <a:t>sequence 01010101 . . . or the sequence 10101010. . . . To simulate these two cases, we</a:t>
            </a:r>
          </a:p>
          <a:p>
            <a:r>
              <a:rPr lang="en-US" sz="1200" kern="1200" baseline="0" dirty="0">
                <a:solidFill>
                  <a:schemeClr val="tx1"/>
                </a:solidFill>
                <a:latin typeface="+mn-lt"/>
                <a:ea typeface="+mn-ea"/>
                <a:cs typeface="+mn-cs"/>
              </a:rPr>
              <a:t>need an analog signal of frequency </a:t>
            </a:r>
            <a:r>
              <a:rPr lang="en-US" sz="1200" i="1" kern="1200" baseline="0" dirty="0">
                <a:solidFill>
                  <a:schemeClr val="tx1"/>
                </a:solidFill>
                <a:latin typeface="+mn-lt"/>
                <a:ea typeface="+mn-ea"/>
                <a:cs typeface="+mn-cs"/>
              </a:rPr>
              <a:t>f = N/2. Let 1 be the positive peak value and 0 be the</a:t>
            </a:r>
          </a:p>
          <a:p>
            <a:r>
              <a:rPr lang="en-US" sz="1200" kern="1200" baseline="0" dirty="0">
                <a:solidFill>
                  <a:schemeClr val="tx1"/>
                </a:solidFill>
                <a:latin typeface="+mn-lt"/>
                <a:ea typeface="+mn-ea"/>
                <a:cs typeface="+mn-cs"/>
              </a:rPr>
              <a:t>negative peak value. We send 2 bits in each cycle; the frequency of the analog signal is</a:t>
            </a:r>
          </a:p>
          <a:p>
            <a:r>
              <a:rPr lang="en-US" sz="1200" kern="1200" baseline="0" dirty="0">
                <a:solidFill>
                  <a:schemeClr val="tx1"/>
                </a:solidFill>
                <a:latin typeface="+mn-lt"/>
                <a:ea typeface="+mn-ea"/>
                <a:cs typeface="+mn-cs"/>
              </a:rPr>
              <a:t>one-half of the bit rate, or </a:t>
            </a:r>
            <a:r>
              <a:rPr lang="en-US" sz="1200" i="1" kern="1200" baseline="0" dirty="0">
                <a:solidFill>
                  <a:schemeClr val="tx1"/>
                </a:solidFill>
                <a:latin typeface="+mn-lt"/>
                <a:ea typeface="+mn-ea"/>
                <a:cs typeface="+mn-cs"/>
              </a:rPr>
              <a:t>N/2. However, just this one frequency cannot make all patterns;</a:t>
            </a:r>
          </a:p>
          <a:p>
            <a:r>
              <a:rPr lang="en-US" sz="1200" kern="1200" baseline="0" dirty="0">
                <a:solidFill>
                  <a:schemeClr val="tx1"/>
                </a:solidFill>
                <a:latin typeface="+mn-lt"/>
                <a:ea typeface="+mn-ea"/>
                <a:cs typeface="+mn-cs"/>
              </a:rPr>
              <a:t>we need more components. The maximum frequency is </a:t>
            </a:r>
            <a:r>
              <a:rPr lang="en-US" sz="1200" i="1" kern="1200" baseline="0" dirty="0">
                <a:solidFill>
                  <a:schemeClr val="tx1"/>
                </a:solidFill>
                <a:latin typeface="+mn-lt"/>
                <a:ea typeface="+mn-ea"/>
                <a:cs typeface="+mn-cs"/>
              </a:rPr>
              <a:t>N/2.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6"/>
          <p:cNvSpPr>
            <a:spLocks noGrp="1" noChangeArrowheads="1"/>
          </p:cNvSpPr>
          <p:nvPr>
            <p:ph type="ftr" sz="quarter" idx="4"/>
          </p:nvPr>
        </p:nvSpPr>
        <p:spPr>
          <a:noFill/>
        </p:spPr>
        <p:txBody>
          <a:bodyPr/>
          <a:lstStyle/>
          <a:p>
            <a:r>
              <a:rPr lang="en-US"/>
              <a:t>1.#</a:t>
            </a: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r>
              <a:rPr lang="en-US" sz="1200" i="1" kern="1200" baseline="0" dirty="0">
                <a:solidFill>
                  <a:schemeClr val="tx1"/>
                </a:solidFill>
                <a:latin typeface="+mn-lt"/>
                <a:ea typeface="+mn-ea"/>
                <a:cs typeface="+mn-cs"/>
              </a:rPr>
              <a:t>As an example of this concept, </a:t>
            </a:r>
            <a:r>
              <a:rPr lang="en-US" sz="1200" kern="1200" baseline="0" dirty="0">
                <a:solidFill>
                  <a:schemeClr val="tx1"/>
                </a:solidFill>
                <a:latin typeface="+mn-lt"/>
                <a:ea typeface="+mn-ea"/>
                <a:cs typeface="+mn-cs"/>
              </a:rPr>
              <a:t>let us see how a digital signal with a 3-bit pattern can be simulated by using analog</a:t>
            </a:r>
          </a:p>
          <a:p>
            <a:r>
              <a:rPr lang="en-US" sz="1200" kern="1200" baseline="0" dirty="0">
                <a:solidFill>
                  <a:schemeClr val="tx1"/>
                </a:solidFill>
                <a:latin typeface="+mn-lt"/>
                <a:ea typeface="+mn-ea"/>
                <a:cs typeface="+mn-cs"/>
              </a:rPr>
              <a:t>signals. Figure 3.22 shows the idea. The two similar cases (000 and 111) are simulated</a:t>
            </a:r>
          </a:p>
          <a:p>
            <a:r>
              <a:rPr lang="en-US" sz="1200" kern="1200" baseline="0" dirty="0">
                <a:solidFill>
                  <a:schemeClr val="tx1"/>
                </a:solidFill>
                <a:latin typeface="+mn-lt"/>
                <a:ea typeface="+mn-ea"/>
                <a:cs typeface="+mn-cs"/>
              </a:rPr>
              <a:t>with a signal with frequency </a:t>
            </a:r>
            <a:r>
              <a:rPr lang="en-US" sz="1200" i="1" kern="1200" baseline="0" dirty="0">
                <a:solidFill>
                  <a:schemeClr val="tx1"/>
                </a:solidFill>
                <a:latin typeface="+mn-lt"/>
                <a:ea typeface="+mn-ea"/>
                <a:cs typeface="+mn-cs"/>
              </a:rPr>
              <a:t>f = 0 and a phase of 180° for 000 and a phase of 0° for 111.</a:t>
            </a:r>
          </a:p>
          <a:p>
            <a:r>
              <a:rPr lang="en-US" sz="1200" kern="1200" baseline="0" dirty="0">
                <a:solidFill>
                  <a:schemeClr val="tx1"/>
                </a:solidFill>
                <a:latin typeface="+mn-lt"/>
                <a:ea typeface="+mn-ea"/>
                <a:cs typeface="+mn-cs"/>
              </a:rPr>
              <a:t>The two worst cases (010 and 101) are simulated with an analog signal with frequency </a:t>
            </a:r>
            <a:r>
              <a:rPr lang="en-US" sz="1200" i="1" kern="1200" baseline="0" dirty="0">
                <a:solidFill>
                  <a:schemeClr val="tx1"/>
                </a:solidFill>
                <a:latin typeface="+mn-lt"/>
                <a:ea typeface="+mn-ea"/>
                <a:cs typeface="+mn-cs"/>
              </a:rPr>
              <a:t>f =</a:t>
            </a:r>
          </a:p>
          <a:p>
            <a:r>
              <a:rPr lang="en-US" sz="1200" i="1" kern="1200" baseline="0" dirty="0">
                <a:solidFill>
                  <a:schemeClr val="tx1"/>
                </a:solidFill>
                <a:latin typeface="+mn-lt"/>
                <a:ea typeface="+mn-ea"/>
                <a:cs typeface="+mn-cs"/>
              </a:rPr>
              <a:t>N/2 and phases of 180° and 0°. The other four cases can only be simulated with an analog</a:t>
            </a:r>
          </a:p>
          <a:p>
            <a:r>
              <a:rPr lang="en-US" sz="1200" kern="1200" baseline="0" dirty="0">
                <a:solidFill>
                  <a:schemeClr val="tx1"/>
                </a:solidFill>
                <a:latin typeface="+mn-lt"/>
                <a:ea typeface="+mn-ea"/>
                <a:cs typeface="+mn-cs"/>
              </a:rPr>
              <a:t>signal with </a:t>
            </a:r>
            <a:r>
              <a:rPr lang="en-US" sz="1200" i="1" kern="1200" baseline="0" dirty="0">
                <a:solidFill>
                  <a:schemeClr val="tx1"/>
                </a:solidFill>
                <a:latin typeface="+mn-lt"/>
                <a:ea typeface="+mn-ea"/>
                <a:cs typeface="+mn-cs"/>
              </a:rPr>
              <a:t>f = N/4 and phases of 180°, 270°, 90°, and 0°. In other words, we need a channel</a:t>
            </a:r>
          </a:p>
          <a:p>
            <a:r>
              <a:rPr lang="en-US" sz="1200" kern="1200" baseline="0" dirty="0">
                <a:solidFill>
                  <a:schemeClr val="tx1"/>
                </a:solidFill>
                <a:latin typeface="+mn-lt"/>
                <a:ea typeface="+mn-ea"/>
                <a:cs typeface="+mn-cs"/>
              </a:rPr>
              <a:t>that can handle frequencies 0, </a:t>
            </a:r>
            <a:r>
              <a:rPr lang="en-US" sz="1200" i="1" kern="1200" baseline="0" dirty="0">
                <a:solidFill>
                  <a:schemeClr val="tx1"/>
                </a:solidFill>
                <a:latin typeface="+mn-lt"/>
                <a:ea typeface="+mn-ea"/>
                <a:cs typeface="+mn-cs"/>
              </a:rPr>
              <a:t>N/4, and N/2. This rough approximation is referred to</a:t>
            </a:r>
          </a:p>
          <a:p>
            <a:r>
              <a:rPr lang="en-US" sz="1200" kern="1200" baseline="0" dirty="0">
                <a:solidFill>
                  <a:schemeClr val="tx1"/>
                </a:solidFill>
                <a:latin typeface="+mn-lt"/>
                <a:ea typeface="+mn-ea"/>
                <a:cs typeface="+mn-cs"/>
              </a:rPr>
              <a:t>as using the first harmonic (</a:t>
            </a:r>
            <a:r>
              <a:rPr lang="en-US" sz="1200" i="1" kern="1200" baseline="0" dirty="0">
                <a:solidFill>
                  <a:schemeClr val="tx1"/>
                </a:solidFill>
                <a:latin typeface="+mn-lt"/>
                <a:ea typeface="+mn-ea"/>
                <a:cs typeface="+mn-cs"/>
              </a:rPr>
              <a:t>N/2) frequency. The required bandwidth is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6"/>
          <p:cNvSpPr>
            <a:spLocks noGrp="1" noChangeArrowheads="1"/>
          </p:cNvSpPr>
          <p:nvPr>
            <p:ph type="ftr" sz="quarter" idx="4"/>
          </p:nvPr>
        </p:nvSpPr>
        <p:spPr>
          <a:noFill/>
        </p:spPr>
        <p:txBody>
          <a:bodyPr/>
          <a:lstStyle/>
          <a:p>
            <a:r>
              <a:rPr lang="en-US"/>
              <a:t>1.#</a:t>
            </a: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r>
              <a:rPr lang="en-US" sz="1200" b="1" i="1" kern="1200" baseline="0" dirty="0">
                <a:solidFill>
                  <a:schemeClr val="tx1"/>
                </a:solidFill>
                <a:latin typeface="+mn-lt"/>
                <a:ea typeface="+mn-ea"/>
                <a:cs typeface="+mn-cs"/>
              </a:rPr>
              <a:t>Better Approximation</a:t>
            </a:r>
          </a:p>
          <a:p>
            <a:r>
              <a:rPr lang="en-US" sz="1200" kern="1200" baseline="0" dirty="0">
                <a:solidFill>
                  <a:schemeClr val="tx1"/>
                </a:solidFill>
                <a:latin typeface="+mn-lt"/>
                <a:ea typeface="+mn-ea"/>
                <a:cs typeface="+mn-cs"/>
              </a:rPr>
              <a:t>To make the shape of the analog signal look more like that of a digital signal, we need</a:t>
            </a:r>
          </a:p>
          <a:p>
            <a:r>
              <a:rPr lang="en-US" sz="1200" kern="1200" baseline="0" dirty="0">
                <a:solidFill>
                  <a:schemeClr val="tx1"/>
                </a:solidFill>
                <a:latin typeface="+mn-lt"/>
                <a:ea typeface="+mn-ea"/>
                <a:cs typeface="+mn-cs"/>
              </a:rPr>
              <a:t>to add more harmonics of the frequencies. We need to increase the bandwidth. We can</a:t>
            </a:r>
          </a:p>
          <a:p>
            <a:r>
              <a:rPr lang="en-US" sz="1200" kern="1200" baseline="0" dirty="0">
                <a:solidFill>
                  <a:schemeClr val="tx1"/>
                </a:solidFill>
                <a:latin typeface="+mn-lt"/>
                <a:ea typeface="+mn-ea"/>
                <a:cs typeface="+mn-cs"/>
              </a:rPr>
              <a:t>increase the bandwidth to 3</a:t>
            </a:r>
            <a:r>
              <a:rPr lang="en-US" sz="1200" i="1" kern="1200" baseline="0" dirty="0">
                <a:solidFill>
                  <a:schemeClr val="tx1"/>
                </a:solidFill>
                <a:latin typeface="+mn-lt"/>
                <a:ea typeface="+mn-ea"/>
                <a:cs typeface="+mn-cs"/>
              </a:rPr>
              <a:t>N/2, 5N/2, 7N/2, and so on. Figure 3.23 shows the effect of</a:t>
            </a:r>
          </a:p>
          <a:p>
            <a:r>
              <a:rPr lang="en-US" sz="1200" kern="1200" baseline="0" dirty="0">
                <a:solidFill>
                  <a:schemeClr val="tx1"/>
                </a:solidFill>
                <a:latin typeface="+mn-lt"/>
                <a:ea typeface="+mn-ea"/>
                <a:cs typeface="+mn-cs"/>
              </a:rPr>
              <a:t>this increase for one of the worst cases, the pattern 010. Note that we have shown only the</a:t>
            </a:r>
          </a:p>
          <a:p>
            <a:r>
              <a:rPr lang="en-US" sz="1200" kern="1200" baseline="0" dirty="0">
                <a:solidFill>
                  <a:schemeClr val="tx1"/>
                </a:solidFill>
                <a:latin typeface="+mn-lt"/>
                <a:ea typeface="+mn-ea"/>
                <a:cs typeface="+mn-cs"/>
              </a:rPr>
              <a:t>highest frequency for each harmonic. We use the first, third, and fifth harmonics. The</a:t>
            </a:r>
          </a:p>
          <a:p>
            <a:r>
              <a:rPr lang="en-US" sz="1200" kern="1200" baseline="0" dirty="0">
                <a:solidFill>
                  <a:schemeClr val="tx1"/>
                </a:solidFill>
                <a:latin typeface="+mn-lt"/>
                <a:ea typeface="+mn-ea"/>
                <a:cs typeface="+mn-cs"/>
              </a:rPr>
              <a:t>required bandwidth is now 5</a:t>
            </a:r>
            <a:r>
              <a:rPr lang="en-US" sz="1200" i="1" kern="1200" baseline="0" dirty="0">
                <a:solidFill>
                  <a:schemeClr val="tx1"/>
                </a:solidFill>
                <a:latin typeface="+mn-lt"/>
                <a:ea typeface="+mn-ea"/>
                <a:cs typeface="+mn-cs"/>
              </a:rPr>
              <a:t>N/2, the difference between the lowest frequency 0 and</a:t>
            </a:r>
          </a:p>
          <a:p>
            <a:r>
              <a:rPr lang="en-US" sz="1200" kern="1200" baseline="0" dirty="0">
                <a:solidFill>
                  <a:schemeClr val="tx1"/>
                </a:solidFill>
                <a:latin typeface="+mn-lt"/>
                <a:ea typeface="+mn-ea"/>
                <a:cs typeface="+mn-cs"/>
              </a:rPr>
              <a:t>the highest frequency 5</a:t>
            </a:r>
            <a:r>
              <a:rPr lang="en-US" sz="1200" i="1" kern="1200" baseline="0" dirty="0">
                <a:solidFill>
                  <a:schemeClr val="tx1"/>
                </a:solidFill>
                <a:latin typeface="+mn-lt"/>
                <a:ea typeface="+mn-ea"/>
                <a:cs typeface="+mn-cs"/>
              </a:rPr>
              <a:t>N/2. As we emphasized before, we need to remember that the</a:t>
            </a:r>
          </a:p>
          <a:p>
            <a:r>
              <a:rPr lang="en-US" sz="1200" kern="1200" baseline="0" dirty="0">
                <a:solidFill>
                  <a:schemeClr val="tx1"/>
                </a:solidFill>
                <a:latin typeface="+mn-lt"/>
                <a:ea typeface="+mn-ea"/>
                <a:cs typeface="+mn-cs"/>
              </a:rPr>
              <a:t>required bandwidth is proportional to the bit rate.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A65D6BE8-95CB-46D9-8DA5-01A13E5C6B6A}" type="slidenum">
              <a:rPr lang="en-US" smtClean="0">
                <a:solidFill>
                  <a:srgbClr val="000000"/>
                </a:solidFill>
              </a:rPr>
              <a:pPr/>
              <a:t>24</a:t>
            </a:fld>
            <a:endParaRPr lang="en-US">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22076AD4-BC2F-41D1-B784-A55695B72DDD}" type="slidenum">
              <a:rPr lang="en-US" smtClean="0"/>
              <a:pPr/>
              <a:t>25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5C2705CA-23F0-48BC-860B-BDE94BEDF2E2}" type="slidenum">
              <a:rPr lang="en-US" smtClean="0"/>
              <a:pPr/>
              <a:t>26</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Note that a low-pass channel can be considered a </a:t>
            </a:r>
            <a:r>
              <a:rPr lang="en-US" sz="1200" kern="1200" baseline="0" dirty="0" err="1">
                <a:solidFill>
                  <a:schemeClr val="tx1"/>
                </a:solidFill>
                <a:latin typeface="+mn-lt"/>
                <a:ea typeface="+mn-ea"/>
                <a:cs typeface="+mn-cs"/>
              </a:rPr>
              <a:t>bandpass</a:t>
            </a:r>
            <a:r>
              <a:rPr lang="en-US" sz="1200" kern="1200" baseline="0" dirty="0">
                <a:solidFill>
                  <a:schemeClr val="tx1"/>
                </a:solidFill>
                <a:latin typeface="+mn-lt"/>
                <a:ea typeface="+mn-ea"/>
                <a:cs typeface="+mn-cs"/>
              </a:rPr>
              <a:t> channel with the lower</a:t>
            </a:r>
          </a:p>
          <a:p>
            <a:r>
              <a:rPr lang="en-US" sz="1200" kern="1200" baseline="0" dirty="0">
                <a:solidFill>
                  <a:schemeClr val="tx1"/>
                </a:solidFill>
                <a:latin typeface="+mn-lt"/>
                <a:ea typeface="+mn-ea"/>
                <a:cs typeface="+mn-cs"/>
              </a:rPr>
              <a:t>frequency starting at zero.</a:t>
            </a:r>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6"/>
          <p:cNvSpPr>
            <a:spLocks noGrp="1" noChangeArrowheads="1"/>
          </p:cNvSpPr>
          <p:nvPr>
            <p:ph type="ftr" sz="quarter" idx="4"/>
          </p:nvPr>
        </p:nvSpPr>
        <p:spPr>
          <a:noFill/>
        </p:spPr>
        <p:txBody>
          <a:bodyPr/>
          <a:lstStyle/>
          <a:p>
            <a:r>
              <a:rPr lang="en-US"/>
              <a:t>1.#</a:t>
            </a: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sz="1200" kern="1200" baseline="0" dirty="0">
                <a:solidFill>
                  <a:schemeClr val="tx1"/>
                </a:solidFill>
                <a:latin typeface="+mn-lt"/>
                <a:ea typeface="+mn-ea"/>
                <a:cs typeface="+mn-cs"/>
              </a:rPr>
              <a:t>Figure shows the modulation of a digital signal. In the figure, a digital signal is</a:t>
            </a:r>
          </a:p>
          <a:p>
            <a:r>
              <a:rPr lang="en-US" sz="1200" kern="1200" baseline="0" dirty="0">
                <a:solidFill>
                  <a:schemeClr val="tx1"/>
                </a:solidFill>
                <a:latin typeface="+mn-lt"/>
                <a:ea typeface="+mn-ea"/>
                <a:cs typeface="+mn-cs"/>
              </a:rPr>
              <a:t>converted to a composite analog signal. We have used a single-frequency analog signal</a:t>
            </a:r>
          </a:p>
          <a:p>
            <a:r>
              <a:rPr lang="en-US" sz="1200" kern="1200" baseline="0" dirty="0">
                <a:solidFill>
                  <a:schemeClr val="tx1"/>
                </a:solidFill>
                <a:latin typeface="+mn-lt"/>
                <a:ea typeface="+mn-ea"/>
                <a:cs typeface="+mn-cs"/>
              </a:rPr>
              <a:t>(called a carrier); the amplitude of the carrier has been changed to look like the digital signal.</a:t>
            </a:r>
          </a:p>
          <a:p>
            <a:r>
              <a:rPr lang="en-US" sz="1200" kern="1200" baseline="0" dirty="0">
                <a:solidFill>
                  <a:schemeClr val="tx1"/>
                </a:solidFill>
                <a:latin typeface="+mn-lt"/>
                <a:ea typeface="+mn-ea"/>
                <a:cs typeface="+mn-cs"/>
              </a:rPr>
              <a:t>The result, however, is not a single-frequency signal; it is a composite signal, as we</a:t>
            </a:r>
          </a:p>
          <a:p>
            <a:r>
              <a:rPr lang="en-US" sz="1200" kern="1200" baseline="0" dirty="0">
                <a:solidFill>
                  <a:schemeClr val="tx1"/>
                </a:solidFill>
                <a:latin typeface="+mn-lt"/>
                <a:ea typeface="+mn-ea"/>
                <a:cs typeface="+mn-cs"/>
              </a:rPr>
              <a:t>will see in Chapter 5. At the receiver, the received analog signal is converted to digital,</a:t>
            </a:r>
          </a:p>
          <a:p>
            <a:r>
              <a:rPr lang="en-US" sz="1200" kern="1200" baseline="0" dirty="0">
                <a:solidFill>
                  <a:schemeClr val="tx1"/>
                </a:solidFill>
                <a:latin typeface="+mn-lt"/>
                <a:ea typeface="+mn-ea"/>
                <a:cs typeface="+mn-cs"/>
              </a:rPr>
              <a:t>and the result is a replica of what has been sent.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51DD5389-D617-4116-92E8-8E0F50BE6305}" type="slidenum">
              <a:rPr lang="en-US" smtClean="0"/>
              <a:pPr/>
              <a:t>29</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4D832-211D-41C5-8C20-C9E5B647A0C6}" type="slidenum">
              <a:rPr lang="en-US"/>
              <a:pPr/>
              <a:t>3</a:t>
            </a:fld>
            <a:endParaRPr lang="en-US"/>
          </a:p>
        </p:txBody>
      </p:sp>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rPr>
              <a:t>A sine wave is comprehensively defined by its amplitude, frequency, and phase. We have been showing a sine wave by using what is called a time domain plot. The time-domain plot shows changes in signal amplitude with respect to time (it is an amplitude-versus-time plot). Phase is not explicitly shown on a time-domain plot.</a:t>
            </a:r>
          </a:p>
          <a:p>
            <a:endParaRPr lang="en-US" dirty="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AD11C5D8-3832-4739-9241-CCF6D0C6740A}" type="slidenum">
              <a:rPr lang="en-US" smtClean="0"/>
              <a:pPr/>
              <a:t>30</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6"/>
          <p:cNvSpPr>
            <a:spLocks noGrp="1" noChangeArrowheads="1"/>
          </p:cNvSpPr>
          <p:nvPr>
            <p:ph type="ftr" sz="quarter" idx="4"/>
          </p:nvPr>
        </p:nvSpPr>
        <p:spPr>
          <a:noFill/>
        </p:spPr>
        <p:txBody>
          <a:bodyPr/>
          <a:lstStyle/>
          <a:p>
            <a:r>
              <a:rPr lang="en-US"/>
              <a:t>1.#</a:t>
            </a: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dirty="0">
                <a:latin typeface="Times" pitchFamily="18" charset="0"/>
              </a:rPr>
              <a:t>Attenuation is where the strength of a signal falls off with distance over any transmission medium. For guided media, this is generally exponential and thus is typically expressed as a constant number of decibels per unit distance. For unguided media, attenuation is a more complex function of distance and the makeup of the atmosphere. See Stallings DCC8e Figure 3.11 on previous slide for illustration of attenuation.</a:t>
            </a:r>
          </a:p>
          <a:p>
            <a:r>
              <a:rPr lang="en-US" dirty="0">
                <a:latin typeface="Times" pitchFamily="18" charset="0"/>
              </a:rPr>
              <a:t>Attenuation introduces three considerations for the transmission engineer. First, a received signal must have sufficient strength so that the electronic circuitry in the receiver can detect the signal. Second, the signal must maintain a level sufficiently higher than noise to be received without error. Third, attenuation varies with frequency. The first and second problems are dealt with by attention to signal strength and the use of amplifiers or repeaters. The third problem is particularly noticeable for analog signals. To overcome this problem, techniques are available for equalizing attenuation across a band of frequencies. This is commonly done for voice-grade telephone lines by using loading coils that change the electrical properties of the line; the result is to smooth out attenuation effects. Another approach is to use amplifiers that amplify high frequencies more than lower frequencies.</a:t>
            </a:r>
          </a:p>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6"/>
          <p:cNvSpPr>
            <a:spLocks noGrp="1" noChangeArrowheads="1"/>
          </p:cNvSpPr>
          <p:nvPr>
            <p:ph type="ftr" sz="quarter" idx="4"/>
          </p:nvPr>
        </p:nvSpPr>
        <p:spPr>
          <a:noFill/>
        </p:spPr>
        <p:txBody>
          <a:bodyPr/>
          <a:lstStyle/>
          <a:p>
            <a:r>
              <a:rPr lang="en-US"/>
              <a:t>1.#</a:t>
            </a: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224920F3-C991-4FEE-BA9F-19D436339978}" type="slidenum">
              <a:rPr lang="en-US" smtClean="0"/>
              <a:pPr/>
              <a:t>34</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726124E5-B781-4401-8E8A-F90C4E4170D2}" type="slidenum">
              <a:rPr lang="en-US" smtClean="0"/>
              <a:pPr/>
              <a:t>35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01D4810F-2960-4674-BDF1-A575C2C5C2B7}" type="slidenum">
              <a:rPr lang="en-US" smtClean="0"/>
              <a:pPr/>
              <a:t>36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6"/>
          <p:cNvSpPr>
            <a:spLocks noGrp="1" noChangeArrowheads="1"/>
          </p:cNvSpPr>
          <p:nvPr>
            <p:ph type="ftr" sz="quarter" idx="4"/>
          </p:nvPr>
        </p:nvSpPr>
        <p:spPr>
          <a:noFill/>
        </p:spPr>
        <p:txBody>
          <a:bodyPr/>
          <a:lstStyle/>
          <a:p>
            <a:r>
              <a:rPr lang="en-US"/>
              <a:t>1.#</a:t>
            </a: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1B908A73-C1D4-4D02-8A54-6FE623103DEA}" type="slidenum">
              <a:rPr lang="en-US" smtClean="0"/>
              <a:pPr/>
              <a:t>38</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641C709E-0641-4BEE-8AD9-B771B194F247}" type="slidenum">
              <a:rPr lang="en-US" smtClean="0"/>
              <a:pPr/>
              <a:t>39</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6"/>
          <p:cNvSpPr>
            <a:spLocks noGrp="1" noChangeArrowheads="1"/>
          </p:cNvSpPr>
          <p:nvPr>
            <p:ph type="ftr" sz="quarter" idx="4"/>
          </p:nvPr>
        </p:nvSpPr>
        <p:spPr>
          <a:noFill/>
        </p:spPr>
        <p:txBody>
          <a:bodyPr/>
          <a:lstStyle/>
          <a:p>
            <a:r>
              <a:rPr lang="en-US"/>
              <a:t>1.#</a:t>
            </a: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pitchFamily="18" charset="0"/>
              </a:rPr>
              <a:t>Delay distortion occurs because the velocity of propagation of a signal through a guided medium varies with frequency. For a </a:t>
            </a:r>
            <a:r>
              <a:rPr lang="en-US" dirty="0" err="1">
                <a:latin typeface="Times" pitchFamily="18" charset="0"/>
              </a:rPr>
              <a:t>bandlimited</a:t>
            </a:r>
            <a:r>
              <a:rPr lang="en-US" dirty="0">
                <a:latin typeface="Times" pitchFamily="18" charset="0"/>
              </a:rPr>
              <a:t> signal, the velocity tends to be highest near the center frequency and fall off toward the two edges of the band. Thus various frequency components of a signal will arrive at the receiver at different times, resulting in phase shifts between the different frequencies. Delay distortion is particularly critical for digital data, because some of the signal components of one bit position will spill over into other bit positions, causing </a:t>
            </a:r>
            <a:r>
              <a:rPr lang="en-US" b="1" dirty="0" err="1">
                <a:latin typeface="Times" pitchFamily="18" charset="0"/>
              </a:rPr>
              <a:t>intersymbol</a:t>
            </a:r>
            <a:r>
              <a:rPr lang="en-US" b="1" dirty="0">
                <a:latin typeface="Times" pitchFamily="18" charset="0"/>
              </a:rPr>
              <a:t> interference</a:t>
            </a:r>
            <a:r>
              <a:rPr lang="en-US" dirty="0">
                <a:latin typeface="Times" pitchFamily="18" charset="0"/>
              </a:rPr>
              <a:t>. This is a major limitation to maximum bit rate over a transmission channel.</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Grp="1" noChangeArrowheads="1"/>
          </p:cNvSpPr>
          <p:nvPr>
            <p:ph type="ftr" sz="quarter" idx="4"/>
          </p:nvPr>
        </p:nvSpPr>
        <p:spPr>
          <a:noFill/>
        </p:spPr>
        <p:txBody>
          <a:bodyPr/>
          <a:lstStyle/>
          <a:p>
            <a:r>
              <a:rPr lang="en-US"/>
              <a:t>1.#</a:t>
            </a: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6"/>
          <p:cNvSpPr>
            <a:spLocks noGrp="1" noChangeArrowheads="1"/>
          </p:cNvSpPr>
          <p:nvPr>
            <p:ph type="ftr" sz="quarter" idx="4"/>
          </p:nvPr>
        </p:nvSpPr>
        <p:spPr>
          <a:noFill/>
        </p:spPr>
        <p:txBody>
          <a:bodyPr/>
          <a:lstStyle/>
          <a:p>
            <a:r>
              <a:rPr lang="en-US"/>
              <a:t>1.#</a:t>
            </a: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6"/>
          <p:cNvSpPr>
            <a:spLocks noGrp="1" noChangeArrowheads="1"/>
          </p:cNvSpPr>
          <p:nvPr>
            <p:ph type="ftr" sz="quarter" idx="4"/>
          </p:nvPr>
        </p:nvSpPr>
        <p:spPr>
          <a:noFill/>
        </p:spPr>
        <p:txBody>
          <a:bodyPr/>
          <a:lstStyle/>
          <a:p>
            <a:r>
              <a:rPr lang="en-US"/>
              <a:t>1.#</a:t>
            </a: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a:latin typeface="Times" pitchFamily="18" charset="0"/>
              </a:rPr>
              <a:t>For any data transmission event, the received signal will consist of the transmitted signal, modified by the various distortions imposed by the transmission system, plus additional unwanted </a:t>
            </a:r>
            <a:r>
              <a:rPr lang="en-US" dirty="0" err="1">
                <a:latin typeface="Times" pitchFamily="18" charset="0"/>
              </a:rPr>
              <a:t>signasl</a:t>
            </a:r>
            <a:r>
              <a:rPr lang="en-US" dirty="0">
                <a:latin typeface="Times" pitchFamily="18" charset="0"/>
              </a:rPr>
              <a:t>, referred to as noise, that are inserted somewhere between transmission and reception. Noise is a major limiting factor in communications system performance. Noise may be divided into four categories.</a:t>
            </a:r>
          </a:p>
          <a:p>
            <a:r>
              <a:rPr lang="en-US" b="1" dirty="0">
                <a:latin typeface="Times" pitchFamily="18" charset="0"/>
              </a:rPr>
              <a:t>Thermal noise</a:t>
            </a:r>
            <a:r>
              <a:rPr lang="en-US" dirty="0">
                <a:latin typeface="Times" pitchFamily="18" charset="0"/>
              </a:rPr>
              <a:t> is due to thermal agitation of electrons. It is present in all electronic devices and transmission media and is a function of temperature. Thermal noise is uniformly distributed across the bandwidths typically used in communications systems and hence is often referred to as </a:t>
            </a:r>
            <a:r>
              <a:rPr lang="en-US" b="1" dirty="0">
                <a:latin typeface="Times" pitchFamily="18" charset="0"/>
              </a:rPr>
              <a:t>white noise</a:t>
            </a:r>
            <a:r>
              <a:rPr lang="en-US" dirty="0">
                <a:latin typeface="Times" pitchFamily="18" charset="0"/>
              </a:rPr>
              <a:t>. Thermal noise cannot be eliminated and therefore places an upper bound on communications system performance, and. </a:t>
            </a:r>
            <a:r>
              <a:rPr lang="en-US" dirty="0">
                <a:solidFill>
                  <a:srgbClr val="000000"/>
                </a:solidFill>
                <a:latin typeface="Times" pitchFamily="18" charset="0"/>
              </a:rPr>
              <a:t>is particularly significant for satellite communication.</a:t>
            </a:r>
          </a:p>
          <a:p>
            <a:r>
              <a:rPr lang="en-US" dirty="0">
                <a:latin typeface="Times" pitchFamily="18" charset="0"/>
              </a:rPr>
              <a:t>When signals at different frequencies share the same transmission medium, the result may be </a:t>
            </a:r>
            <a:r>
              <a:rPr lang="en-US" b="1" dirty="0" err="1">
                <a:latin typeface="Times" pitchFamily="18" charset="0"/>
              </a:rPr>
              <a:t>intermodulation</a:t>
            </a:r>
            <a:r>
              <a:rPr lang="en-US" b="1" dirty="0">
                <a:latin typeface="Times" pitchFamily="18" charset="0"/>
              </a:rPr>
              <a:t> noise</a:t>
            </a:r>
            <a:r>
              <a:rPr lang="en-US" dirty="0">
                <a:latin typeface="Times" pitchFamily="18" charset="0"/>
              </a:rPr>
              <a:t>. The effect of </a:t>
            </a:r>
            <a:r>
              <a:rPr lang="en-US" dirty="0" err="1">
                <a:latin typeface="Times" pitchFamily="18" charset="0"/>
              </a:rPr>
              <a:t>intermodulation</a:t>
            </a:r>
            <a:r>
              <a:rPr lang="en-US" dirty="0">
                <a:latin typeface="Times" pitchFamily="18" charset="0"/>
              </a:rPr>
              <a:t> noise is to produce signals at a frequency that is the sum or difference of the two original frequencies or multiples of those frequencies, thus possibly interfering with services at these frequencies. It is produced by nonlinearities in the transmitter, receiver, and/or intervening transmission medium.</a:t>
            </a:r>
          </a:p>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Times" pitchFamily="18" charset="0"/>
              </a:rPr>
              <a:t>Crosstalk</a:t>
            </a:r>
            <a:r>
              <a:rPr lang="en-US" dirty="0">
                <a:latin typeface="Times" pitchFamily="18" charset="0"/>
              </a:rPr>
              <a:t> is an unwanted coupling between signal paths. It can occur by electrical coupling between nearby twisted pairs or, rarely, coax cable lines carrying multiple signals. It can also occur when microwave antennas pick up unwanted signals; although highly directional antennas are used, microwave energy does spread during propagation. Typically, crosstalk is of the same order of magnitude as, or less than, thermal noise.</a:t>
            </a:r>
          </a:p>
          <a:p>
            <a:r>
              <a:rPr lang="en-US" b="1" dirty="0">
                <a:latin typeface="Times" pitchFamily="18" charset="0"/>
              </a:rPr>
              <a:t>Impulse noise</a:t>
            </a:r>
            <a:r>
              <a:rPr lang="en-US" dirty="0">
                <a:latin typeface="Times" pitchFamily="18" charset="0"/>
              </a:rPr>
              <a:t> is </a:t>
            </a:r>
            <a:r>
              <a:rPr lang="en-US" dirty="0" err="1">
                <a:latin typeface="Times" pitchFamily="18" charset="0"/>
              </a:rPr>
              <a:t>noncontinuous</a:t>
            </a:r>
            <a:r>
              <a:rPr lang="en-US" dirty="0">
                <a:latin typeface="Times" pitchFamily="18" charset="0"/>
              </a:rPr>
              <a:t>, consisting of irregular pulses or noise spikes of short duration and of relatively high amplitude. It is generated from a variety of causes, including external electromagnetic disturbances, such as lightning, and faults and flaws in the communications system. It is generally only a minor annoyance for analog data. However impulse noise is the primary source of error in digital data communication. For example, a sharp spike of energy of 0.01 s duration would not destroy any voice data but would wash out about 560 bits of data being transmitted at 56 kbps. </a:t>
            </a:r>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6"/>
          <p:cNvSpPr>
            <a:spLocks noGrp="1" noChangeArrowheads="1"/>
          </p:cNvSpPr>
          <p:nvPr>
            <p:ph type="ftr" sz="quarter" idx="4"/>
          </p:nvPr>
        </p:nvSpPr>
        <p:spPr>
          <a:noFill/>
        </p:spPr>
        <p:txBody>
          <a:bodyPr/>
          <a:lstStyle/>
          <a:p>
            <a:r>
              <a:rPr lang="en-US"/>
              <a:t>1.#</a:t>
            </a: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pitchFamily="18" charset="0"/>
              </a:rPr>
              <a:t>The key parameter involved is the </a:t>
            </a:r>
            <a:r>
              <a:rPr lang="en-US" b="1" dirty="0">
                <a:latin typeface="Times" pitchFamily="18" charset="0"/>
              </a:rPr>
              <a:t>signal-to-noise ratio</a:t>
            </a:r>
            <a:r>
              <a:rPr lang="en-US" dirty="0">
                <a:latin typeface="Times" pitchFamily="18" charset="0"/>
              </a:rPr>
              <a:t> (SNR, or S/N), which is the ratio of the power in a signal to the power contained in the noise that is present at a particular point in the transmission. Typically, this ratio is measured at a receiver, because it is at this point that an attempt is made to process the signal and recover the data. For convenience, this ratio is often reported in decibels. This expresses the amount, in decibels, that the intended signal exceeds the noise level. A high SNR will mean a high-quality signal and a low number of required intermediate repeaters.</a:t>
            </a:r>
          </a:p>
          <a:p>
            <a:r>
              <a:rPr lang="en-US" dirty="0">
                <a:latin typeface="Times" pitchFamily="18" charset="0"/>
              </a:rPr>
              <a:t>The signal-to-noise ratio is important in the transmission of digital data because it sets the upper bound on the achievable data rate.</a:t>
            </a:r>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6"/>
          <p:cNvSpPr>
            <a:spLocks noGrp="1" noChangeArrowheads="1"/>
          </p:cNvSpPr>
          <p:nvPr>
            <p:ph type="ftr" sz="quarter" idx="4"/>
          </p:nvPr>
        </p:nvSpPr>
        <p:spPr>
          <a:noFill/>
        </p:spPr>
        <p:txBody>
          <a:bodyPr/>
          <a:lstStyle/>
          <a:p>
            <a:r>
              <a:rPr lang="en-US"/>
              <a:t>1.#</a:t>
            </a: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BB6349D6-F9CC-4AC9-9AF7-952E2DCCD356}" type="slidenum">
              <a:rPr lang="en-US" smtClean="0"/>
              <a:pPr/>
              <a:t>49</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DFDE452E-8076-469F-A145-5951FF81321B}" type="slidenum">
              <a:rPr lang="en-US" smtClean="0"/>
              <a:pPr/>
              <a:t>50</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Grp="1" noChangeArrowheads="1"/>
          </p:cNvSpPr>
          <p:nvPr>
            <p:ph type="ftr" sz="quarter" idx="4"/>
          </p:nvPr>
        </p:nvSpPr>
        <p:spPr>
          <a:noFill/>
        </p:spPr>
        <p:txBody>
          <a:bodyPr/>
          <a:lstStyle/>
          <a:p>
            <a:r>
              <a:rPr lang="en-US"/>
              <a:t>1.#</a:t>
            </a: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ftr" sz="quarter" idx="4"/>
          </p:nvPr>
        </p:nvSpPr>
        <p:spPr>
          <a:noFill/>
        </p:spPr>
        <p:txBody>
          <a:bodyPr/>
          <a:lstStyle/>
          <a:p>
            <a:r>
              <a:rPr lang="en-US"/>
              <a:t>1.#</a:t>
            </a: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48D7B609-D825-49E2-B66E-0BA4C8C2DC6D}" type="slidenum">
              <a:rPr lang="en-US" smtClean="0"/>
              <a:pPr/>
              <a:t>7</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71DE7D14-4005-48D1-A287-835C9F83B86D}" type="slidenum">
              <a:rPr lang="en-US" smtClean="0"/>
              <a:pPr/>
              <a:t>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AC78D4F7-7916-41BE-8B70-5A10475D6991}" type="slidenum">
              <a:rPr lang="en-US" smtClean="0"/>
              <a:pPr/>
              <a:t>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userDrawn="1">
            <p:ph type="dt" sz="half" idx="10"/>
          </p:nvPr>
        </p:nvSpPr>
        <p:spPr/>
        <p:txBody>
          <a:bodyPr/>
          <a:lstStyle/>
          <a:p>
            <a:fld id="{FF6F1548-A370-498C-A14B-E715C2319CD9}" type="datetimeFigureOut">
              <a:rPr lang="en-US" smtClean="0"/>
              <a:pPr/>
              <a:t>5/18/2024</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F1548-A370-498C-A14B-E715C2319CD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F1548-A370-498C-A14B-E715C2319CD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F1548-A370-498C-A14B-E715C2319CD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F1548-A370-498C-A14B-E715C2319CD9}"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6F1548-A370-498C-A14B-E715C2319CD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6F1548-A370-498C-A14B-E715C2319CD9}" type="datetimeFigureOut">
              <a:rPr lang="en-US" smtClean="0"/>
              <a:pPr/>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6F1548-A370-498C-A14B-E715C2319CD9}" type="datetimeFigureOut">
              <a:rPr lang="en-US" smtClean="0"/>
              <a:pPr/>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F1548-A370-498C-A14B-E715C2319CD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F1548-A370-498C-A14B-E715C2319CD9}"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5/18/2024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Users\MohmDZ\Desktop\Signal_processing.png"/>
          <p:cNvPicPr>
            <a:picLocks noChangeAspect="1" noChangeArrowheads="1"/>
          </p:cNvPicPr>
          <p:nvPr/>
        </p:nvPicPr>
        <p:blipFill>
          <a:blip r:embed="rId3" cstate="print"/>
          <a:srcRect/>
          <a:stretch>
            <a:fillRect/>
          </a:stretch>
        </p:blipFill>
        <p:spPr bwMode="auto">
          <a:xfrm>
            <a:off x="3657600" y="2514600"/>
            <a:ext cx="2286000" cy="3200400"/>
          </a:xfrm>
          <a:prstGeom prst="rect">
            <a:avLst/>
          </a:prstGeom>
          <a:noFill/>
        </p:spPr>
      </p:pic>
      <p:pic>
        <p:nvPicPr>
          <p:cNvPr id="9" name="Picture 8" descr="C:\Users\MohmDZ\Desktop\support@2x.png"/>
          <p:cNvPicPr>
            <a:picLocks noChangeAspect="1" noChangeArrowheads="1"/>
          </p:cNvPicPr>
          <p:nvPr/>
        </p:nvPicPr>
        <p:blipFill>
          <a:blip r:embed="rId4" cstate="print"/>
          <a:srcRect/>
          <a:stretch>
            <a:fillRect/>
          </a:stretch>
        </p:blipFill>
        <p:spPr bwMode="auto">
          <a:xfrm>
            <a:off x="0" y="0"/>
            <a:ext cx="9144000" cy="1740877"/>
          </a:xfrm>
          <a:prstGeom prst="rect">
            <a:avLst/>
          </a:prstGeom>
          <a:noFill/>
        </p:spPr>
      </p:pic>
      <p:pic>
        <p:nvPicPr>
          <p:cNvPr id="10" name="Picture 7" descr="C:\Users\MohmDZ\Desktop\AAhY.png"/>
          <p:cNvPicPr>
            <a:picLocks noChangeAspect="1" noChangeArrowheads="1"/>
          </p:cNvPicPr>
          <p:nvPr/>
        </p:nvPicPr>
        <p:blipFill>
          <a:blip r:embed="rId5" cstate="print"/>
          <a:srcRect l="12281" r="10526"/>
          <a:stretch>
            <a:fillRect/>
          </a:stretch>
        </p:blipFill>
        <p:spPr bwMode="auto">
          <a:xfrm>
            <a:off x="5486400" y="3581400"/>
            <a:ext cx="3657600" cy="959488"/>
          </a:xfrm>
          <a:prstGeom prst="rect">
            <a:avLst/>
          </a:prstGeom>
          <a:noFill/>
        </p:spPr>
      </p:pic>
      <p:sp>
        <p:nvSpPr>
          <p:cNvPr id="11" name="Rectangle 33"/>
          <p:cNvSpPr>
            <a:spLocks noGrp="1" noChangeArrowheads="1"/>
          </p:cNvSpPr>
          <p:nvPr>
            <p:ph type="ctrTitle"/>
          </p:nvPr>
        </p:nvSpPr>
        <p:spPr>
          <a:xfrm>
            <a:off x="4114800" y="1600200"/>
            <a:ext cx="4876800" cy="1938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000" b="1" dirty="0">
                <a:ln w="11430"/>
                <a:solidFill>
                  <a:schemeClr val="tx2">
                    <a:lumMod val="50000"/>
                  </a:schemeClr>
                </a:solidFill>
                <a:effectLst>
                  <a:outerShdw blurRad="50800" dist="39000" dir="5460000" algn="tl">
                    <a:srgbClr val="000000">
                      <a:alpha val="38000"/>
                    </a:srgbClr>
                  </a:outerShdw>
                </a:effectLst>
              </a:rPr>
              <a:t>Signal : Channel effect</a:t>
            </a:r>
          </a:p>
        </p:txBody>
      </p:sp>
      <p:sp>
        <p:nvSpPr>
          <p:cNvPr id="12" name="Rectangle 11"/>
          <p:cNvSpPr/>
          <p:nvPr/>
        </p:nvSpPr>
        <p:spPr>
          <a:xfrm>
            <a:off x="2819400" y="1752600"/>
            <a:ext cx="873957" cy="110799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a:ln w="11430"/>
                <a:solidFill>
                  <a:schemeClr val="tx2">
                    <a:lumMod val="50000"/>
                  </a:schemeClr>
                </a:solidFill>
                <a:effectLst>
                  <a:outerShdw blurRad="80000" dist="40000" dir="5040000" algn="tl">
                    <a:srgbClr val="000000">
                      <a:alpha val="30000"/>
                    </a:srgbClr>
                  </a:outerShdw>
                </a:effectLst>
              </a:rPr>
              <a:t>4-</a:t>
            </a:r>
          </a:p>
        </p:txBody>
      </p:sp>
      <p:sp>
        <p:nvSpPr>
          <p:cNvPr id="7" name="TextBox 6"/>
          <p:cNvSpPr txBox="1"/>
          <p:nvPr/>
        </p:nvSpPr>
        <p:spPr>
          <a:xfrm rot="16200000">
            <a:off x="20598" y="3408402"/>
            <a:ext cx="3505200"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ITNT323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20"/>
          <p:cNvSpPr txBox="1">
            <a:spLocks noChangeArrowheads="1"/>
          </p:cNvSpPr>
          <p:nvPr/>
        </p:nvSpPr>
        <p:spPr bwMode="auto">
          <a:xfrm>
            <a:off x="152400" y="1524000"/>
            <a:ext cx="8839200" cy="2246769"/>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An example of a </a:t>
            </a:r>
            <a:r>
              <a:rPr lang="en-US" sz="2800" b="0" i="0" dirty="0" err="1">
                <a:latin typeface="Times New Roman" pitchFamily="18" charset="0"/>
                <a:cs typeface="Times New Roman" pitchFamily="18" charset="0"/>
              </a:rPr>
              <a:t>nonperiodic</a:t>
            </a:r>
            <a:r>
              <a:rPr lang="en-US" sz="2800" b="0" i="0" dirty="0">
                <a:latin typeface="Times New Roman" pitchFamily="18" charset="0"/>
                <a:cs typeface="Times New Roman" pitchFamily="18" charset="0"/>
              </a:rPr>
              <a:t> composite signal is the signal propagated by an </a:t>
            </a:r>
            <a:r>
              <a:rPr lang="en-US" sz="2800" b="1" i="0" dirty="0">
                <a:latin typeface="Times New Roman" pitchFamily="18" charset="0"/>
                <a:cs typeface="Times New Roman" pitchFamily="18" charset="0"/>
              </a:rPr>
              <a:t>AM</a:t>
            </a:r>
            <a:r>
              <a:rPr lang="en-US" sz="2800" b="0" i="0" dirty="0">
                <a:latin typeface="Times New Roman" pitchFamily="18" charset="0"/>
                <a:cs typeface="Times New Roman" pitchFamily="18" charset="0"/>
              </a:rPr>
              <a:t> radio station. In the United States, each AM radio station is assigned a 10-kHz bandwidth. The total bandwidth dedicated to AM radio ranges from 530 to 1700 kHz. </a:t>
            </a:r>
          </a:p>
        </p:txBody>
      </p:sp>
      <p:sp>
        <p:nvSpPr>
          <p:cNvPr id="7" name="Rectangle 6"/>
          <p:cNvSpPr/>
          <p:nvPr/>
        </p:nvSpPr>
        <p:spPr>
          <a:xfrm>
            <a:off x="0" y="0"/>
            <a:ext cx="1371600" cy="400110"/>
          </a:xfrm>
          <a:prstGeom prst="rect">
            <a:avLst/>
          </a:prstGeom>
          <a:ln w="12700">
            <a:solidFill>
              <a:schemeClr val="tx1"/>
            </a:solidFill>
          </a:ln>
        </p:spPr>
        <p:txBody>
          <a:bodyPr wrap="square">
            <a:spAutoFit/>
          </a:bodyPr>
          <a:lstStyle/>
          <a:p>
            <a:pPr lvl="0" eaLnBrk="0" hangingPunct="0">
              <a:defRPr/>
            </a:pPr>
            <a:r>
              <a:rPr lang="en-US" sz="2000" b="1" dirty="0">
                <a:solidFill>
                  <a:schemeClr val="accent2">
                    <a:lumMod val="75000"/>
                  </a:schemeClr>
                </a:solidFill>
                <a:latin typeface="+mj-lt"/>
                <a:ea typeface="+mj-ea"/>
                <a:cs typeface="+mj-cs"/>
              </a:rPr>
              <a:t>Bandwidth</a:t>
            </a:r>
          </a:p>
        </p:txBody>
      </p:sp>
      <p:sp>
        <p:nvSpPr>
          <p:cNvPr id="8" name="Rectangle 7"/>
          <p:cNvSpPr>
            <a:spLocks noChangeArrowheads="1"/>
          </p:cNvSpPr>
          <p:nvPr/>
        </p:nvSpPr>
        <p:spPr bwMode="gray">
          <a:xfrm>
            <a:off x="442913" y="4572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Text Box 20"/>
          <p:cNvSpPr txBox="1">
            <a:spLocks noChangeArrowheads="1"/>
          </p:cNvSpPr>
          <p:nvPr/>
        </p:nvSpPr>
        <p:spPr bwMode="auto">
          <a:xfrm>
            <a:off x="152400" y="3962400"/>
            <a:ext cx="8839200" cy="2246769"/>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Another example of a </a:t>
            </a:r>
            <a:r>
              <a:rPr lang="en-US" sz="2800" b="0" i="0" dirty="0" err="1">
                <a:latin typeface="Times New Roman" pitchFamily="18" charset="0"/>
                <a:cs typeface="Times New Roman" pitchFamily="18" charset="0"/>
              </a:rPr>
              <a:t>nonperiodic</a:t>
            </a:r>
            <a:r>
              <a:rPr lang="en-US" sz="2800" b="0" i="0" dirty="0">
                <a:latin typeface="Times New Roman" pitchFamily="18" charset="0"/>
                <a:cs typeface="Times New Roman" pitchFamily="18" charset="0"/>
              </a:rPr>
              <a:t> composite signal is the signal propagated by an </a:t>
            </a:r>
            <a:r>
              <a:rPr lang="en-US" sz="2800" b="1" i="0" dirty="0">
                <a:latin typeface="Times New Roman" pitchFamily="18" charset="0"/>
                <a:cs typeface="Times New Roman" pitchFamily="18" charset="0"/>
              </a:rPr>
              <a:t>FM</a:t>
            </a:r>
            <a:r>
              <a:rPr lang="en-US" sz="2800" b="0" i="0" dirty="0">
                <a:latin typeface="Times New Roman" pitchFamily="18" charset="0"/>
                <a:cs typeface="Times New Roman" pitchFamily="18" charset="0"/>
              </a:rPr>
              <a:t> radio station. In the United States, each FM radio station is assigned a 200-kHz bandwidth. The total bandwidth dedicated to FM radio ranges from 88 to 108 </a:t>
            </a:r>
            <a:r>
              <a:rPr lang="en-US" sz="2800" b="0" i="0" dirty="0" err="1">
                <a:latin typeface="Times New Roman" pitchFamily="18" charset="0"/>
                <a:cs typeface="Times New Roman" pitchFamily="18" charset="0"/>
              </a:rPr>
              <a:t>MHz.</a:t>
            </a:r>
            <a:r>
              <a:rPr lang="en-US" sz="2800" b="0" i="0" dirty="0">
                <a:latin typeface="Times New Roman" pitchFamily="18" charset="0"/>
                <a:cs typeface="Times New Roman" pitchFamily="18" charset="0"/>
              </a:rPr>
              <a:t> </a:t>
            </a:r>
          </a:p>
        </p:txBody>
      </p:sp>
      <p:sp>
        <p:nvSpPr>
          <p:cNvPr id="10" name="Rectangle 9"/>
          <p:cNvSpPr/>
          <p:nvPr/>
        </p:nvSpPr>
        <p:spPr>
          <a:xfrm>
            <a:off x="76200" y="83820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20"/>
          <p:cNvSpPr txBox="1">
            <a:spLocks noChangeArrowheads="1"/>
          </p:cNvSpPr>
          <p:nvPr/>
        </p:nvSpPr>
        <p:spPr bwMode="auto">
          <a:xfrm>
            <a:off x="228600" y="1366421"/>
            <a:ext cx="8915400" cy="4832092"/>
          </a:xfrm>
          <a:prstGeom prst="rect">
            <a:avLst/>
          </a:prstGeom>
          <a:noFill/>
          <a:ln w="9525">
            <a:noFill/>
            <a:miter lim="800000"/>
            <a:headEnd/>
            <a:tailEnd/>
          </a:ln>
        </p:spPr>
        <p:txBody>
          <a:bodyPr wrap="square">
            <a:spAutoFit/>
          </a:bodyPr>
          <a:lstStyle/>
          <a:p>
            <a:pPr eaLnBrk="0" hangingPunct="0"/>
            <a:r>
              <a:rPr lang="en-US" sz="2800" b="0" i="0" dirty="0">
                <a:latin typeface="Times New Roman" pitchFamily="18" charset="0"/>
                <a:cs typeface="Times New Roman" pitchFamily="18" charset="0"/>
              </a:rPr>
              <a:t>Another example of a </a:t>
            </a:r>
            <a:r>
              <a:rPr lang="en-US" sz="2800" b="0" i="0" dirty="0" err="1">
                <a:latin typeface="Times New Roman" pitchFamily="18" charset="0"/>
                <a:cs typeface="Times New Roman" pitchFamily="18" charset="0"/>
              </a:rPr>
              <a:t>nonperiodic</a:t>
            </a:r>
            <a:r>
              <a:rPr lang="en-US" sz="2800" b="0" i="0" dirty="0">
                <a:latin typeface="Times New Roman" pitchFamily="18" charset="0"/>
                <a:cs typeface="Times New Roman" pitchFamily="18" charset="0"/>
              </a:rPr>
              <a:t> composite signal is the signal received by an old-fashioned analog black-and-white TV. </a:t>
            </a:r>
          </a:p>
          <a:p>
            <a:pPr eaLnBrk="0" hangingPunct="0"/>
            <a:r>
              <a:rPr lang="en-US" sz="2800" b="0" i="0" dirty="0">
                <a:latin typeface="Times New Roman" pitchFamily="18" charset="0"/>
                <a:cs typeface="Times New Roman" pitchFamily="18" charset="0"/>
              </a:rPr>
              <a:t>A TV screen is made up of pixels (picture elements) with each pixel being either white or black. The screen is scanned 30 times per second. If we assume a resolution of 525 × 700 (525 vertical lines and 700 horizontal lines), which is a ratio of 3:4, we have 367,500 pixels per screen. </a:t>
            </a:r>
          </a:p>
          <a:p>
            <a:pPr eaLnBrk="0" hangingPunct="0"/>
            <a:r>
              <a:rPr lang="en-US" sz="2800" b="0" i="0" dirty="0">
                <a:latin typeface="Times New Roman" pitchFamily="18" charset="0"/>
                <a:cs typeface="Times New Roman" pitchFamily="18" charset="0"/>
              </a:rPr>
              <a:t>If we scan the screen 30 times per second, </a:t>
            </a:r>
          </a:p>
          <a:p>
            <a:pPr eaLnBrk="0" hangingPunct="0"/>
            <a:r>
              <a:rPr lang="en-US" sz="2800" b="0" i="0" dirty="0">
                <a:latin typeface="Times New Roman" pitchFamily="18" charset="0"/>
                <a:cs typeface="Times New Roman" pitchFamily="18" charset="0"/>
              </a:rPr>
              <a:t>this is 367,500 × 30 = 11,025,000 pixels per second. </a:t>
            </a:r>
          </a:p>
          <a:p>
            <a:pPr eaLnBrk="0" hangingPunct="0"/>
            <a:r>
              <a:rPr lang="en-US" sz="2800" b="0" i="0" dirty="0">
                <a:latin typeface="Times New Roman" pitchFamily="18" charset="0"/>
                <a:cs typeface="Times New Roman" pitchFamily="18" charset="0"/>
              </a:rPr>
              <a:t>The worst-case scenario is alternating black and white pixels. </a:t>
            </a:r>
          </a:p>
        </p:txBody>
      </p:sp>
      <p:sp>
        <p:nvSpPr>
          <p:cNvPr id="7" name="Rectangle 6"/>
          <p:cNvSpPr/>
          <p:nvPr/>
        </p:nvSpPr>
        <p:spPr>
          <a:xfrm>
            <a:off x="0" y="0"/>
            <a:ext cx="1371600" cy="400110"/>
          </a:xfrm>
          <a:prstGeom prst="rect">
            <a:avLst/>
          </a:prstGeom>
          <a:ln w="12700">
            <a:solidFill>
              <a:schemeClr val="tx1"/>
            </a:solidFill>
          </a:ln>
        </p:spPr>
        <p:txBody>
          <a:bodyPr wrap="square">
            <a:spAutoFit/>
          </a:bodyPr>
          <a:lstStyle/>
          <a:p>
            <a:pPr lvl="0" eaLnBrk="0" hangingPunct="0">
              <a:defRPr/>
            </a:pPr>
            <a:r>
              <a:rPr lang="en-US" sz="2000" b="1" dirty="0">
                <a:solidFill>
                  <a:schemeClr val="accent2">
                    <a:lumMod val="75000"/>
                  </a:schemeClr>
                </a:solidFill>
                <a:latin typeface="+mj-lt"/>
                <a:ea typeface="+mj-ea"/>
                <a:cs typeface="+mj-cs"/>
              </a:rPr>
              <a:t>Bandwidth</a:t>
            </a:r>
          </a:p>
        </p:txBody>
      </p:sp>
      <p:sp>
        <p:nvSpPr>
          <p:cNvPr id="8" name="Rectangle 7"/>
          <p:cNvSpPr>
            <a:spLocks noChangeArrowheads="1"/>
          </p:cNvSpPr>
          <p:nvPr/>
        </p:nvSpPr>
        <p:spPr bwMode="gray">
          <a:xfrm>
            <a:off x="442913" y="4572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8"/>
          <p:cNvSpPr/>
          <p:nvPr/>
        </p:nvSpPr>
        <p:spPr>
          <a:xfrm>
            <a:off x="76200" y="77218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20"/>
          <p:cNvSpPr txBox="1">
            <a:spLocks noChangeArrowheads="1"/>
          </p:cNvSpPr>
          <p:nvPr/>
        </p:nvSpPr>
        <p:spPr bwMode="auto">
          <a:xfrm>
            <a:off x="152400" y="859334"/>
            <a:ext cx="8839200" cy="5693866"/>
          </a:xfrm>
          <a:prstGeom prst="rect">
            <a:avLst/>
          </a:prstGeom>
          <a:noFill/>
          <a:ln w="9525">
            <a:noFill/>
            <a:miter lim="800000"/>
            <a:headEnd/>
            <a:tailEnd/>
          </a:ln>
        </p:spPr>
        <p:txBody>
          <a:bodyPr>
            <a:spAutoFit/>
          </a:bodyPr>
          <a:lstStyle/>
          <a:p>
            <a:pPr eaLnBrk="0" hangingPunct="0"/>
            <a:r>
              <a:rPr lang="en-US" sz="2800" dirty="0">
                <a:latin typeface="Times New Roman" pitchFamily="18" charset="0"/>
                <a:cs typeface="Times New Roman" pitchFamily="18" charset="0"/>
              </a:rPr>
              <a:t>In this case, we need to represent one color by the minimum amplitude and the other color by the maximum amplitude. We can send 2 pixels per cycle. </a:t>
            </a:r>
          </a:p>
          <a:p>
            <a:pPr eaLnBrk="0" hangingPunct="0"/>
            <a:r>
              <a:rPr lang="en-US" sz="2800" b="0" i="0" dirty="0">
                <a:latin typeface="Times New Roman" pitchFamily="18" charset="0"/>
                <a:cs typeface="Times New Roman" pitchFamily="18" charset="0"/>
              </a:rPr>
              <a:t>Therefore, we need 11,025,000 / 2 = 5,512,500 cycles per second, or Hz. </a:t>
            </a:r>
          </a:p>
          <a:p>
            <a:pPr eaLnBrk="0" hangingPunct="0"/>
            <a:r>
              <a:rPr lang="en-US" sz="2800" b="0" i="0" dirty="0">
                <a:latin typeface="Times New Roman" pitchFamily="18" charset="0"/>
                <a:cs typeface="Times New Roman" pitchFamily="18" charset="0"/>
              </a:rPr>
              <a:t>The </a:t>
            </a:r>
            <a:r>
              <a:rPr lang="en-US" sz="2800" b="1" i="0" dirty="0">
                <a:latin typeface="Times New Roman" pitchFamily="18" charset="0"/>
                <a:cs typeface="Times New Roman" pitchFamily="18" charset="0"/>
              </a:rPr>
              <a:t>bandwidth</a:t>
            </a:r>
            <a:r>
              <a:rPr lang="en-US" sz="2800" b="0" i="0" dirty="0">
                <a:latin typeface="Times New Roman" pitchFamily="18" charset="0"/>
                <a:cs typeface="Times New Roman" pitchFamily="18" charset="0"/>
              </a:rPr>
              <a:t> needed is 5.5124 </a:t>
            </a:r>
            <a:r>
              <a:rPr lang="en-US" sz="2800" b="0" i="0" dirty="0" err="1">
                <a:latin typeface="Times New Roman" pitchFamily="18" charset="0"/>
                <a:cs typeface="Times New Roman" pitchFamily="18" charset="0"/>
              </a:rPr>
              <a:t>MHz.</a:t>
            </a:r>
            <a:r>
              <a:rPr lang="en-US" sz="2800" b="0" i="0" dirty="0">
                <a:latin typeface="Times New Roman" pitchFamily="18" charset="0"/>
                <a:cs typeface="Times New Roman" pitchFamily="18" charset="0"/>
              </a:rPr>
              <a:t> This worst-case scenario has such a low probability of occurrence that the assumption is that we need only 70 percent of this bandwidth, which is 3.85 </a:t>
            </a:r>
            <a:r>
              <a:rPr lang="en-US" sz="2800" b="0" i="0" dirty="0" err="1">
                <a:latin typeface="Times New Roman" pitchFamily="18" charset="0"/>
                <a:cs typeface="Times New Roman" pitchFamily="18" charset="0"/>
              </a:rPr>
              <a:t>MHz.</a:t>
            </a:r>
            <a:r>
              <a:rPr lang="en-US" sz="2800" b="0" i="0" dirty="0">
                <a:latin typeface="Times New Roman" pitchFamily="18" charset="0"/>
                <a:cs typeface="Times New Roman" pitchFamily="18" charset="0"/>
              </a:rPr>
              <a:t> </a:t>
            </a:r>
          </a:p>
          <a:p>
            <a:pPr eaLnBrk="0" hangingPunct="0"/>
            <a:r>
              <a:rPr lang="en-US" sz="2800" b="0" i="0" dirty="0">
                <a:latin typeface="Times New Roman" pitchFamily="18" charset="0"/>
                <a:cs typeface="Times New Roman" pitchFamily="18" charset="0"/>
              </a:rPr>
              <a:t>Since audio and synchronization signals are also needed, a 4-MHz bandwidth has been set aside for each black and white TV channel. An analog color TV channel has a 6-MHz bandwidth.</a:t>
            </a:r>
          </a:p>
        </p:txBody>
      </p:sp>
      <p:sp>
        <p:nvSpPr>
          <p:cNvPr id="7" name="Rectangle 6"/>
          <p:cNvSpPr/>
          <p:nvPr/>
        </p:nvSpPr>
        <p:spPr>
          <a:xfrm>
            <a:off x="0" y="0"/>
            <a:ext cx="1371600" cy="400110"/>
          </a:xfrm>
          <a:prstGeom prst="rect">
            <a:avLst/>
          </a:prstGeom>
          <a:ln w="12700">
            <a:solidFill>
              <a:schemeClr val="tx1"/>
            </a:solidFill>
          </a:ln>
        </p:spPr>
        <p:txBody>
          <a:bodyPr wrap="square">
            <a:spAutoFit/>
          </a:bodyPr>
          <a:lstStyle/>
          <a:p>
            <a:pPr lvl="0" eaLnBrk="0" hangingPunct="0">
              <a:defRPr/>
            </a:pPr>
            <a:r>
              <a:rPr lang="en-US" sz="2000" b="1" dirty="0">
                <a:solidFill>
                  <a:schemeClr val="accent2">
                    <a:lumMod val="75000"/>
                  </a:schemeClr>
                </a:solidFill>
                <a:latin typeface="+mj-lt"/>
                <a:ea typeface="+mj-ea"/>
                <a:cs typeface="+mj-cs"/>
              </a:rPr>
              <a:t>Bandwidth</a:t>
            </a:r>
          </a:p>
        </p:txBody>
      </p:sp>
      <p:sp>
        <p:nvSpPr>
          <p:cNvPr id="8" name="Rectangle 7"/>
          <p:cNvSpPr>
            <a:spLocks noChangeArrowheads="1"/>
          </p:cNvSpPr>
          <p:nvPr/>
        </p:nvSpPr>
        <p:spPr bwMode="gray">
          <a:xfrm>
            <a:off x="442913" y="4572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1295400"/>
            <a:ext cx="8229600" cy="4525963"/>
          </a:xfrm>
        </p:spPr>
        <p:txBody>
          <a:bodyPr>
            <a:noAutofit/>
          </a:bodyPr>
          <a:lstStyle/>
          <a:p>
            <a:pPr>
              <a:buFont typeface="Wingdings" pitchFamily="2" charset="2"/>
              <a:buChar char="§"/>
            </a:pPr>
            <a:r>
              <a:rPr kumimoji="1" lang="en-US" sz="3200" dirty="0">
                <a:solidFill>
                  <a:schemeClr val="tx1"/>
                </a:solidFill>
              </a:rPr>
              <a:t>Spectrum</a:t>
            </a:r>
          </a:p>
          <a:p>
            <a:pPr lvl="2">
              <a:buFont typeface="Wingdings" pitchFamily="2" charset="2"/>
              <a:buChar char="§"/>
            </a:pPr>
            <a:r>
              <a:rPr kumimoji="1" lang="en-US" sz="2600" dirty="0">
                <a:solidFill>
                  <a:schemeClr val="tx1"/>
                </a:solidFill>
              </a:rPr>
              <a:t>range of frequencies contained in signal</a:t>
            </a:r>
          </a:p>
          <a:p>
            <a:pPr>
              <a:buFont typeface="Wingdings" pitchFamily="2" charset="2"/>
              <a:buChar char="§"/>
            </a:pPr>
            <a:r>
              <a:rPr kumimoji="1" lang="en-US" sz="3200" dirty="0">
                <a:solidFill>
                  <a:schemeClr val="tx1"/>
                </a:solidFill>
              </a:rPr>
              <a:t>Absolute bandwidth</a:t>
            </a:r>
          </a:p>
          <a:p>
            <a:pPr lvl="2">
              <a:buFont typeface="Wingdings" pitchFamily="2" charset="2"/>
              <a:buChar char="§"/>
            </a:pPr>
            <a:r>
              <a:rPr kumimoji="1" lang="en-US" sz="2600" dirty="0">
                <a:solidFill>
                  <a:schemeClr val="tx1"/>
                </a:solidFill>
              </a:rPr>
              <a:t>width of spectrum</a:t>
            </a:r>
          </a:p>
          <a:p>
            <a:pPr>
              <a:buFont typeface="Wingdings" pitchFamily="2" charset="2"/>
              <a:buChar char="§"/>
            </a:pPr>
            <a:r>
              <a:rPr kumimoji="1" lang="en-US" sz="3200" dirty="0">
                <a:solidFill>
                  <a:schemeClr val="tx1"/>
                </a:solidFill>
              </a:rPr>
              <a:t>Effective bandwidth</a:t>
            </a:r>
          </a:p>
          <a:p>
            <a:pPr lvl="2">
              <a:buFont typeface="Wingdings" pitchFamily="2" charset="2"/>
              <a:buChar char="§"/>
            </a:pPr>
            <a:r>
              <a:rPr kumimoji="1" lang="en-US" sz="2600" dirty="0">
                <a:solidFill>
                  <a:schemeClr val="tx1"/>
                </a:solidFill>
              </a:rPr>
              <a:t>often just bandwidth</a:t>
            </a:r>
          </a:p>
          <a:p>
            <a:pPr lvl="2">
              <a:buFont typeface="Wingdings" pitchFamily="2" charset="2"/>
              <a:buChar char="§"/>
            </a:pPr>
            <a:r>
              <a:rPr kumimoji="1" lang="en-US" sz="2600" dirty="0">
                <a:solidFill>
                  <a:schemeClr val="tx1"/>
                </a:solidFill>
              </a:rPr>
              <a:t>narrow band of frequencies containing most energy</a:t>
            </a:r>
          </a:p>
          <a:p>
            <a:pPr>
              <a:buFont typeface="Wingdings" pitchFamily="2" charset="2"/>
              <a:buChar char="§"/>
            </a:pPr>
            <a:r>
              <a:rPr kumimoji="1" lang="en-US" sz="3200" dirty="0">
                <a:solidFill>
                  <a:schemeClr val="tx1"/>
                </a:solidFill>
              </a:rPr>
              <a:t>DC Component</a:t>
            </a:r>
          </a:p>
          <a:p>
            <a:pPr lvl="2">
              <a:buFont typeface="Wingdings" pitchFamily="2" charset="2"/>
              <a:buChar char="§"/>
            </a:pPr>
            <a:r>
              <a:rPr kumimoji="1" lang="en-US" sz="2600" dirty="0">
                <a:solidFill>
                  <a:schemeClr val="tx1"/>
                </a:solidFill>
              </a:rPr>
              <a:t>component of zero frequency</a:t>
            </a:r>
          </a:p>
        </p:txBody>
      </p:sp>
      <p:sp>
        <p:nvSpPr>
          <p:cNvPr id="5" name="Rectangle 2"/>
          <p:cNvSpPr>
            <a:spLocks noChangeArrowheads="1"/>
          </p:cNvSpPr>
          <p:nvPr/>
        </p:nvSpPr>
        <p:spPr bwMode="ltGray">
          <a:xfrm>
            <a:off x="366713" y="2746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6" name="Rectangle 3"/>
          <p:cNvSpPr>
            <a:spLocks noChangeArrowheads="1"/>
          </p:cNvSpPr>
          <p:nvPr/>
        </p:nvSpPr>
        <p:spPr bwMode="ltGray">
          <a:xfrm>
            <a:off x="749300" y="2746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7" name="Rectangle 4"/>
          <p:cNvSpPr>
            <a:spLocks noChangeArrowheads="1"/>
          </p:cNvSpPr>
          <p:nvPr/>
        </p:nvSpPr>
        <p:spPr bwMode="ltGray">
          <a:xfrm>
            <a:off x="490538" y="6969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8" name="Rectangle 5"/>
          <p:cNvSpPr>
            <a:spLocks noChangeArrowheads="1"/>
          </p:cNvSpPr>
          <p:nvPr/>
        </p:nvSpPr>
        <p:spPr bwMode="ltGray">
          <a:xfrm>
            <a:off x="860425" y="6969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6"/>
          <p:cNvSpPr>
            <a:spLocks noChangeArrowheads="1"/>
          </p:cNvSpPr>
          <p:nvPr/>
        </p:nvSpPr>
        <p:spPr bwMode="ltGray">
          <a:xfrm>
            <a:off x="76200" y="6238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7"/>
          <p:cNvSpPr>
            <a:spLocks noChangeArrowheads="1"/>
          </p:cNvSpPr>
          <p:nvPr/>
        </p:nvSpPr>
        <p:spPr bwMode="gray">
          <a:xfrm>
            <a:off x="711200" y="1666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1" name="Rectangle 10"/>
          <p:cNvSpPr>
            <a:spLocks noChangeArrowheads="1"/>
          </p:cNvSpPr>
          <p:nvPr/>
        </p:nvSpPr>
        <p:spPr bwMode="gray">
          <a:xfrm>
            <a:off x="442913" y="70008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65538" name="Rectangle 2"/>
          <p:cNvSpPr>
            <a:spLocks noGrp="1" noChangeArrowheads="1"/>
          </p:cNvSpPr>
          <p:nvPr>
            <p:ph type="title"/>
          </p:nvPr>
        </p:nvSpPr>
        <p:spPr>
          <a:xfrm>
            <a:off x="1219200" y="-30162"/>
            <a:ext cx="7391400" cy="715962"/>
          </a:xfrm>
        </p:spPr>
        <p:txBody>
          <a:bodyPr>
            <a:normAutofit/>
          </a:bodyPr>
          <a:lstStyle/>
          <a:p>
            <a:r>
              <a:rPr lang="en-US" b="1" dirty="0"/>
              <a:t>Spectrum &amp; Bandwidth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95400" y="0"/>
            <a:ext cx="7239000" cy="715962"/>
          </a:xfrm>
        </p:spPr>
        <p:txBody>
          <a:bodyPr>
            <a:normAutofit/>
          </a:bodyPr>
          <a:lstStyle/>
          <a:p>
            <a:r>
              <a:rPr lang="en-US" b="1" dirty="0"/>
              <a:t>Data Rate and Bandwidth</a:t>
            </a:r>
          </a:p>
        </p:txBody>
      </p:sp>
      <p:sp>
        <p:nvSpPr>
          <p:cNvPr id="67587" name="Rectangle 3"/>
          <p:cNvSpPr>
            <a:spLocks noGrp="1" noChangeArrowheads="1"/>
          </p:cNvSpPr>
          <p:nvPr>
            <p:ph type="body" idx="1"/>
          </p:nvPr>
        </p:nvSpPr>
        <p:spPr>
          <a:xfrm>
            <a:off x="533400" y="1524000"/>
            <a:ext cx="8229600" cy="4759325"/>
          </a:xfrm>
        </p:spPr>
        <p:txBody>
          <a:bodyPr vert="horz" lIns="91440" tIns="45720" rIns="91440" bIns="45720" rtlCol="0">
            <a:noAutofit/>
          </a:bodyPr>
          <a:lstStyle/>
          <a:p>
            <a:pPr>
              <a:lnSpc>
                <a:spcPct val="90000"/>
              </a:lnSpc>
              <a:buFont typeface="Wingdings" pitchFamily="2" charset="2"/>
              <a:buChar char="§"/>
            </a:pPr>
            <a:r>
              <a:rPr kumimoji="1" lang="en-US" sz="3200" dirty="0">
                <a:solidFill>
                  <a:schemeClr val="tx1"/>
                </a:solidFill>
              </a:rPr>
              <a:t>Any transmission system has a limited band of frequencies,</a:t>
            </a:r>
          </a:p>
          <a:p>
            <a:pPr>
              <a:lnSpc>
                <a:spcPct val="90000"/>
              </a:lnSpc>
              <a:buFont typeface="Wingdings" pitchFamily="2" charset="2"/>
              <a:buChar char="§"/>
            </a:pPr>
            <a:r>
              <a:rPr kumimoji="1" lang="en-US" sz="3200" dirty="0">
                <a:solidFill>
                  <a:schemeClr val="tx1"/>
                </a:solidFill>
              </a:rPr>
              <a:t>this limits the data rate that can be carried,</a:t>
            </a:r>
          </a:p>
          <a:p>
            <a:pPr>
              <a:lnSpc>
                <a:spcPct val="90000"/>
              </a:lnSpc>
              <a:buFont typeface="Wingdings" pitchFamily="2" charset="2"/>
              <a:buChar char="§"/>
            </a:pPr>
            <a:r>
              <a:rPr kumimoji="1" lang="en-US" sz="3200" dirty="0">
                <a:solidFill>
                  <a:schemeClr val="tx1"/>
                </a:solidFill>
              </a:rPr>
              <a:t>square have infinite components and hence bandwidth,</a:t>
            </a:r>
          </a:p>
          <a:p>
            <a:pPr>
              <a:lnSpc>
                <a:spcPct val="90000"/>
              </a:lnSpc>
              <a:buFont typeface="Wingdings" pitchFamily="2" charset="2"/>
              <a:buChar char="§"/>
            </a:pPr>
            <a:r>
              <a:rPr kumimoji="1" lang="en-US" sz="3200" dirty="0">
                <a:solidFill>
                  <a:schemeClr val="tx1"/>
                </a:solidFill>
              </a:rPr>
              <a:t>but most energy in first few components,</a:t>
            </a:r>
          </a:p>
          <a:p>
            <a:pPr>
              <a:lnSpc>
                <a:spcPct val="90000"/>
              </a:lnSpc>
              <a:buFont typeface="Wingdings" pitchFamily="2" charset="2"/>
              <a:buChar char="§"/>
            </a:pPr>
            <a:r>
              <a:rPr kumimoji="1" lang="en-US" sz="3200" dirty="0">
                <a:solidFill>
                  <a:schemeClr val="tx1"/>
                </a:solidFill>
              </a:rPr>
              <a:t>limited bandwidth increases distortion,</a:t>
            </a:r>
          </a:p>
          <a:p>
            <a:pPr>
              <a:lnSpc>
                <a:spcPct val="90000"/>
              </a:lnSpc>
              <a:buFont typeface="Wingdings" pitchFamily="2" charset="2"/>
              <a:buChar char="§"/>
            </a:pPr>
            <a:r>
              <a:rPr kumimoji="1" lang="en-US" sz="3200" dirty="0">
                <a:solidFill>
                  <a:schemeClr val="tx1"/>
                </a:solidFill>
              </a:rPr>
              <a:t>have a direct relationship between data rate &amp; bandwidth.</a:t>
            </a:r>
          </a:p>
          <a:p>
            <a:pPr>
              <a:lnSpc>
                <a:spcPct val="90000"/>
              </a:lnSpc>
              <a:buFont typeface="Wingdings" pitchFamily="2" charset="2"/>
              <a:buChar char="§"/>
            </a:pPr>
            <a:endParaRPr kumimoji="1" lang="en-US" sz="3200" dirty="0">
              <a:solidFill>
                <a:schemeClr val="tx1"/>
              </a:solidFill>
            </a:endParaRPr>
          </a:p>
        </p:txBody>
      </p:sp>
      <p:sp>
        <p:nvSpPr>
          <p:cNvPr id="4" name="Rectangle 2"/>
          <p:cNvSpPr>
            <a:spLocks noChangeArrowheads="1"/>
          </p:cNvSpPr>
          <p:nvPr/>
        </p:nvSpPr>
        <p:spPr bwMode="ltGray">
          <a:xfrm>
            <a:off x="366713" y="2746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5" name="Rectangle 3"/>
          <p:cNvSpPr>
            <a:spLocks noChangeArrowheads="1"/>
          </p:cNvSpPr>
          <p:nvPr/>
        </p:nvSpPr>
        <p:spPr bwMode="ltGray">
          <a:xfrm>
            <a:off x="749300" y="2746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6" name="Rectangle 4"/>
          <p:cNvSpPr>
            <a:spLocks noChangeArrowheads="1"/>
          </p:cNvSpPr>
          <p:nvPr/>
        </p:nvSpPr>
        <p:spPr bwMode="ltGray">
          <a:xfrm>
            <a:off x="490538" y="6969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7" name="Rectangle 5"/>
          <p:cNvSpPr>
            <a:spLocks noChangeArrowheads="1"/>
          </p:cNvSpPr>
          <p:nvPr/>
        </p:nvSpPr>
        <p:spPr bwMode="ltGray">
          <a:xfrm>
            <a:off x="860425" y="6969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Rectangle 6"/>
          <p:cNvSpPr>
            <a:spLocks noChangeArrowheads="1"/>
          </p:cNvSpPr>
          <p:nvPr/>
        </p:nvSpPr>
        <p:spPr bwMode="ltGray">
          <a:xfrm>
            <a:off x="76200" y="6238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7"/>
          <p:cNvSpPr>
            <a:spLocks noChangeArrowheads="1"/>
          </p:cNvSpPr>
          <p:nvPr/>
        </p:nvSpPr>
        <p:spPr bwMode="gray">
          <a:xfrm>
            <a:off x="711200" y="1666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9"/>
          <p:cNvSpPr>
            <a:spLocks noChangeArrowheads="1"/>
          </p:cNvSpPr>
          <p:nvPr/>
        </p:nvSpPr>
        <p:spPr bwMode="gray">
          <a:xfrm>
            <a:off x="442913" y="70008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4"/>
          <p:cNvSpPr>
            <a:spLocks noChangeArrowheads="1"/>
          </p:cNvSpPr>
          <p:nvPr/>
        </p:nvSpPr>
        <p:spPr bwMode="auto">
          <a:xfrm>
            <a:off x="228600" y="2876490"/>
            <a:ext cx="8839200" cy="400110"/>
          </a:xfrm>
          <a:prstGeom prst="rect">
            <a:avLst/>
          </a:prstGeom>
          <a:solidFill>
            <a:schemeClr val="bg1">
              <a:alpha val="0"/>
            </a:schemeClr>
          </a:solidFill>
          <a:ln w="9525">
            <a:noFill/>
            <a:miter lim="800000"/>
            <a:headEnd/>
            <a:tailEnd/>
          </a:ln>
        </p:spPr>
        <p:txBody>
          <a:bodyPr wrap="square" anchor="ctr">
            <a:spAutoFit/>
          </a:bodyPr>
          <a:lstStyle/>
          <a:p>
            <a:pPr eaLnBrk="0" hangingPunct="0"/>
            <a:r>
              <a:rPr lang="en-US" sz="2000" dirty="0">
                <a:latin typeface="Times-BoldItalic"/>
              </a:rPr>
              <a:t>The time and frequency domains of periodic and </a:t>
            </a:r>
            <a:r>
              <a:rPr lang="en-US" sz="2000" dirty="0" err="1">
                <a:latin typeface="Times-BoldItalic"/>
              </a:rPr>
              <a:t>nonperiodic</a:t>
            </a:r>
            <a:r>
              <a:rPr lang="en-US" sz="2000" dirty="0">
                <a:latin typeface="Times-BoldItalic"/>
              </a:rPr>
              <a:t> digital signals</a:t>
            </a:r>
          </a:p>
        </p:txBody>
      </p:sp>
      <p:pic>
        <p:nvPicPr>
          <p:cNvPr id="15364" name="Picture 2"/>
          <p:cNvPicPr>
            <a:picLocks noChangeAspect="1" noChangeArrowheads="1"/>
          </p:cNvPicPr>
          <p:nvPr/>
        </p:nvPicPr>
        <p:blipFill>
          <a:blip r:embed="rId3" cstate="print"/>
          <a:srcRect/>
          <a:stretch>
            <a:fillRect/>
          </a:stretch>
        </p:blipFill>
        <p:spPr bwMode="auto">
          <a:xfrm>
            <a:off x="687388" y="3262312"/>
            <a:ext cx="8032750" cy="1995488"/>
          </a:xfrm>
          <a:prstGeom prst="rect">
            <a:avLst/>
          </a:prstGeom>
          <a:noFill/>
          <a:ln w="9525">
            <a:noFill/>
            <a:miter lim="800000"/>
            <a:headEnd/>
            <a:tailEnd/>
          </a:ln>
        </p:spPr>
      </p:pic>
      <p:pic>
        <p:nvPicPr>
          <p:cNvPr id="15365" name="Picture 3"/>
          <p:cNvPicPr>
            <a:picLocks noChangeAspect="1" noChangeArrowheads="1"/>
          </p:cNvPicPr>
          <p:nvPr/>
        </p:nvPicPr>
        <p:blipFill>
          <a:blip r:embed="rId4" cstate="print"/>
          <a:srcRect/>
          <a:stretch>
            <a:fillRect/>
          </a:stretch>
        </p:blipFill>
        <p:spPr bwMode="auto">
          <a:xfrm>
            <a:off x="685800" y="5324475"/>
            <a:ext cx="8037513" cy="1533525"/>
          </a:xfrm>
          <a:prstGeom prst="rect">
            <a:avLst/>
          </a:prstGeom>
          <a:noFill/>
          <a:ln w="9525">
            <a:noFill/>
            <a:miter lim="800000"/>
            <a:headEnd/>
            <a:tailEnd/>
          </a:ln>
        </p:spPr>
      </p:pic>
      <p:sp>
        <p:nvSpPr>
          <p:cNvPr id="7" name="Rectangle 2"/>
          <p:cNvSpPr>
            <a:spLocks noChangeArrowheads="1"/>
          </p:cNvSpPr>
          <p:nvPr/>
        </p:nvSpPr>
        <p:spPr bwMode="ltGray">
          <a:xfrm>
            <a:off x="366713" y="1984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8" name="Rectangle 3"/>
          <p:cNvSpPr>
            <a:spLocks noChangeArrowheads="1"/>
          </p:cNvSpPr>
          <p:nvPr/>
        </p:nvSpPr>
        <p:spPr bwMode="ltGray">
          <a:xfrm>
            <a:off x="749300" y="1984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4"/>
          <p:cNvSpPr>
            <a:spLocks noChangeArrowheads="1"/>
          </p:cNvSpPr>
          <p:nvPr/>
        </p:nvSpPr>
        <p:spPr bwMode="ltGray">
          <a:xfrm>
            <a:off x="490538" y="6207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5"/>
          <p:cNvSpPr>
            <a:spLocks noChangeArrowheads="1"/>
          </p:cNvSpPr>
          <p:nvPr/>
        </p:nvSpPr>
        <p:spPr bwMode="ltGray">
          <a:xfrm>
            <a:off x="860425" y="6207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1" name="Rectangle 6"/>
          <p:cNvSpPr>
            <a:spLocks noChangeArrowheads="1"/>
          </p:cNvSpPr>
          <p:nvPr/>
        </p:nvSpPr>
        <p:spPr bwMode="ltGray">
          <a:xfrm>
            <a:off x="76200" y="5476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2" name="Rectangle 7"/>
          <p:cNvSpPr>
            <a:spLocks noChangeArrowheads="1"/>
          </p:cNvSpPr>
          <p:nvPr/>
        </p:nvSpPr>
        <p:spPr bwMode="gray">
          <a:xfrm>
            <a:off x="711200" y="904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3" name="Rectangle 12"/>
          <p:cNvSpPr>
            <a:spLocks noChangeArrowheads="1"/>
          </p:cNvSpPr>
          <p:nvPr/>
        </p:nvSpPr>
        <p:spPr bwMode="gray">
          <a:xfrm>
            <a:off x="442913" y="62388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4" name="Text Box 9"/>
          <p:cNvSpPr txBox="1">
            <a:spLocks noChangeArrowheads="1"/>
          </p:cNvSpPr>
          <p:nvPr/>
        </p:nvSpPr>
        <p:spPr bwMode="auto">
          <a:xfrm>
            <a:off x="1219200" y="-76200"/>
            <a:ext cx="6183039" cy="707886"/>
          </a:xfrm>
          <a:prstGeom prst="rect">
            <a:avLst/>
          </a:prstGeom>
        </p:spPr>
        <p:txBody>
          <a:bodyPr>
            <a:norm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pPr>
            <a:r>
              <a:rPr lang="en-US" sz="4000" i="0" dirty="0">
                <a:solidFill>
                  <a:schemeClr val="accent2">
                    <a:lumMod val="75000"/>
                  </a:schemeClr>
                </a:solidFill>
                <a:latin typeface="+mj-lt"/>
                <a:ea typeface="+mj-ea"/>
                <a:cs typeface="+mj-cs"/>
              </a:rPr>
              <a:t>Digital As </a:t>
            </a:r>
            <a:r>
              <a:rPr lang="pt-BR" sz="4000" i="0" dirty="0">
                <a:solidFill>
                  <a:schemeClr val="accent2">
                    <a:lumMod val="75000"/>
                  </a:schemeClr>
                </a:solidFill>
                <a:latin typeface="+mj-lt"/>
                <a:ea typeface="+mj-ea"/>
                <a:cs typeface="+mj-cs"/>
              </a:rPr>
              <a:t>Composite Analog</a:t>
            </a:r>
            <a:endParaRPr lang="en-US" sz="4000" i="0" dirty="0">
              <a:solidFill>
                <a:schemeClr val="accent2">
                  <a:lumMod val="75000"/>
                </a:schemeClr>
              </a:solidFill>
              <a:latin typeface="+mj-lt"/>
              <a:ea typeface="+mj-ea"/>
              <a:cs typeface="+mj-cs"/>
            </a:endParaRPr>
          </a:p>
        </p:txBody>
      </p:sp>
      <p:sp>
        <p:nvSpPr>
          <p:cNvPr id="15" name="Rectangle 10"/>
          <p:cNvSpPr>
            <a:spLocks noChangeArrowheads="1"/>
          </p:cNvSpPr>
          <p:nvPr/>
        </p:nvSpPr>
        <p:spPr bwMode="auto">
          <a:xfrm>
            <a:off x="228600" y="990600"/>
            <a:ext cx="8763000" cy="1938992"/>
          </a:xfrm>
          <a:prstGeom prst="rect">
            <a:avLst/>
          </a:prstGeom>
          <a:solidFill>
            <a:schemeClr val="bg1">
              <a:alpha val="0"/>
            </a:schemeClr>
          </a:solidFill>
          <a:ln w="9525">
            <a:noFill/>
            <a:miter lim="800000"/>
            <a:headEnd/>
            <a:tailEnd/>
          </a:ln>
        </p:spPr>
        <p:txBody>
          <a:bodyPr wrap="square">
            <a:spAutoFit/>
          </a:bodyPr>
          <a:lstStyle/>
          <a:p>
            <a:pPr algn="just" eaLnBrk="0" hangingPunct="0"/>
            <a:r>
              <a:rPr lang="en-US" sz="2000" dirty="0">
                <a:latin typeface="Times New Roman" pitchFamily="18" charset="0"/>
              </a:rPr>
              <a:t>Based on Fourier analysis, a digital signal is a composite analog signal. Fourier analysis can be used to decompose a digital signal. If the digital signal is periodic, which is rare in data communications, the decomposed signal has a frequency domain representation with an infinite bandwidth and discrete frequencies. If the digital signal is </a:t>
            </a:r>
            <a:r>
              <a:rPr lang="en-US" sz="2000" dirty="0" err="1">
                <a:latin typeface="Times New Roman" pitchFamily="18" charset="0"/>
              </a:rPr>
              <a:t>nonperiodic</a:t>
            </a:r>
            <a:r>
              <a:rPr lang="en-US" sz="2000" dirty="0">
                <a:latin typeface="Times New Roman" pitchFamily="18" charset="0"/>
              </a:rPr>
              <a:t>, the decomposed signal still has an infinite bandwidth, but the frequencies are continuous.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ipe(left)">
                                      <p:cBhvr>
                                        <p:cTn id="1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9"/>
          <p:cNvSpPr txBox="1">
            <a:spLocks noChangeArrowheads="1"/>
          </p:cNvSpPr>
          <p:nvPr/>
        </p:nvSpPr>
        <p:spPr bwMode="auto">
          <a:xfrm>
            <a:off x="1219200" y="0"/>
            <a:ext cx="6579750" cy="707886"/>
          </a:xfrm>
          <a:prstGeom prst="rect">
            <a:avLst/>
          </a:prstGeom>
        </p:spPr>
        <p:txBody>
          <a:bodyPr>
            <a:norm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4000" i="0" dirty="0">
                <a:solidFill>
                  <a:schemeClr val="accent2">
                    <a:lumMod val="75000"/>
                  </a:schemeClr>
                </a:solidFill>
                <a:latin typeface="+mj-lt"/>
                <a:ea typeface="+mj-ea"/>
                <a:cs typeface="+mj-cs"/>
              </a:rPr>
              <a:t>Transmission of Digital Signals</a:t>
            </a:r>
            <a:endParaRPr lang="en-US" sz="4000" i="0" dirty="0">
              <a:solidFill>
                <a:schemeClr val="accent2">
                  <a:lumMod val="75000"/>
                </a:schemeClr>
              </a:solidFill>
              <a:latin typeface="+mj-lt"/>
              <a:ea typeface="+mj-ea"/>
              <a:cs typeface="+mj-cs"/>
            </a:endParaRPr>
          </a:p>
        </p:txBody>
      </p:sp>
      <p:sp>
        <p:nvSpPr>
          <p:cNvPr id="136202" name="Rectangle 10"/>
          <p:cNvSpPr>
            <a:spLocks noChangeArrowheads="1"/>
          </p:cNvSpPr>
          <p:nvPr/>
        </p:nvSpPr>
        <p:spPr bwMode="auto">
          <a:xfrm>
            <a:off x="381000" y="1293813"/>
            <a:ext cx="7924800" cy="4832092"/>
          </a:xfrm>
          <a:prstGeom prst="rect">
            <a:avLst/>
          </a:prstGeom>
          <a:solidFill>
            <a:schemeClr val="bg1">
              <a:alpha val="0"/>
            </a:schemeClr>
          </a:solidFill>
          <a:ln w="9525">
            <a:noFill/>
            <a:miter lim="800000"/>
            <a:headEnd/>
            <a:tailEnd/>
          </a:ln>
        </p:spPr>
        <p:txBody>
          <a:bodyPr>
            <a:spAutoFit/>
          </a:bodyPr>
          <a:lstStyle/>
          <a:p>
            <a:pPr algn="just" eaLnBrk="0" hangingPunct="0"/>
            <a:r>
              <a:rPr lang="en-US" sz="2800" dirty="0">
                <a:latin typeface="Times New Roman" pitchFamily="18" charset="0"/>
              </a:rPr>
              <a:t>Based on Fourier analysis, a digital signal is a composite analog signal. </a:t>
            </a:r>
          </a:p>
          <a:p>
            <a:pPr algn="just" eaLnBrk="0" hangingPunct="0"/>
            <a:r>
              <a:rPr lang="en-US" sz="2800" dirty="0">
                <a:latin typeface="Times New Roman" pitchFamily="18" charset="0"/>
              </a:rPr>
              <a:t>We can intuitively come up with this concept when we consider a digital signal. A digital signal, in the time domain, comprises connected vertical and horizontal line segments. A vertical line in the time domain means a frequency of infinity (sudden change in time); a horizontal line in the time domain means a frequency of zero (no change in time). Going from a frequency of zero to a frequency of infinity implies all frequencies in between are part of the domain.</a:t>
            </a:r>
          </a:p>
        </p:txBody>
      </p:sp>
      <p:sp>
        <p:nvSpPr>
          <p:cNvPr id="12" name="Rectangle 2"/>
          <p:cNvSpPr>
            <a:spLocks noChangeArrowheads="1"/>
          </p:cNvSpPr>
          <p:nvPr/>
        </p:nvSpPr>
        <p:spPr bwMode="ltGray">
          <a:xfrm>
            <a:off x="366713" y="2746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13" name="Rectangle 3"/>
          <p:cNvSpPr>
            <a:spLocks noChangeArrowheads="1"/>
          </p:cNvSpPr>
          <p:nvPr/>
        </p:nvSpPr>
        <p:spPr bwMode="ltGray">
          <a:xfrm>
            <a:off x="749300" y="2746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4" name="Rectangle 4"/>
          <p:cNvSpPr>
            <a:spLocks noChangeArrowheads="1"/>
          </p:cNvSpPr>
          <p:nvPr/>
        </p:nvSpPr>
        <p:spPr bwMode="ltGray">
          <a:xfrm>
            <a:off x="490538" y="6969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5" name="Rectangle 5"/>
          <p:cNvSpPr>
            <a:spLocks noChangeArrowheads="1"/>
          </p:cNvSpPr>
          <p:nvPr/>
        </p:nvSpPr>
        <p:spPr bwMode="ltGray">
          <a:xfrm>
            <a:off x="860425" y="6969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6" name="Rectangle 6"/>
          <p:cNvSpPr>
            <a:spLocks noChangeArrowheads="1"/>
          </p:cNvSpPr>
          <p:nvPr/>
        </p:nvSpPr>
        <p:spPr bwMode="ltGray">
          <a:xfrm>
            <a:off x="76200" y="6238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7" name="Rectangle 7"/>
          <p:cNvSpPr>
            <a:spLocks noChangeArrowheads="1"/>
          </p:cNvSpPr>
          <p:nvPr/>
        </p:nvSpPr>
        <p:spPr bwMode="gray">
          <a:xfrm>
            <a:off x="711200" y="1666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8" name="Rectangle 17"/>
          <p:cNvSpPr>
            <a:spLocks noChangeArrowheads="1"/>
          </p:cNvSpPr>
          <p:nvPr/>
        </p:nvSpPr>
        <p:spPr bwMode="gray">
          <a:xfrm>
            <a:off x="442913" y="70008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1143000" y="2590800"/>
            <a:ext cx="7499350" cy="1816100"/>
          </a:xfrm>
          <a:prstGeom prst="rect">
            <a:avLst/>
          </a:prstGeom>
          <a:noFill/>
          <a:ln w="9525">
            <a:noFill/>
            <a:miter lim="800000"/>
            <a:headEnd/>
            <a:tailEnd/>
          </a:ln>
        </p:spPr>
      </p:pic>
      <p:sp>
        <p:nvSpPr>
          <p:cNvPr id="5" name="Rectangle 4"/>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6"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
        <p:nvSpPr>
          <p:cNvPr id="7" name="Rectangle 6"/>
          <p:cNvSpPr/>
          <p:nvPr/>
        </p:nvSpPr>
        <p:spPr>
          <a:xfrm>
            <a:off x="381000" y="838200"/>
            <a:ext cx="8077200" cy="1261884"/>
          </a:xfrm>
          <a:prstGeom prst="rect">
            <a:avLst/>
          </a:prstGeom>
        </p:spPr>
        <p:txBody>
          <a:bodyPr wrap="square">
            <a:spAutoFit/>
          </a:bodyPr>
          <a:lstStyle/>
          <a:p>
            <a:r>
              <a:rPr lang="en-US" sz="2800" b="1" dirty="0">
                <a:latin typeface="Times New Roman" pitchFamily="18" charset="0"/>
              </a:rPr>
              <a:t>Baseband Transmission</a:t>
            </a:r>
          </a:p>
          <a:p>
            <a:r>
              <a:rPr lang="en-US" sz="2400" dirty="0">
                <a:latin typeface="Times New Roman" pitchFamily="18" charset="0"/>
              </a:rPr>
              <a:t>Baseband transmission means sending a digital signal over a channel without changing the digital signal to an analog signal. </a:t>
            </a:r>
          </a:p>
        </p:txBody>
      </p:sp>
      <p:sp>
        <p:nvSpPr>
          <p:cNvPr id="8" name="Rectangle 7"/>
          <p:cNvSpPr/>
          <p:nvPr/>
        </p:nvSpPr>
        <p:spPr>
          <a:xfrm>
            <a:off x="381000" y="4724400"/>
            <a:ext cx="8458200" cy="1569660"/>
          </a:xfrm>
          <a:prstGeom prst="rect">
            <a:avLst/>
          </a:prstGeom>
        </p:spPr>
        <p:txBody>
          <a:bodyPr wrap="square">
            <a:spAutoFit/>
          </a:bodyPr>
          <a:lstStyle/>
          <a:p>
            <a:r>
              <a:rPr lang="en-US" sz="2400" b="1" dirty="0">
                <a:latin typeface="Times New Roman" pitchFamily="18" charset="0"/>
              </a:rPr>
              <a:t>Baseband transmission </a:t>
            </a:r>
            <a:r>
              <a:rPr lang="en-US" sz="2400" dirty="0">
                <a:latin typeface="Times New Roman" pitchFamily="18" charset="0"/>
              </a:rPr>
              <a:t>requires that we have a </a:t>
            </a:r>
            <a:r>
              <a:rPr lang="en-US" sz="2400" b="1" dirty="0">
                <a:latin typeface="Times New Roman" pitchFamily="18" charset="0"/>
              </a:rPr>
              <a:t>low-pass channel</a:t>
            </a:r>
            <a:r>
              <a:rPr lang="en-US" sz="2400" dirty="0">
                <a:latin typeface="Times New Roman" pitchFamily="18" charset="0"/>
              </a:rPr>
              <a:t>, a channel with a bandwidth that starts from zero. This is the case if we have a dedicated medium with a bandwidth constituting only one channel.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ipe(left)">
                                      <p:cBhvr>
                                        <p:cTn id="7" dur="2500"/>
                                        <p:tgtEl>
                                          <p:spTgt spid="68610"/>
                                        </p:tgtEl>
                                      </p:cBhvr>
                                    </p:animEffect>
                                  </p:childTnLst>
                                </p:cTn>
                              </p:par>
                            </p:childTnLst>
                          </p:cTn>
                        </p:par>
                        <p:par>
                          <p:cTn id="8" fill="hold">
                            <p:stCondLst>
                              <p:cond delay="2500"/>
                            </p:stCondLst>
                            <p:childTnLst>
                              <p:par>
                                <p:cTn id="9" presetID="3" presetClass="entr" presetSubtype="5" fill="hold" grpId="0" nodeType="afterEffect">
                                  <p:stCondLst>
                                    <p:cond delay="3000"/>
                                  </p:stCondLst>
                                  <p:childTnLst>
                                    <p:set>
                                      <p:cBhvr>
                                        <p:cTn id="10" dur="1" fill="hold">
                                          <p:stCondLst>
                                            <p:cond delay="0"/>
                                          </p:stCondLst>
                                        </p:cTn>
                                        <p:tgtEl>
                                          <p:spTgt spid="8"/>
                                        </p:tgtEl>
                                        <p:attrNameLst>
                                          <p:attrName>style.visibility</p:attrName>
                                        </p:attrNameLst>
                                      </p:cBhvr>
                                      <p:to>
                                        <p:strVal val="visible"/>
                                      </p:to>
                                    </p:set>
                                    <p:animEffect transition="in" filter="blinds(vertical)">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4"/>
          <p:cNvSpPr>
            <a:spLocks noChangeArrowheads="1"/>
          </p:cNvSpPr>
          <p:nvPr/>
        </p:nvSpPr>
        <p:spPr bwMode="auto">
          <a:xfrm>
            <a:off x="304800" y="742950"/>
            <a:ext cx="8001000" cy="400050"/>
          </a:xfrm>
          <a:prstGeom prst="rect">
            <a:avLst/>
          </a:prstGeom>
          <a:solidFill>
            <a:schemeClr val="bg1"/>
          </a:solidFill>
          <a:ln w="9525">
            <a:noFill/>
            <a:miter lim="800000"/>
            <a:headEnd/>
            <a:tailEnd/>
          </a:ln>
        </p:spPr>
        <p:txBody>
          <a:bodyPr wrap="square" anchor="ctr">
            <a:spAutoFit/>
          </a:bodyPr>
          <a:lstStyle/>
          <a:p>
            <a:pPr eaLnBrk="0" hangingPunct="0"/>
            <a:r>
              <a:rPr lang="en-US" sz="2000" dirty="0">
                <a:latin typeface="Times-BoldItalic"/>
              </a:rPr>
              <a:t>Bandwidth of two low-pass channels</a:t>
            </a:r>
          </a:p>
        </p:txBody>
      </p:sp>
      <p:pic>
        <p:nvPicPr>
          <p:cNvPr id="7170" name="Picture 2"/>
          <p:cNvPicPr>
            <a:picLocks noChangeAspect="1" noChangeArrowheads="1"/>
          </p:cNvPicPr>
          <p:nvPr/>
        </p:nvPicPr>
        <p:blipFill>
          <a:blip r:embed="rId3" cstate="print"/>
          <a:srcRect/>
          <a:stretch>
            <a:fillRect/>
          </a:stretch>
        </p:blipFill>
        <p:spPr bwMode="auto">
          <a:xfrm>
            <a:off x="481013" y="1371600"/>
            <a:ext cx="8129587" cy="1446213"/>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81013" y="3962400"/>
            <a:ext cx="8129587" cy="1687513"/>
          </a:xfrm>
          <a:prstGeom prst="rect">
            <a:avLst/>
          </a:prstGeom>
          <a:noFill/>
          <a:ln w="9525">
            <a:noFill/>
            <a:miter lim="800000"/>
            <a:headEnd/>
            <a:tailEnd/>
          </a:ln>
        </p:spPr>
      </p:pic>
      <p:sp>
        <p:nvSpPr>
          <p:cNvPr id="6" name="Rectangle 5"/>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225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left)">
                                      <p:cBhvr>
                                        <p:cTn id="12" dur="225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
          <p:cNvSpPr>
            <a:spLocks noChangeArrowheads="1"/>
          </p:cNvSpPr>
          <p:nvPr/>
        </p:nvSpPr>
        <p:spPr bwMode="auto">
          <a:xfrm>
            <a:off x="1066800" y="1752600"/>
            <a:ext cx="6705600" cy="400050"/>
          </a:xfrm>
          <a:prstGeom prst="rect">
            <a:avLst/>
          </a:prstGeom>
          <a:solidFill>
            <a:schemeClr val="bg1">
              <a:alpha val="0"/>
            </a:schemeClr>
          </a:solidFill>
          <a:ln w="9525">
            <a:noFill/>
            <a:miter lim="800000"/>
            <a:headEnd/>
            <a:tailEnd/>
          </a:ln>
        </p:spPr>
        <p:txBody>
          <a:bodyPr wrap="square" anchor="ctr">
            <a:spAutoFit/>
          </a:bodyPr>
          <a:lstStyle/>
          <a:p>
            <a:pPr algn="ctr" eaLnBrk="0" hangingPunct="0"/>
            <a:r>
              <a:rPr lang="en-US" sz="2000" dirty="0">
                <a:latin typeface="Times-BoldItalic"/>
              </a:rPr>
              <a:t>Baseband transmission using a dedicated medium</a:t>
            </a:r>
          </a:p>
        </p:txBody>
      </p:sp>
      <p:pic>
        <p:nvPicPr>
          <p:cNvPr id="8194" name="Picture 2"/>
          <p:cNvPicPr>
            <a:picLocks noChangeAspect="1" noChangeArrowheads="1"/>
          </p:cNvPicPr>
          <p:nvPr/>
        </p:nvPicPr>
        <p:blipFill>
          <a:blip r:embed="rId3" cstate="print"/>
          <a:srcRect/>
          <a:stretch>
            <a:fillRect/>
          </a:stretch>
        </p:blipFill>
        <p:spPr bwMode="auto">
          <a:xfrm>
            <a:off x="411163" y="3733800"/>
            <a:ext cx="8047037" cy="9398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11163" y="2255837"/>
            <a:ext cx="7869237" cy="1173163"/>
          </a:xfrm>
          <a:prstGeom prst="rect">
            <a:avLst/>
          </a:prstGeom>
          <a:noFill/>
          <a:ln w="9525">
            <a:noFill/>
            <a:miter lim="800000"/>
            <a:headEnd/>
            <a:tailEnd/>
          </a:ln>
        </p:spPr>
      </p:pic>
      <p:sp>
        <p:nvSpPr>
          <p:cNvPr id="6" name="Rectangle 5"/>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Rectangle 7"/>
          <p:cNvSpPr/>
          <p:nvPr/>
        </p:nvSpPr>
        <p:spPr>
          <a:xfrm>
            <a:off x="685800" y="5410200"/>
            <a:ext cx="7696200" cy="1015663"/>
          </a:xfrm>
          <a:prstGeom prst="rect">
            <a:avLst/>
          </a:prstGeom>
          <a:solidFill>
            <a:schemeClr val="accent2">
              <a:lumMod val="40000"/>
              <a:lumOff val="60000"/>
            </a:schemeClr>
          </a:solidFill>
          <a:ln w="25400">
            <a:solidFill>
              <a:srgbClr val="00B050"/>
            </a:solidFill>
          </a:ln>
        </p:spPr>
        <p:txBody>
          <a:bodyPr wrap="square">
            <a:spAutoFit/>
          </a:bodyPr>
          <a:lstStyle/>
          <a:p>
            <a:r>
              <a:rPr lang="en-US" sz="2000" b="1" dirty="0"/>
              <a:t>Baseband transmission of a digital signal that preserves the shape of the digital signal is possible only if we have a low-pass channel with an infinite or very wide bandwidth.</a:t>
            </a:r>
          </a:p>
        </p:txBody>
      </p:sp>
      <p:sp>
        <p:nvSpPr>
          <p:cNvPr id="9" name="Rectangle 8"/>
          <p:cNvSpPr/>
          <p:nvPr/>
        </p:nvSpPr>
        <p:spPr>
          <a:xfrm>
            <a:off x="457200" y="773668"/>
            <a:ext cx="7543800" cy="830997"/>
          </a:xfrm>
          <a:prstGeom prst="rect">
            <a:avLst/>
          </a:prstGeom>
        </p:spPr>
        <p:txBody>
          <a:bodyPr wrap="square">
            <a:spAutoFit/>
          </a:bodyPr>
          <a:lstStyle/>
          <a:p>
            <a:r>
              <a:rPr lang="en-US" sz="2400" b="1" i="1" dirty="0">
                <a:latin typeface="Times New Roman" pitchFamily="18" charset="0"/>
              </a:rPr>
              <a:t>Baseband Transmission:</a:t>
            </a:r>
            <a:endParaRPr lang="en-US" sz="2400" b="1" i="1" dirty="0"/>
          </a:p>
          <a:p>
            <a:r>
              <a:rPr lang="en-US" sz="2400" b="1" i="1" dirty="0"/>
              <a:t>Case 1: Low-Pass Channel with Wide Bandwidth</a:t>
            </a:r>
          </a:p>
        </p:txBody>
      </p:sp>
      <p:sp>
        <p:nvSpPr>
          <p:cNvPr id="10"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left)">
                                      <p:cBhvr>
                                        <p:cTn id="12" dur="2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038"/>
            <a:ext cx="7467600" cy="792162"/>
          </a:xfrm>
        </p:spPr>
        <p:txBody>
          <a:bodyPr/>
          <a:lstStyle/>
          <a:p>
            <a:r>
              <a:rPr lang="en-US" b="1" dirty="0"/>
              <a:t>Overview </a:t>
            </a:r>
          </a:p>
        </p:txBody>
      </p:sp>
      <p:sp>
        <p:nvSpPr>
          <p:cNvPr id="4" name="Rectangle 10"/>
          <p:cNvSpPr>
            <a:spLocks noGrp="1" noChangeArrowheads="1"/>
          </p:cNvSpPr>
          <p:nvPr>
            <p:ph idx="1"/>
          </p:nvPr>
        </p:nvSpPr>
        <p:spPr bwMode="auto">
          <a:xfrm>
            <a:off x="228600" y="1347109"/>
            <a:ext cx="8686800" cy="5053691"/>
          </a:xfrm>
          <a:prstGeom prst="rect">
            <a:avLst/>
          </a:prstGeom>
          <a:solidFill>
            <a:schemeClr val="bg1">
              <a:alpha val="0"/>
            </a:schemeClr>
          </a:solidFill>
          <a:ln w="9525">
            <a:noFill/>
            <a:miter lim="800000"/>
            <a:headEnd/>
            <a:tailEnd/>
          </a:ln>
        </p:spPr>
        <p:txBody>
          <a:bodyPr wrap="square">
            <a:spAutoFit/>
          </a:bodyPr>
          <a:lstStyle/>
          <a:p>
            <a:pPr marL="342900" lvl="1" indent="-342900" algn="just" eaLnBrk="0" hangingPunct="0">
              <a:buFont typeface="Arial" pitchFamily="34" charset="0"/>
              <a:buChar char="•"/>
            </a:pPr>
            <a:r>
              <a:rPr lang="en-US" sz="2600" b="1" dirty="0">
                <a:solidFill>
                  <a:schemeClr val="tx1"/>
                </a:solidFill>
                <a:latin typeface="Times New Roman" pitchFamily="18" charset="0"/>
              </a:rPr>
              <a:t>Signals</a:t>
            </a:r>
            <a:r>
              <a:rPr lang="en-US" sz="2600" dirty="0">
                <a:solidFill>
                  <a:schemeClr val="tx1"/>
                </a:solidFill>
                <a:latin typeface="Times New Roman" pitchFamily="18" charset="0"/>
              </a:rPr>
              <a:t> can be either analog or digital. An analog signal has infinitely many levels of intensity over a period of time. As the wave moves from value A to value B, it passes through and includes an infinite number of values along its path. A digital signal, on the other hand, can have only a limited number of defined values. Although each value can be any number, it is often as simple as 1 and 0. So, its electric or electromagnetic representations of data, physically propagates along medium.</a:t>
            </a:r>
          </a:p>
          <a:p>
            <a:pPr marL="342900" lvl="1" indent="-342900" algn="just" eaLnBrk="0" hangingPunct="0">
              <a:buFont typeface="Arial" pitchFamily="34" charset="0"/>
              <a:buChar char="•"/>
            </a:pPr>
            <a:r>
              <a:rPr lang="en-US" sz="2600" dirty="0">
                <a:solidFill>
                  <a:schemeClr val="tx1"/>
                </a:solidFill>
                <a:latin typeface="Times New Roman" pitchFamily="18" charset="0"/>
              </a:rPr>
              <a:t> </a:t>
            </a:r>
            <a:r>
              <a:rPr lang="en-US" sz="2600" b="1" dirty="0">
                <a:solidFill>
                  <a:schemeClr val="tx1"/>
                </a:solidFill>
                <a:latin typeface="Times New Roman" pitchFamily="18" charset="0"/>
              </a:rPr>
              <a:t>Data</a:t>
            </a:r>
            <a:r>
              <a:rPr lang="en-US" sz="2600" dirty="0">
                <a:solidFill>
                  <a:schemeClr val="tx1"/>
                </a:solidFill>
                <a:latin typeface="Times New Roman" pitchFamily="18" charset="0"/>
              </a:rPr>
              <a:t> are entities that convey meaning.</a:t>
            </a:r>
          </a:p>
          <a:p>
            <a:pPr marL="342900" lvl="1" indent="-342900" algn="just" eaLnBrk="0" hangingPunct="0">
              <a:buFont typeface="Arial" pitchFamily="34" charset="0"/>
              <a:buChar char="•"/>
            </a:pPr>
            <a:r>
              <a:rPr lang="en-US" sz="2600" dirty="0">
                <a:solidFill>
                  <a:schemeClr val="tx1"/>
                </a:solidFill>
                <a:latin typeface="Times New Roman" pitchFamily="18" charset="0"/>
              </a:rPr>
              <a:t> </a:t>
            </a:r>
            <a:r>
              <a:rPr lang="en-US" sz="2600" b="1" dirty="0">
                <a:solidFill>
                  <a:schemeClr val="tx1"/>
                </a:solidFill>
                <a:latin typeface="Times New Roman" pitchFamily="18" charset="0"/>
              </a:rPr>
              <a:t>Transmission</a:t>
            </a:r>
            <a:r>
              <a:rPr lang="en-US" sz="2600" dirty="0">
                <a:solidFill>
                  <a:schemeClr val="tx1"/>
                </a:solidFill>
                <a:latin typeface="Times New Roman" pitchFamily="18" charset="0"/>
              </a:rPr>
              <a:t> is a communication of data by propagation and processing of signals. </a:t>
            </a:r>
          </a:p>
        </p:txBody>
      </p:sp>
      <p:sp>
        <p:nvSpPr>
          <p:cNvPr id="11" name="Rectangle 2"/>
          <p:cNvSpPr>
            <a:spLocks noChangeArrowheads="1"/>
          </p:cNvSpPr>
          <p:nvPr/>
        </p:nvSpPr>
        <p:spPr bwMode="ltGray">
          <a:xfrm>
            <a:off x="366713" y="336550"/>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12" name="Rectangle 3"/>
          <p:cNvSpPr>
            <a:spLocks noChangeArrowheads="1"/>
          </p:cNvSpPr>
          <p:nvPr/>
        </p:nvSpPr>
        <p:spPr bwMode="ltGray">
          <a:xfrm>
            <a:off x="749300" y="336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3" name="Rectangle 4"/>
          <p:cNvSpPr>
            <a:spLocks noChangeArrowheads="1"/>
          </p:cNvSpPr>
          <p:nvPr/>
        </p:nvSpPr>
        <p:spPr bwMode="ltGray">
          <a:xfrm>
            <a:off x="490538" y="758825"/>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4" name="Rectangle 5"/>
          <p:cNvSpPr>
            <a:spLocks noChangeArrowheads="1"/>
          </p:cNvSpPr>
          <p:nvPr/>
        </p:nvSpPr>
        <p:spPr bwMode="ltGray">
          <a:xfrm>
            <a:off x="860425" y="758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5" name="Rectangle 6"/>
          <p:cNvSpPr>
            <a:spLocks noChangeArrowheads="1"/>
          </p:cNvSpPr>
          <p:nvPr/>
        </p:nvSpPr>
        <p:spPr bwMode="ltGray">
          <a:xfrm>
            <a:off x="76200" y="685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6" name="Rectangle 7"/>
          <p:cNvSpPr>
            <a:spLocks noChangeArrowheads="1"/>
          </p:cNvSpPr>
          <p:nvPr/>
        </p:nvSpPr>
        <p:spPr bwMode="gray">
          <a:xfrm>
            <a:off x="711200" y="228600"/>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7" name="Rectangle 16"/>
          <p:cNvSpPr>
            <a:spLocks noChangeArrowheads="1"/>
          </p:cNvSpPr>
          <p:nvPr/>
        </p:nvSpPr>
        <p:spPr bwMode="gray">
          <a:xfrm>
            <a:off x="381000" y="7302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sldNum" sz="quarter" idx="10"/>
          </p:nvPr>
        </p:nvSpPr>
        <p:spPr>
          <a:ln/>
        </p:spPr>
        <p:txBody>
          <a:bodyPr/>
          <a:lstStyle/>
          <a:p>
            <a:r>
              <a:rPr lang="en-US"/>
              <a:t>3.</a:t>
            </a:r>
            <a:fld id="{982B06E1-FF49-4878-A025-79ABE104F34F}" type="slidenum">
              <a:rPr lang="en-US"/>
              <a:pPr/>
              <a:t>20</a:t>
            </a:fld>
            <a:endParaRPr lang="en-US"/>
          </a:p>
        </p:txBody>
      </p:sp>
      <p:sp>
        <p:nvSpPr>
          <p:cNvPr id="144387" name="Text Box 20"/>
          <p:cNvSpPr txBox="1">
            <a:spLocks noChangeArrowheads="1"/>
          </p:cNvSpPr>
          <p:nvPr/>
        </p:nvSpPr>
        <p:spPr bwMode="auto">
          <a:xfrm>
            <a:off x="76200" y="1390650"/>
            <a:ext cx="8839200" cy="440055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An example of a dedicated channel where the entire bandwidth of the medium is used as one single channel is a LAN. Almost every wired LAN today uses a dedicated channel for two stations communicating with each other. In a bus topology LAN with multipoint connections, only two stations can communicate with each other at each moment in time (timesharing); the other stations need to refrain from sending data. In a star topology LAN, the entire channel between each station and the hub is used for communication between these two entities. </a:t>
            </a:r>
          </a:p>
        </p:txBody>
      </p:sp>
      <p:sp>
        <p:nvSpPr>
          <p:cNvPr id="7" name="Rectangle 6"/>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8"/>
          <p:cNvSpPr/>
          <p:nvPr/>
        </p:nvSpPr>
        <p:spPr>
          <a:xfrm>
            <a:off x="304800" y="762000"/>
            <a:ext cx="1450205"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a:t>
            </a:r>
          </a:p>
        </p:txBody>
      </p:sp>
      <p:sp>
        <p:nvSpPr>
          <p:cNvPr id="10"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4"/>
          <p:cNvSpPr>
            <a:spLocks noChangeArrowheads="1"/>
          </p:cNvSpPr>
          <p:nvPr/>
        </p:nvSpPr>
        <p:spPr bwMode="auto">
          <a:xfrm>
            <a:off x="381000" y="3124200"/>
            <a:ext cx="8153400" cy="400050"/>
          </a:xfrm>
          <a:prstGeom prst="rect">
            <a:avLst/>
          </a:prstGeom>
          <a:solidFill>
            <a:schemeClr val="bg1">
              <a:alpha val="0"/>
            </a:schemeClr>
          </a:solidFill>
          <a:ln w="9525">
            <a:noFill/>
            <a:miter lim="800000"/>
            <a:headEnd/>
            <a:tailEnd/>
          </a:ln>
        </p:spPr>
        <p:txBody>
          <a:bodyPr anchor="ctr">
            <a:spAutoFit/>
          </a:bodyPr>
          <a:lstStyle/>
          <a:p>
            <a:pPr eaLnBrk="0" hangingPunct="0"/>
            <a:r>
              <a:rPr lang="en-US" sz="2000" dirty="0">
                <a:latin typeface="Times-BoldItalic"/>
              </a:rPr>
              <a:t>Rough approximation of a digital signal (part 1) </a:t>
            </a:r>
          </a:p>
        </p:txBody>
      </p:sp>
      <p:pic>
        <p:nvPicPr>
          <p:cNvPr id="2" name="Picture 2"/>
          <p:cNvPicPr>
            <a:picLocks noChangeAspect="1" noChangeArrowheads="1"/>
          </p:cNvPicPr>
          <p:nvPr/>
        </p:nvPicPr>
        <p:blipFill>
          <a:blip r:embed="rId3" cstate="print"/>
          <a:srcRect/>
          <a:stretch>
            <a:fillRect/>
          </a:stretch>
        </p:blipFill>
        <p:spPr bwMode="auto">
          <a:xfrm>
            <a:off x="1981200" y="3657600"/>
            <a:ext cx="5562600" cy="2859815"/>
          </a:xfrm>
          <a:prstGeom prst="rect">
            <a:avLst/>
          </a:prstGeom>
          <a:noFill/>
          <a:ln w="9525">
            <a:noFill/>
            <a:miter lim="800000"/>
            <a:headEnd/>
            <a:tailEnd/>
          </a:ln>
        </p:spPr>
      </p:pic>
      <p:sp>
        <p:nvSpPr>
          <p:cNvPr id="5" name="Rectangle 4"/>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7" name="Rectangle 6"/>
          <p:cNvSpPr/>
          <p:nvPr/>
        </p:nvSpPr>
        <p:spPr>
          <a:xfrm>
            <a:off x="457200" y="609600"/>
            <a:ext cx="7543800" cy="830997"/>
          </a:xfrm>
          <a:prstGeom prst="rect">
            <a:avLst/>
          </a:prstGeom>
        </p:spPr>
        <p:txBody>
          <a:bodyPr wrap="square">
            <a:spAutoFit/>
          </a:bodyPr>
          <a:lstStyle/>
          <a:p>
            <a:r>
              <a:rPr lang="en-US" sz="2400" b="1" i="1" dirty="0">
                <a:latin typeface="Times New Roman" pitchFamily="18" charset="0"/>
              </a:rPr>
              <a:t>Baseband Transmission:</a:t>
            </a:r>
            <a:endParaRPr lang="en-US" sz="2400" b="1" i="1" dirty="0"/>
          </a:p>
          <a:p>
            <a:r>
              <a:rPr lang="en-US" sz="2400" b="1" i="1" dirty="0"/>
              <a:t>Case 2: Low-Pass Channel with Limited Bandwidth</a:t>
            </a:r>
          </a:p>
        </p:txBody>
      </p:sp>
      <p:sp>
        <p:nvSpPr>
          <p:cNvPr id="8" name="Rectangle 7"/>
          <p:cNvSpPr/>
          <p:nvPr/>
        </p:nvSpPr>
        <p:spPr>
          <a:xfrm>
            <a:off x="685800" y="1419761"/>
            <a:ext cx="8001000" cy="1446550"/>
          </a:xfrm>
          <a:prstGeom prst="rect">
            <a:avLst/>
          </a:prstGeom>
        </p:spPr>
        <p:txBody>
          <a:bodyPr wrap="square">
            <a:spAutoFit/>
          </a:bodyPr>
          <a:lstStyle/>
          <a:p>
            <a:pPr>
              <a:buFont typeface="Wingdings" pitchFamily="2" charset="2"/>
              <a:buChar char="§"/>
            </a:pPr>
            <a:r>
              <a:rPr lang="en-US" sz="2200" dirty="0"/>
              <a:t> A digital signal of bit rate </a:t>
            </a:r>
            <a:r>
              <a:rPr lang="en-US" sz="2200" i="1" dirty="0"/>
              <a:t>N , </a:t>
            </a:r>
            <a:r>
              <a:rPr lang="en-US" sz="2200" dirty="0"/>
              <a:t>the worst case the sequence 01010101 . . . or the sequence 10101010. . . . ,  need an analog signal of frequency </a:t>
            </a:r>
            <a:r>
              <a:rPr lang="en-US" sz="2200" i="1" dirty="0"/>
              <a:t>f = N/2 , </a:t>
            </a:r>
            <a:r>
              <a:rPr lang="en-US" sz="2200" dirty="0"/>
              <a:t>one harmonic.</a:t>
            </a:r>
          </a:p>
          <a:p>
            <a:pPr>
              <a:buFont typeface="Wingdings" pitchFamily="2" charset="2"/>
              <a:buChar char="§"/>
            </a:pPr>
            <a:r>
              <a:rPr lang="en-US" sz="2200" dirty="0"/>
              <a:t> </a:t>
            </a:r>
            <a:r>
              <a:rPr lang="de-DE" sz="2200" b="1" dirty="0"/>
              <a:t>Bandwidth = N/2 – 0 = N/2 </a:t>
            </a:r>
            <a:endParaRPr lang="en-US" sz="2200" dirty="0"/>
          </a:p>
        </p:txBody>
      </p:sp>
      <p:sp>
        <p:nvSpPr>
          <p:cNvPr id="9"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4"/>
          <p:cNvSpPr>
            <a:spLocks noChangeArrowheads="1"/>
          </p:cNvSpPr>
          <p:nvPr/>
        </p:nvSpPr>
        <p:spPr bwMode="auto">
          <a:xfrm>
            <a:off x="381000" y="685800"/>
            <a:ext cx="5715000" cy="707886"/>
          </a:xfrm>
          <a:prstGeom prst="rect">
            <a:avLst/>
          </a:prstGeom>
          <a:solidFill>
            <a:schemeClr val="bg1"/>
          </a:solidFill>
          <a:ln w="9525">
            <a:noFill/>
            <a:miter lim="800000"/>
            <a:headEnd/>
            <a:tailEnd/>
          </a:ln>
        </p:spPr>
        <p:txBody>
          <a:bodyPr wrap="square" anchor="ctr">
            <a:spAutoFit/>
          </a:bodyPr>
          <a:lstStyle/>
          <a:p>
            <a:pPr eaLnBrk="0" hangingPunct="0"/>
            <a:r>
              <a:rPr lang="en-US" sz="2000" dirty="0">
                <a:latin typeface="Times-BoldItalic"/>
              </a:rPr>
              <a:t>Rough approximation of a digital signal (part 2) , </a:t>
            </a:r>
            <a:r>
              <a:rPr lang="en-US" sz="2000" dirty="0"/>
              <a:t>a digital signal with a 3-bit pattern</a:t>
            </a:r>
            <a:endParaRPr lang="en-US" sz="2000" dirty="0">
              <a:latin typeface="Times-BoldItalic"/>
            </a:endParaRPr>
          </a:p>
        </p:txBody>
      </p:sp>
      <p:pic>
        <p:nvPicPr>
          <p:cNvPr id="10242" name="Picture 2"/>
          <p:cNvPicPr>
            <a:picLocks noChangeAspect="1" noChangeArrowheads="1"/>
          </p:cNvPicPr>
          <p:nvPr/>
        </p:nvPicPr>
        <p:blipFill>
          <a:blip r:embed="rId3" cstate="print"/>
          <a:srcRect/>
          <a:stretch>
            <a:fillRect/>
          </a:stretch>
        </p:blipFill>
        <p:spPr bwMode="auto">
          <a:xfrm>
            <a:off x="152400" y="1550987"/>
            <a:ext cx="8770938" cy="2411413"/>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52400" y="4129087"/>
            <a:ext cx="8669338" cy="2424113"/>
          </a:xfrm>
          <a:prstGeom prst="rect">
            <a:avLst/>
          </a:prstGeom>
          <a:noFill/>
          <a:ln w="9525">
            <a:noFill/>
            <a:miter lim="800000"/>
            <a:headEnd/>
            <a:tailEnd/>
          </a:ln>
        </p:spPr>
      </p:pic>
      <p:sp>
        <p:nvSpPr>
          <p:cNvPr id="6" name="Rectangle 5"/>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3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left)">
                                      <p:cBhvr>
                                        <p:cTn id="12" dur="325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4"/>
          <p:cNvSpPr>
            <a:spLocks noChangeArrowheads="1"/>
          </p:cNvSpPr>
          <p:nvPr/>
        </p:nvSpPr>
        <p:spPr bwMode="auto">
          <a:xfrm>
            <a:off x="609600" y="590490"/>
            <a:ext cx="7696200" cy="400110"/>
          </a:xfrm>
          <a:prstGeom prst="rect">
            <a:avLst/>
          </a:prstGeom>
          <a:solidFill>
            <a:schemeClr val="bg1"/>
          </a:solidFill>
          <a:ln w="9525">
            <a:noFill/>
            <a:miter lim="800000"/>
            <a:headEnd/>
            <a:tailEnd/>
          </a:ln>
        </p:spPr>
        <p:txBody>
          <a:bodyPr wrap="square" anchor="ctr">
            <a:spAutoFit/>
          </a:bodyPr>
          <a:lstStyle/>
          <a:p>
            <a:pPr algn="ctr" eaLnBrk="0" hangingPunct="0"/>
            <a:r>
              <a:rPr lang="en-US" sz="2000" dirty="0">
                <a:latin typeface="Times-BoldItalic"/>
              </a:rPr>
              <a:t>Simulating a digital signal with first three harmonics</a:t>
            </a:r>
          </a:p>
        </p:txBody>
      </p:sp>
      <p:pic>
        <p:nvPicPr>
          <p:cNvPr id="12292" name="Picture 4"/>
          <p:cNvPicPr>
            <a:picLocks noChangeAspect="1" noChangeArrowheads="1"/>
          </p:cNvPicPr>
          <p:nvPr/>
        </p:nvPicPr>
        <p:blipFill>
          <a:blip r:embed="rId3" cstate="print"/>
          <a:srcRect/>
          <a:stretch>
            <a:fillRect/>
          </a:stretch>
        </p:blipFill>
        <p:spPr bwMode="auto">
          <a:xfrm>
            <a:off x="5105400" y="3043237"/>
            <a:ext cx="3368675" cy="1757363"/>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5029200" y="4859338"/>
            <a:ext cx="3368675" cy="1998662"/>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609600" y="5056187"/>
            <a:ext cx="3368675" cy="1801813"/>
          </a:xfrm>
          <a:prstGeom prst="rect">
            <a:avLst/>
          </a:prstGeom>
          <a:noFill/>
          <a:ln w="9525">
            <a:noFill/>
            <a:miter lim="800000"/>
            <a:headEnd/>
            <a:tailEnd/>
          </a:ln>
        </p:spPr>
      </p:pic>
      <p:sp>
        <p:nvSpPr>
          <p:cNvPr id="7" name="Rectangle 6"/>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pic>
        <p:nvPicPr>
          <p:cNvPr id="9" name="Picture 3"/>
          <p:cNvPicPr>
            <a:picLocks noChangeAspect="1" noChangeArrowheads="1"/>
          </p:cNvPicPr>
          <p:nvPr/>
        </p:nvPicPr>
        <p:blipFill>
          <a:blip r:embed="rId6" cstate="print"/>
          <a:srcRect/>
          <a:stretch>
            <a:fillRect/>
          </a:stretch>
        </p:blipFill>
        <p:spPr bwMode="auto">
          <a:xfrm>
            <a:off x="609600" y="2878138"/>
            <a:ext cx="3368675" cy="1998662"/>
          </a:xfrm>
          <a:prstGeom prst="rect">
            <a:avLst/>
          </a:prstGeom>
          <a:noFill/>
          <a:ln w="9525">
            <a:noFill/>
            <a:miter lim="800000"/>
            <a:headEnd/>
            <a:tailEnd/>
          </a:ln>
        </p:spPr>
      </p:pic>
      <p:pic>
        <p:nvPicPr>
          <p:cNvPr id="10" name="Picture 3" descr="C:\Users\MohmDZ\Desktop\New Bitmap Image.bmp"/>
          <p:cNvPicPr>
            <a:picLocks noChangeAspect="1" noChangeArrowheads="1"/>
          </p:cNvPicPr>
          <p:nvPr/>
        </p:nvPicPr>
        <p:blipFill>
          <a:blip r:embed="rId7" cstate="print"/>
          <a:srcRect l="3125" t="43000" r="1250" b="17000"/>
          <a:stretch>
            <a:fillRect/>
          </a:stretch>
        </p:blipFill>
        <p:spPr bwMode="auto">
          <a:xfrm>
            <a:off x="990600" y="966694"/>
            <a:ext cx="7086600" cy="1852706"/>
          </a:xfrm>
          <a:prstGeom prst="rect">
            <a:avLst/>
          </a:prstGeom>
          <a:noFill/>
        </p:spPr>
      </p:pic>
      <p:sp>
        <p:nvSpPr>
          <p:cNvPr id="11"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2292"/>
                                        </p:tgtEl>
                                        <p:attrNameLst>
                                          <p:attrName>style.visibility</p:attrName>
                                        </p:attrNameLst>
                                      </p:cBhvr>
                                      <p:to>
                                        <p:strVal val="visible"/>
                                      </p:to>
                                    </p:set>
                                    <p:anim calcmode="lin" valueType="num">
                                      <p:cBhvr>
                                        <p:cTn id="20" dur="1000" fill="hold"/>
                                        <p:tgtEl>
                                          <p:spTgt spid="12292"/>
                                        </p:tgtEl>
                                        <p:attrNameLst>
                                          <p:attrName>ppt_w</p:attrName>
                                        </p:attrNameLst>
                                      </p:cBhvr>
                                      <p:tavLst>
                                        <p:tav tm="0">
                                          <p:val>
                                            <p:fltVal val="0"/>
                                          </p:val>
                                        </p:tav>
                                        <p:tav tm="100000">
                                          <p:val>
                                            <p:strVal val="#ppt_w"/>
                                          </p:val>
                                        </p:tav>
                                      </p:tavLst>
                                    </p:anim>
                                    <p:anim calcmode="lin" valueType="num">
                                      <p:cBhvr>
                                        <p:cTn id="21" dur="1000" fill="hold"/>
                                        <p:tgtEl>
                                          <p:spTgt spid="12292"/>
                                        </p:tgtEl>
                                        <p:attrNameLst>
                                          <p:attrName>ppt_h</p:attrName>
                                        </p:attrNameLst>
                                      </p:cBhvr>
                                      <p:tavLst>
                                        <p:tav tm="0">
                                          <p:val>
                                            <p:fltVal val="0"/>
                                          </p:val>
                                        </p:tav>
                                        <p:tav tm="100000">
                                          <p:val>
                                            <p:strVal val="#ppt_h"/>
                                          </p:val>
                                        </p:tav>
                                      </p:tavLst>
                                    </p:anim>
                                    <p:anim calcmode="lin" valueType="num">
                                      <p:cBhvr>
                                        <p:cTn id="22" dur="1000" fill="hold"/>
                                        <p:tgtEl>
                                          <p:spTgt spid="12292"/>
                                        </p:tgtEl>
                                        <p:attrNameLst>
                                          <p:attrName>style.rotation</p:attrName>
                                        </p:attrNameLst>
                                      </p:cBhvr>
                                      <p:tavLst>
                                        <p:tav tm="0">
                                          <p:val>
                                            <p:fltVal val="90"/>
                                          </p:val>
                                        </p:tav>
                                        <p:tav tm="100000">
                                          <p:val>
                                            <p:fltVal val="0"/>
                                          </p:val>
                                        </p:tav>
                                      </p:tavLst>
                                    </p:anim>
                                    <p:animEffect transition="in" filter="fade">
                                      <p:cBhvr>
                                        <p:cTn id="23" dur="10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2293"/>
                                        </p:tgtEl>
                                        <p:attrNameLst>
                                          <p:attrName>style.visibility</p:attrName>
                                        </p:attrNameLst>
                                      </p:cBhvr>
                                      <p:to>
                                        <p:strVal val="visible"/>
                                      </p:to>
                                    </p:set>
                                    <p:anim calcmode="lin" valueType="num">
                                      <p:cBhvr>
                                        <p:cTn id="28" dur="1000" fill="hold"/>
                                        <p:tgtEl>
                                          <p:spTgt spid="12293"/>
                                        </p:tgtEl>
                                        <p:attrNameLst>
                                          <p:attrName>ppt_w</p:attrName>
                                        </p:attrNameLst>
                                      </p:cBhvr>
                                      <p:tavLst>
                                        <p:tav tm="0">
                                          <p:val>
                                            <p:fltVal val="0"/>
                                          </p:val>
                                        </p:tav>
                                        <p:tav tm="100000">
                                          <p:val>
                                            <p:strVal val="#ppt_w"/>
                                          </p:val>
                                        </p:tav>
                                      </p:tavLst>
                                    </p:anim>
                                    <p:anim calcmode="lin" valueType="num">
                                      <p:cBhvr>
                                        <p:cTn id="29" dur="1000" fill="hold"/>
                                        <p:tgtEl>
                                          <p:spTgt spid="12293"/>
                                        </p:tgtEl>
                                        <p:attrNameLst>
                                          <p:attrName>ppt_h</p:attrName>
                                        </p:attrNameLst>
                                      </p:cBhvr>
                                      <p:tavLst>
                                        <p:tav tm="0">
                                          <p:val>
                                            <p:fltVal val="0"/>
                                          </p:val>
                                        </p:tav>
                                        <p:tav tm="100000">
                                          <p:val>
                                            <p:strVal val="#ppt_h"/>
                                          </p:val>
                                        </p:tav>
                                      </p:tavLst>
                                    </p:anim>
                                    <p:anim calcmode="lin" valueType="num">
                                      <p:cBhvr>
                                        <p:cTn id="30" dur="1000" fill="hold"/>
                                        <p:tgtEl>
                                          <p:spTgt spid="12293"/>
                                        </p:tgtEl>
                                        <p:attrNameLst>
                                          <p:attrName>style.rotation</p:attrName>
                                        </p:attrNameLst>
                                      </p:cBhvr>
                                      <p:tavLst>
                                        <p:tav tm="0">
                                          <p:val>
                                            <p:fltVal val="90"/>
                                          </p:val>
                                        </p:tav>
                                        <p:tav tm="100000">
                                          <p:val>
                                            <p:fltVal val="0"/>
                                          </p:val>
                                        </p:tav>
                                      </p:tavLst>
                                    </p:anim>
                                    <p:animEffect transition="in" filter="fade">
                                      <p:cBhvr>
                                        <p:cTn id="31" dur="1000"/>
                                        <p:tgtEl>
                                          <p:spTgt spid="1229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2294"/>
                                        </p:tgtEl>
                                        <p:attrNameLst>
                                          <p:attrName>style.visibility</p:attrName>
                                        </p:attrNameLst>
                                      </p:cBhvr>
                                      <p:to>
                                        <p:strVal val="visible"/>
                                      </p:to>
                                    </p:set>
                                    <p:anim calcmode="lin" valueType="num">
                                      <p:cBhvr>
                                        <p:cTn id="36" dur="1000" fill="hold"/>
                                        <p:tgtEl>
                                          <p:spTgt spid="12294"/>
                                        </p:tgtEl>
                                        <p:attrNameLst>
                                          <p:attrName>ppt_w</p:attrName>
                                        </p:attrNameLst>
                                      </p:cBhvr>
                                      <p:tavLst>
                                        <p:tav tm="0">
                                          <p:val>
                                            <p:fltVal val="0"/>
                                          </p:val>
                                        </p:tav>
                                        <p:tav tm="100000">
                                          <p:val>
                                            <p:strVal val="#ppt_w"/>
                                          </p:val>
                                        </p:tav>
                                      </p:tavLst>
                                    </p:anim>
                                    <p:anim calcmode="lin" valueType="num">
                                      <p:cBhvr>
                                        <p:cTn id="37" dur="1000" fill="hold"/>
                                        <p:tgtEl>
                                          <p:spTgt spid="12294"/>
                                        </p:tgtEl>
                                        <p:attrNameLst>
                                          <p:attrName>ppt_h</p:attrName>
                                        </p:attrNameLst>
                                      </p:cBhvr>
                                      <p:tavLst>
                                        <p:tav tm="0">
                                          <p:val>
                                            <p:fltVal val="0"/>
                                          </p:val>
                                        </p:tav>
                                        <p:tav tm="100000">
                                          <p:val>
                                            <p:strVal val="#ppt_h"/>
                                          </p:val>
                                        </p:tav>
                                      </p:tavLst>
                                    </p:anim>
                                    <p:anim calcmode="lin" valueType="num">
                                      <p:cBhvr>
                                        <p:cTn id="38" dur="1000" fill="hold"/>
                                        <p:tgtEl>
                                          <p:spTgt spid="12294"/>
                                        </p:tgtEl>
                                        <p:attrNameLst>
                                          <p:attrName>style.rotation</p:attrName>
                                        </p:attrNameLst>
                                      </p:cBhvr>
                                      <p:tavLst>
                                        <p:tav tm="0">
                                          <p:val>
                                            <p:fltVal val="90"/>
                                          </p:val>
                                        </p:tav>
                                        <p:tav tm="100000">
                                          <p:val>
                                            <p:fltVal val="0"/>
                                          </p:val>
                                        </p:tav>
                                      </p:tavLst>
                                    </p:anim>
                                    <p:animEffect transition="in" filter="fade">
                                      <p:cBhvr>
                                        <p:cTn id="39"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4"/>
          <p:cNvSpPr>
            <a:spLocks noChangeArrowheads="1"/>
          </p:cNvSpPr>
          <p:nvPr/>
        </p:nvSpPr>
        <p:spPr bwMode="auto">
          <a:xfrm>
            <a:off x="2209800" y="3352800"/>
            <a:ext cx="4800600" cy="400110"/>
          </a:xfrm>
          <a:prstGeom prst="rect">
            <a:avLst/>
          </a:prstGeom>
          <a:solidFill>
            <a:sysClr val="window" lastClr="FFFFFF">
              <a:alpha val="0"/>
            </a:sysClr>
          </a:solidFill>
          <a:ln>
            <a:noFill/>
          </a:ln>
        </p:spPr>
        <p:txBody>
          <a:bodyPr wrap="square">
            <a:spAutoFit/>
          </a:bodyPr>
          <a:lstStyle/>
          <a:p>
            <a:pPr algn="ctr" eaLnBrk="0" fontAlgn="auto" hangingPunct="0">
              <a:spcBef>
                <a:spcPts val="0"/>
              </a:spcBef>
              <a:spcAft>
                <a:spcPts val="0"/>
              </a:spcAft>
              <a:defRPr/>
            </a:pPr>
            <a:r>
              <a:rPr lang="en-US" sz="2000" i="0" kern="0" dirty="0">
                <a:solidFill>
                  <a:srgbClr val="002060"/>
                </a:solidFill>
                <a:latin typeface="Times-BoldItalic"/>
              </a:rPr>
              <a:t>Bandwidth requirements</a:t>
            </a:r>
          </a:p>
        </p:txBody>
      </p:sp>
      <p:pic>
        <p:nvPicPr>
          <p:cNvPr id="154627" name="Picture 3"/>
          <p:cNvPicPr>
            <a:picLocks noChangeAspect="1" noChangeArrowheads="1"/>
          </p:cNvPicPr>
          <p:nvPr/>
        </p:nvPicPr>
        <p:blipFill>
          <a:blip r:embed="rId3" cstate="print"/>
          <a:srcRect/>
          <a:stretch>
            <a:fillRect/>
          </a:stretch>
        </p:blipFill>
        <p:spPr bwMode="auto">
          <a:xfrm>
            <a:off x="180975" y="3733800"/>
            <a:ext cx="8782050" cy="1543050"/>
          </a:xfrm>
          <a:prstGeom prst="rect">
            <a:avLst/>
          </a:prstGeom>
          <a:noFill/>
          <a:ln w="9525">
            <a:noFill/>
            <a:miter lim="800000"/>
            <a:headEnd/>
            <a:tailEnd/>
          </a:ln>
        </p:spPr>
      </p:pic>
      <p:sp>
        <p:nvSpPr>
          <p:cNvPr id="19" name="Rectangle 18"/>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21" name="Rectangle 20"/>
          <p:cNvSpPr/>
          <p:nvPr/>
        </p:nvSpPr>
        <p:spPr>
          <a:xfrm>
            <a:off x="533400" y="1295400"/>
            <a:ext cx="7848600" cy="707886"/>
          </a:xfrm>
          <a:prstGeom prst="rect">
            <a:avLst/>
          </a:prstGeom>
          <a:solidFill>
            <a:schemeClr val="accent2">
              <a:lumMod val="40000"/>
              <a:lumOff val="60000"/>
            </a:schemeClr>
          </a:solidFill>
          <a:ln w="25400">
            <a:solidFill>
              <a:srgbClr val="00B050"/>
            </a:solidFill>
          </a:ln>
        </p:spPr>
        <p:txBody>
          <a:bodyPr wrap="square">
            <a:spAutoFit/>
          </a:bodyPr>
          <a:lstStyle/>
          <a:p>
            <a:r>
              <a:rPr lang="en-US" sz="2000" b="1" dirty="0"/>
              <a:t>In baseband transmission, the required bandwidth is proportional to the bit rate; if we need to send bits faster, we need more bandwidth.</a:t>
            </a:r>
          </a:p>
        </p:txBody>
      </p:sp>
      <p:sp>
        <p:nvSpPr>
          <p:cNvPr id="22"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20"/>
          <p:cNvSpPr txBox="1">
            <a:spLocks noChangeArrowheads="1"/>
          </p:cNvSpPr>
          <p:nvPr/>
        </p:nvSpPr>
        <p:spPr bwMode="auto">
          <a:xfrm>
            <a:off x="76200" y="1143000"/>
            <a:ext cx="8839200" cy="954087"/>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What is the required bandwidth of a low-pass channel if we need to send 1 Mbps by using baseband transmission?</a:t>
            </a:r>
          </a:p>
        </p:txBody>
      </p:sp>
      <p:sp>
        <p:nvSpPr>
          <p:cNvPr id="156677" name="Text Box 20"/>
          <p:cNvSpPr txBox="1">
            <a:spLocks noChangeArrowheads="1"/>
          </p:cNvSpPr>
          <p:nvPr/>
        </p:nvSpPr>
        <p:spPr bwMode="auto">
          <a:xfrm>
            <a:off x="76200" y="2025650"/>
            <a:ext cx="8839200" cy="4832350"/>
          </a:xfrm>
          <a:prstGeom prst="rect">
            <a:avLst/>
          </a:prstGeom>
          <a:noFill/>
          <a:ln w="9525">
            <a:noFill/>
            <a:miter lim="800000"/>
            <a:headEnd/>
            <a:tailEnd/>
          </a:ln>
        </p:spPr>
        <p:txBody>
          <a:bodyPr>
            <a:spAutoFit/>
          </a:bodyPr>
          <a:lstStyle/>
          <a:p>
            <a:pPr algn="just" eaLnBrk="0" hangingPunct="0"/>
            <a:r>
              <a:rPr lang="en-US" sz="2800" i="0" dirty="0">
                <a:solidFill>
                  <a:srgbClr val="FF0000"/>
                </a:solidFill>
                <a:latin typeface="Times New Roman" pitchFamily="18" charset="0"/>
                <a:cs typeface="Times New Roman" pitchFamily="18" charset="0"/>
              </a:rPr>
              <a:t>Solution</a:t>
            </a:r>
          </a:p>
          <a:p>
            <a:pPr algn="just" eaLnBrk="0" hangingPunct="0"/>
            <a:r>
              <a:rPr lang="en-US" sz="2800" b="0" i="0" dirty="0">
                <a:latin typeface="Times New Roman" pitchFamily="18" charset="0"/>
                <a:cs typeface="Times New Roman" pitchFamily="18" charset="0"/>
              </a:rPr>
              <a:t>The answer depends on the accuracy desired.</a:t>
            </a:r>
          </a:p>
          <a:p>
            <a:pPr algn="just" eaLnBrk="0" hangingPunct="0"/>
            <a:r>
              <a:rPr lang="en-US" sz="2800" b="0" i="0" dirty="0">
                <a:latin typeface="Times New Roman" pitchFamily="18" charset="0"/>
                <a:cs typeface="Times New Roman" pitchFamily="18" charset="0"/>
              </a:rPr>
              <a:t>a. The minimum bandwidth, a rough approximation, is B</a:t>
            </a:r>
            <a:br>
              <a:rPr lang="en-US" sz="2800" b="0" i="0" dirty="0">
                <a:latin typeface="Times New Roman" pitchFamily="18" charset="0"/>
                <a:cs typeface="Times New Roman" pitchFamily="18" charset="0"/>
              </a:rPr>
            </a:br>
            <a:r>
              <a:rPr lang="en-US" sz="2800" b="0" i="0" dirty="0">
                <a:latin typeface="Times New Roman" pitchFamily="18" charset="0"/>
                <a:cs typeface="Times New Roman" pitchFamily="18" charset="0"/>
              </a:rPr>
              <a:t>     bit rate /2, or 500 kHz. We need a low-pass channel with</a:t>
            </a:r>
            <a:br>
              <a:rPr lang="en-US" sz="2800" b="0" i="0" dirty="0">
                <a:latin typeface="Times New Roman" pitchFamily="18" charset="0"/>
                <a:cs typeface="Times New Roman" pitchFamily="18" charset="0"/>
              </a:rPr>
            </a:br>
            <a:r>
              <a:rPr lang="en-US" sz="2800" b="0" i="0" dirty="0">
                <a:latin typeface="Times New Roman" pitchFamily="18" charset="0"/>
                <a:cs typeface="Times New Roman" pitchFamily="18" charset="0"/>
              </a:rPr>
              <a:t>     frequencies between 0 and 500 kHz.</a:t>
            </a:r>
          </a:p>
          <a:p>
            <a:pPr algn="just" eaLnBrk="0" hangingPunct="0"/>
            <a:r>
              <a:rPr lang="en-US" sz="2800" b="0" i="0" dirty="0">
                <a:latin typeface="Times New Roman" pitchFamily="18" charset="0"/>
                <a:cs typeface="Times New Roman" pitchFamily="18" charset="0"/>
              </a:rPr>
              <a:t>b. A better result can be achieved by using the first and the</a:t>
            </a:r>
            <a:br>
              <a:rPr lang="en-US" sz="2800" b="0" i="0" dirty="0">
                <a:latin typeface="Times New Roman" pitchFamily="18" charset="0"/>
                <a:cs typeface="Times New Roman" pitchFamily="18" charset="0"/>
              </a:rPr>
            </a:br>
            <a:r>
              <a:rPr lang="en-US" sz="2800" b="0" i="0" dirty="0">
                <a:latin typeface="Times New Roman" pitchFamily="18" charset="0"/>
                <a:cs typeface="Times New Roman" pitchFamily="18" charset="0"/>
              </a:rPr>
              <a:t>     third harmonics with the required bandwidth B = 3 × 500</a:t>
            </a:r>
            <a:br>
              <a:rPr lang="en-US" sz="2800" b="0" i="0" dirty="0">
                <a:latin typeface="Times New Roman" pitchFamily="18" charset="0"/>
                <a:cs typeface="Times New Roman" pitchFamily="18" charset="0"/>
              </a:rPr>
            </a:br>
            <a:r>
              <a:rPr lang="en-US" sz="2800" b="0" i="0" dirty="0">
                <a:latin typeface="Times New Roman" pitchFamily="18" charset="0"/>
                <a:cs typeface="Times New Roman" pitchFamily="18" charset="0"/>
              </a:rPr>
              <a:t>      kHz = 1.5 </a:t>
            </a:r>
            <a:r>
              <a:rPr lang="en-US" sz="2800" b="0" i="0" dirty="0" err="1">
                <a:latin typeface="Times New Roman" pitchFamily="18" charset="0"/>
                <a:cs typeface="Times New Roman" pitchFamily="18" charset="0"/>
              </a:rPr>
              <a:t>MHz.</a:t>
            </a:r>
            <a:endParaRPr lang="en-US" sz="2800" b="0" i="0" dirty="0">
              <a:latin typeface="Times New Roman" pitchFamily="18" charset="0"/>
              <a:cs typeface="Times New Roman" pitchFamily="18" charset="0"/>
            </a:endParaRPr>
          </a:p>
          <a:p>
            <a:pPr algn="just" eaLnBrk="0" hangingPunct="0"/>
            <a:r>
              <a:rPr lang="en-US" sz="2800" b="0" i="0" dirty="0">
                <a:latin typeface="Times New Roman" pitchFamily="18" charset="0"/>
                <a:cs typeface="Times New Roman" pitchFamily="18" charset="0"/>
              </a:rPr>
              <a:t>c. A still better result can be achieved by using the first,</a:t>
            </a:r>
            <a:br>
              <a:rPr lang="en-US" sz="2800" b="0" i="0" dirty="0">
                <a:latin typeface="Times New Roman" pitchFamily="18" charset="0"/>
                <a:cs typeface="Times New Roman" pitchFamily="18" charset="0"/>
              </a:rPr>
            </a:br>
            <a:r>
              <a:rPr lang="en-US" sz="2800" b="0" i="0" dirty="0">
                <a:latin typeface="Times New Roman" pitchFamily="18" charset="0"/>
                <a:cs typeface="Times New Roman" pitchFamily="18" charset="0"/>
              </a:rPr>
              <a:t>     third, and fifth harmonics with B = 5 × 500 kHz = 2.5</a:t>
            </a:r>
            <a:br>
              <a:rPr lang="en-US" sz="2800" b="0" i="0" dirty="0">
                <a:latin typeface="Times New Roman" pitchFamily="18" charset="0"/>
                <a:cs typeface="Times New Roman" pitchFamily="18" charset="0"/>
              </a:rPr>
            </a:br>
            <a:r>
              <a:rPr lang="en-US" sz="2800" b="0" i="0" dirty="0">
                <a:latin typeface="Times New Roman" pitchFamily="18" charset="0"/>
                <a:cs typeface="Times New Roman" pitchFamily="18" charset="0"/>
              </a:rPr>
              <a:t>     </a:t>
            </a:r>
            <a:r>
              <a:rPr lang="en-US" sz="2800" b="0" i="0" dirty="0" err="1">
                <a:latin typeface="Times New Roman" pitchFamily="18" charset="0"/>
                <a:cs typeface="Times New Roman" pitchFamily="18" charset="0"/>
              </a:rPr>
              <a:t>MHz.</a:t>
            </a:r>
            <a:endParaRPr lang="en-US" sz="2800" b="0" i="0" dirty="0">
              <a:latin typeface="Times New Roman" pitchFamily="18" charset="0"/>
              <a:cs typeface="Times New Roman" pitchFamily="18" charset="0"/>
            </a:endParaRPr>
          </a:p>
        </p:txBody>
      </p:sp>
      <p:sp>
        <p:nvSpPr>
          <p:cNvPr id="8" name="Rectangle 7"/>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
        <p:nvSpPr>
          <p:cNvPr id="10" name="Rectangle 9"/>
          <p:cNvSpPr/>
          <p:nvPr/>
        </p:nvSpPr>
        <p:spPr>
          <a:xfrm>
            <a:off x="304800" y="60960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ext Box 20"/>
          <p:cNvSpPr txBox="1">
            <a:spLocks noChangeArrowheads="1"/>
          </p:cNvSpPr>
          <p:nvPr/>
        </p:nvSpPr>
        <p:spPr bwMode="auto">
          <a:xfrm>
            <a:off x="76200" y="1447800"/>
            <a:ext cx="8839200" cy="954087"/>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We have a low-pass channel with bandwidth 100 kHz. What is the maximum bit rate of this channel?.</a:t>
            </a:r>
          </a:p>
        </p:txBody>
      </p:sp>
      <p:sp>
        <p:nvSpPr>
          <p:cNvPr id="158725" name="Text Box 20"/>
          <p:cNvSpPr txBox="1">
            <a:spLocks noChangeArrowheads="1"/>
          </p:cNvSpPr>
          <p:nvPr/>
        </p:nvSpPr>
        <p:spPr bwMode="auto">
          <a:xfrm>
            <a:off x="76200" y="3048000"/>
            <a:ext cx="8839200" cy="1816100"/>
          </a:xfrm>
          <a:prstGeom prst="rect">
            <a:avLst/>
          </a:prstGeom>
          <a:noFill/>
          <a:ln w="9525">
            <a:noFill/>
            <a:miter lim="800000"/>
            <a:headEnd/>
            <a:tailEnd/>
          </a:ln>
        </p:spPr>
        <p:txBody>
          <a:bodyPr>
            <a:spAutoFit/>
          </a:bodyPr>
          <a:lstStyle/>
          <a:p>
            <a:pPr algn="just" eaLnBrk="0" hangingPunct="0"/>
            <a:r>
              <a:rPr lang="en-US" sz="2800" i="0">
                <a:solidFill>
                  <a:srgbClr val="FF0000"/>
                </a:solidFill>
                <a:latin typeface="Times New Roman" pitchFamily="18" charset="0"/>
                <a:cs typeface="Times New Roman" pitchFamily="18" charset="0"/>
              </a:rPr>
              <a:t>Solution</a:t>
            </a:r>
          </a:p>
          <a:p>
            <a:pPr algn="just" eaLnBrk="0" hangingPunct="0"/>
            <a:r>
              <a:rPr lang="en-US" sz="2800" b="0" i="0">
                <a:latin typeface="Times New Roman" pitchFamily="18" charset="0"/>
                <a:cs typeface="Times New Roman" pitchFamily="18" charset="0"/>
              </a:rPr>
              <a:t>The maximum bit rate can be achieved if we use the first harmonic. The bit rate is 2 times the available bandwidth, or 200 kbps.</a:t>
            </a:r>
          </a:p>
        </p:txBody>
      </p:sp>
      <p:sp>
        <p:nvSpPr>
          <p:cNvPr id="8" name="Rectangle 7"/>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Baseband Transmission</a:t>
            </a:r>
          </a:p>
          <a:p>
            <a:pPr>
              <a:spcBef>
                <a:spcPct val="0"/>
              </a:spcBef>
              <a:defRPr/>
            </a:pPr>
            <a:endParaRPr lang="en-US" sz="1600" i="0" dirty="0">
              <a:solidFill>
                <a:schemeClr val="accent2">
                  <a:lumMod val="75000"/>
                </a:schemeClr>
              </a:solidFill>
              <a:latin typeface="+mj-lt"/>
              <a:ea typeface="+mj-ea"/>
              <a:cs typeface="+mj-cs"/>
            </a:endParaRPr>
          </a:p>
        </p:txBody>
      </p:sp>
      <p:sp>
        <p:nvSpPr>
          <p:cNvPr id="10" name="Rectangle 9"/>
          <p:cNvSpPr/>
          <p:nvPr/>
        </p:nvSpPr>
        <p:spPr>
          <a:xfrm>
            <a:off x="304800" y="60960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001000" cy="2308324"/>
          </a:xfrm>
          <a:prstGeom prst="rect">
            <a:avLst/>
          </a:prstGeom>
        </p:spPr>
        <p:txBody>
          <a:bodyPr wrap="square">
            <a:spAutoFit/>
          </a:bodyPr>
          <a:lstStyle/>
          <a:p>
            <a:r>
              <a:rPr lang="en-US" sz="2400" b="1" dirty="0">
                <a:latin typeface="Times New Roman" pitchFamily="18" charset="0"/>
              </a:rPr>
              <a:t>Broadband Transmission </a:t>
            </a:r>
            <a:r>
              <a:rPr lang="en-US" sz="2400" dirty="0">
                <a:latin typeface="Times New Roman" pitchFamily="18" charset="0"/>
              </a:rPr>
              <a:t>(Using Modulation)</a:t>
            </a:r>
          </a:p>
          <a:p>
            <a:r>
              <a:rPr lang="en-US" sz="2400" dirty="0">
                <a:latin typeface="Times New Roman" pitchFamily="18" charset="0"/>
              </a:rPr>
              <a:t>Broadband transmission or modulation means changing the digital signal to an analog signal for transmission. Modulation allows us to use a </a:t>
            </a:r>
            <a:r>
              <a:rPr lang="en-US" sz="2400" b="1" dirty="0" err="1">
                <a:latin typeface="Times New Roman" pitchFamily="18" charset="0"/>
              </a:rPr>
              <a:t>bandpass</a:t>
            </a:r>
            <a:r>
              <a:rPr lang="en-US" sz="2400" b="1" dirty="0">
                <a:latin typeface="Times New Roman" pitchFamily="18" charset="0"/>
              </a:rPr>
              <a:t> channel - </a:t>
            </a:r>
            <a:r>
              <a:rPr lang="en-US" sz="2400" dirty="0">
                <a:latin typeface="Times New Roman" pitchFamily="18" charset="0"/>
              </a:rPr>
              <a:t>a channel with a bandwidth that does not start from zero. This type of channel is more available than a low-pass channel. </a:t>
            </a:r>
          </a:p>
        </p:txBody>
      </p:sp>
      <p:sp>
        <p:nvSpPr>
          <p:cNvPr id="3" name="Rectangle 2"/>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4"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Broadband Transmission </a:t>
            </a:r>
          </a:p>
          <a:p>
            <a:pPr>
              <a:spcBef>
                <a:spcPct val="0"/>
              </a:spcBef>
              <a:defRPr/>
            </a:pPr>
            <a:endParaRPr lang="en-US" sz="1600" i="0" dirty="0">
              <a:solidFill>
                <a:schemeClr val="accent2">
                  <a:lumMod val="75000"/>
                </a:schemeClr>
              </a:solidFill>
              <a:latin typeface="+mj-lt"/>
              <a:ea typeface="+mj-ea"/>
              <a:cs typeface="+mj-cs"/>
            </a:endParaRPr>
          </a:p>
        </p:txBody>
      </p:sp>
      <p:pic>
        <p:nvPicPr>
          <p:cNvPr id="5" name="Picture 2"/>
          <p:cNvPicPr>
            <a:picLocks noChangeAspect="1" noChangeArrowheads="1"/>
          </p:cNvPicPr>
          <p:nvPr/>
        </p:nvPicPr>
        <p:blipFill>
          <a:blip r:embed="rId3" cstate="print"/>
          <a:srcRect/>
          <a:stretch>
            <a:fillRect/>
          </a:stretch>
        </p:blipFill>
        <p:spPr bwMode="auto">
          <a:xfrm>
            <a:off x="685800" y="3810000"/>
            <a:ext cx="7710488" cy="1843088"/>
          </a:xfrm>
          <a:prstGeom prst="rect">
            <a:avLst/>
          </a:prstGeom>
          <a:noFill/>
          <a:ln w="9525">
            <a:noFill/>
            <a:miter lim="800000"/>
            <a:headEnd/>
            <a:tailEnd/>
          </a:ln>
        </p:spPr>
      </p:pic>
      <p:sp>
        <p:nvSpPr>
          <p:cNvPr id="6" name="Rectangle 14"/>
          <p:cNvSpPr>
            <a:spLocks noChangeArrowheads="1"/>
          </p:cNvSpPr>
          <p:nvPr/>
        </p:nvSpPr>
        <p:spPr bwMode="auto">
          <a:xfrm>
            <a:off x="533400" y="3562350"/>
            <a:ext cx="8153400" cy="400050"/>
          </a:xfrm>
          <a:prstGeom prst="rect">
            <a:avLst/>
          </a:prstGeom>
          <a:solidFill>
            <a:schemeClr val="bg1">
              <a:alpha val="0"/>
            </a:schemeClr>
          </a:solidFill>
          <a:ln w="9525">
            <a:noFill/>
            <a:miter lim="800000"/>
            <a:headEnd/>
            <a:tailEnd/>
          </a:ln>
        </p:spPr>
        <p:txBody>
          <a:bodyPr anchor="ctr">
            <a:spAutoFit/>
          </a:bodyPr>
          <a:lstStyle/>
          <a:p>
            <a:pPr algn="ctr" eaLnBrk="0" hangingPunct="0"/>
            <a:r>
              <a:rPr lang="en-US" sz="2000" dirty="0">
                <a:latin typeface="Times-BoldItalic"/>
              </a:rPr>
              <a:t>Bandwidth of a band-pass 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4"/>
          <p:cNvSpPr>
            <a:spLocks noChangeArrowheads="1"/>
          </p:cNvSpPr>
          <p:nvPr/>
        </p:nvSpPr>
        <p:spPr bwMode="auto">
          <a:xfrm>
            <a:off x="228600" y="2270065"/>
            <a:ext cx="8153400" cy="400110"/>
          </a:xfrm>
          <a:prstGeom prst="rect">
            <a:avLst/>
          </a:prstGeom>
          <a:solidFill>
            <a:schemeClr val="bg1"/>
          </a:solidFill>
          <a:ln w="9525">
            <a:noFill/>
            <a:miter lim="800000"/>
            <a:headEnd/>
            <a:tailEnd/>
          </a:ln>
        </p:spPr>
        <p:txBody>
          <a:bodyPr anchor="ctr">
            <a:spAutoFit/>
          </a:bodyPr>
          <a:lstStyle/>
          <a:p>
            <a:pPr eaLnBrk="0" hangingPunct="0"/>
            <a:r>
              <a:rPr lang="en-US" sz="2000" dirty="0">
                <a:latin typeface="Times-BoldItalic"/>
              </a:rPr>
              <a:t>Modulation of a digital signal for transmission on band-pass channel</a:t>
            </a:r>
          </a:p>
        </p:txBody>
      </p:sp>
      <p:pic>
        <p:nvPicPr>
          <p:cNvPr id="14338" name="Picture 2"/>
          <p:cNvPicPr>
            <a:picLocks noChangeAspect="1" noChangeArrowheads="1"/>
          </p:cNvPicPr>
          <p:nvPr/>
        </p:nvPicPr>
        <p:blipFill>
          <a:blip r:embed="rId3" cstate="print"/>
          <a:srcRect/>
          <a:stretch>
            <a:fillRect/>
          </a:stretch>
        </p:blipFill>
        <p:spPr bwMode="auto">
          <a:xfrm>
            <a:off x="609600" y="2843213"/>
            <a:ext cx="2374900" cy="665162"/>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6388100" y="2843213"/>
            <a:ext cx="2374900" cy="665162"/>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1169988" y="3560763"/>
            <a:ext cx="2276475" cy="974725"/>
          </a:xfrm>
          <a:prstGeom prst="rect">
            <a:avLst/>
          </a:prstGeom>
          <a:noFill/>
          <a:ln w="9525">
            <a:noFill/>
            <a:miter lim="800000"/>
            <a:headEnd/>
            <a:tailEnd/>
          </a:ln>
        </p:spPr>
      </p:pic>
      <p:pic>
        <p:nvPicPr>
          <p:cNvPr id="14341" name="Picture 5"/>
          <p:cNvPicPr>
            <a:picLocks noChangeAspect="1" noChangeArrowheads="1"/>
          </p:cNvPicPr>
          <p:nvPr/>
        </p:nvPicPr>
        <p:blipFill>
          <a:blip r:embed="rId6" cstate="print"/>
          <a:srcRect/>
          <a:stretch>
            <a:fillRect/>
          </a:stretch>
        </p:blipFill>
        <p:spPr bwMode="auto">
          <a:xfrm>
            <a:off x="5943600" y="3549650"/>
            <a:ext cx="2268538" cy="995363"/>
          </a:xfrm>
          <a:prstGeom prst="rect">
            <a:avLst/>
          </a:prstGeom>
          <a:noFill/>
          <a:ln w="9525">
            <a:noFill/>
            <a:miter lim="800000"/>
            <a:headEnd/>
            <a:tailEnd/>
          </a:ln>
        </p:spPr>
      </p:pic>
      <p:pic>
        <p:nvPicPr>
          <p:cNvPr id="14342" name="Picture 6"/>
          <p:cNvPicPr>
            <a:picLocks noChangeAspect="1" noChangeArrowheads="1"/>
          </p:cNvPicPr>
          <p:nvPr/>
        </p:nvPicPr>
        <p:blipFill>
          <a:blip r:embed="rId7" cstate="print"/>
          <a:srcRect/>
          <a:stretch>
            <a:fillRect/>
          </a:stretch>
        </p:blipFill>
        <p:spPr bwMode="auto">
          <a:xfrm>
            <a:off x="609600" y="4654550"/>
            <a:ext cx="2374900" cy="1746250"/>
          </a:xfrm>
          <a:prstGeom prst="rect">
            <a:avLst/>
          </a:prstGeom>
          <a:noFill/>
          <a:ln w="9525">
            <a:noFill/>
            <a:miter lim="800000"/>
            <a:headEnd/>
            <a:tailEnd/>
          </a:ln>
        </p:spPr>
      </p:pic>
      <p:pic>
        <p:nvPicPr>
          <p:cNvPr id="14343" name="Picture 7"/>
          <p:cNvPicPr>
            <a:picLocks noChangeAspect="1" noChangeArrowheads="1"/>
          </p:cNvPicPr>
          <p:nvPr/>
        </p:nvPicPr>
        <p:blipFill>
          <a:blip r:embed="rId8" cstate="print"/>
          <a:srcRect/>
          <a:stretch>
            <a:fillRect/>
          </a:stretch>
        </p:blipFill>
        <p:spPr bwMode="auto">
          <a:xfrm>
            <a:off x="6388100" y="4654550"/>
            <a:ext cx="2374900" cy="1746250"/>
          </a:xfrm>
          <a:prstGeom prst="rect">
            <a:avLst/>
          </a:prstGeom>
          <a:noFill/>
          <a:ln w="9525">
            <a:noFill/>
            <a:miter lim="800000"/>
            <a:headEnd/>
            <a:tailEnd/>
          </a:ln>
        </p:spPr>
      </p:pic>
      <p:pic>
        <p:nvPicPr>
          <p:cNvPr id="14344" name="Picture 8"/>
          <p:cNvPicPr>
            <a:picLocks noChangeAspect="1" noChangeArrowheads="1"/>
          </p:cNvPicPr>
          <p:nvPr/>
        </p:nvPicPr>
        <p:blipFill>
          <a:blip r:embed="rId9" cstate="print"/>
          <a:srcRect/>
          <a:stretch>
            <a:fillRect/>
          </a:stretch>
        </p:blipFill>
        <p:spPr bwMode="auto">
          <a:xfrm>
            <a:off x="3352800" y="4651375"/>
            <a:ext cx="2632075" cy="1700213"/>
          </a:xfrm>
          <a:prstGeom prst="rect">
            <a:avLst/>
          </a:prstGeom>
          <a:noFill/>
          <a:ln w="9525">
            <a:noFill/>
            <a:miter lim="800000"/>
            <a:headEnd/>
            <a:tailEnd/>
          </a:ln>
        </p:spPr>
      </p:pic>
      <p:sp>
        <p:nvSpPr>
          <p:cNvPr id="11" name="Rectangle 10"/>
          <p:cNvSpPr/>
          <p:nvPr/>
        </p:nvSpPr>
        <p:spPr>
          <a:xfrm>
            <a:off x="304800" y="838200"/>
            <a:ext cx="8458200" cy="1200329"/>
          </a:xfrm>
          <a:prstGeom prst="rect">
            <a:avLst/>
          </a:prstGeom>
          <a:solidFill>
            <a:schemeClr val="accent2">
              <a:lumMod val="40000"/>
              <a:lumOff val="60000"/>
            </a:schemeClr>
          </a:solidFill>
          <a:ln w="25400">
            <a:solidFill>
              <a:srgbClr val="00B050"/>
            </a:solidFill>
          </a:ln>
        </p:spPr>
        <p:txBody>
          <a:bodyPr wrap="square">
            <a:spAutoFit/>
          </a:bodyPr>
          <a:lstStyle/>
          <a:p>
            <a:r>
              <a:rPr lang="en-US" sz="2400" b="1" dirty="0"/>
              <a:t>If the available channel is a </a:t>
            </a:r>
            <a:r>
              <a:rPr lang="en-US" sz="2400" b="1" dirty="0" err="1"/>
              <a:t>bandpass</a:t>
            </a:r>
            <a:r>
              <a:rPr lang="en-US" sz="2400" b="1" dirty="0"/>
              <a:t> channel, we cannot send the digital signal directly to the channel; we need to convert the digital signal to an analog signal before transmission.</a:t>
            </a:r>
          </a:p>
        </p:txBody>
      </p:sp>
      <p:sp>
        <p:nvSpPr>
          <p:cNvPr id="12" name="Rectangle 11"/>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3"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Broadband Transmission </a:t>
            </a:r>
          </a:p>
          <a:p>
            <a:pPr>
              <a:spcBef>
                <a:spcPct val="0"/>
              </a:spcBef>
              <a:defRPr/>
            </a:pPr>
            <a:endParaRPr lang="en-US" sz="1600" i="0"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20"/>
          <p:cNvSpPr txBox="1">
            <a:spLocks noChangeArrowheads="1"/>
          </p:cNvSpPr>
          <p:nvPr/>
        </p:nvSpPr>
        <p:spPr bwMode="auto">
          <a:xfrm>
            <a:off x="76200" y="1087438"/>
            <a:ext cx="8839200" cy="5694362"/>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An example of broadband transmission using modulation is the sending of computer data through a telephone subscriber line, the line connecting a resident to the central telephone office. These lines, installed many years ago, are designed to carry voice (analog signal) with a limited bandwidth. Although this channel can be used as a low-pass channel, it is normally considered a </a:t>
            </a:r>
            <a:r>
              <a:rPr lang="en-US" sz="2800" b="0" i="0" dirty="0" err="1">
                <a:latin typeface="Times New Roman" pitchFamily="18" charset="0"/>
                <a:cs typeface="Times New Roman" pitchFamily="18" charset="0"/>
              </a:rPr>
              <a:t>bandpass</a:t>
            </a:r>
            <a:r>
              <a:rPr lang="en-US" sz="2800" b="0" i="0" dirty="0">
                <a:latin typeface="Times New Roman" pitchFamily="18" charset="0"/>
                <a:cs typeface="Times New Roman" pitchFamily="18" charset="0"/>
              </a:rPr>
              <a:t> channel. One reason is that the bandwidth is so narrow (4 kHz) that if we treat the channel as low-pass and use it for baseband transmission, the maximum bit rate can be only 8 kbps. The solution is to consider the channel a </a:t>
            </a:r>
            <a:r>
              <a:rPr lang="en-US" sz="2800" b="0" i="0" dirty="0" err="1">
                <a:latin typeface="Times New Roman" pitchFamily="18" charset="0"/>
                <a:cs typeface="Times New Roman" pitchFamily="18" charset="0"/>
              </a:rPr>
              <a:t>bandpass</a:t>
            </a:r>
            <a:r>
              <a:rPr lang="en-US" sz="2800" b="0" i="0" dirty="0">
                <a:latin typeface="Times New Roman" pitchFamily="18" charset="0"/>
                <a:cs typeface="Times New Roman" pitchFamily="18" charset="0"/>
              </a:rPr>
              <a:t> channel, convert the digital signal from the computer to an analog signal, and send the analog signal. </a:t>
            </a:r>
          </a:p>
        </p:txBody>
      </p:sp>
      <p:sp>
        <p:nvSpPr>
          <p:cNvPr id="7" name="Rectangle 6"/>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Broadband Transmission </a:t>
            </a:r>
          </a:p>
          <a:p>
            <a:pPr>
              <a:spcBef>
                <a:spcPct val="0"/>
              </a:spcBef>
              <a:defRPr/>
            </a:pPr>
            <a:endParaRPr lang="en-US" sz="1600" i="0" dirty="0">
              <a:solidFill>
                <a:schemeClr val="accent2">
                  <a:lumMod val="75000"/>
                </a:schemeClr>
              </a:solidFill>
              <a:latin typeface="+mj-lt"/>
              <a:ea typeface="+mj-ea"/>
              <a:cs typeface="+mj-cs"/>
            </a:endParaRPr>
          </a:p>
        </p:txBody>
      </p:sp>
      <p:sp>
        <p:nvSpPr>
          <p:cNvPr id="9" name="Rectangle 8"/>
          <p:cNvSpPr/>
          <p:nvPr/>
        </p:nvSpPr>
        <p:spPr>
          <a:xfrm>
            <a:off x="304800" y="69598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ltGray">
          <a:xfrm>
            <a:off x="366713" y="260350"/>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5" name="Rectangle 3"/>
          <p:cNvSpPr>
            <a:spLocks noChangeArrowheads="1"/>
          </p:cNvSpPr>
          <p:nvPr/>
        </p:nvSpPr>
        <p:spPr bwMode="ltGray">
          <a:xfrm>
            <a:off x="749300" y="2603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6" name="Rectangle 4"/>
          <p:cNvSpPr>
            <a:spLocks noChangeArrowheads="1"/>
          </p:cNvSpPr>
          <p:nvPr/>
        </p:nvSpPr>
        <p:spPr bwMode="ltGray">
          <a:xfrm>
            <a:off x="490538" y="682625"/>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7" name="Rectangle 5"/>
          <p:cNvSpPr>
            <a:spLocks noChangeArrowheads="1"/>
          </p:cNvSpPr>
          <p:nvPr/>
        </p:nvSpPr>
        <p:spPr bwMode="ltGray">
          <a:xfrm>
            <a:off x="860425" y="6826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Rectangle 6"/>
          <p:cNvSpPr>
            <a:spLocks noChangeArrowheads="1"/>
          </p:cNvSpPr>
          <p:nvPr/>
        </p:nvSpPr>
        <p:spPr bwMode="ltGray">
          <a:xfrm>
            <a:off x="76200" y="6096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7"/>
          <p:cNvSpPr>
            <a:spLocks noChangeArrowheads="1"/>
          </p:cNvSpPr>
          <p:nvPr/>
        </p:nvSpPr>
        <p:spPr bwMode="gray">
          <a:xfrm>
            <a:off x="711200" y="152400"/>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9"/>
          <p:cNvSpPr>
            <a:spLocks noChangeArrowheads="1"/>
          </p:cNvSpPr>
          <p:nvPr/>
        </p:nvSpPr>
        <p:spPr bwMode="gray">
          <a:xfrm>
            <a:off x="381000" y="6540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pic>
        <p:nvPicPr>
          <p:cNvPr id="12" name="Picture 4"/>
          <p:cNvPicPr>
            <a:picLocks noChangeAspect="1" noChangeArrowheads="1"/>
          </p:cNvPicPr>
          <p:nvPr/>
        </p:nvPicPr>
        <p:blipFill>
          <a:blip r:embed="rId3" cstate="print"/>
          <a:srcRect/>
          <a:stretch>
            <a:fillRect/>
          </a:stretch>
        </p:blipFill>
        <p:spPr bwMode="auto">
          <a:xfrm>
            <a:off x="381000" y="1244600"/>
            <a:ext cx="3679825" cy="2336800"/>
          </a:xfrm>
          <a:prstGeom prst="rect">
            <a:avLst/>
          </a:prstGeom>
          <a:solidFill>
            <a:schemeClr val="bg1">
              <a:alpha val="0"/>
            </a:schemeClr>
          </a:solid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4254500" y="1208088"/>
            <a:ext cx="4438650" cy="2373312"/>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a:stretch>
            <a:fillRect/>
          </a:stretch>
        </p:blipFill>
        <p:spPr bwMode="auto">
          <a:xfrm>
            <a:off x="990600" y="2074862"/>
            <a:ext cx="2330450" cy="971550"/>
          </a:xfrm>
          <a:prstGeom prst="rect">
            <a:avLst/>
          </a:prstGeom>
          <a:solidFill>
            <a:schemeClr val="bg1">
              <a:alpha val="0"/>
            </a:schemeClr>
          </a:solidFill>
          <a:ln w="9525">
            <a:noFill/>
            <a:miter lim="800000"/>
            <a:headEnd/>
            <a:tailEnd/>
          </a:ln>
        </p:spPr>
      </p:pic>
      <p:pic>
        <p:nvPicPr>
          <p:cNvPr id="15" name="Picture 7"/>
          <p:cNvPicPr>
            <a:picLocks noChangeAspect="1" noChangeArrowheads="1"/>
          </p:cNvPicPr>
          <p:nvPr/>
        </p:nvPicPr>
        <p:blipFill>
          <a:blip r:embed="rId6" cstate="print"/>
          <a:srcRect/>
          <a:stretch>
            <a:fillRect/>
          </a:stretch>
        </p:blipFill>
        <p:spPr bwMode="auto">
          <a:xfrm>
            <a:off x="4876800" y="1593850"/>
            <a:ext cx="2840037" cy="1606550"/>
          </a:xfrm>
          <a:prstGeom prst="rect">
            <a:avLst/>
          </a:prstGeom>
          <a:noFill/>
          <a:ln w="9525">
            <a:noFill/>
            <a:miter lim="800000"/>
            <a:headEnd/>
            <a:tailEnd/>
          </a:ln>
        </p:spPr>
      </p:pic>
      <p:sp>
        <p:nvSpPr>
          <p:cNvPr id="16" name="Title 1"/>
          <p:cNvSpPr>
            <a:spLocks noGrp="1"/>
          </p:cNvSpPr>
          <p:nvPr>
            <p:ph type="title"/>
          </p:nvPr>
        </p:nvSpPr>
        <p:spPr>
          <a:xfrm>
            <a:off x="1219200" y="0"/>
            <a:ext cx="7467600" cy="792162"/>
          </a:xfrm>
        </p:spPr>
        <p:txBody>
          <a:bodyPr/>
          <a:lstStyle/>
          <a:p>
            <a:r>
              <a:rPr lang="en-US" b="1" dirty="0"/>
              <a:t>Overview </a:t>
            </a:r>
          </a:p>
        </p:txBody>
      </p:sp>
      <p:pic>
        <p:nvPicPr>
          <p:cNvPr id="17" name="Picture 2"/>
          <p:cNvPicPr>
            <a:picLocks noChangeAspect="1" noChangeArrowheads="1"/>
          </p:cNvPicPr>
          <p:nvPr/>
        </p:nvPicPr>
        <p:blipFill>
          <a:blip r:embed="rId7" cstate="print"/>
          <a:srcRect/>
          <a:stretch>
            <a:fillRect/>
          </a:stretch>
        </p:blipFill>
        <p:spPr bwMode="auto">
          <a:xfrm>
            <a:off x="406400" y="4167187"/>
            <a:ext cx="4160838" cy="2462213"/>
          </a:xfrm>
          <a:prstGeom prst="rect">
            <a:avLst/>
          </a:prstGeom>
          <a:noFill/>
          <a:ln w="9525">
            <a:noFill/>
            <a:miter lim="800000"/>
            <a:headEnd/>
            <a:tailEnd/>
          </a:ln>
        </p:spPr>
      </p:pic>
      <p:pic>
        <p:nvPicPr>
          <p:cNvPr id="18" name="Picture 3"/>
          <p:cNvPicPr>
            <a:picLocks noChangeAspect="1" noChangeArrowheads="1"/>
          </p:cNvPicPr>
          <p:nvPr/>
        </p:nvPicPr>
        <p:blipFill>
          <a:blip r:embed="rId8" cstate="print"/>
          <a:srcRect/>
          <a:stretch>
            <a:fillRect/>
          </a:stretch>
        </p:blipFill>
        <p:spPr bwMode="auto">
          <a:xfrm>
            <a:off x="5054600" y="4114800"/>
            <a:ext cx="3784600" cy="2462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20"/>
          <p:cNvSpPr txBox="1">
            <a:spLocks noChangeArrowheads="1"/>
          </p:cNvSpPr>
          <p:nvPr/>
        </p:nvSpPr>
        <p:spPr bwMode="auto">
          <a:xfrm>
            <a:off x="76200" y="1416050"/>
            <a:ext cx="8839200" cy="483235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 second example is the digital cellular telephone. For better reception, digital cellular phones digitize analog voice. Although the bandwidth allocated to a company providing digital cellular phone service is very wide, we still cannot send the digitized signal without conversion. The reason is that we have only a band-pass channel available between caller and </a:t>
            </a:r>
            <a:r>
              <a:rPr lang="en-US" sz="2800" b="0" i="0" dirty="0" err="1">
                <a:latin typeface="Times New Roman" pitchFamily="18" charset="0"/>
                <a:cs typeface="Times New Roman" pitchFamily="18" charset="0"/>
              </a:rPr>
              <a:t>callee</a:t>
            </a:r>
            <a:r>
              <a:rPr lang="en-US" sz="2800" b="0" i="0" dirty="0">
                <a:latin typeface="Times New Roman" pitchFamily="18" charset="0"/>
                <a:cs typeface="Times New Roman" pitchFamily="18" charset="0"/>
              </a:rPr>
              <a:t>. For example, if the available bandwidth is W and we allow 1000 couples to talk simultaneously, this means the available channel is W/1000, just part of the entire bandwidth. We need to convert the digitized voice to a composite analog signal before transmission.</a:t>
            </a:r>
          </a:p>
        </p:txBody>
      </p:sp>
      <p:sp>
        <p:nvSpPr>
          <p:cNvPr id="7" name="Rectangle 6"/>
          <p:cNvSpPr>
            <a:spLocks noChangeArrowheads="1"/>
          </p:cNvSpPr>
          <p:nvPr/>
        </p:nvSpPr>
        <p:spPr bwMode="gray">
          <a:xfrm>
            <a:off x="442913" y="5016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Text Box 9"/>
          <p:cNvSpPr txBox="1">
            <a:spLocks noChangeArrowheads="1"/>
          </p:cNvSpPr>
          <p:nvPr/>
        </p:nvSpPr>
        <p:spPr bwMode="auto">
          <a:xfrm>
            <a:off x="76200" y="76200"/>
            <a:ext cx="5105400" cy="304800"/>
          </a:xfrm>
          <a:prstGeom prst="rect">
            <a:avLst/>
          </a:prstGeom>
          <a:ln w="12700">
            <a:solidFill>
              <a:schemeClr val="tx1"/>
            </a:solidFill>
          </a:ln>
        </p:spPr>
        <p:txBody>
          <a:bodyPr>
            <a:no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a:spcBef>
                <a:spcPct val="0"/>
              </a:spcBef>
              <a:defRPr/>
            </a:pPr>
            <a:r>
              <a:rPr lang="pt-BR" sz="1600" i="0" dirty="0">
                <a:solidFill>
                  <a:schemeClr val="accent2">
                    <a:lumMod val="75000"/>
                  </a:schemeClr>
                </a:solidFill>
                <a:latin typeface="+mj-lt"/>
                <a:ea typeface="+mj-ea"/>
                <a:cs typeface="+mj-cs"/>
              </a:rPr>
              <a:t>Transmission of Digital Signals : </a:t>
            </a:r>
            <a:r>
              <a:rPr lang="en-US" sz="1600" dirty="0">
                <a:latin typeface="Times New Roman" pitchFamily="18" charset="0"/>
              </a:rPr>
              <a:t>Broadband Transmission </a:t>
            </a:r>
          </a:p>
          <a:p>
            <a:pPr>
              <a:spcBef>
                <a:spcPct val="0"/>
              </a:spcBef>
              <a:defRPr/>
            </a:pPr>
            <a:endParaRPr lang="en-US" sz="1600" i="0" dirty="0">
              <a:solidFill>
                <a:schemeClr val="accent2">
                  <a:lumMod val="75000"/>
                </a:schemeClr>
              </a:solidFill>
              <a:latin typeface="+mj-lt"/>
              <a:ea typeface="+mj-ea"/>
              <a:cs typeface="+mj-cs"/>
            </a:endParaRPr>
          </a:p>
        </p:txBody>
      </p:sp>
      <p:sp>
        <p:nvSpPr>
          <p:cNvPr id="9" name="Rectangle 8"/>
          <p:cNvSpPr/>
          <p:nvPr/>
        </p:nvSpPr>
        <p:spPr>
          <a:xfrm>
            <a:off x="304800" y="69598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772400" cy="1143000"/>
          </a:xfrm>
        </p:spPr>
        <p:txBody>
          <a:bodyPr>
            <a:normAutofit/>
          </a:bodyPr>
          <a:lstStyle/>
          <a:p>
            <a:r>
              <a:rPr lang="en-US" b="1" dirty="0">
                <a:effectLst>
                  <a:outerShdw blurRad="38100" dist="38100" dir="2700000" algn="tl">
                    <a:srgbClr val="C0C0C0"/>
                  </a:outerShdw>
                </a:effectLst>
                <a:latin typeface="Times" pitchFamily="18" charset="0"/>
              </a:rPr>
              <a:t>TRANSMISSION IMPAIRMENT</a:t>
            </a:r>
            <a:endParaRPr lang="en-US" b="1" dirty="0"/>
          </a:p>
        </p:txBody>
      </p:sp>
      <p:sp>
        <p:nvSpPr>
          <p:cNvPr id="4" name="Rectangle 8"/>
          <p:cNvSpPr>
            <a:spLocks noGrp="1" noChangeArrowheads="1"/>
          </p:cNvSpPr>
          <p:nvPr>
            <p:ph idx="1"/>
          </p:nvPr>
        </p:nvSpPr>
        <p:spPr bwMode="auto">
          <a:xfrm>
            <a:off x="457200" y="1730276"/>
            <a:ext cx="8229600" cy="2308324"/>
          </a:xfrm>
          <a:prstGeom prst="rect">
            <a:avLst/>
          </a:prstGeom>
          <a:noFill/>
          <a:ln w="9525">
            <a:noFill/>
            <a:miter lim="800000"/>
            <a:headEnd/>
            <a:tailEnd/>
          </a:ln>
        </p:spPr>
        <p:txBody>
          <a:bodyPr>
            <a:spAutoFit/>
          </a:bodyPr>
          <a:lstStyle/>
          <a:p>
            <a:pPr algn="just" eaLnBrk="0" hangingPunct="0">
              <a:buNone/>
            </a:pPr>
            <a:r>
              <a:rPr lang="en-US" b="1" dirty="0">
                <a:latin typeface="Times-Roman"/>
              </a:rPr>
              <a:t>Signals</a:t>
            </a:r>
            <a:r>
              <a:rPr lang="en-US" dirty="0">
                <a:latin typeface="Times-Roman"/>
              </a:rPr>
              <a:t> travel through transmission media, which are not perfect. The imperfection causes signal impairment. This means that the signal at the beginning of the medium is not the same as the signal at the end of the medium. What is sent is not what is received. Three causes of impairment are </a:t>
            </a:r>
            <a:r>
              <a:rPr lang="en-US" b="1" dirty="0">
                <a:latin typeface="Times-Roman"/>
              </a:rPr>
              <a:t>attenuation</a:t>
            </a:r>
            <a:r>
              <a:rPr lang="en-US" dirty="0">
                <a:latin typeface="Times-Roman"/>
              </a:rPr>
              <a:t>, </a:t>
            </a:r>
            <a:r>
              <a:rPr lang="en-US" b="1" dirty="0">
                <a:latin typeface="Times-Roman"/>
              </a:rPr>
              <a:t>distortion</a:t>
            </a:r>
            <a:r>
              <a:rPr lang="en-US" dirty="0">
                <a:latin typeface="Times-Roman"/>
              </a:rPr>
              <a:t>, and </a:t>
            </a:r>
            <a:r>
              <a:rPr lang="en-US" b="1" dirty="0">
                <a:latin typeface="Times-Roman"/>
              </a:rPr>
              <a:t>noise</a:t>
            </a:r>
            <a:r>
              <a:rPr lang="en-US" dirty="0">
                <a:latin typeface="Times-Roman"/>
              </a:rPr>
              <a:t>.</a:t>
            </a:r>
          </a:p>
        </p:txBody>
      </p:sp>
      <p:pic>
        <p:nvPicPr>
          <p:cNvPr id="5" name="Picture 2"/>
          <p:cNvPicPr>
            <a:picLocks noChangeAspect="1" noChangeArrowheads="1"/>
          </p:cNvPicPr>
          <p:nvPr/>
        </p:nvPicPr>
        <p:blipFill>
          <a:blip r:embed="rId2" cstate="print"/>
          <a:srcRect/>
          <a:stretch>
            <a:fillRect/>
          </a:stretch>
        </p:blipFill>
        <p:spPr bwMode="auto">
          <a:xfrm>
            <a:off x="1447800" y="4267200"/>
            <a:ext cx="5948363" cy="1881188"/>
          </a:xfrm>
          <a:prstGeom prst="rect">
            <a:avLst/>
          </a:prstGeom>
          <a:noFill/>
          <a:ln w="9525">
            <a:noFill/>
            <a:miter lim="800000"/>
            <a:headEnd/>
            <a:tailEnd/>
          </a:ln>
        </p:spPr>
      </p:pic>
      <p:sp>
        <p:nvSpPr>
          <p:cNvPr id="8" name="Rectangle 2"/>
          <p:cNvSpPr>
            <a:spLocks noChangeArrowheads="1"/>
          </p:cNvSpPr>
          <p:nvPr/>
        </p:nvSpPr>
        <p:spPr bwMode="ltGray">
          <a:xfrm>
            <a:off x="366713" y="2746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3"/>
          <p:cNvSpPr>
            <a:spLocks noChangeArrowheads="1"/>
          </p:cNvSpPr>
          <p:nvPr/>
        </p:nvSpPr>
        <p:spPr bwMode="ltGray">
          <a:xfrm>
            <a:off x="749300" y="2746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4"/>
          <p:cNvSpPr>
            <a:spLocks noChangeArrowheads="1"/>
          </p:cNvSpPr>
          <p:nvPr/>
        </p:nvSpPr>
        <p:spPr bwMode="ltGray">
          <a:xfrm>
            <a:off x="490538" y="6969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1" name="Rectangle 5"/>
          <p:cNvSpPr>
            <a:spLocks noChangeArrowheads="1"/>
          </p:cNvSpPr>
          <p:nvPr/>
        </p:nvSpPr>
        <p:spPr bwMode="ltGray">
          <a:xfrm>
            <a:off x="860425" y="6969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2" name="Rectangle 6"/>
          <p:cNvSpPr>
            <a:spLocks noChangeArrowheads="1"/>
          </p:cNvSpPr>
          <p:nvPr/>
        </p:nvSpPr>
        <p:spPr bwMode="ltGray">
          <a:xfrm>
            <a:off x="76200" y="6238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3" name="Rectangle 7"/>
          <p:cNvSpPr>
            <a:spLocks noChangeArrowheads="1"/>
          </p:cNvSpPr>
          <p:nvPr/>
        </p:nvSpPr>
        <p:spPr bwMode="gray">
          <a:xfrm>
            <a:off x="711200" y="1666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4" name="Rectangle 13"/>
          <p:cNvSpPr>
            <a:spLocks noChangeArrowheads="1"/>
          </p:cNvSpPr>
          <p:nvPr/>
        </p:nvSpPr>
        <p:spPr bwMode="gray">
          <a:xfrm>
            <a:off x="442913" y="70008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17305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73060"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7306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7306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73063" name="Rectangle 7"/>
          <p:cNvSpPr>
            <a:spLocks noChangeArrowheads="1"/>
          </p:cNvSpPr>
          <p:nvPr/>
        </p:nvSpPr>
        <p:spPr bwMode="gray">
          <a:xfrm>
            <a:off x="711200" y="0"/>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8202" name="Text Box 9"/>
          <p:cNvSpPr txBox="1">
            <a:spLocks noChangeArrowheads="1"/>
          </p:cNvSpPr>
          <p:nvPr/>
        </p:nvSpPr>
        <p:spPr bwMode="auto">
          <a:xfrm>
            <a:off x="1143000" y="0"/>
            <a:ext cx="2544286" cy="646331"/>
          </a:xfrm>
          <a:prstGeom prst="rect">
            <a:avLst/>
          </a:prstGeom>
          <a:noFill/>
          <a:ln>
            <a:no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3600" dirty="0">
                <a:solidFill>
                  <a:schemeClr val="hlink"/>
                </a:solidFill>
                <a:latin typeface="Times New Roman" pitchFamily="18" charset="0"/>
              </a:rPr>
              <a:t>Attenuation</a:t>
            </a:r>
          </a:p>
        </p:txBody>
      </p:sp>
      <p:sp>
        <p:nvSpPr>
          <p:cNvPr id="173066" name="Rectangle 10"/>
          <p:cNvSpPr>
            <a:spLocks noChangeArrowheads="1"/>
          </p:cNvSpPr>
          <p:nvPr/>
        </p:nvSpPr>
        <p:spPr bwMode="auto">
          <a:xfrm>
            <a:off x="381000" y="1293813"/>
            <a:ext cx="7924800" cy="3970337"/>
          </a:xfrm>
          <a:prstGeom prst="rect">
            <a:avLst/>
          </a:prstGeom>
          <a:solidFill>
            <a:schemeClr val="bg1"/>
          </a:solidFill>
          <a:ln w="9525">
            <a:noFill/>
            <a:miter lim="800000"/>
            <a:headEnd/>
            <a:tailEnd/>
          </a:ln>
        </p:spPr>
        <p:txBody>
          <a:bodyPr>
            <a:spAutoFit/>
          </a:bodyPr>
          <a:lstStyle/>
          <a:p>
            <a:pPr algn="just" eaLnBrk="0" hangingPunct="0"/>
            <a:r>
              <a:rPr lang="en-US" sz="2800" dirty="0">
                <a:latin typeface="Times New Roman" pitchFamily="18" charset="0"/>
              </a:rPr>
              <a:t>Attenuation means a loss of energy. When a signal, simple or composite, travels through a medium, it loses some of its energy in overcoming the resistance of the medium. That is why a wire carrying electric signals gets warm, if not hot, after a while. Some of the electrical energy in the signal is converted to heat. To compensate for this loss, amplifiers are used to amplify the signal. Next figure shows the effect of attenuation and amplification..</a:t>
            </a:r>
          </a:p>
        </p:txBody>
      </p:sp>
      <p:sp>
        <p:nvSpPr>
          <p:cNvPr id="12" name="Rectangle 11"/>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4"/>
          <p:cNvSpPr>
            <a:spLocks noChangeArrowheads="1"/>
          </p:cNvSpPr>
          <p:nvPr/>
        </p:nvSpPr>
        <p:spPr bwMode="auto">
          <a:xfrm>
            <a:off x="1219200" y="1295400"/>
            <a:ext cx="7086600" cy="584775"/>
          </a:xfrm>
          <a:prstGeom prst="rect">
            <a:avLst/>
          </a:prstGeom>
          <a:solidFill>
            <a:schemeClr val="bg1"/>
          </a:solidFill>
          <a:ln w="9525">
            <a:noFill/>
            <a:miter lim="800000"/>
            <a:headEnd/>
            <a:tailEnd/>
          </a:ln>
        </p:spPr>
        <p:txBody>
          <a:bodyPr wrap="square" anchor="ctr">
            <a:spAutoFit/>
          </a:bodyPr>
          <a:lstStyle/>
          <a:p>
            <a:pPr algn="ctr" eaLnBrk="0" hangingPunct="0"/>
            <a:r>
              <a:rPr lang="en-US" sz="3200" b="1" dirty="0">
                <a:solidFill>
                  <a:schemeClr val="accent2">
                    <a:lumMod val="75000"/>
                  </a:schemeClr>
                </a:solidFill>
                <a:latin typeface="+mj-lt"/>
                <a:ea typeface="+mj-ea"/>
                <a:cs typeface="+mj-cs"/>
              </a:rPr>
              <a:t>Attenuation and amplification</a:t>
            </a:r>
          </a:p>
        </p:txBody>
      </p:sp>
      <p:pic>
        <p:nvPicPr>
          <p:cNvPr id="3074" name="Picture 2"/>
          <p:cNvPicPr>
            <a:picLocks noChangeAspect="1" noChangeArrowheads="1"/>
          </p:cNvPicPr>
          <p:nvPr/>
        </p:nvPicPr>
        <p:blipFill>
          <a:blip r:embed="rId3" cstate="print"/>
          <a:srcRect/>
          <a:stretch>
            <a:fillRect/>
          </a:stretch>
        </p:blipFill>
        <p:spPr bwMode="auto">
          <a:xfrm>
            <a:off x="838200" y="4195762"/>
            <a:ext cx="7327900" cy="129063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33400" y="2501900"/>
            <a:ext cx="1266825" cy="144145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367213" y="2352675"/>
            <a:ext cx="1423987" cy="1462087"/>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7056438" y="2481262"/>
            <a:ext cx="1266825" cy="1482725"/>
          </a:xfrm>
          <a:prstGeom prst="rect">
            <a:avLst/>
          </a:prstGeom>
          <a:noFill/>
          <a:ln w="9525">
            <a:noFill/>
            <a:miter lim="800000"/>
            <a:headEnd/>
            <a:tailEnd/>
          </a:ln>
        </p:spPr>
      </p:pic>
      <p:sp>
        <p:nvSpPr>
          <p:cNvPr id="8"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10" name="Rectangle 9"/>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additive="base">
                                        <p:cTn id="23" dur="500" fill="hold"/>
                                        <p:tgtEl>
                                          <p:spTgt spid="3077"/>
                                        </p:tgtEl>
                                        <p:attrNameLst>
                                          <p:attrName>ppt_x</p:attrName>
                                        </p:attrNameLst>
                                      </p:cBhvr>
                                      <p:tavLst>
                                        <p:tav tm="0">
                                          <p:val>
                                            <p:strVal val="#ppt_x"/>
                                          </p:val>
                                        </p:tav>
                                        <p:tav tm="100000">
                                          <p:val>
                                            <p:strVal val="#ppt_x"/>
                                          </p:val>
                                        </p:tav>
                                      </p:tavLst>
                                    </p:anim>
                                    <p:anim calcmode="lin" valueType="num">
                                      <p:cBhvr additive="base">
                                        <p:cTn id="24"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20"/>
          <p:cNvSpPr txBox="1">
            <a:spLocks noChangeArrowheads="1"/>
          </p:cNvSpPr>
          <p:nvPr/>
        </p:nvSpPr>
        <p:spPr bwMode="auto">
          <a:xfrm>
            <a:off x="76200" y="1711325"/>
            <a:ext cx="8839200" cy="181610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Suppose a signal travels through a transmission medium and its power is reduced to one half. This means that P2 = 0.5 P1. In this case, the attenuation (loss of power) can be calculated as</a:t>
            </a:r>
          </a:p>
        </p:txBody>
      </p:sp>
      <p:sp>
        <p:nvSpPr>
          <p:cNvPr id="11" name="Text Box 20"/>
          <p:cNvSpPr txBox="1">
            <a:spLocks noChangeArrowheads="1"/>
          </p:cNvSpPr>
          <p:nvPr/>
        </p:nvSpPr>
        <p:spPr bwMode="auto">
          <a:xfrm>
            <a:off x="76200" y="4532312"/>
            <a:ext cx="8839200" cy="954088"/>
          </a:xfrm>
          <a:prstGeom prst="rect">
            <a:avLst/>
          </a:prstGeom>
          <a:noFill/>
          <a:ln w="9525">
            <a:noFill/>
            <a:miter lim="800000"/>
            <a:headEnd/>
            <a:tailEnd/>
          </a:ln>
        </p:spPr>
        <p:txBody>
          <a:bodyPr>
            <a:spAutoFit/>
          </a:bodyPr>
          <a:lstStyle/>
          <a:p>
            <a:pPr algn="just" eaLnBrk="0" hangingPunct="0"/>
            <a:r>
              <a:rPr lang="en-US" sz="2800" b="0" i="0">
                <a:latin typeface="Times New Roman" pitchFamily="18" charset="0"/>
                <a:cs typeface="Times New Roman" pitchFamily="18" charset="0"/>
              </a:rPr>
              <a:t>A loss of 3 dB (−3 dB) is equivalent to losing one-half the power.</a:t>
            </a:r>
          </a:p>
        </p:txBody>
      </p:sp>
      <p:grpSp>
        <p:nvGrpSpPr>
          <p:cNvPr id="3" name="Group 2"/>
          <p:cNvGrpSpPr>
            <a:grpSpLocks/>
          </p:cNvGrpSpPr>
          <p:nvPr/>
        </p:nvGrpSpPr>
        <p:grpSpPr bwMode="auto">
          <a:xfrm>
            <a:off x="153988" y="3640137"/>
            <a:ext cx="8837612" cy="644525"/>
            <a:chOff x="153504" y="2625725"/>
            <a:chExt cx="8838096" cy="645152"/>
          </a:xfrm>
        </p:grpSpPr>
        <p:pic>
          <p:nvPicPr>
            <p:cNvPr id="177159" name="Picture 3"/>
            <p:cNvPicPr>
              <a:picLocks noChangeAspect="1" noChangeArrowheads="1"/>
            </p:cNvPicPr>
            <p:nvPr/>
          </p:nvPicPr>
          <p:blipFill>
            <a:blip r:embed="rId3" cstate="print"/>
            <a:srcRect/>
            <a:stretch>
              <a:fillRect/>
            </a:stretch>
          </p:blipFill>
          <p:spPr bwMode="auto">
            <a:xfrm>
              <a:off x="153504" y="2625725"/>
              <a:ext cx="8838096" cy="645152"/>
            </a:xfrm>
            <a:prstGeom prst="rect">
              <a:avLst/>
            </a:prstGeom>
            <a:noFill/>
            <a:ln w="9525">
              <a:noFill/>
              <a:miter lim="800000"/>
              <a:headEnd/>
              <a:tailEnd/>
            </a:ln>
          </p:spPr>
        </p:pic>
        <p:sp>
          <p:nvSpPr>
            <p:cNvPr id="177160" name="Rectangle 1"/>
            <p:cNvSpPr>
              <a:spLocks noChangeArrowheads="1"/>
            </p:cNvSpPr>
            <p:nvPr/>
          </p:nvSpPr>
          <p:spPr bwMode="auto">
            <a:xfrm>
              <a:off x="153504" y="2701925"/>
              <a:ext cx="8838096" cy="457200"/>
            </a:xfrm>
            <a:prstGeom prst="rect">
              <a:avLst/>
            </a:prstGeom>
            <a:noFill/>
            <a:ln w="57150" algn="ctr">
              <a:solidFill>
                <a:schemeClr val="tx1"/>
              </a:solidFill>
              <a:round/>
              <a:headEnd/>
              <a:tailEnd/>
            </a:ln>
          </p:spPr>
          <p:txBody>
            <a:bodyPr/>
            <a:lstStyle/>
            <a:p>
              <a:pPr eaLnBrk="0" hangingPunct="0"/>
              <a:endParaRPr lang="en-US"/>
            </a:p>
          </p:txBody>
        </p:sp>
      </p:grpSp>
      <p:sp>
        <p:nvSpPr>
          <p:cNvPr id="12" name="Rectangle 11"/>
          <p:cNvSpPr/>
          <p:nvPr/>
        </p:nvSpPr>
        <p:spPr>
          <a:xfrm>
            <a:off x="381000" y="1066800"/>
            <a:ext cx="1588897" cy="461665"/>
          </a:xfrm>
          <a:prstGeom prst="rect">
            <a:avLst/>
          </a:prstGeom>
        </p:spPr>
        <p:txBody>
          <a:bodyPr wrap="none">
            <a:spAutoFit/>
          </a:bodyPr>
          <a:lstStyle/>
          <a:p>
            <a:pPr eaLnBrk="0" hangingPunct="0">
              <a:defRPr/>
            </a:pPr>
            <a:r>
              <a:rPr lang="en-US" sz="2400" b="1" dirty="0">
                <a:solidFill>
                  <a:schemeClr val="accent2">
                    <a:lumMod val="75000"/>
                  </a:schemeClr>
                </a:solidFill>
                <a:latin typeface="+mj-lt"/>
                <a:ea typeface="+mj-ea"/>
                <a:cs typeface="+mj-cs"/>
              </a:rPr>
              <a:t>Example -1</a:t>
            </a:r>
          </a:p>
        </p:txBody>
      </p:sp>
      <p:sp>
        <p:nvSpPr>
          <p:cNvPr id="14"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16" name="Rectangle 15"/>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20"/>
          <p:cNvSpPr txBox="1">
            <a:spLocks noChangeArrowheads="1"/>
          </p:cNvSpPr>
          <p:nvPr/>
        </p:nvSpPr>
        <p:spPr bwMode="auto">
          <a:xfrm>
            <a:off x="76200" y="2135188"/>
            <a:ext cx="8839200" cy="1384300"/>
          </a:xfrm>
          <a:prstGeom prst="rect">
            <a:avLst/>
          </a:prstGeom>
          <a:noFill/>
          <a:ln w="9525">
            <a:noFill/>
            <a:miter lim="800000"/>
            <a:headEnd/>
            <a:tailEnd/>
          </a:ln>
        </p:spPr>
        <p:txBody>
          <a:bodyPr>
            <a:spAutoFit/>
          </a:bodyPr>
          <a:lstStyle/>
          <a:p>
            <a:pPr algn="just" eaLnBrk="0" hangingPunct="0"/>
            <a:r>
              <a:rPr lang="en-US" sz="2800" b="0" i="0">
                <a:latin typeface="Times New Roman" pitchFamily="18" charset="0"/>
                <a:cs typeface="Times New Roman" pitchFamily="18" charset="0"/>
              </a:rPr>
              <a:t>A signal travels through an amplifier, and its power is increased 10 times. This means that P</a:t>
            </a:r>
            <a:r>
              <a:rPr lang="en-US" sz="2800" b="0" i="0" baseline="-25000">
                <a:latin typeface="Times New Roman" pitchFamily="18" charset="0"/>
                <a:cs typeface="Times New Roman" pitchFamily="18" charset="0"/>
              </a:rPr>
              <a:t>2</a:t>
            </a:r>
            <a:r>
              <a:rPr lang="en-US" sz="2800" b="0" i="0">
                <a:latin typeface="Times New Roman" pitchFamily="18" charset="0"/>
                <a:cs typeface="Times New Roman" pitchFamily="18" charset="0"/>
              </a:rPr>
              <a:t> = 10P</a:t>
            </a:r>
            <a:r>
              <a:rPr lang="en-US" sz="2800" b="0" i="0" baseline="-25000">
                <a:latin typeface="Times New Roman" pitchFamily="18" charset="0"/>
                <a:cs typeface="Times New Roman" pitchFamily="18" charset="0"/>
              </a:rPr>
              <a:t>1</a:t>
            </a:r>
            <a:r>
              <a:rPr lang="en-US" sz="2800" b="0" i="0">
                <a:latin typeface="Times New Roman" pitchFamily="18" charset="0"/>
                <a:cs typeface="Times New Roman" pitchFamily="18" charset="0"/>
              </a:rPr>
              <a:t>. In this case, the amplification (gain of power) can be calculated as</a:t>
            </a:r>
          </a:p>
        </p:txBody>
      </p:sp>
      <p:pic>
        <p:nvPicPr>
          <p:cNvPr id="179205" name="Picture 2"/>
          <p:cNvPicPr>
            <a:picLocks noChangeAspect="1" noChangeArrowheads="1"/>
          </p:cNvPicPr>
          <p:nvPr/>
        </p:nvPicPr>
        <p:blipFill>
          <a:blip r:embed="rId3" cstate="print"/>
          <a:srcRect/>
          <a:stretch>
            <a:fillRect/>
          </a:stretch>
        </p:blipFill>
        <p:spPr bwMode="auto">
          <a:xfrm>
            <a:off x="1042988" y="4400550"/>
            <a:ext cx="7058025" cy="933450"/>
          </a:xfrm>
          <a:prstGeom prst="rect">
            <a:avLst/>
          </a:prstGeom>
          <a:noFill/>
          <a:ln w="9525">
            <a:noFill/>
            <a:miter lim="800000"/>
            <a:headEnd/>
            <a:tailEnd/>
          </a:ln>
        </p:spPr>
      </p:pic>
      <p:sp>
        <p:nvSpPr>
          <p:cNvPr id="10" name="Rectangle 9"/>
          <p:cNvSpPr/>
          <p:nvPr/>
        </p:nvSpPr>
        <p:spPr>
          <a:xfrm>
            <a:off x="381000" y="1143000"/>
            <a:ext cx="1588897" cy="461665"/>
          </a:xfrm>
          <a:prstGeom prst="rect">
            <a:avLst/>
          </a:prstGeom>
        </p:spPr>
        <p:txBody>
          <a:bodyPr wrap="none">
            <a:spAutoFit/>
          </a:bodyPr>
          <a:lstStyle/>
          <a:p>
            <a:pPr eaLnBrk="0" hangingPunct="0">
              <a:defRPr/>
            </a:pPr>
            <a:r>
              <a:rPr lang="en-US" sz="2400" b="1" dirty="0">
                <a:solidFill>
                  <a:schemeClr val="accent2">
                    <a:lumMod val="75000"/>
                  </a:schemeClr>
                </a:solidFill>
                <a:latin typeface="+mj-lt"/>
                <a:ea typeface="+mj-ea"/>
                <a:cs typeface="+mj-cs"/>
              </a:rPr>
              <a:t>Example -2</a:t>
            </a:r>
          </a:p>
        </p:txBody>
      </p:sp>
      <p:sp>
        <p:nvSpPr>
          <p:cNvPr id="8"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12" name="Rectangle 11"/>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Text Box 20"/>
          <p:cNvSpPr txBox="1">
            <a:spLocks noChangeArrowheads="1"/>
          </p:cNvSpPr>
          <p:nvPr/>
        </p:nvSpPr>
        <p:spPr bwMode="auto">
          <a:xfrm>
            <a:off x="76200" y="1492250"/>
            <a:ext cx="8839200" cy="483235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One reason that engineers use the decibel to measure the changes in the strength of a signal is that decibel numbers can be added (or subtracted) when we are measuring several points (cascading) instead of just two. In next figure a signal travels from point 1 to point 4. The signal is attenuated by the time it reaches point 2. Between points 2 and 3, the signal is amplified. Again, between points 3 and 4, the signal is attenuated. We can find the resultant decibel value for the signal just by adding the decibel measurements between each set of points. In this case, the decibel value can be calculated as</a:t>
            </a:r>
          </a:p>
        </p:txBody>
      </p:sp>
      <p:pic>
        <p:nvPicPr>
          <p:cNvPr id="183301" name="Picture 2"/>
          <p:cNvPicPr>
            <a:picLocks noChangeAspect="1" noChangeArrowheads="1"/>
          </p:cNvPicPr>
          <p:nvPr/>
        </p:nvPicPr>
        <p:blipFill>
          <a:blip r:embed="rId3" cstate="print"/>
          <a:srcRect/>
          <a:stretch>
            <a:fillRect/>
          </a:stretch>
        </p:blipFill>
        <p:spPr bwMode="auto">
          <a:xfrm>
            <a:off x="2971800" y="6019800"/>
            <a:ext cx="3009900" cy="485775"/>
          </a:xfrm>
          <a:prstGeom prst="rect">
            <a:avLst/>
          </a:prstGeom>
          <a:noFill/>
          <a:ln w="9525">
            <a:noFill/>
            <a:miter lim="800000"/>
            <a:headEnd/>
            <a:tailEnd/>
          </a:ln>
        </p:spPr>
      </p:pic>
      <p:sp>
        <p:nvSpPr>
          <p:cNvPr id="8" name="Rectangle 7"/>
          <p:cNvSpPr/>
          <p:nvPr/>
        </p:nvSpPr>
        <p:spPr>
          <a:xfrm>
            <a:off x="381000" y="1062335"/>
            <a:ext cx="1588897" cy="461665"/>
          </a:xfrm>
          <a:prstGeom prst="rect">
            <a:avLst/>
          </a:prstGeom>
        </p:spPr>
        <p:txBody>
          <a:bodyPr wrap="none">
            <a:spAutoFit/>
          </a:bodyPr>
          <a:lstStyle/>
          <a:p>
            <a:pPr lvl="0" eaLnBrk="0" hangingPunct="0">
              <a:defRPr/>
            </a:pPr>
            <a:r>
              <a:rPr lang="en-US" sz="2400" b="1" dirty="0">
                <a:solidFill>
                  <a:srgbClr val="9CB084">
                    <a:lumMod val="75000"/>
                  </a:srgbClr>
                </a:solidFill>
              </a:rPr>
              <a:t>Example -3</a:t>
            </a:r>
          </a:p>
        </p:txBody>
      </p:sp>
      <p:sp>
        <p:nvSpPr>
          <p:cNvPr id="6"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10" name="Rectangle 9"/>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4"/>
          <p:cNvSpPr>
            <a:spLocks noChangeArrowheads="1"/>
          </p:cNvSpPr>
          <p:nvPr/>
        </p:nvSpPr>
        <p:spPr bwMode="auto">
          <a:xfrm>
            <a:off x="381000" y="1295400"/>
            <a:ext cx="7696200" cy="461665"/>
          </a:xfrm>
          <a:prstGeom prst="rect">
            <a:avLst/>
          </a:prstGeom>
          <a:solidFill>
            <a:schemeClr val="bg1"/>
          </a:solidFill>
          <a:ln w="9525">
            <a:noFill/>
            <a:miter lim="800000"/>
            <a:headEnd/>
            <a:tailEnd/>
          </a:ln>
        </p:spPr>
        <p:txBody>
          <a:bodyPr wrap="square" anchor="ctr">
            <a:spAutoFit/>
          </a:bodyPr>
          <a:lstStyle/>
          <a:p>
            <a:pPr eaLnBrk="0" hangingPunct="0">
              <a:defRPr/>
            </a:pPr>
            <a:r>
              <a:rPr lang="en-US" sz="2400" b="1" dirty="0">
                <a:solidFill>
                  <a:schemeClr val="accent2">
                    <a:lumMod val="75000"/>
                  </a:schemeClr>
                </a:solidFill>
              </a:rPr>
              <a:t>Decibels for Example -3</a:t>
            </a:r>
          </a:p>
        </p:txBody>
      </p:sp>
      <p:pic>
        <p:nvPicPr>
          <p:cNvPr id="16386" name="Picture 2"/>
          <p:cNvPicPr>
            <a:picLocks noChangeAspect="1" noChangeArrowheads="1"/>
          </p:cNvPicPr>
          <p:nvPr/>
        </p:nvPicPr>
        <p:blipFill>
          <a:blip r:embed="rId3" cstate="print"/>
          <a:srcRect/>
          <a:stretch>
            <a:fillRect/>
          </a:stretch>
        </p:blipFill>
        <p:spPr bwMode="auto">
          <a:xfrm>
            <a:off x="533400" y="2362200"/>
            <a:ext cx="7886700" cy="2120900"/>
          </a:xfrm>
          <a:prstGeom prst="rect">
            <a:avLst/>
          </a:prstGeom>
          <a:noFill/>
          <a:ln w="9525">
            <a:noFill/>
            <a:miter lim="800000"/>
            <a:headEnd/>
            <a:tailEnd/>
          </a:ln>
        </p:spPr>
      </p:pic>
      <p:sp>
        <p:nvSpPr>
          <p:cNvPr id="7"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9" name="Rectangle 8"/>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3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20"/>
          <p:cNvSpPr txBox="1">
            <a:spLocks noChangeArrowheads="1"/>
          </p:cNvSpPr>
          <p:nvPr/>
        </p:nvSpPr>
        <p:spPr bwMode="auto">
          <a:xfrm>
            <a:off x="76200" y="2057400"/>
            <a:ext cx="8839200" cy="181610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Sometimes the decibel is used to measure signal power in </a:t>
            </a:r>
            <a:r>
              <a:rPr lang="en-US" sz="2800" b="0" i="0" dirty="0" err="1">
                <a:latin typeface="Times New Roman" pitchFamily="18" charset="0"/>
                <a:cs typeface="Times New Roman" pitchFamily="18" charset="0"/>
              </a:rPr>
              <a:t>milliwatts</a:t>
            </a:r>
            <a:r>
              <a:rPr lang="en-US" sz="2800" b="0" i="0" dirty="0">
                <a:latin typeface="Times New Roman" pitchFamily="18" charset="0"/>
                <a:cs typeface="Times New Roman" pitchFamily="18" charset="0"/>
              </a:rPr>
              <a:t>. In this case, it is referred to as </a:t>
            </a:r>
            <a:r>
              <a:rPr lang="en-US" sz="2800" b="0" i="0" dirty="0" err="1">
                <a:latin typeface="Times New Roman" pitchFamily="18" charset="0"/>
                <a:cs typeface="Times New Roman" pitchFamily="18" charset="0"/>
              </a:rPr>
              <a:t>dB</a:t>
            </a:r>
            <a:r>
              <a:rPr lang="en-US" sz="2800" b="0" i="0" baseline="-25000" dirty="0" err="1">
                <a:latin typeface="Times New Roman" pitchFamily="18" charset="0"/>
                <a:cs typeface="Times New Roman" pitchFamily="18" charset="0"/>
              </a:rPr>
              <a:t>m</a:t>
            </a:r>
            <a:r>
              <a:rPr lang="en-US" sz="2800" b="0" i="0" dirty="0">
                <a:latin typeface="Times New Roman" pitchFamily="18" charset="0"/>
                <a:cs typeface="Times New Roman" pitchFamily="18" charset="0"/>
              </a:rPr>
              <a:t> and is calculated as </a:t>
            </a:r>
            <a:r>
              <a:rPr lang="en-US" sz="2800" b="0" i="0" dirty="0" err="1">
                <a:latin typeface="Times New Roman" pitchFamily="18" charset="0"/>
                <a:cs typeface="Times New Roman" pitchFamily="18" charset="0"/>
              </a:rPr>
              <a:t>dB</a:t>
            </a:r>
            <a:r>
              <a:rPr lang="en-US" sz="2800" b="0" i="0" baseline="-25000" dirty="0" err="1">
                <a:latin typeface="Times New Roman" pitchFamily="18" charset="0"/>
                <a:cs typeface="Times New Roman" pitchFamily="18" charset="0"/>
              </a:rPr>
              <a:t>m</a:t>
            </a:r>
            <a:r>
              <a:rPr lang="en-US" sz="2800" b="0" i="0" dirty="0">
                <a:latin typeface="Times New Roman" pitchFamily="18" charset="0"/>
                <a:cs typeface="Times New Roman" pitchFamily="18" charset="0"/>
              </a:rPr>
              <a:t> = 10 log</a:t>
            </a:r>
            <a:r>
              <a:rPr lang="en-US" sz="2800" b="0" i="0" baseline="-25000" dirty="0">
                <a:latin typeface="Times New Roman" pitchFamily="18" charset="0"/>
                <a:cs typeface="Times New Roman" pitchFamily="18" charset="0"/>
              </a:rPr>
              <a:t>10</a:t>
            </a:r>
            <a:r>
              <a:rPr lang="en-US" sz="2800" b="0" i="0" dirty="0">
                <a:latin typeface="Times New Roman" pitchFamily="18" charset="0"/>
                <a:cs typeface="Times New Roman" pitchFamily="18" charset="0"/>
              </a:rPr>
              <a:t> P</a:t>
            </a:r>
            <a:r>
              <a:rPr lang="en-US" sz="2800" b="0" i="0" baseline="-25000" dirty="0">
                <a:latin typeface="Times New Roman" pitchFamily="18" charset="0"/>
                <a:cs typeface="Times New Roman" pitchFamily="18" charset="0"/>
              </a:rPr>
              <a:t>m</a:t>
            </a:r>
            <a:r>
              <a:rPr lang="en-US" sz="2800" b="0" i="0" dirty="0">
                <a:latin typeface="Times New Roman" pitchFamily="18" charset="0"/>
                <a:cs typeface="Times New Roman" pitchFamily="18" charset="0"/>
              </a:rPr>
              <a:t>, where P</a:t>
            </a:r>
            <a:r>
              <a:rPr lang="en-US" sz="2800" b="0" i="0" baseline="-25000" dirty="0">
                <a:latin typeface="Times New Roman" pitchFamily="18" charset="0"/>
                <a:cs typeface="Times New Roman" pitchFamily="18" charset="0"/>
              </a:rPr>
              <a:t>m</a:t>
            </a:r>
            <a:r>
              <a:rPr lang="en-US" sz="2800" b="0" i="0" dirty="0">
                <a:latin typeface="Times New Roman" pitchFamily="18" charset="0"/>
                <a:cs typeface="Times New Roman" pitchFamily="18" charset="0"/>
              </a:rPr>
              <a:t> is the power in </a:t>
            </a:r>
            <a:r>
              <a:rPr lang="en-US" sz="2800" b="0" i="0" dirty="0" err="1">
                <a:latin typeface="Times New Roman" pitchFamily="18" charset="0"/>
                <a:cs typeface="Times New Roman" pitchFamily="18" charset="0"/>
              </a:rPr>
              <a:t>milliwatts</a:t>
            </a:r>
            <a:r>
              <a:rPr lang="en-US" sz="2800" b="0" i="0" dirty="0">
                <a:latin typeface="Times New Roman" pitchFamily="18" charset="0"/>
                <a:cs typeface="Times New Roman" pitchFamily="18" charset="0"/>
              </a:rPr>
              <a:t>. Calculate the power of a signal if its </a:t>
            </a:r>
            <a:r>
              <a:rPr lang="en-US" sz="2800" b="0" i="0" dirty="0" err="1">
                <a:latin typeface="Times New Roman" pitchFamily="18" charset="0"/>
                <a:cs typeface="Times New Roman" pitchFamily="18" charset="0"/>
              </a:rPr>
              <a:t>dB</a:t>
            </a:r>
            <a:r>
              <a:rPr lang="en-US" sz="2800" b="0" i="0" baseline="-25000" dirty="0" err="1">
                <a:latin typeface="Times New Roman" pitchFamily="18" charset="0"/>
                <a:cs typeface="Times New Roman" pitchFamily="18" charset="0"/>
              </a:rPr>
              <a:t>m</a:t>
            </a:r>
            <a:r>
              <a:rPr lang="en-US" sz="2800" b="0" i="0" dirty="0">
                <a:latin typeface="Times New Roman" pitchFamily="18" charset="0"/>
                <a:cs typeface="Times New Roman" pitchFamily="18" charset="0"/>
              </a:rPr>
              <a:t> = −30.</a:t>
            </a:r>
          </a:p>
        </p:txBody>
      </p:sp>
      <p:sp>
        <p:nvSpPr>
          <p:cNvPr id="185349" name="Text Box 20"/>
          <p:cNvSpPr txBox="1">
            <a:spLocks noChangeArrowheads="1"/>
          </p:cNvSpPr>
          <p:nvPr/>
        </p:nvSpPr>
        <p:spPr bwMode="auto">
          <a:xfrm>
            <a:off x="76200" y="4352925"/>
            <a:ext cx="8839200" cy="954088"/>
          </a:xfrm>
          <a:prstGeom prst="rect">
            <a:avLst/>
          </a:prstGeom>
          <a:noFill/>
          <a:ln w="9525">
            <a:noFill/>
            <a:miter lim="800000"/>
            <a:headEnd/>
            <a:tailEnd/>
          </a:ln>
        </p:spPr>
        <p:txBody>
          <a:bodyPr>
            <a:spAutoFit/>
          </a:bodyPr>
          <a:lstStyle/>
          <a:p>
            <a:pPr algn="just" eaLnBrk="0" hangingPunct="0"/>
            <a:r>
              <a:rPr lang="en-US" sz="2800" i="0" dirty="0">
                <a:solidFill>
                  <a:srgbClr val="FF0000"/>
                </a:solidFill>
                <a:latin typeface="Times New Roman" pitchFamily="18" charset="0"/>
                <a:cs typeface="Times New Roman" pitchFamily="18" charset="0"/>
              </a:rPr>
              <a:t>Solution</a:t>
            </a:r>
          </a:p>
          <a:p>
            <a:pPr algn="just" eaLnBrk="0" hangingPunct="0"/>
            <a:r>
              <a:rPr lang="en-US" sz="2800" b="0" i="0" dirty="0">
                <a:latin typeface="Times New Roman" pitchFamily="18" charset="0"/>
                <a:cs typeface="Times New Roman" pitchFamily="18" charset="0"/>
              </a:rPr>
              <a:t>We can calculate the power in the signal as</a:t>
            </a:r>
          </a:p>
        </p:txBody>
      </p:sp>
      <p:pic>
        <p:nvPicPr>
          <p:cNvPr id="185350" name="Picture 3"/>
          <p:cNvPicPr>
            <a:picLocks noChangeAspect="1" noChangeArrowheads="1"/>
          </p:cNvPicPr>
          <p:nvPr/>
        </p:nvPicPr>
        <p:blipFill>
          <a:blip r:embed="rId3" cstate="print"/>
          <a:srcRect/>
          <a:stretch>
            <a:fillRect/>
          </a:stretch>
        </p:blipFill>
        <p:spPr bwMode="auto">
          <a:xfrm>
            <a:off x="1044575" y="5730875"/>
            <a:ext cx="7642225" cy="593725"/>
          </a:xfrm>
          <a:prstGeom prst="rect">
            <a:avLst/>
          </a:prstGeom>
          <a:noFill/>
          <a:ln w="9525">
            <a:noFill/>
            <a:miter lim="800000"/>
            <a:headEnd/>
            <a:tailEnd/>
          </a:ln>
        </p:spPr>
      </p:pic>
      <p:sp>
        <p:nvSpPr>
          <p:cNvPr id="10" name="Rectangle 9"/>
          <p:cNvSpPr/>
          <p:nvPr/>
        </p:nvSpPr>
        <p:spPr>
          <a:xfrm>
            <a:off x="304800" y="1447800"/>
            <a:ext cx="1588897" cy="461665"/>
          </a:xfrm>
          <a:prstGeom prst="rect">
            <a:avLst/>
          </a:prstGeom>
        </p:spPr>
        <p:txBody>
          <a:bodyPr wrap="none">
            <a:spAutoFit/>
          </a:bodyPr>
          <a:lstStyle/>
          <a:p>
            <a:pPr lvl="0" eaLnBrk="0" hangingPunct="0">
              <a:defRPr/>
            </a:pPr>
            <a:r>
              <a:rPr lang="en-US" sz="2400" b="1" dirty="0">
                <a:solidFill>
                  <a:srgbClr val="9CB084">
                    <a:lumMod val="75000"/>
                  </a:srgbClr>
                </a:solidFill>
              </a:rPr>
              <a:t>Example -4</a:t>
            </a:r>
          </a:p>
        </p:txBody>
      </p:sp>
      <p:sp>
        <p:nvSpPr>
          <p:cNvPr id="7"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9" name="Rectangle 8"/>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20"/>
          <p:cNvSpPr txBox="1">
            <a:spLocks noChangeArrowheads="1"/>
          </p:cNvSpPr>
          <p:nvPr/>
        </p:nvSpPr>
        <p:spPr bwMode="auto">
          <a:xfrm>
            <a:off x="76200" y="1765300"/>
            <a:ext cx="8839200" cy="1816100"/>
          </a:xfrm>
          <a:prstGeom prst="rect">
            <a:avLst/>
          </a:prstGeom>
          <a:noFill/>
          <a:ln w="9525">
            <a:noFill/>
            <a:miter lim="800000"/>
            <a:headEnd/>
            <a:tailEnd/>
          </a:ln>
        </p:spPr>
        <p:txBody>
          <a:bodyPr>
            <a:spAutoFit/>
          </a:bodyPr>
          <a:lstStyle/>
          <a:p>
            <a:pPr algn="just" eaLnBrk="0" hangingPunct="0"/>
            <a:r>
              <a:rPr lang="en-US" sz="2800" b="0" i="0">
                <a:latin typeface="Times New Roman" pitchFamily="18" charset="0"/>
                <a:cs typeface="Times New Roman" pitchFamily="18" charset="0"/>
              </a:rPr>
              <a:t>The loss in a cable is usually defined in decibels per kilometer (dB/km). If the signal at the beginning of a cable with −0.3 dB/km has a power of 2 mW, what is the power of the signal at 5 km?</a:t>
            </a:r>
          </a:p>
        </p:txBody>
      </p:sp>
      <p:sp>
        <p:nvSpPr>
          <p:cNvPr id="187397" name="Text Box 20"/>
          <p:cNvSpPr txBox="1">
            <a:spLocks noChangeArrowheads="1"/>
          </p:cNvSpPr>
          <p:nvPr/>
        </p:nvSpPr>
        <p:spPr bwMode="auto">
          <a:xfrm>
            <a:off x="76200" y="3594100"/>
            <a:ext cx="8839200" cy="1384300"/>
          </a:xfrm>
          <a:prstGeom prst="rect">
            <a:avLst/>
          </a:prstGeom>
          <a:noFill/>
          <a:ln w="9525">
            <a:noFill/>
            <a:miter lim="800000"/>
            <a:headEnd/>
            <a:tailEnd/>
          </a:ln>
        </p:spPr>
        <p:txBody>
          <a:bodyPr>
            <a:spAutoFit/>
          </a:bodyPr>
          <a:lstStyle/>
          <a:p>
            <a:pPr algn="just" eaLnBrk="0" hangingPunct="0"/>
            <a:r>
              <a:rPr lang="en-US" sz="2800" i="0">
                <a:solidFill>
                  <a:srgbClr val="FF0000"/>
                </a:solidFill>
                <a:latin typeface="Times New Roman" pitchFamily="18" charset="0"/>
                <a:cs typeface="Times New Roman" pitchFamily="18" charset="0"/>
              </a:rPr>
              <a:t>Solution</a:t>
            </a:r>
          </a:p>
          <a:p>
            <a:pPr algn="just" eaLnBrk="0" hangingPunct="0"/>
            <a:r>
              <a:rPr lang="en-US" sz="2800" b="0" i="0">
                <a:latin typeface="Times New Roman" pitchFamily="18" charset="0"/>
                <a:cs typeface="Times New Roman" pitchFamily="18" charset="0"/>
              </a:rPr>
              <a:t>The loss in the cable in decibels is 5 × (−0.3) = −1.5 dB. We can calculate the power as</a:t>
            </a:r>
          </a:p>
        </p:txBody>
      </p:sp>
      <p:pic>
        <p:nvPicPr>
          <p:cNvPr id="187398" name="Picture 2"/>
          <p:cNvPicPr>
            <a:picLocks noChangeAspect="1" noChangeArrowheads="1"/>
          </p:cNvPicPr>
          <p:nvPr/>
        </p:nvPicPr>
        <p:blipFill>
          <a:blip r:embed="rId3" cstate="print"/>
          <a:srcRect/>
          <a:stretch>
            <a:fillRect/>
          </a:stretch>
        </p:blipFill>
        <p:spPr bwMode="auto">
          <a:xfrm>
            <a:off x="490538" y="5086350"/>
            <a:ext cx="8162925" cy="1466850"/>
          </a:xfrm>
          <a:prstGeom prst="rect">
            <a:avLst/>
          </a:prstGeom>
          <a:noFill/>
          <a:ln w="9525">
            <a:noFill/>
            <a:miter lim="800000"/>
            <a:headEnd/>
            <a:tailEnd/>
          </a:ln>
        </p:spPr>
      </p:pic>
      <p:sp>
        <p:nvSpPr>
          <p:cNvPr id="10" name="Rectangle 9"/>
          <p:cNvSpPr/>
          <p:nvPr/>
        </p:nvSpPr>
        <p:spPr>
          <a:xfrm>
            <a:off x="304800" y="1219200"/>
            <a:ext cx="1588897" cy="461665"/>
          </a:xfrm>
          <a:prstGeom prst="rect">
            <a:avLst/>
          </a:prstGeom>
        </p:spPr>
        <p:txBody>
          <a:bodyPr wrap="none">
            <a:spAutoFit/>
          </a:bodyPr>
          <a:lstStyle/>
          <a:p>
            <a:pPr lvl="0" eaLnBrk="0" hangingPunct="0">
              <a:defRPr/>
            </a:pPr>
            <a:r>
              <a:rPr lang="en-US" sz="2400" b="1" dirty="0">
                <a:solidFill>
                  <a:srgbClr val="9CB084">
                    <a:lumMod val="75000"/>
                  </a:srgbClr>
                </a:solidFill>
              </a:rPr>
              <a:t>Example -5</a:t>
            </a:r>
          </a:p>
        </p:txBody>
      </p:sp>
      <p:sp>
        <p:nvSpPr>
          <p:cNvPr id="7" name="Text Box 9"/>
          <p:cNvSpPr txBox="1">
            <a:spLocks noChangeArrowheads="1"/>
          </p:cNvSpPr>
          <p:nvPr/>
        </p:nvSpPr>
        <p:spPr bwMode="auto">
          <a:xfrm>
            <a:off x="76200" y="57090"/>
            <a:ext cx="1494320"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Attenuation</a:t>
            </a:r>
          </a:p>
        </p:txBody>
      </p:sp>
      <p:sp>
        <p:nvSpPr>
          <p:cNvPr id="9" name="Rectangle 8"/>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ltGray">
          <a:xfrm>
            <a:off x="366713" y="2746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89091" name="Rectangle 3"/>
          <p:cNvSpPr>
            <a:spLocks noChangeArrowheads="1"/>
          </p:cNvSpPr>
          <p:nvPr/>
        </p:nvSpPr>
        <p:spPr bwMode="ltGray">
          <a:xfrm>
            <a:off x="749300" y="2746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9092" name="Rectangle 4"/>
          <p:cNvSpPr>
            <a:spLocks noChangeArrowheads="1"/>
          </p:cNvSpPr>
          <p:nvPr/>
        </p:nvSpPr>
        <p:spPr bwMode="ltGray">
          <a:xfrm>
            <a:off x="490538" y="6969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89093" name="Rectangle 5"/>
          <p:cNvSpPr>
            <a:spLocks noChangeArrowheads="1"/>
          </p:cNvSpPr>
          <p:nvPr/>
        </p:nvSpPr>
        <p:spPr bwMode="ltGray">
          <a:xfrm>
            <a:off x="860425" y="6969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9094" name="Rectangle 6"/>
          <p:cNvSpPr>
            <a:spLocks noChangeArrowheads="1"/>
          </p:cNvSpPr>
          <p:nvPr/>
        </p:nvSpPr>
        <p:spPr bwMode="ltGray">
          <a:xfrm>
            <a:off x="76200" y="6238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9095" name="Rectangle 7"/>
          <p:cNvSpPr>
            <a:spLocks noChangeArrowheads="1"/>
          </p:cNvSpPr>
          <p:nvPr/>
        </p:nvSpPr>
        <p:spPr bwMode="gray">
          <a:xfrm>
            <a:off x="711200" y="1666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2" name="Rectangle 11"/>
          <p:cNvSpPr>
            <a:spLocks noChangeArrowheads="1"/>
          </p:cNvSpPr>
          <p:nvPr/>
        </p:nvSpPr>
        <p:spPr bwMode="gray">
          <a:xfrm>
            <a:off x="381000" y="66833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4" name="Text Box 20"/>
          <p:cNvSpPr txBox="1">
            <a:spLocks noChangeArrowheads="1"/>
          </p:cNvSpPr>
          <p:nvPr/>
        </p:nvSpPr>
        <p:spPr bwMode="auto">
          <a:xfrm>
            <a:off x="76200" y="1718370"/>
            <a:ext cx="8839200" cy="353943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The </a:t>
            </a:r>
            <a:r>
              <a:rPr lang="en-US" sz="2800" dirty="0">
                <a:latin typeface="Times New Roman" pitchFamily="18" charset="0"/>
                <a:cs typeface="Times New Roman" pitchFamily="18" charset="0"/>
              </a:rPr>
              <a:t>periodic composite </a:t>
            </a:r>
            <a:r>
              <a:rPr lang="en-US" sz="2800" b="0" i="0" dirty="0">
                <a:latin typeface="Times New Roman" pitchFamily="18" charset="0"/>
                <a:cs typeface="Times New Roman" pitchFamily="18" charset="0"/>
              </a:rPr>
              <a:t>signal is not typical of those found in data communications. The analysis of this signal can give us a good understanding of how to decompose signals. It is very difficult to manually decompose this signal into a series of simple sine waves.</a:t>
            </a:r>
          </a:p>
          <a:p>
            <a:pPr algn="just" eaLnBrk="0" hangingPunct="0"/>
            <a:r>
              <a:rPr lang="en-US" sz="2800" b="0" i="0" dirty="0">
                <a:latin typeface="Times New Roman" pitchFamily="18" charset="0"/>
                <a:cs typeface="Times New Roman" pitchFamily="18" charset="0"/>
              </a:rPr>
              <a:t>The decomposition of signal define its components from standard sine wave signals, the result of decomposing the signal can be in both the time and frequency domains.</a:t>
            </a:r>
          </a:p>
        </p:txBody>
      </p:sp>
      <p:sp>
        <p:nvSpPr>
          <p:cNvPr id="15" name="Text Box 9"/>
          <p:cNvSpPr txBox="1">
            <a:spLocks noChangeArrowheads="1"/>
          </p:cNvSpPr>
          <p:nvPr/>
        </p:nvSpPr>
        <p:spPr bwMode="auto">
          <a:xfrm>
            <a:off x="1143000" y="0"/>
            <a:ext cx="4049635" cy="707886"/>
          </a:xfrm>
          <a:prstGeom prst="rect">
            <a:avLst/>
          </a:prstGeom>
          <a:noFill/>
          <a:ln>
            <a:no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4000" i="0" dirty="0">
                <a:solidFill>
                  <a:schemeClr val="accent2">
                    <a:lumMod val="75000"/>
                  </a:schemeClr>
                </a:solidFill>
                <a:latin typeface="+mj-lt"/>
                <a:ea typeface="+mj-ea"/>
                <a:cs typeface="+mj-cs"/>
              </a:rPr>
              <a:t>Composite Signals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18944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89444"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8944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8944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89447" name="Rectangle 7"/>
          <p:cNvSpPr>
            <a:spLocks noChangeArrowheads="1"/>
          </p:cNvSpPr>
          <p:nvPr/>
        </p:nvSpPr>
        <p:spPr bwMode="gray">
          <a:xfrm>
            <a:off x="711200" y="0"/>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8202" name="Text Box 9"/>
          <p:cNvSpPr txBox="1">
            <a:spLocks noChangeArrowheads="1"/>
          </p:cNvSpPr>
          <p:nvPr/>
        </p:nvSpPr>
        <p:spPr bwMode="auto">
          <a:xfrm>
            <a:off x="1143000" y="0"/>
            <a:ext cx="2185214" cy="646331"/>
          </a:xfrm>
          <a:prstGeom prst="rect">
            <a:avLst/>
          </a:prstGeom>
          <a:noFill/>
          <a:ln>
            <a:no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3600" dirty="0">
                <a:solidFill>
                  <a:schemeClr val="hlink"/>
                </a:solidFill>
                <a:latin typeface="Times New Roman" pitchFamily="18" charset="0"/>
              </a:rPr>
              <a:t>Distortion</a:t>
            </a:r>
          </a:p>
        </p:txBody>
      </p:sp>
      <p:sp>
        <p:nvSpPr>
          <p:cNvPr id="189450" name="Rectangle 10"/>
          <p:cNvSpPr>
            <a:spLocks noChangeArrowheads="1"/>
          </p:cNvSpPr>
          <p:nvPr/>
        </p:nvSpPr>
        <p:spPr bwMode="auto">
          <a:xfrm>
            <a:off x="228600" y="1066800"/>
            <a:ext cx="8915400" cy="3108543"/>
          </a:xfrm>
          <a:prstGeom prst="rect">
            <a:avLst/>
          </a:prstGeom>
          <a:solidFill>
            <a:schemeClr val="bg1">
              <a:alpha val="0"/>
            </a:schemeClr>
          </a:solidFill>
          <a:ln w="9525">
            <a:noFill/>
            <a:miter lim="800000"/>
            <a:headEnd/>
            <a:tailEnd/>
          </a:ln>
        </p:spPr>
        <p:txBody>
          <a:bodyPr wrap="square">
            <a:spAutoFit/>
          </a:bodyPr>
          <a:lstStyle/>
          <a:p>
            <a:pPr eaLnBrk="0" hangingPunct="0"/>
            <a:r>
              <a:rPr lang="en-US" sz="2800" dirty="0">
                <a:latin typeface="Times New Roman" pitchFamily="18" charset="0"/>
              </a:rPr>
              <a:t>Distortion means that the signal changes its form or shape. Distortion can occur in a composite signal made of different frequencies. Each signal component has its own propagation speed (see the next section) through a medium and, therefore, its own delay in arriving at the final destination. Differences in delay may create a difference in phase if the delay is not exactly the same as the period duration. </a:t>
            </a:r>
          </a:p>
        </p:txBody>
      </p:sp>
      <p:sp>
        <p:nvSpPr>
          <p:cNvPr id="12" name="Rectangle 3"/>
          <p:cNvSpPr txBox="1">
            <a:spLocks noChangeArrowheads="1"/>
          </p:cNvSpPr>
          <p:nvPr/>
        </p:nvSpPr>
        <p:spPr>
          <a:xfrm>
            <a:off x="990600" y="4180344"/>
            <a:ext cx="8153400" cy="2677656"/>
          </a:xfrm>
          <a:prstGeom prst="rect">
            <a:avLst/>
          </a:prstGeom>
          <a:solidFill>
            <a:schemeClr val="bg1">
              <a:alpha val="0"/>
            </a:schemeClr>
          </a:solidFill>
          <a:ln w="9525">
            <a:noFill/>
            <a:miter lim="800000"/>
            <a:headEnd/>
            <a:tailEnd/>
          </a:ln>
        </p:spPr>
        <p:txBody>
          <a:bodyPr wrap="square">
            <a:spAutoFit/>
          </a:bodyPr>
          <a:lstStyle/>
          <a:p>
            <a:pPr marR="0" lvl="0" indent="-342900" eaLnBrk="0" fontAlgn="auto" hangingPunct="0">
              <a:lnSpc>
                <a:spcPct val="100000"/>
              </a:lnSpc>
              <a:spcBef>
                <a:spcPct val="20000"/>
              </a:spcBef>
              <a:spcAft>
                <a:spcPts val="0"/>
              </a:spcAft>
              <a:buClrTx/>
              <a:buSzTx/>
              <a:buFont typeface="Wingdings" pitchFamily="2" charset="2"/>
              <a:buChar char="Ø"/>
              <a:tabLst/>
              <a:defRPr/>
            </a:pPr>
            <a:r>
              <a:rPr lang="en-US" sz="2400" dirty="0">
                <a:latin typeface="Times New Roman" pitchFamily="18" charset="0"/>
              </a:rPr>
              <a:t>Only occurs in guided media,</a:t>
            </a:r>
          </a:p>
          <a:p>
            <a:pPr marR="0" lvl="0" indent="-342900" eaLnBrk="0" fontAlgn="auto" hangingPunct="0">
              <a:lnSpc>
                <a:spcPct val="100000"/>
              </a:lnSpc>
              <a:spcBef>
                <a:spcPct val="20000"/>
              </a:spcBef>
              <a:spcAft>
                <a:spcPts val="0"/>
              </a:spcAft>
              <a:buClrTx/>
              <a:buSzTx/>
              <a:buFont typeface="Wingdings" pitchFamily="2" charset="2"/>
              <a:buChar char="Ø"/>
              <a:tabLst/>
              <a:defRPr/>
            </a:pPr>
            <a:r>
              <a:rPr lang="en-US" sz="2400" dirty="0">
                <a:latin typeface="Times New Roman" pitchFamily="18" charset="0"/>
              </a:rPr>
              <a:t>propagation velocity varies with frequency,</a:t>
            </a:r>
          </a:p>
          <a:p>
            <a:pPr marR="0" lvl="0" indent="-342900" eaLnBrk="0" fontAlgn="auto" hangingPunct="0">
              <a:lnSpc>
                <a:spcPct val="100000"/>
              </a:lnSpc>
              <a:spcBef>
                <a:spcPct val="20000"/>
              </a:spcBef>
              <a:spcAft>
                <a:spcPts val="0"/>
              </a:spcAft>
              <a:buClrTx/>
              <a:buSzTx/>
              <a:buFont typeface="Wingdings" pitchFamily="2" charset="2"/>
              <a:buChar char="Ø"/>
              <a:tabLst/>
              <a:defRPr/>
            </a:pPr>
            <a:r>
              <a:rPr lang="en-US" sz="2400" dirty="0">
                <a:latin typeface="Times New Roman" pitchFamily="18" charset="0"/>
              </a:rPr>
              <a:t>hence various frequency components arrive at different times.</a:t>
            </a:r>
          </a:p>
          <a:p>
            <a:pPr marR="0" lvl="0" indent="-342900" eaLnBrk="0" fontAlgn="auto" hangingPunct="0">
              <a:lnSpc>
                <a:spcPct val="100000"/>
              </a:lnSpc>
              <a:spcBef>
                <a:spcPct val="20000"/>
              </a:spcBef>
              <a:spcAft>
                <a:spcPts val="0"/>
              </a:spcAft>
              <a:buClrTx/>
              <a:buSzTx/>
              <a:buFont typeface="Wingdings" pitchFamily="2" charset="2"/>
              <a:buChar char="Ø"/>
              <a:tabLst/>
              <a:defRPr/>
            </a:pPr>
            <a:r>
              <a:rPr lang="en-US" sz="2400" dirty="0">
                <a:latin typeface="Times New Roman" pitchFamily="18" charset="0"/>
              </a:rPr>
              <a:t>Particularly critical for digital data,</a:t>
            </a:r>
          </a:p>
          <a:p>
            <a:pPr marR="0" lvl="0" indent="-342900" eaLnBrk="0" fontAlgn="auto" hangingPunct="0">
              <a:lnSpc>
                <a:spcPct val="100000"/>
              </a:lnSpc>
              <a:spcBef>
                <a:spcPct val="20000"/>
              </a:spcBef>
              <a:spcAft>
                <a:spcPts val="0"/>
              </a:spcAft>
              <a:buClrTx/>
              <a:buSzTx/>
              <a:buFont typeface="Wingdings" pitchFamily="2" charset="2"/>
              <a:buChar char="Ø"/>
              <a:tabLst/>
              <a:defRPr/>
            </a:pPr>
            <a:r>
              <a:rPr lang="en-US" sz="2400" dirty="0">
                <a:latin typeface="Times New Roman" pitchFamily="18" charset="0"/>
              </a:rPr>
              <a:t>since parts of one bit spill over into others</a:t>
            </a:r>
          </a:p>
          <a:p>
            <a:pPr marR="0" lvl="0" indent="-342900" eaLnBrk="0" fontAlgn="auto" hangingPunct="0">
              <a:lnSpc>
                <a:spcPct val="100000"/>
              </a:lnSpc>
              <a:spcBef>
                <a:spcPct val="20000"/>
              </a:spcBef>
              <a:spcAft>
                <a:spcPts val="0"/>
              </a:spcAft>
              <a:buClrTx/>
              <a:buSzTx/>
              <a:buFont typeface="Wingdings" pitchFamily="2" charset="2"/>
              <a:buChar char="Ø"/>
              <a:tabLst/>
              <a:defRPr/>
            </a:pPr>
            <a:r>
              <a:rPr lang="en-US" sz="2400" dirty="0">
                <a:latin typeface="Times New Roman" pitchFamily="18" charset="0"/>
              </a:rPr>
              <a:t>causing </a:t>
            </a:r>
            <a:r>
              <a:rPr lang="en-US" sz="2400" dirty="0" err="1">
                <a:latin typeface="Times New Roman" pitchFamily="18" charset="0"/>
              </a:rPr>
              <a:t>intersymbol</a:t>
            </a:r>
            <a:r>
              <a:rPr lang="en-US" sz="2400" dirty="0">
                <a:latin typeface="Times New Roman" pitchFamily="18" charset="0"/>
              </a:rPr>
              <a:t> interference</a:t>
            </a:r>
          </a:p>
        </p:txBody>
      </p:sp>
      <p:sp>
        <p:nvSpPr>
          <p:cNvPr id="13" name="Rectangle 12"/>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p:cNvPicPr>
            <a:picLocks noChangeAspect="1" noChangeArrowheads="1"/>
          </p:cNvPicPr>
          <p:nvPr/>
        </p:nvPicPr>
        <p:blipFill>
          <a:blip r:embed="rId3" cstate="print"/>
          <a:srcRect/>
          <a:stretch>
            <a:fillRect/>
          </a:stretch>
        </p:blipFill>
        <p:spPr bwMode="auto">
          <a:xfrm>
            <a:off x="458788" y="1092200"/>
            <a:ext cx="5180012" cy="26416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581400" y="3767137"/>
            <a:ext cx="5200650" cy="3014663"/>
          </a:xfrm>
          <a:prstGeom prst="rect">
            <a:avLst/>
          </a:prstGeom>
          <a:noFill/>
          <a:ln w="9525">
            <a:noFill/>
            <a:miter lim="800000"/>
            <a:headEnd/>
            <a:tailEnd/>
          </a:ln>
        </p:spPr>
      </p:pic>
      <p:sp>
        <p:nvSpPr>
          <p:cNvPr id="5" name="Text Box 9"/>
          <p:cNvSpPr txBox="1">
            <a:spLocks noChangeArrowheads="1"/>
          </p:cNvSpPr>
          <p:nvPr/>
        </p:nvSpPr>
        <p:spPr bwMode="auto">
          <a:xfrm>
            <a:off x="76200" y="57090"/>
            <a:ext cx="1293944"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Distortion</a:t>
            </a:r>
          </a:p>
        </p:txBody>
      </p:sp>
      <p:sp>
        <p:nvSpPr>
          <p:cNvPr id="8" name="Rectangle 7"/>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anim calcmode="lin" valueType="num">
                                      <p:cBhvr>
                                        <p:cTn id="9" dur="1000" fill="hold"/>
                                        <p:tgtEl>
                                          <p:spTgt spid="21508"/>
                                        </p:tgtEl>
                                        <p:attrNameLst>
                                          <p:attrName>style.rotation</p:attrName>
                                        </p:attrNameLst>
                                      </p:cBhvr>
                                      <p:tavLst>
                                        <p:tav tm="0">
                                          <p:val>
                                            <p:fltVal val="90"/>
                                          </p:val>
                                        </p:tav>
                                        <p:tav tm="100000">
                                          <p:val>
                                            <p:fltVal val="0"/>
                                          </p:val>
                                        </p:tav>
                                      </p:tavLst>
                                    </p:anim>
                                    <p:animEffect transition="in" filter="fade">
                                      <p:cBhvr>
                                        <p:cTn id="10" dur="1000"/>
                                        <p:tgtEl>
                                          <p:spTgt spid="2150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ltGray">
          <a:xfrm>
            <a:off x="366713" y="107950"/>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19353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93540" name="Rectangle 4"/>
          <p:cNvSpPr>
            <a:spLocks noChangeArrowheads="1"/>
          </p:cNvSpPr>
          <p:nvPr/>
        </p:nvSpPr>
        <p:spPr bwMode="ltGray">
          <a:xfrm>
            <a:off x="490538" y="530225"/>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9354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9354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93543" name="Rectangle 7"/>
          <p:cNvSpPr>
            <a:spLocks noChangeArrowheads="1"/>
          </p:cNvSpPr>
          <p:nvPr/>
        </p:nvSpPr>
        <p:spPr bwMode="gray">
          <a:xfrm>
            <a:off x="711200" y="0"/>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8202" name="Text Box 9"/>
          <p:cNvSpPr txBox="1">
            <a:spLocks noChangeArrowheads="1"/>
          </p:cNvSpPr>
          <p:nvPr/>
        </p:nvSpPr>
        <p:spPr bwMode="auto">
          <a:xfrm>
            <a:off x="1143000" y="0"/>
            <a:ext cx="1261884" cy="646331"/>
          </a:xfrm>
          <a:prstGeom prst="rect">
            <a:avLst/>
          </a:prstGeom>
          <a:noFill/>
          <a:ln>
            <a:no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3600" dirty="0">
                <a:solidFill>
                  <a:schemeClr val="hlink"/>
                </a:solidFill>
                <a:latin typeface="Times New Roman" pitchFamily="18" charset="0"/>
              </a:rPr>
              <a:t>Noise</a:t>
            </a:r>
          </a:p>
        </p:txBody>
      </p:sp>
      <p:sp>
        <p:nvSpPr>
          <p:cNvPr id="193546" name="Rectangle 10"/>
          <p:cNvSpPr>
            <a:spLocks noChangeArrowheads="1"/>
          </p:cNvSpPr>
          <p:nvPr/>
        </p:nvSpPr>
        <p:spPr bwMode="auto">
          <a:xfrm>
            <a:off x="381000" y="1485305"/>
            <a:ext cx="8458200" cy="4536627"/>
          </a:xfrm>
          <a:prstGeom prst="rect">
            <a:avLst/>
          </a:prstGeom>
          <a:solidFill>
            <a:schemeClr val="bg1">
              <a:alpha val="0"/>
            </a:schemeClr>
          </a:solidFill>
          <a:ln w="9525">
            <a:noFill/>
            <a:miter lim="800000"/>
            <a:headEnd/>
            <a:tailEnd/>
          </a:ln>
        </p:spPr>
        <p:txBody>
          <a:bodyPr wrap="square">
            <a:spAutoFit/>
          </a:bodyPr>
          <a:lstStyle/>
          <a:p>
            <a:pPr algn="just" eaLnBrk="0" hangingPunct="0"/>
            <a:r>
              <a:rPr lang="en-US" sz="2800" dirty="0">
                <a:latin typeface="Times New Roman" pitchFamily="18" charset="0"/>
              </a:rPr>
              <a:t>Noise is another cause of impairment. Several types of noise, such as thermal noise, induced noise, crosstalk, and impulse noise, may corrupt the signal. </a:t>
            </a:r>
          </a:p>
          <a:p>
            <a:pPr algn="just" eaLnBrk="0" hangingPunct="0"/>
            <a:endParaRPr lang="en-US" sz="2800" dirty="0">
              <a:latin typeface="Times New Roman" pitchFamily="18" charset="0"/>
            </a:endParaRPr>
          </a:p>
          <a:p>
            <a:pPr algn="just" eaLnBrk="0" hangingPunct="0">
              <a:buFont typeface="Wingdings" pitchFamily="2" charset="2"/>
              <a:buChar char="Ø"/>
            </a:pPr>
            <a:r>
              <a:rPr lang="en-US" sz="2800" b="1" dirty="0">
                <a:latin typeface="Times New Roman" pitchFamily="18" charset="0"/>
              </a:rPr>
              <a:t>Thermal</a:t>
            </a:r>
            <a:r>
              <a:rPr lang="en-US" sz="2800" dirty="0">
                <a:latin typeface="Times New Roman" pitchFamily="18" charset="0"/>
              </a:rPr>
              <a:t> noise is the random motion of electrons in a wire, which creates an extra signal not originally sent by the transmitter. </a:t>
            </a:r>
          </a:p>
          <a:p>
            <a:pPr lvl="1">
              <a:lnSpc>
                <a:spcPct val="90000"/>
              </a:lnSpc>
              <a:buFont typeface="Wingdings" pitchFamily="2" charset="2"/>
              <a:buChar char="§"/>
            </a:pPr>
            <a:r>
              <a:rPr kumimoji="1" lang="en-US" dirty="0"/>
              <a:t> </a:t>
            </a:r>
            <a:r>
              <a:rPr kumimoji="1" lang="en-US" sz="2400" dirty="0"/>
              <a:t>due to thermal agitation of electrons</a:t>
            </a:r>
          </a:p>
          <a:p>
            <a:pPr lvl="1">
              <a:lnSpc>
                <a:spcPct val="90000"/>
              </a:lnSpc>
              <a:buFont typeface="Wingdings" pitchFamily="2" charset="2"/>
              <a:buChar char="§"/>
            </a:pPr>
            <a:r>
              <a:rPr kumimoji="1" lang="en-US" sz="2400" dirty="0"/>
              <a:t> uniformly distributed</a:t>
            </a:r>
          </a:p>
          <a:p>
            <a:pPr lvl="1">
              <a:lnSpc>
                <a:spcPct val="90000"/>
              </a:lnSpc>
              <a:buFont typeface="Wingdings" pitchFamily="2" charset="2"/>
              <a:buChar char="§"/>
            </a:pPr>
            <a:r>
              <a:rPr kumimoji="1" lang="en-US" sz="2400" dirty="0"/>
              <a:t> white noise</a:t>
            </a:r>
            <a:endParaRPr lang="en-US" sz="3600" dirty="0">
              <a:latin typeface="Times New Roman" pitchFamily="18" charset="0"/>
            </a:endParaRPr>
          </a:p>
          <a:p>
            <a:pPr lvl="0" algn="just" eaLnBrk="0" hangingPunct="0">
              <a:buFont typeface="Wingdings" pitchFamily="2" charset="2"/>
              <a:buChar char="Ø"/>
            </a:pPr>
            <a:endParaRPr lang="en-US" sz="2800" dirty="0">
              <a:latin typeface="Times New Roman" pitchFamily="18" charset="0"/>
            </a:endParaRPr>
          </a:p>
        </p:txBody>
      </p:sp>
      <p:sp>
        <p:nvSpPr>
          <p:cNvPr id="11" name="Rectangle 10"/>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875" t="16224" r="4375" b="4000"/>
          <a:stretch>
            <a:fillRect/>
          </a:stretch>
        </p:blipFill>
        <p:spPr bwMode="auto">
          <a:xfrm>
            <a:off x="76200" y="1524000"/>
            <a:ext cx="8839200" cy="4965879"/>
          </a:xfrm>
          <a:prstGeom prst="rect">
            <a:avLst/>
          </a:prstGeom>
          <a:noFill/>
          <a:ln w="9525">
            <a:noFill/>
            <a:miter lim="800000"/>
            <a:headEnd/>
            <a:tailEnd/>
          </a:ln>
        </p:spPr>
      </p:pic>
      <p:sp>
        <p:nvSpPr>
          <p:cNvPr id="3"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4" name="Rectangle 3"/>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5" name="Rectangle 4"/>
          <p:cNvSpPr/>
          <p:nvPr/>
        </p:nvSpPr>
        <p:spPr>
          <a:xfrm>
            <a:off x="152400" y="833735"/>
            <a:ext cx="1997663" cy="461665"/>
          </a:xfrm>
          <a:prstGeom prst="rect">
            <a:avLst/>
          </a:prstGeom>
        </p:spPr>
        <p:txBody>
          <a:bodyPr wrap="none">
            <a:spAutoFit/>
          </a:bodyPr>
          <a:lstStyle/>
          <a:p>
            <a:pPr lvl="0" eaLnBrk="0" hangingPunct="0">
              <a:defRPr/>
            </a:pPr>
            <a:r>
              <a:rPr lang="en-US" sz="2400" b="1" dirty="0">
                <a:solidFill>
                  <a:srgbClr val="9CB084">
                    <a:lumMod val="75000"/>
                  </a:srgbClr>
                </a:solidFill>
              </a:rPr>
              <a:t>Thermal noise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7500" t="28000" r="8750" b="4000"/>
          <a:stretch>
            <a:fillRect/>
          </a:stretch>
        </p:blipFill>
        <p:spPr bwMode="auto">
          <a:xfrm>
            <a:off x="152400" y="1427136"/>
            <a:ext cx="8763000" cy="5049864"/>
          </a:xfrm>
          <a:prstGeom prst="rect">
            <a:avLst/>
          </a:prstGeom>
          <a:noFill/>
          <a:ln w="9525">
            <a:noFill/>
            <a:miter lim="800000"/>
            <a:headEnd/>
            <a:tailEnd/>
          </a:ln>
        </p:spPr>
      </p:pic>
      <p:sp>
        <p:nvSpPr>
          <p:cNvPr id="3" name="Rectangle 2"/>
          <p:cNvSpPr/>
          <p:nvPr/>
        </p:nvSpPr>
        <p:spPr>
          <a:xfrm>
            <a:off x="152400" y="833735"/>
            <a:ext cx="1997663" cy="461665"/>
          </a:xfrm>
          <a:prstGeom prst="rect">
            <a:avLst/>
          </a:prstGeom>
        </p:spPr>
        <p:txBody>
          <a:bodyPr wrap="none">
            <a:spAutoFit/>
          </a:bodyPr>
          <a:lstStyle/>
          <a:p>
            <a:pPr lvl="0" eaLnBrk="0" hangingPunct="0">
              <a:defRPr/>
            </a:pPr>
            <a:r>
              <a:rPr lang="en-US" sz="2400" b="1" dirty="0">
                <a:solidFill>
                  <a:srgbClr val="9CB084">
                    <a:lumMod val="75000"/>
                  </a:srgbClr>
                </a:solidFill>
              </a:rPr>
              <a:t>Thermal noise</a:t>
            </a:r>
          </a:p>
        </p:txBody>
      </p:sp>
      <p:sp>
        <p:nvSpPr>
          <p:cNvPr id="4"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5" name="Rectangle 4"/>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762000"/>
            <a:ext cx="8534400" cy="5792355"/>
          </a:xfrm>
          <a:prstGeom prst="rect">
            <a:avLst/>
          </a:prstGeom>
          <a:solidFill>
            <a:schemeClr val="bg1">
              <a:alpha val="0"/>
            </a:schemeClr>
          </a:solidFill>
          <a:ln w="9525">
            <a:noFill/>
            <a:miter lim="800000"/>
            <a:headEnd/>
            <a:tailEnd/>
          </a:ln>
        </p:spPr>
        <p:txBody>
          <a:bodyPr wrap="square">
            <a:spAutoFit/>
          </a:bodyPr>
          <a:lstStyle/>
          <a:p>
            <a:pPr marL="342900" marR="0" lvl="0" indent="-342900" algn="l" eaLnBrk="1" fontAlgn="auto" hangingPunct="1">
              <a:lnSpc>
                <a:spcPct val="90000"/>
              </a:lnSpc>
              <a:spcBef>
                <a:spcPct val="20000"/>
              </a:spcBef>
              <a:spcAft>
                <a:spcPts val="0"/>
              </a:spcAft>
              <a:buClrTx/>
              <a:buSzTx/>
              <a:buFont typeface="Wingdings" pitchFamily="2" charset="2"/>
              <a:buChar char="Ø"/>
              <a:tabLst/>
              <a:defRPr/>
            </a:pPr>
            <a:endParaRPr lang="en-US" sz="2800" dirty="0">
              <a:latin typeface="Times New Roman" pitchFamily="18" charset="0"/>
            </a:endParaRPr>
          </a:p>
          <a:p>
            <a:pPr marL="342900" lvl="0" indent="-342900">
              <a:lnSpc>
                <a:spcPct val="90000"/>
              </a:lnSpc>
              <a:spcBef>
                <a:spcPct val="20000"/>
              </a:spcBef>
              <a:buFont typeface="Wingdings" pitchFamily="2" charset="2"/>
              <a:buChar char="Ø"/>
            </a:pPr>
            <a:r>
              <a:rPr lang="en-US" sz="2800" b="1" dirty="0" err="1">
                <a:latin typeface="Times New Roman" pitchFamily="18" charset="0"/>
              </a:rPr>
              <a:t>Intermodulation</a:t>
            </a:r>
            <a:r>
              <a:rPr lang="en-US" sz="2800" dirty="0">
                <a:latin typeface="Times New Roman" pitchFamily="18" charset="0"/>
              </a:rPr>
              <a:t>: signals that are the sum and difference of original frequencies sharing a medium</a:t>
            </a:r>
          </a:p>
          <a:p>
            <a:pPr marL="342900" marR="0" lvl="0" indent="-342900" algn="l" eaLnBrk="1" fontAlgn="auto" hangingPunct="1">
              <a:lnSpc>
                <a:spcPct val="90000"/>
              </a:lnSpc>
              <a:spcBef>
                <a:spcPct val="20000"/>
              </a:spcBef>
              <a:spcAft>
                <a:spcPts val="0"/>
              </a:spcAft>
              <a:buClrTx/>
              <a:buSzTx/>
              <a:buFont typeface="Wingdings" pitchFamily="2" charset="2"/>
              <a:buChar char="Ø"/>
              <a:tabLst/>
              <a:defRPr/>
            </a:pPr>
            <a:r>
              <a:rPr lang="en-US" sz="2800" b="1" dirty="0">
                <a:latin typeface="Times New Roman" pitchFamily="18" charset="0"/>
              </a:rPr>
              <a:t>Crosstalk</a:t>
            </a:r>
            <a:r>
              <a:rPr lang="en-US" sz="2800" dirty="0">
                <a:latin typeface="Times New Roman" pitchFamily="18" charset="0"/>
              </a:rPr>
              <a:t>, effect of one wire on the others</a:t>
            </a:r>
          </a:p>
          <a:p>
            <a:pPr marL="742950" marR="0" lvl="1" indent="-285750" algn="l" eaLnBrk="1" fontAlgn="auto" hangingPunct="1">
              <a:lnSpc>
                <a:spcPct val="90000"/>
              </a:lnSpc>
              <a:spcBef>
                <a:spcPct val="20000"/>
              </a:spcBef>
              <a:spcAft>
                <a:spcPts val="0"/>
              </a:spcAft>
              <a:buClrTx/>
              <a:buSzTx/>
              <a:buFont typeface="Wingdings" pitchFamily="2" charset="2"/>
              <a:buChar char="Ø"/>
              <a:tabLst/>
              <a:defRPr/>
            </a:pPr>
            <a:r>
              <a:rPr lang="en-US" sz="2400" dirty="0">
                <a:latin typeface="Times New Roman" pitchFamily="18" charset="0"/>
              </a:rPr>
              <a:t>a signal from one line is picked up by another</a:t>
            </a:r>
          </a:p>
          <a:p>
            <a:pPr marL="342900" marR="0" lvl="0" indent="-342900" algn="l" eaLnBrk="1" fontAlgn="auto" hangingPunct="1">
              <a:lnSpc>
                <a:spcPct val="90000"/>
              </a:lnSpc>
              <a:spcBef>
                <a:spcPct val="20000"/>
              </a:spcBef>
              <a:spcAft>
                <a:spcPts val="0"/>
              </a:spcAft>
              <a:buClrTx/>
              <a:buSzTx/>
              <a:buFont typeface="Wingdings" pitchFamily="2" charset="2"/>
              <a:buChar char="Ø"/>
              <a:tabLst/>
              <a:defRPr/>
            </a:pPr>
            <a:r>
              <a:rPr lang="en-US" sz="2800" b="1" dirty="0">
                <a:latin typeface="Times New Roman" pitchFamily="18" charset="0"/>
              </a:rPr>
              <a:t>Induced noise </a:t>
            </a:r>
            <a:r>
              <a:rPr lang="en-US" sz="2800" dirty="0">
                <a:latin typeface="Times New Roman" pitchFamily="18" charset="0"/>
              </a:rPr>
              <a:t>(Impulse) comes from sources such as motors</a:t>
            </a:r>
          </a:p>
          <a:p>
            <a:pPr marL="742950" marR="0" lvl="1" indent="-285750" algn="l" eaLnBrk="1" fontAlgn="auto" hangingPunct="1">
              <a:lnSpc>
                <a:spcPct val="90000"/>
              </a:lnSpc>
              <a:spcBef>
                <a:spcPct val="20000"/>
              </a:spcBef>
              <a:spcAft>
                <a:spcPts val="0"/>
              </a:spcAft>
              <a:buClrTx/>
              <a:buSzTx/>
              <a:buFont typeface="Wingdings" pitchFamily="2" charset="2"/>
              <a:buChar char="Ø"/>
              <a:tabLst/>
              <a:defRPr/>
            </a:pPr>
            <a:r>
              <a:rPr lang="en-US" sz="2400" dirty="0">
                <a:latin typeface="Times New Roman" pitchFamily="18" charset="0"/>
              </a:rPr>
              <a:t>irregular pulses or spikes</a:t>
            </a:r>
          </a:p>
          <a:p>
            <a:pPr marL="1143000" marR="0" lvl="2" indent="-228600" algn="l" eaLnBrk="1" fontAlgn="auto" hangingPunct="1">
              <a:lnSpc>
                <a:spcPct val="90000"/>
              </a:lnSpc>
              <a:spcBef>
                <a:spcPct val="20000"/>
              </a:spcBef>
              <a:spcAft>
                <a:spcPts val="0"/>
              </a:spcAft>
              <a:buClrTx/>
              <a:buSzTx/>
              <a:buFont typeface="Wingdings" pitchFamily="2" charset="2"/>
              <a:buChar char="Ø"/>
              <a:tabLst/>
              <a:defRPr/>
            </a:pPr>
            <a:r>
              <a:rPr lang="en-US" sz="2000" dirty="0" err="1">
                <a:latin typeface="Times New Roman" pitchFamily="18" charset="0"/>
              </a:rPr>
              <a:t>eg</a:t>
            </a:r>
            <a:r>
              <a:rPr lang="en-US" sz="2000" dirty="0">
                <a:latin typeface="Times New Roman" pitchFamily="18" charset="0"/>
              </a:rPr>
              <a:t>. external electromagnetic interference</a:t>
            </a:r>
          </a:p>
          <a:p>
            <a:pPr marL="742950" marR="0" lvl="1" indent="-285750" algn="l" eaLnBrk="1" fontAlgn="auto" hangingPunct="1">
              <a:lnSpc>
                <a:spcPct val="90000"/>
              </a:lnSpc>
              <a:spcBef>
                <a:spcPct val="20000"/>
              </a:spcBef>
              <a:spcAft>
                <a:spcPts val="0"/>
              </a:spcAft>
              <a:buClrTx/>
              <a:buSzTx/>
              <a:buFont typeface="Wingdings" pitchFamily="2" charset="2"/>
              <a:buChar char="Ø"/>
              <a:tabLst/>
              <a:defRPr/>
            </a:pPr>
            <a:r>
              <a:rPr lang="en-US" sz="2400" dirty="0">
                <a:latin typeface="Times New Roman" pitchFamily="18" charset="0"/>
              </a:rPr>
              <a:t>short duration</a:t>
            </a:r>
          </a:p>
          <a:p>
            <a:pPr marL="742950" marR="0" lvl="1" indent="-285750" algn="l" eaLnBrk="1" fontAlgn="auto" hangingPunct="1">
              <a:lnSpc>
                <a:spcPct val="90000"/>
              </a:lnSpc>
              <a:spcBef>
                <a:spcPct val="20000"/>
              </a:spcBef>
              <a:spcAft>
                <a:spcPts val="0"/>
              </a:spcAft>
              <a:buClrTx/>
              <a:buSzTx/>
              <a:buFont typeface="Wingdings" pitchFamily="2" charset="2"/>
              <a:buChar char="Ø"/>
              <a:tabLst/>
              <a:defRPr/>
            </a:pPr>
            <a:r>
              <a:rPr lang="en-US" sz="2400" dirty="0">
                <a:latin typeface="Times New Roman" pitchFamily="18" charset="0"/>
              </a:rPr>
              <a:t>high amplitude</a:t>
            </a:r>
          </a:p>
          <a:p>
            <a:pPr marL="742950" marR="0" lvl="1" indent="-285750" algn="l" eaLnBrk="1" fontAlgn="auto" hangingPunct="1">
              <a:lnSpc>
                <a:spcPct val="90000"/>
              </a:lnSpc>
              <a:spcBef>
                <a:spcPct val="20000"/>
              </a:spcBef>
              <a:spcAft>
                <a:spcPts val="0"/>
              </a:spcAft>
              <a:buClrTx/>
              <a:buSzTx/>
              <a:buFont typeface="Wingdings" pitchFamily="2" charset="2"/>
              <a:buChar char="Ø"/>
              <a:tabLst/>
              <a:defRPr/>
            </a:pPr>
            <a:r>
              <a:rPr lang="en-US" sz="2400" dirty="0">
                <a:latin typeface="Times New Roman" pitchFamily="18" charset="0"/>
              </a:rPr>
              <a:t>a minor annoyance for analog signals</a:t>
            </a:r>
          </a:p>
          <a:p>
            <a:pPr marL="742950" marR="0" lvl="1" indent="-285750" algn="l" eaLnBrk="1" fontAlgn="auto" hangingPunct="1">
              <a:lnSpc>
                <a:spcPct val="90000"/>
              </a:lnSpc>
              <a:spcBef>
                <a:spcPct val="20000"/>
              </a:spcBef>
              <a:spcAft>
                <a:spcPts val="0"/>
              </a:spcAft>
              <a:buClrTx/>
              <a:buSzTx/>
              <a:buFont typeface="Wingdings" pitchFamily="2" charset="2"/>
              <a:buChar char="Ø"/>
              <a:tabLst/>
              <a:defRPr/>
            </a:pPr>
            <a:r>
              <a:rPr lang="en-US" sz="2400" dirty="0">
                <a:latin typeface="Times New Roman" pitchFamily="18" charset="0"/>
              </a:rPr>
              <a:t>but a major source of error in digital data</a:t>
            </a:r>
          </a:p>
          <a:p>
            <a:pPr marL="1143000" marR="0" lvl="2" indent="-228600" algn="l" eaLnBrk="1" fontAlgn="auto" hangingPunct="1">
              <a:lnSpc>
                <a:spcPct val="90000"/>
              </a:lnSpc>
              <a:spcBef>
                <a:spcPct val="20000"/>
              </a:spcBef>
              <a:spcAft>
                <a:spcPts val="0"/>
              </a:spcAft>
              <a:buClrTx/>
              <a:buSzTx/>
              <a:buFont typeface="Wingdings" pitchFamily="2" charset="2"/>
              <a:buChar char="Ø"/>
              <a:tabLst/>
              <a:defRPr/>
            </a:pPr>
            <a:r>
              <a:rPr lang="en-US" sz="2000" dirty="0">
                <a:latin typeface="Times New Roman" pitchFamily="18" charset="0"/>
              </a:rPr>
              <a:t>a noise spike could corrupt many bits</a:t>
            </a:r>
          </a:p>
        </p:txBody>
      </p:sp>
      <p:sp>
        <p:nvSpPr>
          <p:cNvPr id="4"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5" name="Rectangle 4"/>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371600" y="4683125"/>
            <a:ext cx="6305550" cy="4984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122363" y="2582863"/>
            <a:ext cx="1163637" cy="2039937"/>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581400" y="2549525"/>
            <a:ext cx="2160588" cy="2106613"/>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6400800" y="2441575"/>
            <a:ext cx="1484313" cy="2127250"/>
          </a:xfrm>
          <a:prstGeom prst="rect">
            <a:avLst/>
          </a:prstGeom>
          <a:noFill/>
          <a:ln w="9525">
            <a:noFill/>
            <a:miter lim="800000"/>
            <a:headEnd/>
            <a:tailEnd/>
          </a:ln>
        </p:spPr>
      </p:pic>
      <p:sp>
        <p:nvSpPr>
          <p:cNvPr id="8"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7" name="Rectangle 6"/>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8"/>
          <p:cNvSpPr/>
          <p:nvPr/>
        </p:nvSpPr>
        <p:spPr>
          <a:xfrm>
            <a:off x="2209800" y="1219200"/>
            <a:ext cx="4608056" cy="523220"/>
          </a:xfrm>
          <a:prstGeom prst="rect">
            <a:avLst/>
          </a:prstGeom>
        </p:spPr>
        <p:txBody>
          <a:bodyPr wrap="none">
            <a:spAutoFit/>
          </a:bodyPr>
          <a:lstStyle/>
          <a:p>
            <a:r>
              <a:rPr lang="en-US" sz="2800" b="1" i="1" dirty="0">
                <a:solidFill>
                  <a:srgbClr val="9CB084">
                    <a:lumMod val="75000"/>
                  </a:srgbClr>
                </a:solidFill>
              </a:rPr>
              <a:t>The effect of noise on a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additive="base">
                                        <p:cTn id="23" dur="500" fill="hold"/>
                                        <p:tgtEl>
                                          <p:spTgt spid="4101"/>
                                        </p:tgtEl>
                                        <p:attrNameLst>
                                          <p:attrName>ppt_x</p:attrName>
                                        </p:attrNameLst>
                                      </p:cBhvr>
                                      <p:tavLst>
                                        <p:tav tm="0">
                                          <p:val>
                                            <p:strVal val="#ppt_x"/>
                                          </p:val>
                                        </p:tav>
                                        <p:tav tm="100000">
                                          <p:val>
                                            <p:strVal val="#ppt_x"/>
                                          </p:val>
                                        </p:tav>
                                      </p:tavLst>
                                    </p:anim>
                                    <p:anim calcmode="lin" valueType="num">
                                      <p:cBhvr additive="base">
                                        <p:cTn id="24"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ohmDZ\Desktop\New Bitmap Image.bmp"/>
          <p:cNvPicPr>
            <a:picLocks noChangeAspect="1" noChangeArrowheads="1"/>
          </p:cNvPicPr>
          <p:nvPr/>
        </p:nvPicPr>
        <p:blipFill>
          <a:blip r:embed="rId3" cstate="print"/>
          <a:srcRect l="36064" t="40189" r="33311" b="49216"/>
          <a:stretch>
            <a:fillRect/>
          </a:stretch>
        </p:blipFill>
        <p:spPr bwMode="auto">
          <a:xfrm>
            <a:off x="5029200" y="2150376"/>
            <a:ext cx="3876675" cy="838200"/>
          </a:xfrm>
          <a:prstGeom prst="rect">
            <a:avLst/>
          </a:prstGeom>
          <a:noFill/>
        </p:spPr>
      </p:pic>
      <p:sp>
        <p:nvSpPr>
          <p:cNvPr id="4" name="TextBox 3"/>
          <p:cNvSpPr txBox="1"/>
          <p:nvPr/>
        </p:nvSpPr>
        <p:spPr>
          <a:xfrm>
            <a:off x="152400" y="765346"/>
            <a:ext cx="8610600" cy="3120854"/>
          </a:xfrm>
          <a:prstGeom prst="rect">
            <a:avLst/>
          </a:prstGeom>
          <a:solidFill>
            <a:schemeClr val="bg1">
              <a:alpha val="0"/>
            </a:schemeClr>
          </a:solidFill>
          <a:ln w="9525">
            <a:noFill/>
            <a:miter lim="800000"/>
            <a:headEnd/>
            <a:tailEnd/>
          </a:ln>
        </p:spPr>
        <p:txBody>
          <a:bodyPr wrap="square">
            <a:spAutoFit/>
          </a:bodyPr>
          <a:lstStyle/>
          <a:p>
            <a:pPr eaLnBrk="0" hangingPunct="0">
              <a:lnSpc>
                <a:spcPct val="90000"/>
              </a:lnSpc>
              <a:spcBef>
                <a:spcPct val="20000"/>
              </a:spcBef>
              <a:defRPr/>
            </a:pPr>
            <a:r>
              <a:rPr lang="en-US" sz="3200" b="1" i="1" dirty="0">
                <a:solidFill>
                  <a:srgbClr val="9CB084">
                    <a:lumMod val="75000"/>
                  </a:srgbClr>
                </a:solidFill>
              </a:rPr>
              <a:t>Signal-to-Noise Ratio (SNR)</a:t>
            </a:r>
          </a:p>
          <a:p>
            <a:pPr>
              <a:lnSpc>
                <a:spcPct val="90000"/>
              </a:lnSpc>
              <a:spcBef>
                <a:spcPct val="20000"/>
              </a:spcBef>
            </a:pPr>
            <a:r>
              <a:rPr lang="en-US" sz="2800" dirty="0">
                <a:latin typeface="Times New Roman" pitchFamily="18" charset="0"/>
              </a:rPr>
              <a:t>To find the theoretical bit rate limit, the is a need to know the ratio of the signal power to the noise power. The </a:t>
            </a:r>
            <a:r>
              <a:rPr lang="en-US" sz="2800" i="1" dirty="0">
                <a:latin typeface="Times New Roman" pitchFamily="18" charset="0"/>
              </a:rPr>
              <a:t>signal-to-noise ratio </a:t>
            </a:r>
            <a:r>
              <a:rPr lang="en-US" sz="2800" dirty="0">
                <a:latin typeface="Times New Roman" pitchFamily="18" charset="0"/>
              </a:rPr>
              <a:t>is defined as</a:t>
            </a:r>
          </a:p>
          <a:p>
            <a:pPr>
              <a:lnSpc>
                <a:spcPct val="90000"/>
              </a:lnSpc>
              <a:spcBef>
                <a:spcPct val="20000"/>
              </a:spcBef>
            </a:pPr>
            <a:endParaRPr lang="en-US" sz="2800" dirty="0">
              <a:latin typeface="Times New Roman" pitchFamily="18" charset="0"/>
            </a:endParaRPr>
          </a:p>
          <a:p>
            <a:pPr>
              <a:lnSpc>
                <a:spcPct val="90000"/>
              </a:lnSpc>
              <a:spcBef>
                <a:spcPct val="20000"/>
              </a:spcBef>
            </a:pPr>
            <a:r>
              <a:rPr lang="en-US" sz="2800" dirty="0">
                <a:latin typeface="Times New Roman" pitchFamily="18" charset="0"/>
              </a:rPr>
              <a:t>We will consider the average signal power and the average noise power because these may change with time.</a:t>
            </a:r>
          </a:p>
        </p:txBody>
      </p:sp>
      <p:sp>
        <p:nvSpPr>
          <p:cNvPr id="5"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6" name="Rectangle 5"/>
          <p:cNvSpPr>
            <a:spLocks noChangeArrowheads="1"/>
          </p:cNvSpPr>
          <p:nvPr/>
        </p:nvSpPr>
        <p:spPr bwMode="gray">
          <a:xfrm>
            <a:off x="442913" y="550176"/>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7" name="Content Placeholder 2"/>
          <p:cNvSpPr txBox="1">
            <a:spLocks/>
          </p:cNvSpPr>
          <p:nvPr/>
        </p:nvSpPr>
        <p:spPr>
          <a:xfrm>
            <a:off x="381000" y="4114801"/>
            <a:ext cx="8610600" cy="2590799"/>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SNR is actually the ratio of what is wanted (signal) to what is not wanted (noise). A high SNR means the signal is less corrupted by noise; a low SNR means the signal is more corrupted by noise.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Because SNR is the ratio of two powers, it is often described in decibel units,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SNR</a:t>
            </a:r>
            <a:r>
              <a:rPr kumimoji="0" lang="en-US" sz="2400" b="0" i="0" u="none" strike="noStrike" kern="1200" cap="none" spc="0" normalizeH="0" baseline="-25000" noProof="0" dirty="0" err="1">
                <a:ln>
                  <a:noFill/>
                </a:ln>
                <a:solidFill>
                  <a:schemeClr val="tx1"/>
                </a:solidFill>
                <a:effectLst/>
                <a:uLnTx/>
                <a:uFillTx/>
                <a:latin typeface="Times New Roman" pitchFamily="18" charset="0"/>
                <a:ea typeface="+mn-ea"/>
                <a:cs typeface="Times New Roman" pitchFamily="18" charset="0"/>
              </a:rPr>
              <a:t>dB</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defined as: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SNR</a:t>
            </a:r>
            <a:r>
              <a:rPr kumimoji="0" lang="en-US" sz="2400" b="1" i="0" u="none" strike="noStrike" kern="1200" cap="none" spc="0" normalizeH="0" baseline="-25000" noProof="0" dirty="0" err="1">
                <a:ln>
                  <a:noFill/>
                </a:ln>
                <a:solidFill>
                  <a:schemeClr val="tx1"/>
                </a:solidFill>
                <a:effectLst/>
                <a:uLnTx/>
                <a:uFillTx/>
                <a:latin typeface="Times New Roman" pitchFamily="18" charset="0"/>
                <a:ea typeface="+mn-ea"/>
                <a:cs typeface="Times New Roman" pitchFamily="18" charset="0"/>
              </a:rPr>
              <a:t>dB</a:t>
            </a:r>
            <a:r>
              <a:rPr kumimoji="0" lang="en-US"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 10 log</a:t>
            </a:r>
            <a:r>
              <a:rPr kumimoji="0" lang="en-US" sz="2400" b="1" i="0" u="none" strike="noStrike" kern="1200" cap="none" spc="0" normalizeH="0" baseline="-25000" noProof="0" dirty="0">
                <a:ln>
                  <a:noFill/>
                </a:ln>
                <a:solidFill>
                  <a:schemeClr val="tx1"/>
                </a:solidFill>
                <a:effectLst/>
                <a:uLnTx/>
                <a:uFillTx/>
                <a:latin typeface="Times New Roman" pitchFamily="18" charset="0"/>
                <a:ea typeface="+mn-ea"/>
                <a:cs typeface="Times New Roman" pitchFamily="18" charset="0"/>
              </a:rPr>
              <a:t>10</a:t>
            </a:r>
            <a:r>
              <a:rPr kumimoji="0" lang="en-US"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SNR</a:t>
            </a:r>
            <a:endParaRPr kumimoji="0" lang="en-US" sz="2400" b="1"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4"/>
          <p:cNvSpPr>
            <a:spLocks noChangeArrowheads="1"/>
          </p:cNvSpPr>
          <p:nvPr/>
        </p:nvSpPr>
        <p:spPr bwMode="auto">
          <a:xfrm>
            <a:off x="609600" y="1066800"/>
            <a:ext cx="8001000" cy="523220"/>
          </a:xfrm>
          <a:prstGeom prst="rect">
            <a:avLst/>
          </a:prstGeom>
          <a:solidFill>
            <a:schemeClr val="bg1">
              <a:alpha val="0"/>
            </a:schemeClr>
          </a:solidFill>
          <a:ln w="9525">
            <a:noFill/>
            <a:miter lim="800000"/>
            <a:headEnd/>
            <a:tailEnd/>
          </a:ln>
        </p:spPr>
        <p:txBody>
          <a:bodyPr wrap="square" anchor="ctr">
            <a:spAutoFit/>
          </a:bodyPr>
          <a:lstStyle/>
          <a:p>
            <a:pPr algn="ctr" eaLnBrk="0" hangingPunct="0"/>
            <a:r>
              <a:rPr lang="en-US" sz="2800" b="1" i="1" dirty="0">
                <a:solidFill>
                  <a:srgbClr val="9CB084">
                    <a:lumMod val="75000"/>
                  </a:srgbClr>
                </a:solidFill>
              </a:rPr>
              <a:t>Two cases of SNR: a high SNR and a low SNR</a:t>
            </a:r>
          </a:p>
        </p:txBody>
      </p:sp>
      <p:pic>
        <p:nvPicPr>
          <p:cNvPr id="23556" name="Picture 2"/>
          <p:cNvPicPr>
            <a:picLocks noChangeAspect="1" noChangeArrowheads="1"/>
          </p:cNvPicPr>
          <p:nvPr/>
        </p:nvPicPr>
        <p:blipFill>
          <a:blip r:embed="rId3" cstate="print"/>
          <a:srcRect/>
          <a:stretch>
            <a:fillRect/>
          </a:stretch>
        </p:blipFill>
        <p:spPr bwMode="auto">
          <a:xfrm>
            <a:off x="712788" y="2166938"/>
            <a:ext cx="7283450" cy="2043112"/>
          </a:xfrm>
          <a:prstGeom prst="rect">
            <a:avLst/>
          </a:prstGeom>
          <a:noFill/>
          <a:ln w="9525">
            <a:noFill/>
            <a:miter lim="800000"/>
            <a:headEnd/>
            <a:tailEnd/>
          </a:ln>
        </p:spPr>
      </p:pic>
      <p:pic>
        <p:nvPicPr>
          <p:cNvPr id="23557" name="Picture 3"/>
          <p:cNvPicPr>
            <a:picLocks noChangeAspect="1" noChangeArrowheads="1"/>
          </p:cNvPicPr>
          <p:nvPr/>
        </p:nvPicPr>
        <p:blipFill>
          <a:blip r:embed="rId4" cstate="print"/>
          <a:srcRect/>
          <a:stretch>
            <a:fillRect/>
          </a:stretch>
        </p:blipFill>
        <p:spPr bwMode="auto">
          <a:xfrm>
            <a:off x="712788" y="4895850"/>
            <a:ext cx="7283450" cy="1514475"/>
          </a:xfrm>
          <a:prstGeom prst="rect">
            <a:avLst/>
          </a:prstGeom>
          <a:noFill/>
          <a:ln w="9525">
            <a:noFill/>
            <a:miter lim="800000"/>
            <a:headEnd/>
            <a:tailEnd/>
          </a:ln>
        </p:spPr>
      </p:pic>
      <p:sp>
        <p:nvSpPr>
          <p:cNvPr id="7"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8" name="Rectangle 7"/>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4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left)">
                                      <p:cBhvr>
                                        <p:cTn id="12" dur="4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Text Box 20"/>
          <p:cNvSpPr txBox="1">
            <a:spLocks noChangeArrowheads="1"/>
          </p:cNvSpPr>
          <p:nvPr/>
        </p:nvSpPr>
        <p:spPr bwMode="auto">
          <a:xfrm>
            <a:off x="152400" y="1905000"/>
            <a:ext cx="8839200" cy="954087"/>
          </a:xfrm>
          <a:prstGeom prst="rect">
            <a:avLst/>
          </a:prstGeom>
          <a:noFill/>
          <a:ln w="9525">
            <a:noFill/>
            <a:miter lim="800000"/>
            <a:headEnd/>
            <a:tailEnd/>
          </a:ln>
        </p:spPr>
        <p:txBody>
          <a:bodyPr>
            <a:spAutoFit/>
          </a:bodyPr>
          <a:lstStyle/>
          <a:p>
            <a:pPr algn="just" eaLnBrk="0" hangingPunct="0"/>
            <a:r>
              <a:rPr lang="en-US" sz="2800" b="0" i="0">
                <a:latin typeface="Times New Roman" pitchFamily="18" charset="0"/>
                <a:cs typeface="Times New Roman" pitchFamily="18" charset="0"/>
              </a:rPr>
              <a:t>The power of a signal is 10 mW and the power of the noise is 1 μW; what are the values of SNR and SNR</a:t>
            </a:r>
            <a:r>
              <a:rPr lang="en-US" sz="2800" b="0" i="0" baseline="-25000">
                <a:latin typeface="Times New Roman" pitchFamily="18" charset="0"/>
                <a:cs typeface="Times New Roman" pitchFamily="18" charset="0"/>
              </a:rPr>
              <a:t>dB</a:t>
            </a:r>
            <a:r>
              <a:rPr lang="en-US" sz="2800" b="0" i="0">
                <a:latin typeface="Times New Roman" pitchFamily="18" charset="0"/>
                <a:cs typeface="Times New Roman" pitchFamily="18" charset="0"/>
              </a:rPr>
              <a:t>?</a:t>
            </a:r>
          </a:p>
        </p:txBody>
      </p:sp>
      <p:sp>
        <p:nvSpPr>
          <p:cNvPr id="199685" name="Text Box 20"/>
          <p:cNvSpPr txBox="1">
            <a:spLocks noChangeArrowheads="1"/>
          </p:cNvSpPr>
          <p:nvPr/>
        </p:nvSpPr>
        <p:spPr bwMode="auto">
          <a:xfrm>
            <a:off x="76200" y="3657600"/>
            <a:ext cx="8839200" cy="954088"/>
          </a:xfrm>
          <a:prstGeom prst="rect">
            <a:avLst/>
          </a:prstGeom>
          <a:noFill/>
          <a:ln w="9525">
            <a:noFill/>
            <a:miter lim="800000"/>
            <a:headEnd/>
            <a:tailEnd/>
          </a:ln>
        </p:spPr>
        <p:txBody>
          <a:bodyPr>
            <a:spAutoFit/>
          </a:bodyPr>
          <a:lstStyle/>
          <a:p>
            <a:pPr algn="just" eaLnBrk="0" hangingPunct="0"/>
            <a:r>
              <a:rPr lang="en-US" sz="2800" i="0" dirty="0">
                <a:solidFill>
                  <a:srgbClr val="FF0000"/>
                </a:solidFill>
                <a:latin typeface="Times New Roman" pitchFamily="18" charset="0"/>
                <a:cs typeface="Times New Roman" pitchFamily="18" charset="0"/>
              </a:rPr>
              <a:t>Solution</a:t>
            </a:r>
          </a:p>
          <a:p>
            <a:pPr algn="just" eaLnBrk="0" hangingPunct="0"/>
            <a:r>
              <a:rPr lang="en-US" sz="2800" b="0" i="0" dirty="0">
                <a:latin typeface="Times New Roman" pitchFamily="18" charset="0"/>
                <a:cs typeface="Times New Roman" pitchFamily="18" charset="0"/>
              </a:rPr>
              <a:t>The values of SNR and </a:t>
            </a:r>
            <a:r>
              <a:rPr lang="en-US" sz="2800" b="0" i="0" dirty="0" err="1">
                <a:latin typeface="Times New Roman" pitchFamily="18" charset="0"/>
                <a:cs typeface="Times New Roman" pitchFamily="18" charset="0"/>
              </a:rPr>
              <a:t>SNR</a:t>
            </a:r>
            <a:r>
              <a:rPr lang="en-US" sz="2800" b="0" i="0" baseline="-25000" dirty="0" err="1">
                <a:latin typeface="Times New Roman" pitchFamily="18" charset="0"/>
                <a:cs typeface="Times New Roman" pitchFamily="18" charset="0"/>
              </a:rPr>
              <a:t>dB</a:t>
            </a:r>
            <a:r>
              <a:rPr lang="en-US" sz="2800" b="0" i="0" dirty="0">
                <a:latin typeface="Times New Roman" pitchFamily="18" charset="0"/>
                <a:cs typeface="Times New Roman" pitchFamily="18" charset="0"/>
              </a:rPr>
              <a:t> can be calculated as follows:</a:t>
            </a:r>
          </a:p>
        </p:txBody>
      </p:sp>
      <p:pic>
        <p:nvPicPr>
          <p:cNvPr id="199686" name="Picture 2"/>
          <p:cNvPicPr>
            <a:picLocks noChangeAspect="1" noChangeArrowheads="1"/>
          </p:cNvPicPr>
          <p:nvPr/>
        </p:nvPicPr>
        <p:blipFill>
          <a:blip r:embed="rId3" cstate="print"/>
          <a:srcRect/>
          <a:stretch>
            <a:fillRect/>
          </a:stretch>
        </p:blipFill>
        <p:spPr bwMode="auto">
          <a:xfrm>
            <a:off x="784225" y="4953000"/>
            <a:ext cx="8131175" cy="465138"/>
          </a:xfrm>
          <a:prstGeom prst="rect">
            <a:avLst/>
          </a:prstGeom>
          <a:noFill/>
          <a:ln w="9525">
            <a:noFill/>
            <a:miter lim="800000"/>
            <a:headEnd/>
            <a:tailEnd/>
          </a:ln>
        </p:spPr>
      </p:pic>
      <p:sp>
        <p:nvSpPr>
          <p:cNvPr id="11" name="Rectangle 10"/>
          <p:cNvSpPr/>
          <p:nvPr/>
        </p:nvSpPr>
        <p:spPr>
          <a:xfrm>
            <a:off x="304800" y="1066800"/>
            <a:ext cx="1450205" cy="523220"/>
          </a:xfrm>
          <a:prstGeom prst="rect">
            <a:avLst/>
          </a:prstGeom>
        </p:spPr>
        <p:txBody>
          <a:bodyPr wrap="none">
            <a:spAutoFit/>
          </a:bodyPr>
          <a:lstStyle/>
          <a:p>
            <a:pPr lvl="0" eaLnBrk="0" hangingPunct="0">
              <a:defRPr/>
            </a:pPr>
            <a:r>
              <a:rPr lang="en-US" sz="2800" b="1" dirty="0">
                <a:solidFill>
                  <a:srgbClr val="9CB084">
                    <a:lumMod val="75000"/>
                  </a:srgbClr>
                </a:solidFill>
              </a:rPr>
              <a:t>Example</a:t>
            </a:r>
          </a:p>
        </p:txBody>
      </p:sp>
      <p:sp>
        <p:nvSpPr>
          <p:cNvPr id="7"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8" name="Rectangle 7"/>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4"/>
          <p:cNvSpPr>
            <a:spLocks noChangeArrowheads="1"/>
          </p:cNvSpPr>
          <p:nvPr/>
        </p:nvSpPr>
        <p:spPr bwMode="auto">
          <a:xfrm>
            <a:off x="2209800" y="3257550"/>
            <a:ext cx="5486400" cy="400050"/>
          </a:xfrm>
          <a:prstGeom prst="rect">
            <a:avLst/>
          </a:prstGeom>
          <a:solidFill>
            <a:schemeClr val="bg1"/>
          </a:solidFill>
          <a:ln w="9525">
            <a:noFill/>
            <a:miter lim="800000"/>
            <a:headEnd/>
            <a:tailEnd/>
          </a:ln>
        </p:spPr>
        <p:txBody>
          <a:bodyPr wrap="square" anchor="ctr">
            <a:spAutoFit/>
          </a:bodyPr>
          <a:lstStyle/>
          <a:p>
            <a:pPr eaLnBrk="0" hangingPunct="0"/>
            <a:r>
              <a:rPr lang="en-US" sz="2000" dirty="0">
                <a:latin typeface="Times-BoldItalic"/>
              </a:rPr>
              <a:t>Decomposition of a composite periodic signal</a:t>
            </a:r>
          </a:p>
        </p:txBody>
      </p:sp>
      <p:pic>
        <p:nvPicPr>
          <p:cNvPr id="82947" name="Picture 2"/>
          <p:cNvPicPr>
            <a:picLocks noChangeAspect="1" noChangeArrowheads="1"/>
          </p:cNvPicPr>
          <p:nvPr/>
        </p:nvPicPr>
        <p:blipFill>
          <a:blip r:embed="rId3" cstate="print"/>
          <a:srcRect/>
          <a:stretch>
            <a:fillRect/>
          </a:stretch>
        </p:blipFill>
        <p:spPr bwMode="auto">
          <a:xfrm>
            <a:off x="696913" y="3343275"/>
            <a:ext cx="7304087" cy="17621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73163" y="3871913"/>
            <a:ext cx="5608637" cy="1309687"/>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204913" y="4276725"/>
            <a:ext cx="5589587" cy="458788"/>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1185863" y="4435475"/>
            <a:ext cx="5595937" cy="182563"/>
          </a:xfrm>
          <a:prstGeom prst="rect">
            <a:avLst/>
          </a:prstGeom>
          <a:noFill/>
          <a:ln w="9525">
            <a:noFill/>
            <a:miter lim="800000"/>
            <a:headEnd/>
            <a:tailEnd/>
          </a:ln>
        </p:spPr>
      </p:pic>
      <p:pic>
        <p:nvPicPr>
          <p:cNvPr id="82951" name="Picture 6"/>
          <p:cNvPicPr>
            <a:picLocks noChangeAspect="1" noChangeArrowheads="1"/>
          </p:cNvPicPr>
          <p:nvPr/>
        </p:nvPicPr>
        <p:blipFill>
          <a:blip r:embed="rId7" cstate="print"/>
          <a:srcRect b="21429"/>
          <a:stretch>
            <a:fillRect/>
          </a:stretch>
        </p:blipFill>
        <p:spPr bwMode="auto">
          <a:xfrm>
            <a:off x="685800" y="5257800"/>
            <a:ext cx="7526337" cy="1676400"/>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flipH="1">
            <a:off x="1582737" y="5640388"/>
            <a:ext cx="80963" cy="836612"/>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2330450" y="6140450"/>
            <a:ext cx="90487" cy="336550"/>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a:stretch>
            <a:fillRect/>
          </a:stretch>
        </p:blipFill>
        <p:spPr bwMode="auto">
          <a:xfrm>
            <a:off x="4483100" y="6319838"/>
            <a:ext cx="71437" cy="157162"/>
          </a:xfrm>
          <a:prstGeom prst="rect">
            <a:avLst/>
          </a:prstGeom>
          <a:noFill/>
          <a:ln w="9525">
            <a:noFill/>
            <a:miter lim="800000"/>
            <a:headEnd/>
            <a:tailEnd/>
          </a:ln>
        </p:spPr>
      </p:pic>
      <p:pic>
        <p:nvPicPr>
          <p:cNvPr id="12" name="Picture 2"/>
          <p:cNvPicPr>
            <a:picLocks noChangeAspect="1" noChangeArrowheads="1"/>
          </p:cNvPicPr>
          <p:nvPr/>
        </p:nvPicPr>
        <p:blipFill>
          <a:blip r:embed="rId11" cstate="print"/>
          <a:srcRect/>
          <a:stretch>
            <a:fillRect/>
          </a:stretch>
        </p:blipFill>
        <p:spPr bwMode="auto">
          <a:xfrm>
            <a:off x="1143000" y="914400"/>
            <a:ext cx="6877038" cy="1981200"/>
          </a:xfrm>
          <a:prstGeom prst="rect">
            <a:avLst/>
          </a:prstGeom>
          <a:noFill/>
          <a:ln w="9525">
            <a:noFill/>
            <a:miter lim="800000"/>
            <a:headEnd/>
            <a:tailEnd/>
          </a:ln>
        </p:spPr>
      </p:pic>
      <p:sp>
        <p:nvSpPr>
          <p:cNvPr id="13" name="Rectangle 14"/>
          <p:cNvSpPr>
            <a:spLocks noChangeArrowheads="1"/>
          </p:cNvSpPr>
          <p:nvPr/>
        </p:nvSpPr>
        <p:spPr bwMode="auto">
          <a:xfrm>
            <a:off x="2133600" y="438090"/>
            <a:ext cx="3505200" cy="400110"/>
          </a:xfrm>
          <a:prstGeom prst="rect">
            <a:avLst/>
          </a:prstGeom>
          <a:solidFill>
            <a:schemeClr val="bg1"/>
          </a:solidFill>
          <a:ln w="9525">
            <a:noFill/>
            <a:miter lim="800000"/>
            <a:headEnd/>
            <a:tailEnd/>
          </a:ln>
        </p:spPr>
        <p:txBody>
          <a:bodyPr wrap="square" anchor="ctr">
            <a:spAutoFit/>
          </a:bodyPr>
          <a:lstStyle/>
          <a:p>
            <a:pPr eaLnBrk="0" hangingPunct="0"/>
            <a:r>
              <a:rPr lang="en-US" sz="2000" dirty="0">
                <a:latin typeface="Times-BoldItalic"/>
              </a:rPr>
              <a:t>A composite periodic signal</a:t>
            </a:r>
          </a:p>
        </p:txBody>
      </p:sp>
      <p:sp>
        <p:nvSpPr>
          <p:cNvPr id="14" name="Rectangle 13"/>
          <p:cNvSpPr>
            <a:spLocks noChangeArrowheads="1"/>
          </p:cNvSpPr>
          <p:nvPr/>
        </p:nvSpPr>
        <p:spPr bwMode="gray">
          <a:xfrm>
            <a:off x="381000" y="4254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5" name="Text Box 9"/>
          <p:cNvSpPr txBox="1">
            <a:spLocks noChangeArrowheads="1"/>
          </p:cNvSpPr>
          <p:nvPr/>
        </p:nvSpPr>
        <p:spPr bwMode="auto">
          <a:xfrm>
            <a:off x="0" y="0"/>
            <a:ext cx="2116349"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i="0" dirty="0">
                <a:solidFill>
                  <a:schemeClr val="accent2">
                    <a:lumMod val="75000"/>
                  </a:schemeClr>
                </a:solidFill>
                <a:latin typeface="+mj-lt"/>
                <a:ea typeface="+mj-ea"/>
                <a:cs typeface="+mj-cs"/>
              </a:rPr>
              <a:t>Composite Signals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6"/>
                                        </p:tgtEl>
                                        <p:attrNameLst>
                                          <p:attrName>style.visibility</p:attrName>
                                        </p:attrNameLst>
                                      </p:cBhvr>
                                      <p:to>
                                        <p:strVal val="visible"/>
                                      </p:to>
                                    </p:set>
                                    <p:animEffect transition="in" filter="blinds(horizontal)">
                                      <p:cBhvr>
                                        <p:cTn id="12" dur="500"/>
                                        <p:tgtEl>
                                          <p:spTgt spid="829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2947"/>
                                        </p:tgtEl>
                                        <p:attrNameLst>
                                          <p:attrName>style.visibility</p:attrName>
                                        </p:attrNameLst>
                                      </p:cBhvr>
                                      <p:to>
                                        <p:strVal val="visible"/>
                                      </p:to>
                                    </p:set>
                                    <p:animEffect transition="in" filter="blinds(horizontal)">
                                      <p:cBhvr>
                                        <p:cTn id="17" dur="500"/>
                                        <p:tgtEl>
                                          <p:spTgt spid="829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2951"/>
                                        </p:tgtEl>
                                        <p:attrNameLst>
                                          <p:attrName>style.visibility</p:attrName>
                                        </p:attrNameLst>
                                      </p:cBhvr>
                                      <p:to>
                                        <p:strVal val="visible"/>
                                      </p:to>
                                    </p:set>
                                    <p:animEffect transition="in" filter="blinds(horizontal)">
                                      <p:cBhvr>
                                        <p:cTn id="22" dur="500"/>
                                        <p:tgtEl>
                                          <p:spTgt spid="8295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anim calcmode="lin" valueType="num">
                                      <p:cBhvr>
                                        <p:cTn id="31" dur="1000" fill="hold"/>
                                        <p:tgtEl>
                                          <p:spTgt spid="2055"/>
                                        </p:tgtEl>
                                        <p:attrNameLst>
                                          <p:attrName>ppt_w</p:attrName>
                                        </p:attrNameLst>
                                      </p:cBhvr>
                                      <p:tavLst>
                                        <p:tav tm="0">
                                          <p:val>
                                            <p:fltVal val="0"/>
                                          </p:val>
                                        </p:tav>
                                        <p:tav tm="100000">
                                          <p:val>
                                            <p:strVal val="#ppt_w"/>
                                          </p:val>
                                        </p:tav>
                                      </p:tavLst>
                                    </p:anim>
                                    <p:anim calcmode="lin" valueType="num">
                                      <p:cBhvr>
                                        <p:cTn id="32" dur="1000" fill="hold"/>
                                        <p:tgtEl>
                                          <p:spTgt spid="2055"/>
                                        </p:tgtEl>
                                        <p:attrNameLst>
                                          <p:attrName>ppt_h</p:attrName>
                                        </p:attrNameLst>
                                      </p:cBhvr>
                                      <p:tavLst>
                                        <p:tav tm="0">
                                          <p:val>
                                            <p:fltVal val="0"/>
                                          </p:val>
                                        </p:tav>
                                        <p:tav tm="100000">
                                          <p:val>
                                            <p:strVal val="#ppt_h"/>
                                          </p:val>
                                        </p:tav>
                                      </p:tavLst>
                                    </p:anim>
                                    <p:anim calcmode="lin" valueType="num">
                                      <p:cBhvr>
                                        <p:cTn id="33" dur="1000" fill="hold"/>
                                        <p:tgtEl>
                                          <p:spTgt spid="2055"/>
                                        </p:tgtEl>
                                        <p:attrNameLst>
                                          <p:attrName>style.rotation</p:attrName>
                                        </p:attrNameLst>
                                      </p:cBhvr>
                                      <p:tavLst>
                                        <p:tav tm="0">
                                          <p:val>
                                            <p:fltVal val="90"/>
                                          </p:val>
                                        </p:tav>
                                        <p:tav tm="100000">
                                          <p:val>
                                            <p:fltVal val="0"/>
                                          </p:val>
                                        </p:tav>
                                      </p:tavLst>
                                    </p:anim>
                                    <p:animEffect transition="in" filter="fade">
                                      <p:cBhvr>
                                        <p:cTn id="34" dur="10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057"/>
                                        </p:tgtEl>
                                        <p:attrNameLst>
                                          <p:attrName>style.visibility</p:attrName>
                                        </p:attrNameLst>
                                      </p:cBhvr>
                                      <p:to>
                                        <p:strVal val="visible"/>
                                      </p:to>
                                    </p:set>
                                    <p:anim calcmode="lin" valueType="num">
                                      <p:cBhvr>
                                        <p:cTn id="43" dur="1000" fill="hold"/>
                                        <p:tgtEl>
                                          <p:spTgt spid="2057"/>
                                        </p:tgtEl>
                                        <p:attrNameLst>
                                          <p:attrName>ppt_w</p:attrName>
                                        </p:attrNameLst>
                                      </p:cBhvr>
                                      <p:tavLst>
                                        <p:tav tm="0">
                                          <p:val>
                                            <p:fltVal val="0"/>
                                          </p:val>
                                        </p:tav>
                                        <p:tav tm="100000">
                                          <p:val>
                                            <p:strVal val="#ppt_w"/>
                                          </p:val>
                                        </p:tav>
                                      </p:tavLst>
                                    </p:anim>
                                    <p:anim calcmode="lin" valueType="num">
                                      <p:cBhvr>
                                        <p:cTn id="44" dur="1000" fill="hold"/>
                                        <p:tgtEl>
                                          <p:spTgt spid="2057"/>
                                        </p:tgtEl>
                                        <p:attrNameLst>
                                          <p:attrName>ppt_h</p:attrName>
                                        </p:attrNameLst>
                                      </p:cBhvr>
                                      <p:tavLst>
                                        <p:tav tm="0">
                                          <p:val>
                                            <p:fltVal val="0"/>
                                          </p:val>
                                        </p:tav>
                                        <p:tav tm="100000">
                                          <p:val>
                                            <p:strVal val="#ppt_h"/>
                                          </p:val>
                                        </p:tav>
                                      </p:tavLst>
                                    </p:anim>
                                    <p:anim calcmode="lin" valueType="num">
                                      <p:cBhvr>
                                        <p:cTn id="45" dur="1000" fill="hold"/>
                                        <p:tgtEl>
                                          <p:spTgt spid="2057"/>
                                        </p:tgtEl>
                                        <p:attrNameLst>
                                          <p:attrName>style.rotation</p:attrName>
                                        </p:attrNameLst>
                                      </p:cBhvr>
                                      <p:tavLst>
                                        <p:tav tm="0">
                                          <p:val>
                                            <p:fltVal val="90"/>
                                          </p:val>
                                        </p:tav>
                                        <p:tav tm="100000">
                                          <p:val>
                                            <p:fltVal val="0"/>
                                          </p:val>
                                        </p:tav>
                                      </p:tavLst>
                                    </p:anim>
                                    <p:animEffect transition="in" filter="fade">
                                      <p:cBhvr>
                                        <p:cTn id="46" dur="1000"/>
                                        <p:tgtEl>
                                          <p:spTgt spid="205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058"/>
                                        </p:tgtEl>
                                        <p:attrNameLst>
                                          <p:attrName>style.visibility</p:attrName>
                                        </p:attrNameLst>
                                      </p:cBhvr>
                                      <p:to>
                                        <p:strVal val="visible"/>
                                      </p:to>
                                    </p:set>
                                    <p:anim calcmode="lin" valueType="num">
                                      <p:cBhvr>
                                        <p:cTn id="55" dur="1000" fill="hold"/>
                                        <p:tgtEl>
                                          <p:spTgt spid="2058"/>
                                        </p:tgtEl>
                                        <p:attrNameLst>
                                          <p:attrName>ppt_w</p:attrName>
                                        </p:attrNameLst>
                                      </p:cBhvr>
                                      <p:tavLst>
                                        <p:tav tm="0">
                                          <p:val>
                                            <p:fltVal val="0"/>
                                          </p:val>
                                        </p:tav>
                                        <p:tav tm="100000">
                                          <p:val>
                                            <p:strVal val="#ppt_w"/>
                                          </p:val>
                                        </p:tav>
                                      </p:tavLst>
                                    </p:anim>
                                    <p:anim calcmode="lin" valueType="num">
                                      <p:cBhvr>
                                        <p:cTn id="56" dur="1000" fill="hold"/>
                                        <p:tgtEl>
                                          <p:spTgt spid="2058"/>
                                        </p:tgtEl>
                                        <p:attrNameLst>
                                          <p:attrName>ppt_h</p:attrName>
                                        </p:attrNameLst>
                                      </p:cBhvr>
                                      <p:tavLst>
                                        <p:tav tm="0">
                                          <p:val>
                                            <p:fltVal val="0"/>
                                          </p:val>
                                        </p:tav>
                                        <p:tav tm="100000">
                                          <p:val>
                                            <p:strVal val="#ppt_h"/>
                                          </p:val>
                                        </p:tav>
                                      </p:tavLst>
                                    </p:anim>
                                    <p:anim calcmode="lin" valueType="num">
                                      <p:cBhvr>
                                        <p:cTn id="57" dur="1000" fill="hold"/>
                                        <p:tgtEl>
                                          <p:spTgt spid="2058"/>
                                        </p:tgtEl>
                                        <p:attrNameLst>
                                          <p:attrName>style.rotation</p:attrName>
                                        </p:attrNameLst>
                                      </p:cBhvr>
                                      <p:tavLst>
                                        <p:tav tm="0">
                                          <p:val>
                                            <p:fltVal val="90"/>
                                          </p:val>
                                        </p:tav>
                                        <p:tav tm="100000">
                                          <p:val>
                                            <p:fltVal val="0"/>
                                          </p:val>
                                        </p:tav>
                                      </p:tavLst>
                                    </p:anim>
                                    <p:animEffect transition="in" filter="fade">
                                      <p:cBhvr>
                                        <p:cTn id="58" dur="1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20"/>
          <p:cNvSpPr txBox="1">
            <a:spLocks noChangeArrowheads="1"/>
          </p:cNvSpPr>
          <p:nvPr/>
        </p:nvSpPr>
        <p:spPr bwMode="auto">
          <a:xfrm>
            <a:off x="76200" y="1981200"/>
            <a:ext cx="8839200" cy="523875"/>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The values of SNR and </a:t>
            </a:r>
            <a:r>
              <a:rPr lang="en-US" sz="2800" b="0" i="0" dirty="0" err="1">
                <a:latin typeface="Times New Roman" pitchFamily="18" charset="0"/>
                <a:cs typeface="Times New Roman" pitchFamily="18" charset="0"/>
              </a:rPr>
              <a:t>SNR</a:t>
            </a:r>
            <a:r>
              <a:rPr lang="en-US" sz="2800" b="0" i="0" baseline="-25000" dirty="0" err="1">
                <a:latin typeface="Times New Roman" pitchFamily="18" charset="0"/>
                <a:cs typeface="Times New Roman" pitchFamily="18" charset="0"/>
              </a:rPr>
              <a:t>dB</a:t>
            </a:r>
            <a:r>
              <a:rPr lang="en-US" sz="2800" b="0" i="0" dirty="0">
                <a:latin typeface="Times New Roman" pitchFamily="18" charset="0"/>
                <a:cs typeface="Times New Roman" pitchFamily="18" charset="0"/>
              </a:rPr>
              <a:t> for a noiseless channel are</a:t>
            </a:r>
          </a:p>
        </p:txBody>
      </p:sp>
      <p:sp>
        <p:nvSpPr>
          <p:cNvPr id="201733" name="Text Box 20"/>
          <p:cNvSpPr txBox="1">
            <a:spLocks noChangeArrowheads="1"/>
          </p:cNvSpPr>
          <p:nvPr/>
        </p:nvSpPr>
        <p:spPr bwMode="auto">
          <a:xfrm>
            <a:off x="152400" y="2743200"/>
            <a:ext cx="8839200" cy="954088"/>
          </a:xfrm>
          <a:prstGeom prst="rect">
            <a:avLst/>
          </a:prstGeom>
          <a:noFill/>
          <a:ln w="9525">
            <a:noFill/>
            <a:miter lim="800000"/>
            <a:headEnd/>
            <a:tailEnd/>
          </a:ln>
        </p:spPr>
        <p:txBody>
          <a:bodyPr>
            <a:spAutoFit/>
          </a:bodyPr>
          <a:lstStyle/>
          <a:p>
            <a:pPr algn="just" eaLnBrk="0" hangingPunct="0"/>
            <a:r>
              <a:rPr lang="en-US" sz="2800" i="0" dirty="0">
                <a:solidFill>
                  <a:srgbClr val="FF0000"/>
                </a:solidFill>
                <a:latin typeface="Times New Roman" pitchFamily="18" charset="0"/>
                <a:cs typeface="Times New Roman" pitchFamily="18" charset="0"/>
              </a:rPr>
              <a:t>Solution</a:t>
            </a:r>
          </a:p>
          <a:p>
            <a:pPr algn="just" eaLnBrk="0" hangingPunct="0"/>
            <a:r>
              <a:rPr lang="en-US" sz="2800" b="0" i="0" dirty="0">
                <a:latin typeface="Times New Roman" pitchFamily="18" charset="0"/>
                <a:cs typeface="Times New Roman" pitchFamily="18" charset="0"/>
              </a:rPr>
              <a:t>The values of SNR and </a:t>
            </a:r>
            <a:r>
              <a:rPr lang="en-US" sz="2800" b="0" i="0" dirty="0" err="1">
                <a:latin typeface="Times New Roman" pitchFamily="18" charset="0"/>
                <a:cs typeface="Times New Roman" pitchFamily="18" charset="0"/>
              </a:rPr>
              <a:t>SNRdB</a:t>
            </a:r>
            <a:r>
              <a:rPr lang="en-US" sz="2800" b="0" i="0" dirty="0">
                <a:latin typeface="Times New Roman" pitchFamily="18" charset="0"/>
                <a:cs typeface="Times New Roman" pitchFamily="18" charset="0"/>
              </a:rPr>
              <a:t> for a noiseless channel are</a:t>
            </a:r>
          </a:p>
        </p:txBody>
      </p:sp>
      <p:sp>
        <p:nvSpPr>
          <p:cNvPr id="201734" name="Text Box 20"/>
          <p:cNvSpPr txBox="1">
            <a:spLocks noChangeArrowheads="1"/>
          </p:cNvSpPr>
          <p:nvPr/>
        </p:nvSpPr>
        <p:spPr bwMode="auto">
          <a:xfrm>
            <a:off x="304800" y="4962525"/>
            <a:ext cx="8839200" cy="523875"/>
          </a:xfrm>
          <a:prstGeom prst="rect">
            <a:avLst/>
          </a:prstGeom>
          <a:noFill/>
          <a:ln w="9525">
            <a:noFill/>
            <a:miter lim="800000"/>
            <a:headEnd/>
            <a:tailEnd/>
          </a:ln>
        </p:spPr>
        <p:txBody>
          <a:bodyPr>
            <a:spAutoFit/>
          </a:bodyPr>
          <a:lstStyle/>
          <a:p>
            <a:pPr algn="just" eaLnBrk="0" hangingPunct="0"/>
            <a:r>
              <a:rPr lang="en-US" sz="2800" b="0" i="0">
                <a:latin typeface="Times New Roman" pitchFamily="18" charset="0"/>
                <a:cs typeface="Times New Roman" pitchFamily="18" charset="0"/>
              </a:rPr>
              <a:t>We can never achieve this ratio in real life; it is an ideal.</a:t>
            </a:r>
          </a:p>
        </p:txBody>
      </p:sp>
      <p:pic>
        <p:nvPicPr>
          <p:cNvPr id="201735" name="Picture 3"/>
          <p:cNvPicPr>
            <a:picLocks noChangeAspect="1" noChangeArrowheads="1"/>
          </p:cNvPicPr>
          <p:nvPr/>
        </p:nvPicPr>
        <p:blipFill>
          <a:blip r:embed="rId3" cstate="print"/>
          <a:srcRect/>
          <a:stretch>
            <a:fillRect/>
          </a:stretch>
        </p:blipFill>
        <p:spPr bwMode="auto">
          <a:xfrm>
            <a:off x="752475" y="4076700"/>
            <a:ext cx="7791450" cy="723900"/>
          </a:xfrm>
          <a:prstGeom prst="rect">
            <a:avLst/>
          </a:prstGeom>
          <a:noFill/>
          <a:ln w="9525">
            <a:noFill/>
            <a:miter lim="800000"/>
            <a:headEnd/>
            <a:tailEnd/>
          </a:ln>
        </p:spPr>
      </p:pic>
      <p:sp>
        <p:nvSpPr>
          <p:cNvPr id="11" name="Rectangle 10"/>
          <p:cNvSpPr/>
          <p:nvPr/>
        </p:nvSpPr>
        <p:spPr>
          <a:xfrm>
            <a:off x="304800" y="1143000"/>
            <a:ext cx="1450205" cy="523220"/>
          </a:xfrm>
          <a:prstGeom prst="rect">
            <a:avLst/>
          </a:prstGeom>
        </p:spPr>
        <p:txBody>
          <a:bodyPr wrap="none">
            <a:spAutoFit/>
          </a:bodyPr>
          <a:lstStyle/>
          <a:p>
            <a:pPr lvl="0" eaLnBrk="0" hangingPunct="0">
              <a:defRPr/>
            </a:pPr>
            <a:r>
              <a:rPr lang="en-US" sz="2800" b="1" dirty="0">
                <a:solidFill>
                  <a:srgbClr val="9CB084">
                    <a:lumMod val="75000"/>
                  </a:srgbClr>
                </a:solidFill>
              </a:rPr>
              <a:t>Example</a:t>
            </a:r>
          </a:p>
        </p:txBody>
      </p:sp>
      <p:sp>
        <p:nvSpPr>
          <p:cNvPr id="8" name="Text Box 9"/>
          <p:cNvSpPr txBox="1">
            <a:spLocks noChangeArrowheads="1"/>
          </p:cNvSpPr>
          <p:nvPr/>
        </p:nvSpPr>
        <p:spPr bwMode="auto">
          <a:xfrm>
            <a:off x="76200" y="76200"/>
            <a:ext cx="782587" cy="400110"/>
          </a:xfrm>
          <a:prstGeom prst="rect">
            <a:avLst/>
          </a:prstGeom>
          <a:noFill/>
          <a:ln w="12700">
            <a:solidFill>
              <a:schemeClr val="tx1"/>
            </a:solidFill>
          </a:ln>
        </p:spPr>
        <p:txBody>
          <a:bodyPr wrap="none">
            <a:spAutoFit/>
          </a:bodyPr>
          <a:lstStyle>
            <a:lvl1pPr>
              <a:defRPr sz="3200" b="1" i="1">
                <a:solidFill>
                  <a:schemeClr val="tx1"/>
                </a:solidFill>
                <a:latin typeface="Baby Kruffy" pitchFamily="2" charset="0"/>
              </a:defRPr>
            </a:lvl1pPr>
            <a:lvl2pPr marL="742950" indent="-285750">
              <a:defRPr sz="3200" b="1" i="1">
                <a:solidFill>
                  <a:schemeClr val="tx1"/>
                </a:solidFill>
                <a:latin typeface="Baby Kruffy" pitchFamily="2" charset="0"/>
              </a:defRPr>
            </a:lvl2pPr>
            <a:lvl3pPr marL="1143000" indent="-228600">
              <a:defRPr sz="3200" b="1" i="1">
                <a:solidFill>
                  <a:schemeClr val="tx1"/>
                </a:solidFill>
                <a:latin typeface="Baby Kruffy" pitchFamily="2" charset="0"/>
              </a:defRPr>
            </a:lvl3pPr>
            <a:lvl4pPr marL="1600200" indent="-228600">
              <a:defRPr sz="3200" b="1" i="1">
                <a:solidFill>
                  <a:schemeClr val="tx1"/>
                </a:solidFill>
                <a:latin typeface="Baby Kruffy" pitchFamily="2" charset="0"/>
              </a:defRPr>
            </a:lvl4pPr>
            <a:lvl5pPr marL="2057400" indent="-228600">
              <a:defRPr sz="3200" b="1" i="1">
                <a:solidFill>
                  <a:schemeClr val="tx1"/>
                </a:solidFill>
                <a:latin typeface="Baby Kruffy" pitchFamily="2" charset="0"/>
              </a:defRPr>
            </a:lvl5pPr>
            <a:lvl6pPr marL="2514600" indent="-228600" eaLnBrk="0" fontAlgn="base" hangingPunct="0">
              <a:spcBef>
                <a:spcPct val="0"/>
              </a:spcBef>
              <a:spcAft>
                <a:spcPct val="0"/>
              </a:spcAft>
              <a:defRPr sz="3200" b="1" i="1">
                <a:solidFill>
                  <a:schemeClr val="tx1"/>
                </a:solidFill>
                <a:latin typeface="Baby Kruffy" pitchFamily="2" charset="0"/>
              </a:defRPr>
            </a:lvl6pPr>
            <a:lvl7pPr marL="2971800" indent="-228600" eaLnBrk="0" fontAlgn="base" hangingPunct="0">
              <a:spcBef>
                <a:spcPct val="0"/>
              </a:spcBef>
              <a:spcAft>
                <a:spcPct val="0"/>
              </a:spcAft>
              <a:defRPr sz="3200" b="1" i="1">
                <a:solidFill>
                  <a:schemeClr val="tx1"/>
                </a:solidFill>
                <a:latin typeface="Baby Kruffy" pitchFamily="2" charset="0"/>
              </a:defRPr>
            </a:lvl7pPr>
            <a:lvl8pPr marL="3429000" indent="-228600" eaLnBrk="0" fontAlgn="base" hangingPunct="0">
              <a:spcBef>
                <a:spcPct val="0"/>
              </a:spcBef>
              <a:spcAft>
                <a:spcPct val="0"/>
              </a:spcAft>
              <a:defRPr sz="3200" b="1" i="1">
                <a:solidFill>
                  <a:schemeClr val="tx1"/>
                </a:solidFill>
                <a:latin typeface="Baby Kruffy" pitchFamily="2" charset="0"/>
              </a:defRPr>
            </a:lvl8pPr>
            <a:lvl9pPr marL="3886200" indent="-228600" eaLnBrk="0" fontAlgn="base" hangingPunct="0">
              <a:spcBef>
                <a:spcPct val="0"/>
              </a:spcBef>
              <a:spcAft>
                <a:spcPct val="0"/>
              </a:spcAft>
              <a:defRPr sz="3200" b="1" i="1">
                <a:solidFill>
                  <a:schemeClr val="tx1"/>
                </a:solidFill>
                <a:latin typeface="Baby Kruffy" pitchFamily="2" charset="0"/>
              </a:defRPr>
            </a:lvl9pPr>
          </a:lstStyle>
          <a:p>
            <a:pPr eaLnBrk="0" hangingPunct="0">
              <a:defRPr/>
            </a:pPr>
            <a:r>
              <a:rPr lang="en-US" sz="2000" dirty="0">
                <a:solidFill>
                  <a:schemeClr val="hlink"/>
                </a:solidFill>
                <a:latin typeface="Times New Roman" pitchFamily="18" charset="0"/>
              </a:rPr>
              <a:t>Noise</a:t>
            </a:r>
          </a:p>
        </p:txBody>
      </p:sp>
      <p:sp>
        <p:nvSpPr>
          <p:cNvPr id="9" name="Rectangle 8"/>
          <p:cNvSpPr>
            <a:spLocks noChangeArrowheads="1"/>
          </p:cNvSpPr>
          <p:nvPr/>
        </p:nvSpPr>
        <p:spPr bwMode="gray">
          <a:xfrm>
            <a:off x="442913" y="5334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295400" y="76200"/>
            <a:ext cx="5791200" cy="533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2">
                    <a:lumMod val="75000"/>
                  </a:schemeClr>
                </a:solidFill>
                <a:effectLst/>
                <a:uLnTx/>
                <a:uFillTx/>
                <a:latin typeface="+mj-lt"/>
                <a:ea typeface="+mj-ea"/>
                <a:cs typeface="+mj-cs"/>
              </a:rPr>
              <a:t>Further Reading</a:t>
            </a:r>
          </a:p>
        </p:txBody>
      </p:sp>
      <p:sp>
        <p:nvSpPr>
          <p:cNvPr id="3" name="Rectangle 2"/>
          <p:cNvSpPr>
            <a:spLocks noChangeArrowheads="1"/>
          </p:cNvSpPr>
          <p:nvPr/>
        </p:nvSpPr>
        <p:spPr bwMode="ltGray">
          <a:xfrm>
            <a:off x="366713" y="274637"/>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4" name="Rectangle 3"/>
          <p:cNvSpPr>
            <a:spLocks noChangeArrowheads="1"/>
          </p:cNvSpPr>
          <p:nvPr/>
        </p:nvSpPr>
        <p:spPr bwMode="ltGray">
          <a:xfrm>
            <a:off x="749300" y="274637"/>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5" name="Rectangle 4"/>
          <p:cNvSpPr>
            <a:spLocks noChangeArrowheads="1"/>
          </p:cNvSpPr>
          <p:nvPr/>
        </p:nvSpPr>
        <p:spPr bwMode="ltGray">
          <a:xfrm>
            <a:off x="490538" y="696912"/>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6" name="Rectangle 5"/>
          <p:cNvSpPr>
            <a:spLocks noChangeArrowheads="1"/>
          </p:cNvSpPr>
          <p:nvPr/>
        </p:nvSpPr>
        <p:spPr bwMode="ltGray">
          <a:xfrm>
            <a:off x="860425" y="696912"/>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7" name="Rectangle 6"/>
          <p:cNvSpPr>
            <a:spLocks noChangeArrowheads="1"/>
          </p:cNvSpPr>
          <p:nvPr/>
        </p:nvSpPr>
        <p:spPr bwMode="ltGray">
          <a:xfrm>
            <a:off x="76200" y="623887"/>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8" name="Rectangle 7"/>
          <p:cNvSpPr>
            <a:spLocks noChangeArrowheads="1"/>
          </p:cNvSpPr>
          <p:nvPr/>
        </p:nvSpPr>
        <p:spPr bwMode="gray">
          <a:xfrm>
            <a:off x="711200" y="166687"/>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9"/>
          <p:cNvSpPr>
            <a:spLocks noChangeArrowheads="1"/>
          </p:cNvSpPr>
          <p:nvPr/>
        </p:nvSpPr>
        <p:spPr bwMode="gray">
          <a:xfrm>
            <a:off x="442913" y="700087"/>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1" name="Rectangle 10"/>
          <p:cNvSpPr/>
          <p:nvPr/>
        </p:nvSpPr>
        <p:spPr>
          <a:xfrm>
            <a:off x="304800" y="1447800"/>
            <a:ext cx="8458200" cy="2862322"/>
          </a:xfrm>
          <a:prstGeom prst="rect">
            <a:avLst/>
          </a:prstGeom>
        </p:spPr>
        <p:txBody>
          <a:bodyPr wrap="square">
            <a:spAutoFit/>
          </a:bodyPr>
          <a:lstStyle/>
          <a:p>
            <a:pPr marL="624078" indent="-514350">
              <a:buSzPct val="100000"/>
              <a:buFont typeface="Wingdings" pitchFamily="2" charset="2"/>
              <a:buChar char="Ø"/>
            </a:pPr>
            <a:endParaRPr lang="en-US" sz="3600" dirty="0"/>
          </a:p>
          <a:p>
            <a:pPr marL="624078" indent="-514350">
              <a:buSzPct val="100000"/>
              <a:buFont typeface="Wingdings" pitchFamily="2" charset="2"/>
              <a:buChar char="Ø"/>
            </a:pPr>
            <a:r>
              <a:rPr lang="ar-SA" sz="3600" dirty="0"/>
              <a:t>اساسيات </a:t>
            </a:r>
            <a:r>
              <a:rPr lang="ar-SA" sz="3600" dirty="0" err="1"/>
              <a:t>الاتصالات </a:t>
            </a:r>
            <a:r>
              <a:rPr lang="ar-SA" sz="3600" dirty="0"/>
              <a:t>: </a:t>
            </a:r>
            <a:r>
              <a:rPr lang="ar-SA" sz="3600" dirty="0" err="1"/>
              <a:t>ص20</a:t>
            </a:r>
            <a:r>
              <a:rPr lang="ar-SA" sz="3600" dirty="0"/>
              <a:t> – </a:t>
            </a:r>
            <a:r>
              <a:rPr lang="ar-SA" sz="3600" dirty="0" err="1"/>
              <a:t>ص25</a:t>
            </a:r>
            <a:endParaRPr lang="en-US" sz="3600" dirty="0"/>
          </a:p>
          <a:p>
            <a:pPr marL="624078" indent="-514350">
              <a:buSzPct val="100000"/>
              <a:buFont typeface="Wingdings" pitchFamily="2" charset="2"/>
              <a:buChar char="Ø"/>
            </a:pPr>
            <a:r>
              <a:rPr lang="en-US" sz="3600" dirty="0"/>
              <a:t> Data Communications and Networking , </a:t>
            </a:r>
            <a:r>
              <a:rPr lang="en-US" sz="3600" dirty="0" err="1"/>
              <a:t>Forouzan</a:t>
            </a:r>
            <a:r>
              <a:rPr lang="en-US" sz="3600" dirty="0"/>
              <a:t>, 5e , Chapter </a:t>
            </a:r>
            <a:r>
              <a:rPr lang="en-US" sz="3600" b="1" dirty="0"/>
              <a:t>3</a:t>
            </a:r>
            <a:r>
              <a:rPr lang="en-US" sz="3600" dirty="0"/>
              <a:t>, PP 53-94 .</a:t>
            </a:r>
          </a:p>
          <a:p>
            <a:pPr marL="624078" indent="-514350">
              <a:buSzPct val="100000"/>
            </a:pPr>
            <a:endParaRPr lang="ar-SA"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4"/>
          <p:cNvSpPr>
            <a:spLocks noChangeArrowheads="1"/>
          </p:cNvSpPr>
          <p:nvPr/>
        </p:nvSpPr>
        <p:spPr bwMode="auto">
          <a:xfrm>
            <a:off x="914400" y="6381690"/>
            <a:ext cx="7240587" cy="400110"/>
          </a:xfrm>
          <a:prstGeom prst="rect">
            <a:avLst/>
          </a:prstGeom>
          <a:solidFill>
            <a:schemeClr val="bg1">
              <a:alpha val="0"/>
            </a:schemeClr>
          </a:solidFill>
          <a:ln w="9525">
            <a:noFill/>
            <a:miter lim="800000"/>
            <a:headEnd/>
            <a:tailEnd/>
          </a:ln>
        </p:spPr>
        <p:txBody>
          <a:bodyPr wrap="square" anchor="ctr">
            <a:spAutoFit/>
          </a:bodyPr>
          <a:lstStyle/>
          <a:p>
            <a:pPr eaLnBrk="0" hangingPunct="0"/>
            <a:r>
              <a:rPr lang="en-US" sz="2000" dirty="0">
                <a:latin typeface="Times-BoldItalic"/>
              </a:rPr>
              <a:t>The bandwidth of periodic and </a:t>
            </a:r>
            <a:r>
              <a:rPr lang="en-US" sz="2000" dirty="0" err="1">
                <a:latin typeface="Times-BoldItalic"/>
              </a:rPr>
              <a:t>nonperiodic</a:t>
            </a:r>
            <a:r>
              <a:rPr lang="en-US" sz="2000" dirty="0">
                <a:latin typeface="Times-BoldItalic"/>
              </a:rPr>
              <a:t> composite signals</a:t>
            </a:r>
          </a:p>
        </p:txBody>
      </p:sp>
      <p:pic>
        <p:nvPicPr>
          <p:cNvPr id="13316" name="Picture 2"/>
          <p:cNvPicPr>
            <a:picLocks noChangeAspect="1" noChangeArrowheads="1"/>
          </p:cNvPicPr>
          <p:nvPr/>
        </p:nvPicPr>
        <p:blipFill>
          <a:blip r:embed="rId3" cstate="print"/>
          <a:srcRect/>
          <a:stretch>
            <a:fillRect/>
          </a:stretch>
        </p:blipFill>
        <p:spPr bwMode="auto">
          <a:xfrm>
            <a:off x="152400" y="3962400"/>
            <a:ext cx="4343400" cy="2300072"/>
          </a:xfrm>
          <a:prstGeom prst="rect">
            <a:avLst/>
          </a:prstGeom>
          <a:noFill/>
          <a:ln w="9525">
            <a:noFill/>
            <a:miter lim="800000"/>
            <a:headEnd/>
            <a:tailEnd/>
          </a:ln>
        </p:spPr>
      </p:pic>
      <p:pic>
        <p:nvPicPr>
          <p:cNvPr id="13317" name="Picture 3"/>
          <p:cNvPicPr>
            <a:picLocks noChangeAspect="1" noChangeArrowheads="1"/>
          </p:cNvPicPr>
          <p:nvPr/>
        </p:nvPicPr>
        <p:blipFill>
          <a:blip r:embed="rId4" cstate="print"/>
          <a:srcRect/>
          <a:stretch>
            <a:fillRect/>
          </a:stretch>
        </p:blipFill>
        <p:spPr bwMode="auto">
          <a:xfrm>
            <a:off x="4876800" y="3962400"/>
            <a:ext cx="3975100" cy="2060333"/>
          </a:xfrm>
          <a:prstGeom prst="rect">
            <a:avLst/>
          </a:prstGeom>
          <a:noFill/>
          <a:ln w="9525">
            <a:noFill/>
            <a:miter lim="800000"/>
            <a:headEnd/>
            <a:tailEnd/>
          </a:ln>
        </p:spPr>
      </p:pic>
      <p:sp>
        <p:nvSpPr>
          <p:cNvPr id="6" name="Rectangle 10"/>
          <p:cNvSpPr>
            <a:spLocks noChangeArrowheads="1"/>
          </p:cNvSpPr>
          <p:nvPr/>
        </p:nvSpPr>
        <p:spPr bwMode="auto">
          <a:xfrm>
            <a:off x="609600" y="1295400"/>
            <a:ext cx="7924800" cy="2246312"/>
          </a:xfrm>
          <a:prstGeom prst="rect">
            <a:avLst/>
          </a:prstGeom>
          <a:solidFill>
            <a:schemeClr val="bg1">
              <a:alpha val="0"/>
            </a:schemeClr>
          </a:solidFill>
          <a:ln w="9525">
            <a:noFill/>
            <a:miter lim="800000"/>
            <a:headEnd/>
            <a:tailEnd/>
          </a:ln>
        </p:spPr>
        <p:txBody>
          <a:bodyPr>
            <a:spAutoFit/>
          </a:bodyPr>
          <a:lstStyle/>
          <a:p>
            <a:pPr algn="just" eaLnBrk="0" hangingPunct="0"/>
            <a:r>
              <a:rPr lang="en-US" sz="2800" dirty="0">
                <a:latin typeface="Times New Roman" pitchFamily="18" charset="0"/>
              </a:rPr>
              <a:t>The range of frequencies contained in a composite signal is its bandwidth. The bandwidth is normally a difference between two numbers. For example, if a composite signal contains frequencies between 1000 and 5000, its bandwidth is 5000 − 1000, or 4000.</a:t>
            </a:r>
          </a:p>
        </p:txBody>
      </p:sp>
      <p:sp>
        <p:nvSpPr>
          <p:cNvPr id="7" name="Rectangle 6"/>
          <p:cNvSpPr/>
          <p:nvPr/>
        </p:nvSpPr>
        <p:spPr>
          <a:xfrm>
            <a:off x="1219200" y="54114"/>
            <a:ext cx="2513830" cy="707886"/>
          </a:xfrm>
          <a:prstGeom prst="rect">
            <a:avLst/>
          </a:prstGeom>
        </p:spPr>
        <p:txBody>
          <a:bodyPr wrap="none">
            <a:spAutoFit/>
          </a:bodyPr>
          <a:lstStyle/>
          <a:p>
            <a:pPr lvl="0" eaLnBrk="0" hangingPunct="0">
              <a:defRPr/>
            </a:pPr>
            <a:r>
              <a:rPr lang="en-US" sz="4000" b="1" dirty="0">
                <a:solidFill>
                  <a:schemeClr val="accent2">
                    <a:lumMod val="75000"/>
                  </a:schemeClr>
                </a:solidFill>
                <a:latin typeface="+mj-lt"/>
                <a:ea typeface="+mj-ea"/>
                <a:cs typeface="+mj-cs"/>
              </a:rPr>
              <a:t>Bandwidth</a:t>
            </a:r>
          </a:p>
        </p:txBody>
      </p:sp>
      <p:sp>
        <p:nvSpPr>
          <p:cNvPr id="8" name="Rectangle 2"/>
          <p:cNvSpPr>
            <a:spLocks noChangeArrowheads="1"/>
          </p:cNvSpPr>
          <p:nvPr/>
        </p:nvSpPr>
        <p:spPr bwMode="ltGray">
          <a:xfrm>
            <a:off x="366713" y="260350"/>
            <a:ext cx="438150" cy="474663"/>
          </a:xfrm>
          <a:prstGeom prst="rect">
            <a:avLst/>
          </a:prstGeom>
          <a:solidFill>
            <a:schemeClr val="accent2"/>
          </a:solidFill>
          <a:ln w="9525">
            <a:noFill/>
            <a:miter lim="800000"/>
            <a:headEnd/>
            <a:tailEnd/>
          </a:ln>
        </p:spPr>
        <p:txBody>
          <a:bodyPr wrap="none" anchor="ctr"/>
          <a:lstStyle/>
          <a:p>
            <a:pPr algn="ctr"/>
            <a:endParaRPr kumimoji="1" lang="en-US" sz="2400" b="0" i="0">
              <a:latin typeface="Tahoma" pitchFamily="34" charset="0"/>
            </a:endParaRPr>
          </a:p>
        </p:txBody>
      </p:sp>
      <p:sp>
        <p:nvSpPr>
          <p:cNvPr id="9" name="Rectangle 3"/>
          <p:cNvSpPr>
            <a:spLocks noChangeArrowheads="1"/>
          </p:cNvSpPr>
          <p:nvPr/>
        </p:nvSpPr>
        <p:spPr bwMode="ltGray">
          <a:xfrm>
            <a:off x="749300" y="2603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0" name="Rectangle 4"/>
          <p:cNvSpPr>
            <a:spLocks noChangeArrowheads="1"/>
          </p:cNvSpPr>
          <p:nvPr/>
        </p:nvSpPr>
        <p:spPr bwMode="ltGray">
          <a:xfrm>
            <a:off x="490538" y="682625"/>
            <a:ext cx="422275" cy="474663"/>
          </a:xfrm>
          <a:prstGeom prst="rect">
            <a:avLst/>
          </a:prstGeom>
          <a:solidFill>
            <a:schemeClr val="folHlink"/>
          </a:solidFill>
          <a:ln w="9525">
            <a:noFill/>
            <a:miter lim="800000"/>
            <a:headEnd/>
            <a:tailEnd/>
          </a:ln>
        </p:spPr>
        <p:txBody>
          <a:bodyPr wrap="none" anchor="ctr"/>
          <a:lstStyle/>
          <a:p>
            <a:pPr algn="ctr"/>
            <a:endParaRPr kumimoji="1" lang="en-US" sz="2400" b="0" i="0">
              <a:latin typeface="Tahoma" pitchFamily="34" charset="0"/>
            </a:endParaRPr>
          </a:p>
        </p:txBody>
      </p:sp>
      <p:sp>
        <p:nvSpPr>
          <p:cNvPr id="11" name="Rectangle 5"/>
          <p:cNvSpPr>
            <a:spLocks noChangeArrowheads="1"/>
          </p:cNvSpPr>
          <p:nvPr/>
        </p:nvSpPr>
        <p:spPr bwMode="ltGray">
          <a:xfrm>
            <a:off x="860425" y="6826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2" name="Rectangle 6"/>
          <p:cNvSpPr>
            <a:spLocks noChangeArrowheads="1"/>
          </p:cNvSpPr>
          <p:nvPr/>
        </p:nvSpPr>
        <p:spPr bwMode="ltGray">
          <a:xfrm>
            <a:off x="76200" y="6096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b="0" i="0">
              <a:latin typeface="Tahoma" pitchFamily="34" charset="0"/>
            </a:endParaRPr>
          </a:p>
        </p:txBody>
      </p:sp>
      <p:sp>
        <p:nvSpPr>
          <p:cNvPr id="13" name="Rectangle 7"/>
          <p:cNvSpPr>
            <a:spLocks noChangeArrowheads="1"/>
          </p:cNvSpPr>
          <p:nvPr/>
        </p:nvSpPr>
        <p:spPr bwMode="gray">
          <a:xfrm>
            <a:off x="711200" y="152400"/>
            <a:ext cx="31750" cy="1052513"/>
          </a:xfrm>
          <a:prstGeom prst="rect">
            <a:avLst/>
          </a:prstGeom>
          <a:solidFill>
            <a:schemeClr val="bg2"/>
          </a:solidFill>
          <a:ln w="9525">
            <a:noFill/>
            <a:miter lim="800000"/>
            <a:headEnd/>
            <a:tailEnd/>
          </a:ln>
        </p:spPr>
        <p:txBody>
          <a:bodyPr wrap="none" anchor="ctr"/>
          <a:lstStyle/>
          <a:p>
            <a:pPr algn="ctr"/>
            <a:endParaRPr kumimoji="1" lang="en-US" sz="2400" b="0" i="0">
              <a:latin typeface="Tahoma" pitchFamily="34" charset="0"/>
            </a:endParaRPr>
          </a:p>
        </p:txBody>
      </p:sp>
      <p:sp>
        <p:nvSpPr>
          <p:cNvPr id="15" name="Rectangle 14"/>
          <p:cNvSpPr>
            <a:spLocks noChangeArrowheads="1"/>
          </p:cNvSpPr>
          <p:nvPr/>
        </p:nvSpPr>
        <p:spPr bwMode="gray">
          <a:xfrm>
            <a:off x="381000" y="65405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wipe(left)">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20"/>
          <p:cNvSpPr txBox="1">
            <a:spLocks noChangeArrowheads="1"/>
          </p:cNvSpPr>
          <p:nvPr/>
        </p:nvSpPr>
        <p:spPr bwMode="auto">
          <a:xfrm>
            <a:off x="76200" y="1231900"/>
            <a:ext cx="8839200" cy="181610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If a periodic signal is decomposed into five sine waves with frequencies of 100, 300, 500, 700, and 900 Hz, what is its bandwidth? Draw the spectrum, assuming all components have a maximum amplitude of 10 V.</a:t>
            </a:r>
          </a:p>
        </p:txBody>
      </p:sp>
      <p:sp>
        <p:nvSpPr>
          <p:cNvPr id="93189" name="Text Box 20"/>
          <p:cNvSpPr txBox="1">
            <a:spLocks noChangeArrowheads="1"/>
          </p:cNvSpPr>
          <p:nvPr/>
        </p:nvSpPr>
        <p:spPr bwMode="auto">
          <a:xfrm>
            <a:off x="76200" y="2886075"/>
            <a:ext cx="8839200" cy="1384300"/>
          </a:xfrm>
          <a:prstGeom prst="rect">
            <a:avLst/>
          </a:prstGeom>
          <a:noFill/>
          <a:ln w="9525">
            <a:noFill/>
            <a:miter lim="800000"/>
            <a:headEnd/>
            <a:tailEnd/>
          </a:ln>
        </p:spPr>
        <p:txBody>
          <a:bodyPr>
            <a:spAutoFit/>
          </a:bodyPr>
          <a:lstStyle/>
          <a:p>
            <a:pPr algn="just" eaLnBrk="0" hangingPunct="0"/>
            <a:r>
              <a:rPr lang="en-US" sz="2800" i="0">
                <a:solidFill>
                  <a:srgbClr val="FF0000"/>
                </a:solidFill>
                <a:latin typeface="Times New Roman" pitchFamily="18" charset="0"/>
                <a:cs typeface="Times New Roman" pitchFamily="18" charset="0"/>
              </a:rPr>
              <a:t>Solution</a:t>
            </a:r>
          </a:p>
          <a:p>
            <a:pPr algn="just" eaLnBrk="0" hangingPunct="0"/>
            <a:r>
              <a:rPr lang="en-US" sz="2800" b="0" i="0">
                <a:latin typeface="Times New Roman" pitchFamily="18" charset="0"/>
                <a:cs typeface="Times New Roman" pitchFamily="18" charset="0"/>
              </a:rPr>
              <a:t>Let f</a:t>
            </a:r>
            <a:r>
              <a:rPr lang="en-US" sz="2800" b="0" i="0" baseline="-25000">
                <a:latin typeface="Times New Roman" pitchFamily="18" charset="0"/>
                <a:cs typeface="Times New Roman" pitchFamily="18" charset="0"/>
              </a:rPr>
              <a:t>h</a:t>
            </a:r>
            <a:r>
              <a:rPr lang="en-US" sz="2800" b="0" i="0">
                <a:latin typeface="Times New Roman" pitchFamily="18" charset="0"/>
                <a:cs typeface="Times New Roman" pitchFamily="18" charset="0"/>
              </a:rPr>
              <a:t> be the highest frequency, f</a:t>
            </a:r>
            <a:r>
              <a:rPr lang="en-US" sz="2800" b="0" i="0" baseline="-25000">
                <a:latin typeface="Times New Roman" pitchFamily="18" charset="0"/>
                <a:cs typeface="Times New Roman" pitchFamily="18" charset="0"/>
              </a:rPr>
              <a:t>l</a:t>
            </a:r>
            <a:r>
              <a:rPr lang="en-US" sz="2800" b="0" i="0">
                <a:latin typeface="Times New Roman" pitchFamily="18" charset="0"/>
                <a:cs typeface="Times New Roman" pitchFamily="18" charset="0"/>
              </a:rPr>
              <a:t> the lowest frequency, and B the bandwidth. Then</a:t>
            </a:r>
          </a:p>
        </p:txBody>
      </p:sp>
      <p:pic>
        <p:nvPicPr>
          <p:cNvPr id="93190" name="Picture 2"/>
          <p:cNvPicPr>
            <a:picLocks noChangeAspect="1" noChangeArrowheads="1"/>
          </p:cNvPicPr>
          <p:nvPr/>
        </p:nvPicPr>
        <p:blipFill>
          <a:blip r:embed="rId3" cstate="print"/>
          <a:srcRect/>
          <a:stretch>
            <a:fillRect/>
          </a:stretch>
        </p:blipFill>
        <p:spPr bwMode="auto">
          <a:xfrm>
            <a:off x="3657600" y="3876675"/>
            <a:ext cx="4143375" cy="695325"/>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981200" y="5175250"/>
            <a:ext cx="6924675" cy="1042988"/>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3429000" y="6165850"/>
            <a:ext cx="3897312" cy="539750"/>
          </a:xfrm>
          <a:prstGeom prst="rect">
            <a:avLst/>
          </a:prstGeom>
          <a:noFill/>
          <a:ln w="9525">
            <a:noFill/>
            <a:miter lim="800000"/>
            <a:headEnd/>
            <a:tailEnd/>
          </a:ln>
        </p:spPr>
      </p:pic>
      <p:sp>
        <p:nvSpPr>
          <p:cNvPr id="11" name="Rectangle 14"/>
          <p:cNvSpPr>
            <a:spLocks noChangeArrowheads="1"/>
          </p:cNvSpPr>
          <p:nvPr/>
        </p:nvSpPr>
        <p:spPr bwMode="auto">
          <a:xfrm>
            <a:off x="3200400" y="4572000"/>
            <a:ext cx="4114800" cy="400050"/>
          </a:xfrm>
          <a:prstGeom prst="rect">
            <a:avLst/>
          </a:prstGeom>
          <a:solidFill>
            <a:schemeClr val="bg1">
              <a:alpha val="0"/>
            </a:schemeClr>
          </a:solidFill>
          <a:ln w="9525">
            <a:noFill/>
            <a:miter lim="800000"/>
            <a:headEnd/>
            <a:tailEnd/>
          </a:ln>
        </p:spPr>
        <p:txBody>
          <a:bodyPr wrap="square" anchor="ctr">
            <a:spAutoFit/>
          </a:bodyPr>
          <a:lstStyle/>
          <a:p>
            <a:pPr algn="ctr" eaLnBrk="0" hangingPunct="0"/>
            <a:r>
              <a:rPr lang="en-US" sz="2000" dirty="0">
                <a:latin typeface="Times-BoldItalic"/>
              </a:rPr>
              <a:t>The bandwidth for the example</a:t>
            </a:r>
          </a:p>
        </p:txBody>
      </p:sp>
      <p:sp>
        <p:nvSpPr>
          <p:cNvPr id="12" name="Rectangle 11"/>
          <p:cNvSpPr/>
          <p:nvPr/>
        </p:nvSpPr>
        <p:spPr>
          <a:xfrm>
            <a:off x="76200" y="757535"/>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- 1</a:t>
            </a:r>
          </a:p>
        </p:txBody>
      </p:sp>
      <p:sp>
        <p:nvSpPr>
          <p:cNvPr id="14" name="Rectangle 13"/>
          <p:cNvSpPr/>
          <p:nvPr/>
        </p:nvSpPr>
        <p:spPr>
          <a:xfrm>
            <a:off x="0" y="0"/>
            <a:ext cx="1371600" cy="400110"/>
          </a:xfrm>
          <a:prstGeom prst="rect">
            <a:avLst/>
          </a:prstGeom>
          <a:ln w="12700">
            <a:solidFill>
              <a:schemeClr val="tx1"/>
            </a:solidFill>
          </a:ln>
        </p:spPr>
        <p:txBody>
          <a:bodyPr wrap="square">
            <a:spAutoFit/>
          </a:bodyPr>
          <a:lstStyle/>
          <a:p>
            <a:pPr lvl="0" eaLnBrk="0" hangingPunct="0">
              <a:defRPr/>
            </a:pPr>
            <a:r>
              <a:rPr lang="en-US" sz="2000" b="1" dirty="0">
                <a:solidFill>
                  <a:schemeClr val="accent2">
                    <a:lumMod val="75000"/>
                  </a:schemeClr>
                </a:solidFill>
                <a:latin typeface="+mj-lt"/>
                <a:ea typeface="+mj-ea"/>
                <a:cs typeface="+mj-cs"/>
              </a:rPr>
              <a:t>Bandwidth</a:t>
            </a:r>
          </a:p>
        </p:txBody>
      </p:sp>
      <p:sp>
        <p:nvSpPr>
          <p:cNvPr id="16" name="Rectangle 15"/>
          <p:cNvSpPr>
            <a:spLocks noChangeArrowheads="1"/>
          </p:cNvSpPr>
          <p:nvPr/>
        </p:nvSpPr>
        <p:spPr bwMode="gray">
          <a:xfrm>
            <a:off x="442913" y="4572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20"/>
          <p:cNvSpPr txBox="1">
            <a:spLocks noChangeArrowheads="1"/>
          </p:cNvSpPr>
          <p:nvPr/>
        </p:nvSpPr>
        <p:spPr bwMode="auto">
          <a:xfrm>
            <a:off x="76200" y="850900"/>
            <a:ext cx="8839200" cy="181610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 periodic signal has a bandwidth of 20 Hz. The highest frequency is 60 Hz. What is the lowest frequency? Draw the spectrum if the signal contains all frequencies of the same amplitude.</a:t>
            </a:r>
          </a:p>
        </p:txBody>
      </p:sp>
      <p:sp>
        <p:nvSpPr>
          <p:cNvPr id="97285" name="Text Box 20"/>
          <p:cNvSpPr txBox="1">
            <a:spLocks noChangeArrowheads="1"/>
          </p:cNvSpPr>
          <p:nvPr/>
        </p:nvSpPr>
        <p:spPr bwMode="auto">
          <a:xfrm>
            <a:off x="88900" y="2514600"/>
            <a:ext cx="8839200" cy="1384300"/>
          </a:xfrm>
          <a:prstGeom prst="rect">
            <a:avLst/>
          </a:prstGeom>
          <a:noFill/>
          <a:ln w="9525">
            <a:noFill/>
            <a:miter lim="800000"/>
            <a:headEnd/>
            <a:tailEnd/>
          </a:ln>
        </p:spPr>
        <p:txBody>
          <a:bodyPr>
            <a:spAutoFit/>
          </a:bodyPr>
          <a:lstStyle/>
          <a:p>
            <a:pPr algn="just" eaLnBrk="0" hangingPunct="0"/>
            <a:r>
              <a:rPr lang="en-US" sz="2800" i="0" dirty="0">
                <a:solidFill>
                  <a:srgbClr val="FF0000"/>
                </a:solidFill>
                <a:latin typeface="Times New Roman" pitchFamily="18" charset="0"/>
                <a:cs typeface="Times New Roman" pitchFamily="18" charset="0"/>
              </a:rPr>
              <a:t>Solution</a:t>
            </a:r>
          </a:p>
          <a:p>
            <a:pPr algn="just" eaLnBrk="0" hangingPunct="0"/>
            <a:r>
              <a:rPr lang="en-US" sz="2800" b="0" i="0" dirty="0">
                <a:latin typeface="Times New Roman" pitchFamily="18" charset="0"/>
                <a:cs typeface="Times New Roman" pitchFamily="18" charset="0"/>
              </a:rPr>
              <a:t>Let </a:t>
            </a:r>
            <a:r>
              <a:rPr lang="en-US" sz="2800" b="0" i="0" dirty="0" err="1">
                <a:latin typeface="Times New Roman" pitchFamily="18" charset="0"/>
                <a:cs typeface="Times New Roman" pitchFamily="18" charset="0"/>
              </a:rPr>
              <a:t>f</a:t>
            </a:r>
            <a:r>
              <a:rPr lang="en-US" sz="2800" b="0" i="0" baseline="-25000" dirty="0" err="1">
                <a:latin typeface="Times New Roman" pitchFamily="18" charset="0"/>
                <a:cs typeface="Times New Roman" pitchFamily="18" charset="0"/>
              </a:rPr>
              <a:t>h</a:t>
            </a:r>
            <a:r>
              <a:rPr lang="en-US" sz="2800" b="0" i="0" dirty="0">
                <a:latin typeface="Times New Roman" pitchFamily="18" charset="0"/>
                <a:cs typeface="Times New Roman" pitchFamily="18" charset="0"/>
              </a:rPr>
              <a:t> be the highest frequency, f</a:t>
            </a:r>
            <a:r>
              <a:rPr lang="en-US" sz="2800" b="0" i="0" baseline="-25000" dirty="0">
                <a:latin typeface="Times New Roman" pitchFamily="18" charset="0"/>
                <a:cs typeface="Times New Roman" pitchFamily="18" charset="0"/>
              </a:rPr>
              <a:t>l</a:t>
            </a:r>
            <a:r>
              <a:rPr lang="en-US" sz="2800" b="0" i="0" dirty="0">
                <a:latin typeface="Times New Roman" pitchFamily="18" charset="0"/>
                <a:cs typeface="Times New Roman" pitchFamily="18" charset="0"/>
              </a:rPr>
              <a:t> the lowest frequency, and B the bandwidth. Then</a:t>
            </a:r>
          </a:p>
        </p:txBody>
      </p:sp>
      <p:sp>
        <p:nvSpPr>
          <p:cNvPr id="97286" name="Text Box 20"/>
          <p:cNvSpPr txBox="1">
            <a:spLocks noChangeArrowheads="1"/>
          </p:cNvSpPr>
          <p:nvPr/>
        </p:nvSpPr>
        <p:spPr bwMode="auto">
          <a:xfrm>
            <a:off x="76200" y="4419600"/>
            <a:ext cx="8839200" cy="954088"/>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The spectrum contains all integer frequencies. We show this by a series of spikes.</a:t>
            </a:r>
          </a:p>
        </p:txBody>
      </p:sp>
      <p:pic>
        <p:nvPicPr>
          <p:cNvPr id="97287" name="Picture 2"/>
          <p:cNvPicPr>
            <a:picLocks noChangeAspect="1" noChangeArrowheads="1"/>
          </p:cNvPicPr>
          <p:nvPr/>
        </p:nvPicPr>
        <p:blipFill>
          <a:blip r:embed="rId3" cstate="print"/>
          <a:srcRect/>
          <a:stretch>
            <a:fillRect/>
          </a:stretch>
        </p:blipFill>
        <p:spPr bwMode="auto">
          <a:xfrm>
            <a:off x="1676400" y="3886200"/>
            <a:ext cx="7353300" cy="59055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09600" y="5448300"/>
            <a:ext cx="8466138" cy="1293813"/>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1447800" y="6362700"/>
            <a:ext cx="5781675" cy="495300"/>
          </a:xfrm>
          <a:prstGeom prst="rect">
            <a:avLst/>
          </a:prstGeom>
          <a:noFill/>
          <a:ln w="9525">
            <a:noFill/>
            <a:miter lim="800000"/>
            <a:headEnd/>
            <a:tailEnd/>
          </a:ln>
        </p:spPr>
      </p:pic>
      <p:sp>
        <p:nvSpPr>
          <p:cNvPr id="12" name="Rectangle 11"/>
          <p:cNvSpPr/>
          <p:nvPr/>
        </p:nvSpPr>
        <p:spPr>
          <a:xfrm>
            <a:off x="76200" y="46738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- 2</a:t>
            </a:r>
          </a:p>
        </p:txBody>
      </p:sp>
      <p:sp>
        <p:nvSpPr>
          <p:cNvPr id="13" name="Rectangle 12"/>
          <p:cNvSpPr/>
          <p:nvPr/>
        </p:nvSpPr>
        <p:spPr>
          <a:xfrm>
            <a:off x="0" y="0"/>
            <a:ext cx="1371600" cy="400110"/>
          </a:xfrm>
          <a:prstGeom prst="rect">
            <a:avLst/>
          </a:prstGeom>
          <a:ln w="12700">
            <a:solidFill>
              <a:schemeClr val="tx1"/>
            </a:solidFill>
          </a:ln>
        </p:spPr>
        <p:txBody>
          <a:bodyPr wrap="square">
            <a:spAutoFit/>
          </a:bodyPr>
          <a:lstStyle/>
          <a:p>
            <a:pPr lvl="0" eaLnBrk="0" hangingPunct="0">
              <a:defRPr/>
            </a:pPr>
            <a:r>
              <a:rPr lang="en-US" sz="2000" b="1" dirty="0">
                <a:solidFill>
                  <a:schemeClr val="accent2">
                    <a:lumMod val="75000"/>
                  </a:schemeClr>
                </a:solidFill>
                <a:latin typeface="+mj-lt"/>
                <a:ea typeface="+mj-ea"/>
                <a:cs typeface="+mj-cs"/>
              </a:rPr>
              <a:t>Bandwidth</a:t>
            </a:r>
          </a:p>
        </p:txBody>
      </p:sp>
      <p:sp>
        <p:nvSpPr>
          <p:cNvPr id="15" name="Rectangle 14"/>
          <p:cNvSpPr>
            <a:spLocks noChangeArrowheads="1"/>
          </p:cNvSpPr>
          <p:nvPr/>
        </p:nvSpPr>
        <p:spPr bwMode="gray">
          <a:xfrm>
            <a:off x="442913" y="4572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ppt_w</p:attrName>
                                        </p:attrNameLst>
                                      </p:cBhvr>
                                      <p:tavLst>
                                        <p:tav tm="0" fmla="#ppt_w*sin(2.5*pi*$)">
                                          <p:val>
                                            <p:fltVal val="0"/>
                                          </p:val>
                                        </p:tav>
                                        <p:tav tm="100000">
                                          <p:val>
                                            <p:fltVal val="1"/>
                                          </p:val>
                                        </p:tav>
                                      </p:tavLst>
                                    </p:anim>
                                    <p:anim calcmode="lin" valueType="num">
                                      <p:cBhvr>
                                        <p:cTn id="1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20"/>
          <p:cNvSpPr txBox="1">
            <a:spLocks noChangeArrowheads="1"/>
          </p:cNvSpPr>
          <p:nvPr/>
        </p:nvSpPr>
        <p:spPr bwMode="auto">
          <a:xfrm>
            <a:off x="76200" y="1066800"/>
            <a:ext cx="8839200" cy="1816100"/>
          </a:xfrm>
          <a:prstGeom prst="rect">
            <a:avLst/>
          </a:prstGeom>
          <a:noFill/>
          <a:ln w="9525">
            <a:noFill/>
            <a:miter lim="800000"/>
            <a:headEnd/>
            <a:tailEnd/>
          </a:ln>
        </p:spPr>
        <p:txBody>
          <a:bodyPr>
            <a:spAutoFit/>
          </a:bodyPr>
          <a:lstStyle/>
          <a:p>
            <a:pPr algn="just" eaLnBrk="0" hangingPunct="0"/>
            <a:r>
              <a:rPr lang="en-US" sz="2800" b="0" i="0" dirty="0">
                <a:latin typeface="Times New Roman" pitchFamily="18" charset="0"/>
                <a:cs typeface="Times New Roman" pitchFamily="18" charset="0"/>
              </a:rPr>
              <a:t>A </a:t>
            </a:r>
            <a:r>
              <a:rPr lang="en-US" sz="2800" b="0" i="0" dirty="0" err="1">
                <a:latin typeface="Times New Roman" pitchFamily="18" charset="0"/>
                <a:cs typeface="Times New Roman" pitchFamily="18" charset="0"/>
              </a:rPr>
              <a:t>nonperiodic</a:t>
            </a:r>
            <a:r>
              <a:rPr lang="en-US" sz="2800" b="0" i="0" dirty="0">
                <a:latin typeface="Times New Roman" pitchFamily="18" charset="0"/>
                <a:cs typeface="Times New Roman" pitchFamily="18" charset="0"/>
              </a:rPr>
              <a:t> composite signal has a bandwidth of 200 kHz, with a middle frequency of 140 kHz and peak amplitude of 20 V. The two extreme frequencies have an amplitude of 0. Draw the frequency domain of the signal.</a:t>
            </a:r>
          </a:p>
        </p:txBody>
      </p:sp>
      <p:sp>
        <p:nvSpPr>
          <p:cNvPr id="101381" name="Text Box 20"/>
          <p:cNvSpPr txBox="1">
            <a:spLocks noChangeArrowheads="1"/>
          </p:cNvSpPr>
          <p:nvPr/>
        </p:nvSpPr>
        <p:spPr bwMode="auto">
          <a:xfrm>
            <a:off x="76200" y="2895600"/>
            <a:ext cx="8839200" cy="1816100"/>
          </a:xfrm>
          <a:prstGeom prst="rect">
            <a:avLst/>
          </a:prstGeom>
          <a:noFill/>
          <a:ln w="9525">
            <a:noFill/>
            <a:miter lim="800000"/>
            <a:headEnd/>
            <a:tailEnd/>
          </a:ln>
        </p:spPr>
        <p:txBody>
          <a:bodyPr>
            <a:spAutoFit/>
          </a:bodyPr>
          <a:lstStyle/>
          <a:p>
            <a:pPr algn="just" eaLnBrk="0" hangingPunct="0"/>
            <a:r>
              <a:rPr lang="en-US" sz="2800" i="0" dirty="0">
                <a:solidFill>
                  <a:srgbClr val="FF0000"/>
                </a:solidFill>
                <a:latin typeface="Times New Roman" pitchFamily="18" charset="0"/>
                <a:cs typeface="Times New Roman" pitchFamily="18" charset="0"/>
              </a:rPr>
              <a:t>Solution</a:t>
            </a:r>
          </a:p>
          <a:p>
            <a:pPr algn="just" eaLnBrk="0" hangingPunct="0"/>
            <a:r>
              <a:rPr lang="en-US" sz="2800" b="0" i="0" dirty="0">
                <a:latin typeface="Times New Roman" pitchFamily="18" charset="0"/>
                <a:cs typeface="Times New Roman" pitchFamily="18" charset="0"/>
              </a:rPr>
              <a:t>The lowest frequency must be at 40 kHz and the highest at 240 kHz. Figure 3.16 shows the frequency domain and the bandwidth.</a:t>
            </a:r>
          </a:p>
        </p:txBody>
      </p:sp>
      <p:pic>
        <p:nvPicPr>
          <p:cNvPr id="8" name="Picture 2"/>
          <p:cNvPicPr>
            <a:picLocks noChangeAspect="1" noChangeArrowheads="1"/>
          </p:cNvPicPr>
          <p:nvPr/>
        </p:nvPicPr>
        <p:blipFill>
          <a:blip r:embed="rId3" cstate="print"/>
          <a:srcRect/>
          <a:stretch>
            <a:fillRect/>
          </a:stretch>
        </p:blipFill>
        <p:spPr bwMode="auto">
          <a:xfrm>
            <a:off x="304800" y="4946650"/>
            <a:ext cx="8610600" cy="1911350"/>
          </a:xfrm>
          <a:prstGeom prst="rect">
            <a:avLst/>
          </a:prstGeom>
          <a:noFill/>
          <a:ln w="9525">
            <a:noFill/>
            <a:miter lim="800000"/>
            <a:headEnd/>
            <a:tailEnd/>
          </a:ln>
        </p:spPr>
      </p:pic>
      <p:sp>
        <p:nvSpPr>
          <p:cNvPr id="9" name="Rectangle 8"/>
          <p:cNvSpPr/>
          <p:nvPr/>
        </p:nvSpPr>
        <p:spPr>
          <a:xfrm>
            <a:off x="76200" y="609600"/>
            <a:ext cx="1907061" cy="523220"/>
          </a:xfrm>
          <a:prstGeom prst="rect">
            <a:avLst/>
          </a:prstGeom>
        </p:spPr>
        <p:txBody>
          <a:bodyPr wrap="none">
            <a:spAutoFit/>
          </a:bodyPr>
          <a:lstStyle/>
          <a:p>
            <a:pPr eaLnBrk="0" hangingPunct="0"/>
            <a:r>
              <a:rPr lang="en-US" sz="2800" b="1" dirty="0">
                <a:solidFill>
                  <a:schemeClr val="accent2">
                    <a:lumMod val="75000"/>
                  </a:schemeClr>
                </a:solidFill>
                <a:latin typeface="+mj-lt"/>
                <a:ea typeface="+mj-ea"/>
                <a:cs typeface="+mj-cs"/>
              </a:rPr>
              <a:t>Example - 3</a:t>
            </a:r>
          </a:p>
        </p:txBody>
      </p:sp>
      <p:sp>
        <p:nvSpPr>
          <p:cNvPr id="10" name="Rectangle 9"/>
          <p:cNvSpPr/>
          <p:nvPr/>
        </p:nvSpPr>
        <p:spPr>
          <a:xfrm>
            <a:off x="0" y="0"/>
            <a:ext cx="1371600" cy="400110"/>
          </a:xfrm>
          <a:prstGeom prst="rect">
            <a:avLst/>
          </a:prstGeom>
          <a:ln w="12700">
            <a:solidFill>
              <a:schemeClr val="tx1"/>
            </a:solidFill>
          </a:ln>
        </p:spPr>
        <p:txBody>
          <a:bodyPr wrap="square">
            <a:spAutoFit/>
          </a:bodyPr>
          <a:lstStyle/>
          <a:p>
            <a:pPr lvl="0" eaLnBrk="0" hangingPunct="0">
              <a:defRPr/>
            </a:pPr>
            <a:r>
              <a:rPr lang="en-US" sz="2000" b="1" dirty="0">
                <a:solidFill>
                  <a:schemeClr val="accent2">
                    <a:lumMod val="75000"/>
                  </a:schemeClr>
                </a:solidFill>
                <a:latin typeface="+mj-lt"/>
                <a:ea typeface="+mj-ea"/>
                <a:cs typeface="+mj-cs"/>
              </a:rPr>
              <a:t>Bandwidth</a:t>
            </a:r>
          </a:p>
        </p:txBody>
      </p:sp>
      <p:sp>
        <p:nvSpPr>
          <p:cNvPr id="12" name="Rectangle 11"/>
          <p:cNvSpPr>
            <a:spLocks noChangeArrowheads="1"/>
          </p:cNvSpPr>
          <p:nvPr/>
        </p:nvSpPr>
        <p:spPr bwMode="gray">
          <a:xfrm>
            <a:off x="442913" y="457200"/>
            <a:ext cx="8226425" cy="31750"/>
          </a:xfrm>
          <a:prstGeom prst="rect">
            <a:avLst/>
          </a:prstGeom>
          <a:gradFill>
            <a:gsLst>
              <a:gs pos="0">
                <a:srgbClr val="92D050"/>
              </a:gs>
              <a:gs pos="100000">
                <a:schemeClr val="bg1"/>
              </a:gs>
            </a:gsLst>
            <a:lin ang="0" scaled="1"/>
          </a:gradFill>
          <a:ln w="9525">
            <a:noFill/>
            <a:miter lim="800000"/>
            <a:headEnd/>
            <a:tailEnd/>
          </a:ln>
        </p:spPr>
        <p:txBody>
          <a:bodyPr wrap="none" anchor="ctr"/>
          <a:lstStyle/>
          <a:p>
            <a:pPr algn="ctr"/>
            <a:endParaRPr kumimoji="1" lang="en-US" sz="2400" b="0" i="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enWave_BusDesignSlid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GreenWave_BusDesignSlides</Template>
  <TotalTime>4528</TotalTime>
  <Words>5477</Words>
  <Application>Microsoft Office PowerPoint</Application>
  <PresentationFormat>On-screen Show (4:3)</PresentationFormat>
  <Paragraphs>340</Paragraphs>
  <Slides>51</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Tahoma</vt:lpstr>
      <vt:lpstr>Times</vt:lpstr>
      <vt:lpstr>Times New Roman</vt:lpstr>
      <vt:lpstr>Times-BoldItalic</vt:lpstr>
      <vt:lpstr>Times-Roman</vt:lpstr>
      <vt:lpstr>Wingdings</vt:lpstr>
      <vt:lpstr>GreenWave_BusDesignSlides</vt:lpstr>
      <vt:lpstr>Signal : Channel effect</vt:lpstr>
      <vt:lpstr>Overview </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Spectrum &amp; Bandwidth</vt:lpstr>
      <vt:lpstr>Data Rate and Bandwidth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TRANSMISSION IMPAIRMENT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 Analysis</dc:title>
  <dc:creator>Mohamed Z</dc:creator>
  <cp:lastModifiedBy>Najia Bensaud</cp:lastModifiedBy>
  <cp:revision>29</cp:revision>
  <dcterms:created xsi:type="dcterms:W3CDTF">2017-04-08T16:26:17Z</dcterms:created>
  <dcterms:modified xsi:type="dcterms:W3CDTF">2024-05-18T09:40:14Z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