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69" r:id="rId2"/>
    <p:sldId id="271" r:id="rId3"/>
    <p:sldId id="272" r:id="rId4"/>
    <p:sldId id="309" r:id="rId5"/>
    <p:sldId id="310" r:id="rId6"/>
    <p:sldId id="311" r:id="rId7"/>
    <p:sldId id="294" r:id="rId8"/>
    <p:sldId id="302" r:id="rId9"/>
    <p:sldId id="304" r:id="rId10"/>
    <p:sldId id="295" r:id="rId11"/>
    <p:sldId id="296" r:id="rId12"/>
    <p:sldId id="297" r:id="rId13"/>
    <p:sldId id="306" r:id="rId14"/>
  </p:sldIdLst>
  <p:sldSz cx="9144000" cy="6858000" type="screen4x3"/>
  <p:notesSz cx="6946900" cy="92837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CCCC00"/>
    <a:srgbClr val="00CC66"/>
    <a:srgbClr val="FF0066"/>
    <a:srgbClr val="0066CC"/>
    <a:srgbClr val="FFCC00"/>
    <a:srgbClr val="00008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2671" autoAdjust="0"/>
  </p:normalViewPr>
  <p:slideViewPr>
    <p:cSldViewPr>
      <p:cViewPr varScale="1">
        <p:scale>
          <a:sx n="68" d="100"/>
          <a:sy n="68" d="100"/>
        </p:scale>
        <p:origin x="1882"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09900" cy="463550"/>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lvl1pPr defTabSz="927100" eaLnBrk="0" hangingPunct="0">
              <a:defRPr sz="1200">
                <a:latin typeface="Times New Roman" pitchFamily="18" charset="0"/>
              </a:defRPr>
            </a:lvl1pPr>
          </a:lstStyle>
          <a:p>
            <a:endParaRPr lang="en-US"/>
          </a:p>
        </p:txBody>
      </p:sp>
      <p:sp>
        <p:nvSpPr>
          <p:cNvPr id="14339" name="Rectangle 3"/>
          <p:cNvSpPr>
            <a:spLocks noGrp="1" noChangeArrowheads="1"/>
          </p:cNvSpPr>
          <p:nvPr>
            <p:ph type="dt" sz="quarter" idx="1"/>
          </p:nvPr>
        </p:nvSpPr>
        <p:spPr bwMode="auto">
          <a:xfrm>
            <a:off x="3937000" y="0"/>
            <a:ext cx="3009900" cy="463550"/>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lvl1pPr algn="r" defTabSz="927100" eaLnBrk="0" hangingPunct="0">
              <a:defRPr sz="1200">
                <a:latin typeface="Times New Roman" pitchFamily="18" charset="0"/>
              </a:defRPr>
            </a:lvl1pPr>
          </a:lstStyle>
          <a:p>
            <a:endParaRPr lang="en-US"/>
          </a:p>
        </p:txBody>
      </p:sp>
      <p:sp>
        <p:nvSpPr>
          <p:cNvPr id="14340" name="Rectangle 4"/>
          <p:cNvSpPr>
            <a:spLocks noGrp="1" noChangeArrowheads="1"/>
          </p:cNvSpPr>
          <p:nvPr>
            <p:ph type="ftr" sz="quarter" idx="2"/>
          </p:nvPr>
        </p:nvSpPr>
        <p:spPr bwMode="auto">
          <a:xfrm>
            <a:off x="0" y="8820150"/>
            <a:ext cx="3009900" cy="463550"/>
          </a:xfrm>
          <a:prstGeom prst="rect">
            <a:avLst/>
          </a:prstGeom>
          <a:noFill/>
          <a:ln w="9525">
            <a:noFill/>
            <a:miter lim="800000"/>
            <a:headEnd/>
            <a:tailEnd/>
          </a:ln>
          <a:effectLst/>
        </p:spPr>
        <p:txBody>
          <a:bodyPr vert="horz" wrap="square" lIns="92738" tIns="46369" rIns="92738" bIns="46369" numCol="1" anchor="b" anchorCtr="0" compatLnSpc="1">
            <a:prstTxWarp prst="textNoShape">
              <a:avLst/>
            </a:prstTxWarp>
          </a:bodyPr>
          <a:lstStyle>
            <a:lvl1pPr defTabSz="927100" eaLnBrk="0" hangingPunct="0">
              <a:defRPr sz="1200">
                <a:latin typeface="Times New Roman" pitchFamily="18" charset="0"/>
              </a:defRPr>
            </a:lvl1pPr>
          </a:lstStyle>
          <a:p>
            <a:endParaRPr lang="en-US"/>
          </a:p>
        </p:txBody>
      </p:sp>
      <p:sp>
        <p:nvSpPr>
          <p:cNvPr id="14341" name="Rectangle 5"/>
          <p:cNvSpPr>
            <a:spLocks noGrp="1" noChangeArrowheads="1"/>
          </p:cNvSpPr>
          <p:nvPr>
            <p:ph type="sldNum" sz="quarter" idx="3"/>
          </p:nvPr>
        </p:nvSpPr>
        <p:spPr bwMode="auto">
          <a:xfrm>
            <a:off x="3937000" y="8820150"/>
            <a:ext cx="3009900" cy="463550"/>
          </a:xfrm>
          <a:prstGeom prst="rect">
            <a:avLst/>
          </a:prstGeom>
          <a:noFill/>
          <a:ln w="9525">
            <a:noFill/>
            <a:miter lim="800000"/>
            <a:headEnd/>
            <a:tailEnd/>
          </a:ln>
          <a:effectLst/>
        </p:spPr>
        <p:txBody>
          <a:bodyPr vert="horz" wrap="square" lIns="92738" tIns="46369" rIns="92738" bIns="46369" numCol="1" anchor="b" anchorCtr="0" compatLnSpc="1">
            <a:prstTxWarp prst="textNoShape">
              <a:avLst/>
            </a:prstTxWarp>
          </a:bodyPr>
          <a:lstStyle>
            <a:lvl1pPr algn="r" defTabSz="927100" eaLnBrk="0" hangingPunct="0">
              <a:defRPr sz="1200">
                <a:latin typeface="Times New Roman" pitchFamily="18" charset="0"/>
              </a:defRPr>
            </a:lvl1pPr>
          </a:lstStyle>
          <a:p>
            <a:fld id="{4A55B679-5A14-4944-8FB9-5441FF0EA515}" type="slidenum">
              <a:rPr lang="en-US"/>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09900" cy="463550"/>
          </a:xfrm>
          <a:prstGeom prst="rect">
            <a:avLst/>
          </a:prstGeom>
          <a:noFill/>
          <a:ln w="9525">
            <a:noFill/>
            <a:miter lim="800000"/>
            <a:headEnd/>
            <a:tailEnd/>
          </a:ln>
          <a:effectLst/>
        </p:spPr>
        <p:txBody>
          <a:bodyPr vert="horz" wrap="square" lIns="19321" tIns="0" rIns="19321" bIns="0" numCol="1" anchor="t" anchorCtr="0" compatLnSpc="1">
            <a:prstTxWarp prst="textNoShape">
              <a:avLst/>
            </a:prstTxWarp>
          </a:bodyPr>
          <a:lstStyle>
            <a:lvl1pPr defTabSz="927100" eaLnBrk="0" hangingPunct="0">
              <a:defRPr sz="1200"/>
            </a:lvl1pPr>
          </a:lstStyle>
          <a:p>
            <a:endParaRPr lang="en-US"/>
          </a:p>
        </p:txBody>
      </p:sp>
      <p:sp>
        <p:nvSpPr>
          <p:cNvPr id="2051" name="Rectangle 3"/>
          <p:cNvSpPr>
            <a:spLocks noGrp="1" noChangeArrowheads="1"/>
          </p:cNvSpPr>
          <p:nvPr>
            <p:ph type="dt" idx="1"/>
          </p:nvPr>
        </p:nvSpPr>
        <p:spPr bwMode="auto">
          <a:xfrm>
            <a:off x="3937000" y="0"/>
            <a:ext cx="3009900" cy="463550"/>
          </a:xfrm>
          <a:prstGeom prst="rect">
            <a:avLst/>
          </a:prstGeom>
          <a:noFill/>
          <a:ln w="9525">
            <a:noFill/>
            <a:miter lim="800000"/>
            <a:headEnd/>
            <a:tailEnd/>
          </a:ln>
          <a:effectLst/>
        </p:spPr>
        <p:txBody>
          <a:bodyPr vert="horz" wrap="square" lIns="19321" tIns="0" rIns="19321" bIns="0" numCol="1" anchor="t" anchorCtr="0" compatLnSpc="1">
            <a:prstTxWarp prst="textNoShape">
              <a:avLst/>
            </a:prstTxWarp>
          </a:bodyPr>
          <a:lstStyle>
            <a:lvl1pPr algn="r" defTabSz="927100" eaLnBrk="0" hangingPunct="0">
              <a:defRPr sz="1200"/>
            </a:lvl1pPr>
          </a:lstStyle>
          <a:p>
            <a:endParaRPr lang="en-US"/>
          </a:p>
        </p:txBody>
      </p:sp>
      <p:sp>
        <p:nvSpPr>
          <p:cNvPr id="2052" name="Rectangle 4"/>
          <p:cNvSpPr>
            <a:spLocks noGrp="1" noRot="1" noChangeAspect="1" noChangeArrowheads="1"/>
          </p:cNvSpPr>
          <p:nvPr>
            <p:ph type="sldImg" idx="2"/>
          </p:nvPr>
        </p:nvSpPr>
        <p:spPr bwMode="auto">
          <a:xfrm>
            <a:off x="1152525" y="696913"/>
            <a:ext cx="4641850" cy="3481387"/>
          </a:xfrm>
          <a:prstGeom prst="rect">
            <a:avLst/>
          </a:prstGeom>
          <a:noFill/>
          <a:ln w="12700">
            <a:solidFill>
              <a:schemeClr val="tx1"/>
            </a:solidFill>
            <a:miter lim="800000"/>
            <a:headEnd/>
            <a:tailEnd/>
          </a:ln>
          <a:effectLst/>
        </p:spPr>
      </p:sp>
      <p:sp>
        <p:nvSpPr>
          <p:cNvPr id="2053" name="Rectangle 5"/>
          <p:cNvSpPr>
            <a:spLocks noGrp="1" noChangeArrowheads="1"/>
          </p:cNvSpPr>
          <p:nvPr>
            <p:ph type="body" sz="quarter" idx="3"/>
          </p:nvPr>
        </p:nvSpPr>
        <p:spPr bwMode="auto">
          <a:xfrm>
            <a:off x="925513" y="4410075"/>
            <a:ext cx="5095875" cy="4176713"/>
          </a:xfrm>
          <a:prstGeom prst="rect">
            <a:avLst/>
          </a:prstGeom>
          <a:noFill/>
          <a:ln w="9525">
            <a:noFill/>
            <a:miter lim="800000"/>
            <a:headEnd/>
            <a:tailEnd/>
          </a:ln>
          <a:effectLst/>
        </p:spPr>
        <p:txBody>
          <a:bodyPr vert="horz" wrap="square" lIns="93382" tIns="46692" rIns="93382" bIns="4669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4" name="Rectangle 6"/>
          <p:cNvSpPr>
            <a:spLocks noGrp="1" noChangeArrowheads="1"/>
          </p:cNvSpPr>
          <p:nvPr>
            <p:ph type="ftr" sz="quarter" idx="4"/>
          </p:nvPr>
        </p:nvSpPr>
        <p:spPr bwMode="auto">
          <a:xfrm>
            <a:off x="0" y="8820150"/>
            <a:ext cx="3009900" cy="463550"/>
          </a:xfrm>
          <a:prstGeom prst="rect">
            <a:avLst/>
          </a:prstGeom>
          <a:noFill/>
          <a:ln w="9525">
            <a:noFill/>
            <a:miter lim="800000"/>
            <a:headEnd/>
            <a:tailEnd/>
          </a:ln>
          <a:effectLst/>
        </p:spPr>
        <p:txBody>
          <a:bodyPr vert="horz" wrap="square" lIns="19321" tIns="0" rIns="19321" bIns="0" numCol="1" anchor="b" anchorCtr="0" compatLnSpc="1">
            <a:prstTxWarp prst="textNoShape">
              <a:avLst/>
            </a:prstTxWarp>
          </a:bodyPr>
          <a:lstStyle>
            <a:lvl1pPr defTabSz="927100" eaLnBrk="0" hangingPunct="0">
              <a:defRPr sz="1200"/>
            </a:lvl1pPr>
          </a:lstStyle>
          <a:p>
            <a:endParaRPr lang="en-US"/>
          </a:p>
        </p:txBody>
      </p:sp>
      <p:sp>
        <p:nvSpPr>
          <p:cNvPr id="2055" name="Rectangle 7"/>
          <p:cNvSpPr>
            <a:spLocks noGrp="1" noChangeArrowheads="1"/>
          </p:cNvSpPr>
          <p:nvPr>
            <p:ph type="sldNum" sz="quarter" idx="5"/>
          </p:nvPr>
        </p:nvSpPr>
        <p:spPr bwMode="auto">
          <a:xfrm>
            <a:off x="3937000" y="8820150"/>
            <a:ext cx="3009900" cy="463550"/>
          </a:xfrm>
          <a:prstGeom prst="rect">
            <a:avLst/>
          </a:prstGeom>
          <a:noFill/>
          <a:ln w="9525">
            <a:noFill/>
            <a:miter lim="800000"/>
            <a:headEnd/>
            <a:tailEnd/>
          </a:ln>
          <a:effectLst/>
        </p:spPr>
        <p:txBody>
          <a:bodyPr vert="horz" wrap="square" lIns="19321" tIns="0" rIns="19321" bIns="0" numCol="1" anchor="b" anchorCtr="0" compatLnSpc="1">
            <a:prstTxWarp prst="textNoShape">
              <a:avLst/>
            </a:prstTxWarp>
          </a:bodyPr>
          <a:lstStyle>
            <a:lvl1pPr algn="r" defTabSz="927100" eaLnBrk="0" hangingPunct="0">
              <a:defRPr sz="1200"/>
            </a:lvl1pPr>
          </a:lstStyle>
          <a:p>
            <a:fld id="{17856245-5E0B-4A2B-B2F7-FDCB071D6513}"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b="0" i="0" kern="1200" dirty="0">
                <a:solidFill>
                  <a:schemeClr val="tx1"/>
                </a:solidFill>
                <a:latin typeface="Times New Roman" pitchFamily="18" charset="0"/>
                <a:ea typeface="+mn-ea"/>
                <a:cs typeface="+mn-cs"/>
              </a:rPr>
              <a:t>For an arbitrary periodic function f(t) - how closely can we approximate this function with simple sinusoids, each with a period some integer multiple of the fundamental period? That is, for a given periodic function f(t), how closely can the function g(t) approximate f(t)?</a:t>
            </a:r>
          </a:p>
          <a:p>
            <a:r>
              <a:rPr kumimoji="1" lang="en-US" sz="1200" b="0" i="0" kern="1200" dirty="0">
                <a:solidFill>
                  <a:schemeClr val="tx1"/>
                </a:solidFill>
                <a:latin typeface="Times New Roman" pitchFamily="18" charset="0"/>
                <a:ea typeface="+mn-ea"/>
                <a:cs typeface="+mn-cs"/>
              </a:rPr>
              <a:t>It turns out that the answer is one of the coolest results in all of Mathematics. And that is, we can approximate f(t) exactly whenever f(t) is continuous and 'smooth'. In real life, all functions are continuous and smooth, so for the practicing engineer or physicist, all periodic functions can be exactly represented by Fourier Series. This is an awesome result.</a:t>
            </a:r>
          </a:p>
          <a:p>
            <a:endParaRPr lang="en-US" dirty="0"/>
          </a:p>
        </p:txBody>
      </p:sp>
      <p:sp>
        <p:nvSpPr>
          <p:cNvPr id="4" name="Slide Number Placeholder 3"/>
          <p:cNvSpPr>
            <a:spLocks noGrp="1"/>
          </p:cNvSpPr>
          <p:nvPr>
            <p:ph type="sldNum" sz="quarter" idx="10"/>
          </p:nvPr>
        </p:nvSpPr>
        <p:spPr/>
        <p:txBody>
          <a:bodyPr/>
          <a:lstStyle/>
          <a:p>
            <a:fld id="{17856245-5E0B-4A2B-B2F7-FDCB071D6513}"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89" name="Rectangle 17"/>
          <p:cNvSpPr>
            <a:spLocks noGrp="1" noChangeArrowheads="1"/>
          </p:cNvSpPr>
          <p:nvPr>
            <p:ph type="ctrTitle" sz="quarter"/>
          </p:nvPr>
        </p:nvSpPr>
        <p:spPr>
          <a:xfrm>
            <a:off x="1371600" y="1371600"/>
            <a:ext cx="6477000" cy="1905000"/>
          </a:xfrm>
        </p:spPr>
        <p:txBody>
          <a:bodyPr anchor="b"/>
          <a:lstStyle>
            <a:lvl1pPr algn="ctr">
              <a:lnSpc>
                <a:spcPct val="100000"/>
              </a:lnSpc>
              <a:defRPr sz="4400"/>
            </a:lvl1pPr>
          </a:lstStyle>
          <a:p>
            <a:r>
              <a:rPr lang="en-US"/>
              <a:t>Click to edit Master title style</a:t>
            </a:r>
          </a:p>
        </p:txBody>
      </p:sp>
      <p:sp>
        <p:nvSpPr>
          <p:cNvPr id="3090" name="Rectangle 18"/>
          <p:cNvSpPr>
            <a:spLocks noGrp="1" noChangeArrowheads="1"/>
          </p:cNvSpPr>
          <p:nvPr>
            <p:ph type="subTitle" sz="quarter" idx="1"/>
          </p:nvPr>
        </p:nvSpPr>
        <p:spPr>
          <a:xfrm>
            <a:off x="1371600" y="3352800"/>
            <a:ext cx="6477000" cy="457200"/>
          </a:xfrm>
          <a:ln w="12700"/>
        </p:spPr>
        <p:txBody>
          <a:bodyPr lIns="91440" tIns="0" rIns="91440" bIns="0"/>
          <a:lstStyle>
            <a:lvl1pPr marL="0" indent="0" algn="ctr">
              <a:spcBef>
                <a:spcPct val="0"/>
              </a:spcBef>
              <a:buClrTx/>
              <a:buFontTx/>
              <a:buNone/>
              <a:defRPr/>
            </a:lvl1pPr>
          </a:lstStyle>
          <a:p>
            <a:r>
              <a:rPr lang="en-US"/>
              <a:t>Click to edit Master subtitle style</a:t>
            </a:r>
          </a:p>
        </p:txBody>
      </p:sp>
      <p:sp>
        <p:nvSpPr>
          <p:cNvPr id="3101" name="Rectangle 29"/>
          <p:cNvSpPr>
            <a:spLocks noGrp="1" noChangeArrowheads="1"/>
          </p:cNvSpPr>
          <p:nvPr>
            <p:ph type="dt" sz="half" idx="2"/>
          </p:nvPr>
        </p:nvSpPr>
        <p:spPr/>
        <p:txBody>
          <a:bodyPr/>
          <a:lstStyle>
            <a:lvl1pPr>
              <a:defRPr/>
            </a:lvl1pPr>
          </a:lstStyle>
          <a:p>
            <a:endParaRPr lang="en-US"/>
          </a:p>
        </p:txBody>
      </p:sp>
      <p:sp>
        <p:nvSpPr>
          <p:cNvPr id="3102" name="Rectangle 30"/>
          <p:cNvSpPr>
            <a:spLocks noGrp="1" noChangeArrowheads="1"/>
          </p:cNvSpPr>
          <p:nvPr>
            <p:ph type="ftr" sz="quarter" idx="3"/>
          </p:nvPr>
        </p:nvSpPr>
        <p:spPr/>
        <p:txBody>
          <a:bodyPr/>
          <a:lstStyle>
            <a:lvl1pPr>
              <a:defRPr/>
            </a:lvl1pPr>
          </a:lstStyle>
          <a:p>
            <a:endParaRPr lang="en-US"/>
          </a:p>
        </p:txBody>
      </p:sp>
      <p:sp>
        <p:nvSpPr>
          <p:cNvPr id="3103" name="Rectangle 31"/>
          <p:cNvSpPr>
            <a:spLocks noGrp="1" noChangeArrowheads="1"/>
          </p:cNvSpPr>
          <p:nvPr>
            <p:ph type="sldNum" sz="quarter" idx="4"/>
          </p:nvPr>
        </p:nvSpPr>
        <p:spPr/>
        <p:txBody>
          <a:bodyPr/>
          <a:lstStyle>
            <a:lvl1pPr>
              <a:defRPr/>
            </a:lvl1pPr>
          </a:lstStyle>
          <a:p>
            <a:fld id="{0B262926-9F95-4930-BDD2-80BF418E8F46}" type="slidenum">
              <a:rPr lang="en-US"/>
              <a:pPr/>
              <a:t>‹#›</a:t>
            </a:fld>
            <a:endParaRPr lang="en-US"/>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F924742-17E3-4DBF-BB84-F45BE9A83E6A}" type="slidenum">
              <a:rPr lang="en-US"/>
              <a:pPr/>
              <a:t>‹#›</a:t>
            </a:fld>
            <a:endParaRPr lang="en-US"/>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24600" y="819150"/>
            <a:ext cx="1447800" cy="48196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81200" y="819150"/>
            <a:ext cx="4191000" cy="48196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3FD83F9-2EEA-498A-8C3F-06A4AF84E632}" type="slidenum">
              <a:rPr lang="en-US"/>
              <a:pPr/>
              <a:t>‹#›</a:t>
            </a:fld>
            <a:endParaRPr 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65D9359-5F18-4F1A-A059-AFD73D265252}" type="slidenum">
              <a:rPr lang="en-US"/>
              <a:pPr/>
              <a:t>‹#›</a:t>
            </a:fld>
            <a:endParaRPr 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75DD374-04C5-461B-86AE-C8B5C77D6B88}" type="slidenum">
              <a:rPr lang="en-US"/>
              <a:pPr/>
              <a:t>‹#›</a:t>
            </a:fld>
            <a:endParaRPr lang="en-US"/>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81200" y="1752600"/>
            <a:ext cx="28194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3000" y="1752600"/>
            <a:ext cx="28194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403E058-D6FE-498A-92D6-10C0769ACE8C}" type="slidenum">
              <a:rPr lang="en-US"/>
              <a:pPr/>
              <a:t>‹#›</a:t>
            </a:fld>
            <a:endParaRPr 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6B76018-FFA3-4F40-8DE2-A99AA21794FB}" type="slidenum">
              <a:rPr lang="en-US"/>
              <a:pPr/>
              <a:t>‹#›</a:t>
            </a:fld>
            <a:endParaRPr lang="en-U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188A2D5-D9CF-4BD4-9C37-62E110EC6086}" type="slidenum">
              <a:rPr lang="en-US"/>
              <a:pPr/>
              <a:t>‹#›</a:t>
            </a:fld>
            <a:endParaRPr 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CB0702A-46A3-4885-B0FF-0E29A01924E2}" type="slidenum">
              <a:rPr lang="en-US"/>
              <a:pPr/>
              <a:t>‹#›</a:t>
            </a:fld>
            <a:endParaRPr lang="en-US"/>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6ED7FF8-539C-47CB-B036-A9C51087E92F}" type="slidenum">
              <a:rPr lang="en-US"/>
              <a:pPr/>
              <a:t>‹#›</a:t>
            </a:fld>
            <a:endParaRPr lang="en-US"/>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A7DC69-5099-42A9-9F08-31AF6B3E0831}" type="slidenum">
              <a:rPr lang="en-US"/>
              <a:pPr/>
              <a:t>‹#›</a:t>
            </a:fld>
            <a:endParaRPr lang="en-US"/>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1981200" y="819150"/>
            <a:ext cx="5791200" cy="5334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1981200" y="1752600"/>
            <a:ext cx="5791200" cy="3886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 name="Rectangle 24"/>
          <p:cNvSpPr>
            <a:spLocks noGrp="1" noChangeArrowheads="1"/>
          </p:cNvSpPr>
          <p:nvPr>
            <p:ph type="dt" sz="half" idx="2"/>
          </p:nvPr>
        </p:nvSpPr>
        <p:spPr bwMode="auto">
          <a:xfrm>
            <a:off x="838200" y="6248400"/>
            <a:ext cx="2667000" cy="3048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defRPr sz="1000">
                <a:solidFill>
                  <a:schemeClr val="bg1"/>
                </a:solidFill>
                <a:latin typeface="+mn-lt"/>
              </a:defRPr>
            </a:lvl1pPr>
          </a:lstStyle>
          <a:p>
            <a:endParaRPr lang="en-US"/>
          </a:p>
        </p:txBody>
      </p:sp>
      <p:sp>
        <p:nvSpPr>
          <p:cNvPr id="1049" name="Rectangle 25"/>
          <p:cNvSpPr>
            <a:spLocks noGrp="1" noChangeArrowheads="1"/>
          </p:cNvSpPr>
          <p:nvPr>
            <p:ph type="ftr" sz="quarter" idx="3"/>
          </p:nvPr>
        </p:nvSpPr>
        <p:spPr bwMode="auto">
          <a:xfrm>
            <a:off x="3581400" y="6248400"/>
            <a:ext cx="3886200" cy="3048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defRPr sz="1000">
                <a:solidFill>
                  <a:schemeClr val="bg1"/>
                </a:solidFill>
                <a:latin typeface="+mn-lt"/>
              </a:defRPr>
            </a:lvl1pPr>
          </a:lstStyle>
          <a:p>
            <a:endParaRPr lang="en-US"/>
          </a:p>
        </p:txBody>
      </p:sp>
      <p:sp>
        <p:nvSpPr>
          <p:cNvPr id="1050" name="Rectangle 26"/>
          <p:cNvSpPr>
            <a:spLocks noGrp="1" noChangeArrowheads="1"/>
          </p:cNvSpPr>
          <p:nvPr>
            <p:ph type="sldNum" sz="quarter" idx="4"/>
          </p:nvPr>
        </p:nvSpPr>
        <p:spPr bwMode="auto">
          <a:xfrm>
            <a:off x="7543800" y="6248400"/>
            <a:ext cx="685800" cy="304800"/>
          </a:xfrm>
          <a:prstGeom prst="rect">
            <a:avLst/>
          </a:prstGeom>
          <a:noFill/>
          <a:ln w="9525">
            <a:noFill/>
            <a:miter lim="800000"/>
            <a:headEnd/>
            <a:tailEnd/>
          </a:ln>
          <a:effectLst/>
        </p:spPr>
        <p:txBody>
          <a:bodyPr vert="horz" wrap="none" lIns="92075" tIns="46038" rIns="92075" bIns="46038" numCol="1" anchor="b" anchorCtr="0" compatLnSpc="1">
            <a:prstTxWarp prst="textNoShape">
              <a:avLst/>
            </a:prstTxWarp>
          </a:bodyPr>
          <a:lstStyle>
            <a:lvl1pPr algn="r">
              <a:defRPr sz="1000">
                <a:solidFill>
                  <a:schemeClr val="bg1"/>
                </a:solidFill>
                <a:latin typeface="+mn-lt"/>
              </a:defRPr>
            </a:lvl1pPr>
          </a:lstStyle>
          <a:p>
            <a:fld id="{505BE5D6-9EB8-4A74-BEC6-432F441CBDEE}"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l" rtl="0" eaLnBrk="1" fontAlgn="base" hangingPunct="1">
        <a:lnSpc>
          <a:spcPct val="90000"/>
        </a:lnSpc>
        <a:spcBef>
          <a:spcPct val="0"/>
        </a:spcBef>
        <a:spcAft>
          <a:spcPct val="0"/>
        </a:spcAft>
        <a:defRPr sz="2400" b="1">
          <a:solidFill>
            <a:schemeClr val="bg1"/>
          </a:solidFill>
          <a:latin typeface="+mj-lt"/>
          <a:ea typeface="+mj-ea"/>
          <a:cs typeface="+mj-cs"/>
        </a:defRPr>
      </a:lvl1pPr>
      <a:lvl2pPr algn="l" rtl="0" eaLnBrk="1" fontAlgn="base" hangingPunct="1">
        <a:lnSpc>
          <a:spcPct val="90000"/>
        </a:lnSpc>
        <a:spcBef>
          <a:spcPct val="0"/>
        </a:spcBef>
        <a:spcAft>
          <a:spcPct val="0"/>
        </a:spcAft>
        <a:defRPr sz="2400" b="1">
          <a:solidFill>
            <a:schemeClr val="bg1"/>
          </a:solidFill>
          <a:latin typeface="Century Gothic" pitchFamily="34" charset="0"/>
        </a:defRPr>
      </a:lvl2pPr>
      <a:lvl3pPr algn="l" rtl="0" eaLnBrk="1" fontAlgn="base" hangingPunct="1">
        <a:lnSpc>
          <a:spcPct val="90000"/>
        </a:lnSpc>
        <a:spcBef>
          <a:spcPct val="0"/>
        </a:spcBef>
        <a:spcAft>
          <a:spcPct val="0"/>
        </a:spcAft>
        <a:defRPr sz="2400" b="1">
          <a:solidFill>
            <a:schemeClr val="bg1"/>
          </a:solidFill>
          <a:latin typeface="Century Gothic" pitchFamily="34" charset="0"/>
        </a:defRPr>
      </a:lvl3pPr>
      <a:lvl4pPr algn="l" rtl="0" eaLnBrk="1" fontAlgn="base" hangingPunct="1">
        <a:lnSpc>
          <a:spcPct val="90000"/>
        </a:lnSpc>
        <a:spcBef>
          <a:spcPct val="0"/>
        </a:spcBef>
        <a:spcAft>
          <a:spcPct val="0"/>
        </a:spcAft>
        <a:defRPr sz="2400" b="1">
          <a:solidFill>
            <a:schemeClr val="bg1"/>
          </a:solidFill>
          <a:latin typeface="Century Gothic" pitchFamily="34" charset="0"/>
        </a:defRPr>
      </a:lvl4pPr>
      <a:lvl5pPr algn="l" rtl="0" eaLnBrk="1" fontAlgn="base" hangingPunct="1">
        <a:lnSpc>
          <a:spcPct val="90000"/>
        </a:lnSpc>
        <a:spcBef>
          <a:spcPct val="0"/>
        </a:spcBef>
        <a:spcAft>
          <a:spcPct val="0"/>
        </a:spcAft>
        <a:defRPr sz="2400" b="1">
          <a:solidFill>
            <a:schemeClr val="bg1"/>
          </a:solidFill>
          <a:latin typeface="Century Gothic" pitchFamily="34" charset="0"/>
        </a:defRPr>
      </a:lvl5pPr>
      <a:lvl6pPr marL="457200" algn="l" rtl="0" eaLnBrk="1" fontAlgn="base" hangingPunct="1">
        <a:lnSpc>
          <a:spcPct val="90000"/>
        </a:lnSpc>
        <a:spcBef>
          <a:spcPct val="0"/>
        </a:spcBef>
        <a:spcAft>
          <a:spcPct val="0"/>
        </a:spcAft>
        <a:defRPr sz="2400" b="1">
          <a:solidFill>
            <a:schemeClr val="bg1"/>
          </a:solidFill>
          <a:latin typeface="Century Gothic" pitchFamily="34" charset="0"/>
        </a:defRPr>
      </a:lvl6pPr>
      <a:lvl7pPr marL="914400" algn="l" rtl="0" eaLnBrk="1" fontAlgn="base" hangingPunct="1">
        <a:lnSpc>
          <a:spcPct val="90000"/>
        </a:lnSpc>
        <a:spcBef>
          <a:spcPct val="0"/>
        </a:spcBef>
        <a:spcAft>
          <a:spcPct val="0"/>
        </a:spcAft>
        <a:defRPr sz="2400" b="1">
          <a:solidFill>
            <a:schemeClr val="bg1"/>
          </a:solidFill>
          <a:latin typeface="Century Gothic" pitchFamily="34" charset="0"/>
        </a:defRPr>
      </a:lvl7pPr>
      <a:lvl8pPr marL="1371600" algn="l" rtl="0" eaLnBrk="1" fontAlgn="base" hangingPunct="1">
        <a:lnSpc>
          <a:spcPct val="90000"/>
        </a:lnSpc>
        <a:spcBef>
          <a:spcPct val="0"/>
        </a:spcBef>
        <a:spcAft>
          <a:spcPct val="0"/>
        </a:spcAft>
        <a:defRPr sz="2400" b="1">
          <a:solidFill>
            <a:schemeClr val="bg1"/>
          </a:solidFill>
          <a:latin typeface="Century Gothic" pitchFamily="34" charset="0"/>
        </a:defRPr>
      </a:lvl8pPr>
      <a:lvl9pPr marL="1828800" algn="l" rtl="0" eaLnBrk="1" fontAlgn="base" hangingPunct="1">
        <a:lnSpc>
          <a:spcPct val="90000"/>
        </a:lnSpc>
        <a:spcBef>
          <a:spcPct val="0"/>
        </a:spcBef>
        <a:spcAft>
          <a:spcPct val="0"/>
        </a:spcAft>
        <a:defRPr sz="2400" b="1">
          <a:solidFill>
            <a:schemeClr val="bg1"/>
          </a:solidFill>
          <a:latin typeface="Century Gothic" pitchFamily="34" charset="0"/>
        </a:defRPr>
      </a:lvl9pPr>
    </p:titleStyle>
    <p:bodyStyle>
      <a:lvl1pPr marL="342900" indent="-342900" algn="l" rtl="0" eaLnBrk="1" fontAlgn="base" hangingPunct="1">
        <a:spcBef>
          <a:spcPct val="50000"/>
        </a:spcBef>
        <a:spcAft>
          <a:spcPct val="0"/>
        </a:spcAft>
        <a:buClr>
          <a:schemeClr val="bg1"/>
        </a:buClr>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lr>
          <a:schemeClr val="bg1"/>
        </a:buClr>
        <a:buChar char="•"/>
        <a:defRPr sz="2200">
          <a:solidFill>
            <a:schemeClr val="bg1"/>
          </a:solidFill>
          <a:latin typeface="+mn-lt"/>
        </a:defRPr>
      </a:lvl2pPr>
      <a:lvl3pPr marL="1085850" indent="-228600" algn="l" rtl="0" eaLnBrk="1" fontAlgn="base" hangingPunct="1">
        <a:spcBef>
          <a:spcPct val="20000"/>
        </a:spcBef>
        <a:spcAft>
          <a:spcPct val="0"/>
        </a:spcAft>
        <a:buClr>
          <a:schemeClr val="bg1"/>
        </a:buClr>
        <a:buChar char="•"/>
        <a:defRPr sz="2000">
          <a:solidFill>
            <a:schemeClr val="bg1"/>
          </a:solidFill>
          <a:latin typeface="+mn-lt"/>
        </a:defRPr>
      </a:lvl3pPr>
      <a:lvl4pPr marL="1428750" indent="-228600" algn="l" rtl="0" eaLnBrk="1" fontAlgn="base" hangingPunct="1">
        <a:spcBef>
          <a:spcPct val="20000"/>
        </a:spcBef>
        <a:spcAft>
          <a:spcPct val="0"/>
        </a:spcAft>
        <a:buClr>
          <a:schemeClr val="bg1"/>
        </a:buClr>
        <a:buChar char="•"/>
        <a:defRPr>
          <a:solidFill>
            <a:schemeClr val="bg1"/>
          </a:solidFill>
          <a:latin typeface="+mn-lt"/>
        </a:defRPr>
      </a:lvl4pPr>
      <a:lvl5pPr marL="1771650" indent="-228600" algn="l" rtl="0" eaLnBrk="1" fontAlgn="base" hangingPunct="1">
        <a:spcBef>
          <a:spcPct val="20000"/>
        </a:spcBef>
        <a:spcAft>
          <a:spcPct val="0"/>
        </a:spcAft>
        <a:buClr>
          <a:schemeClr val="bg1"/>
        </a:buClr>
        <a:buChar char="•"/>
        <a:defRPr sz="1600">
          <a:solidFill>
            <a:schemeClr val="bg1"/>
          </a:solidFill>
          <a:latin typeface="+mn-lt"/>
        </a:defRPr>
      </a:lvl5pPr>
      <a:lvl6pPr marL="2228850" indent="-228600" algn="l" rtl="0" eaLnBrk="1" fontAlgn="base" hangingPunct="1">
        <a:spcBef>
          <a:spcPct val="20000"/>
        </a:spcBef>
        <a:spcAft>
          <a:spcPct val="0"/>
        </a:spcAft>
        <a:buClr>
          <a:schemeClr val="bg1"/>
        </a:buClr>
        <a:buChar char="•"/>
        <a:defRPr sz="1600">
          <a:solidFill>
            <a:schemeClr val="bg1"/>
          </a:solidFill>
          <a:latin typeface="+mn-lt"/>
        </a:defRPr>
      </a:lvl6pPr>
      <a:lvl7pPr marL="2686050" indent="-228600" algn="l" rtl="0" eaLnBrk="1" fontAlgn="base" hangingPunct="1">
        <a:spcBef>
          <a:spcPct val="20000"/>
        </a:spcBef>
        <a:spcAft>
          <a:spcPct val="0"/>
        </a:spcAft>
        <a:buClr>
          <a:schemeClr val="bg1"/>
        </a:buClr>
        <a:buChar char="•"/>
        <a:defRPr sz="1600">
          <a:solidFill>
            <a:schemeClr val="bg1"/>
          </a:solidFill>
          <a:latin typeface="+mn-lt"/>
        </a:defRPr>
      </a:lvl7pPr>
      <a:lvl8pPr marL="3143250" indent="-228600" algn="l" rtl="0" eaLnBrk="1" fontAlgn="base" hangingPunct="1">
        <a:spcBef>
          <a:spcPct val="20000"/>
        </a:spcBef>
        <a:spcAft>
          <a:spcPct val="0"/>
        </a:spcAft>
        <a:buClr>
          <a:schemeClr val="bg1"/>
        </a:buClr>
        <a:buChar char="•"/>
        <a:defRPr sz="1600">
          <a:solidFill>
            <a:schemeClr val="bg1"/>
          </a:solidFill>
          <a:latin typeface="+mn-lt"/>
        </a:defRPr>
      </a:lvl8pPr>
      <a:lvl9pPr marL="3600450" indent="-228600" algn="l" rtl="0" eaLnBrk="1" fontAlgn="base" hangingPunct="1">
        <a:spcBef>
          <a:spcPct val="20000"/>
        </a:spcBef>
        <a:spcAft>
          <a:spcPct val="0"/>
        </a:spcAft>
        <a:buClr>
          <a:schemeClr val="bg1"/>
        </a:buClr>
        <a:buChar char="•"/>
        <a:defRPr sz="16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2.wmf"/></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8" descr="C:\Users\MohmDZ\Desktop\Signal_processing.png"/>
          <p:cNvPicPr>
            <a:picLocks noChangeAspect="1" noChangeArrowheads="1"/>
          </p:cNvPicPr>
          <p:nvPr/>
        </p:nvPicPr>
        <p:blipFill>
          <a:blip r:embed="rId2" cstate="print"/>
          <a:srcRect/>
          <a:stretch>
            <a:fillRect/>
          </a:stretch>
        </p:blipFill>
        <p:spPr bwMode="auto">
          <a:xfrm>
            <a:off x="990600" y="1676400"/>
            <a:ext cx="2286000" cy="2221098"/>
          </a:xfrm>
          <a:prstGeom prst="rect">
            <a:avLst/>
          </a:prstGeom>
          <a:noFill/>
        </p:spPr>
      </p:pic>
      <p:pic>
        <p:nvPicPr>
          <p:cNvPr id="7" name="Picture 6" descr="C:\Users\MohmDZ\Desktop\support@2x.png"/>
          <p:cNvPicPr>
            <a:picLocks noChangeAspect="1" noChangeArrowheads="1"/>
          </p:cNvPicPr>
          <p:nvPr/>
        </p:nvPicPr>
        <p:blipFill>
          <a:blip r:embed="rId3" cstate="print"/>
          <a:srcRect/>
          <a:stretch>
            <a:fillRect/>
          </a:stretch>
        </p:blipFill>
        <p:spPr bwMode="auto">
          <a:xfrm>
            <a:off x="0" y="0"/>
            <a:ext cx="9144000" cy="1740877"/>
          </a:xfrm>
          <a:prstGeom prst="rect">
            <a:avLst/>
          </a:prstGeom>
          <a:noFill/>
        </p:spPr>
      </p:pic>
      <p:pic>
        <p:nvPicPr>
          <p:cNvPr id="9" name="Picture 7" descr="C:\Users\MohmDZ\Desktop\AAhY.png"/>
          <p:cNvPicPr>
            <a:picLocks noChangeAspect="1" noChangeArrowheads="1"/>
          </p:cNvPicPr>
          <p:nvPr/>
        </p:nvPicPr>
        <p:blipFill>
          <a:blip r:embed="rId4" cstate="print"/>
          <a:srcRect l="12281" r="10526"/>
          <a:stretch>
            <a:fillRect/>
          </a:stretch>
        </p:blipFill>
        <p:spPr bwMode="auto">
          <a:xfrm>
            <a:off x="4267200" y="4953000"/>
            <a:ext cx="3657600" cy="959488"/>
          </a:xfrm>
          <a:prstGeom prst="rect">
            <a:avLst/>
          </a:prstGeom>
          <a:noFill/>
        </p:spPr>
      </p:pic>
      <p:sp>
        <p:nvSpPr>
          <p:cNvPr id="4129" name="Rectangle 33"/>
          <p:cNvSpPr>
            <a:spLocks noGrp="1" noChangeArrowheads="1"/>
          </p:cNvSpPr>
          <p:nvPr>
            <p:ph type="ctrTitle"/>
          </p:nvPr>
        </p:nvSpPr>
        <p:spPr>
          <a:xfrm>
            <a:off x="3200400" y="2286000"/>
            <a:ext cx="5105400" cy="10668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5400" dirty="0">
                <a:ln w="11430"/>
                <a:solidFill>
                  <a:schemeClr val="tx2">
                    <a:lumMod val="50000"/>
                  </a:schemeClr>
                </a:solidFill>
                <a:effectLst>
                  <a:outerShdw blurRad="50800" dist="39000" dir="5460000" algn="tl">
                    <a:srgbClr val="000000">
                      <a:alpha val="38000"/>
                    </a:srgbClr>
                  </a:outerShdw>
                </a:effectLst>
              </a:rPr>
              <a:t>Signal Analysis</a:t>
            </a:r>
          </a:p>
        </p:txBody>
      </p:sp>
      <p:sp>
        <p:nvSpPr>
          <p:cNvPr id="10" name="Rectangle 9"/>
          <p:cNvSpPr/>
          <p:nvPr/>
        </p:nvSpPr>
        <p:spPr>
          <a:xfrm>
            <a:off x="2362200" y="1676400"/>
            <a:ext cx="869149" cy="1015663"/>
          </a:xfrm>
          <a:prstGeom prst="rect">
            <a:avLst/>
          </a:prstGeom>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6000" b="1" dirty="0">
                <a:ln w="11430"/>
                <a:solidFill>
                  <a:schemeClr val="tx2">
                    <a:lumMod val="50000"/>
                  </a:schemeClr>
                </a:solidFill>
                <a:effectLst>
                  <a:outerShdw blurRad="80000" dist="40000" dir="5040000" algn="tl">
                    <a:srgbClr val="000000">
                      <a:alpha val="30000"/>
                    </a:srgbClr>
                  </a:outerShdw>
                </a:effectLst>
              </a:rPr>
              <a:t>3-</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idx="1"/>
          </p:nvPr>
        </p:nvSpPr>
        <p:spPr>
          <a:xfrm>
            <a:off x="685800" y="1524000"/>
            <a:ext cx="7772400" cy="4114800"/>
          </a:xfrm>
        </p:spPr>
        <p:txBody>
          <a:bodyPr/>
          <a:lstStyle/>
          <a:p>
            <a:pPr eaLnBrk="1" hangingPunct="1"/>
            <a:r>
              <a:rPr lang="en-US" dirty="0"/>
              <a:t>Consider the even signal</a:t>
            </a:r>
          </a:p>
          <a:p>
            <a:pPr eaLnBrk="1" hangingPunct="1"/>
            <a:endParaRPr lang="en-US" dirty="0"/>
          </a:p>
          <a:p>
            <a:pPr eaLnBrk="1" hangingPunct="1"/>
            <a:endParaRPr lang="en-US" dirty="0"/>
          </a:p>
          <a:p>
            <a:pPr eaLnBrk="1" hangingPunct="1"/>
            <a:endParaRPr lang="en-US" dirty="0"/>
          </a:p>
          <a:p>
            <a:pPr eaLnBrk="1" hangingPunct="1"/>
            <a:endParaRPr lang="en-US" dirty="0"/>
          </a:p>
          <a:p>
            <a:pPr marL="0" indent="0" eaLnBrk="1" hangingPunct="1">
              <a:buNone/>
            </a:pPr>
            <a:endParaRPr lang="en-US" dirty="0"/>
          </a:p>
        </p:txBody>
      </p:sp>
      <p:sp>
        <p:nvSpPr>
          <p:cNvPr id="65540" name="Text Box 4"/>
          <p:cNvSpPr>
            <a:spLocks noGrp="1" noChangeArrowheads="1"/>
          </p:cNvSpPr>
          <p:nvPr>
            <p:ph type="title"/>
          </p:nvPr>
        </p:nvSpPr>
        <p:spPr>
          <a:xfrm>
            <a:off x="2057400" y="685800"/>
            <a:ext cx="6705600" cy="762000"/>
          </a:xfrm>
          <a:noFill/>
          <a:effectLst>
            <a:outerShdw dist="38099" dir="2700000" algn="ctr" rotWithShape="0">
              <a:schemeClr val="folHlink">
                <a:alpha val="74997"/>
              </a:schemeClr>
            </a:outerShdw>
          </a:effectLst>
        </p:spPr>
        <p:txBody>
          <a:bodyPr/>
          <a:lstStyle/>
          <a:p>
            <a:r>
              <a:rPr lang="en-US" dirty="0">
                <a:solidFill>
                  <a:srgbClr val="FF0000"/>
                </a:solidFill>
                <a:latin typeface="Verdana" charset="0"/>
              </a:rPr>
              <a:t>Example: Fourier Transform of the Rectangular Pulse</a:t>
            </a:r>
            <a:endParaRPr lang="en-US" dirty="0">
              <a:solidFill>
                <a:schemeClr val="tx1"/>
              </a:solidFill>
            </a:endParaRPr>
          </a:p>
        </p:txBody>
      </p:sp>
      <p:pic>
        <p:nvPicPr>
          <p:cNvPr id="43013" name="Picture 5" descr="fig4_18"/>
          <p:cNvPicPr>
            <a:picLocks noChangeAspect="1" noChangeArrowheads="1"/>
          </p:cNvPicPr>
          <p:nvPr/>
        </p:nvPicPr>
        <p:blipFill>
          <a:blip r:embed="rId2" cstate="print"/>
          <a:srcRect/>
          <a:stretch>
            <a:fillRect/>
          </a:stretch>
        </p:blipFill>
        <p:spPr bwMode="auto">
          <a:xfrm>
            <a:off x="1295400" y="2895600"/>
            <a:ext cx="6824662" cy="2220913"/>
          </a:xfrm>
          <a:prstGeom prst="rect">
            <a:avLst/>
          </a:prstGeom>
          <a:noFill/>
          <a:ln w="9525">
            <a:noFill/>
            <a:miter lim="800000"/>
            <a:headEnd/>
            <a:tailEnd/>
          </a:ln>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4" descr="fig4_19"/>
          <p:cNvPicPr>
            <a:picLocks noChangeAspect="1" noChangeArrowheads="1"/>
          </p:cNvPicPr>
          <p:nvPr/>
        </p:nvPicPr>
        <p:blipFill>
          <a:blip r:embed="rId2" cstate="print"/>
          <a:srcRect/>
          <a:stretch>
            <a:fillRect/>
          </a:stretch>
        </p:blipFill>
        <p:spPr bwMode="auto">
          <a:xfrm>
            <a:off x="381000" y="2689225"/>
            <a:ext cx="8305800" cy="3406775"/>
          </a:xfrm>
          <a:prstGeom prst="rect">
            <a:avLst/>
          </a:prstGeom>
          <a:noFill/>
          <a:ln w="9525">
            <a:noFill/>
            <a:miter lim="800000"/>
            <a:headEnd/>
            <a:tailEnd/>
          </a:ln>
        </p:spPr>
      </p:pic>
      <p:graphicFrame>
        <p:nvGraphicFramePr>
          <p:cNvPr id="44034" name="Object 2"/>
          <p:cNvGraphicFramePr>
            <a:graphicFrameLocks noChangeAspect="1"/>
          </p:cNvGraphicFramePr>
          <p:nvPr/>
        </p:nvGraphicFramePr>
        <p:xfrm>
          <a:off x="2654300" y="1524000"/>
          <a:ext cx="3441700" cy="1130300"/>
        </p:xfrm>
        <a:graphic>
          <a:graphicData uri="http://schemas.openxmlformats.org/presentationml/2006/ole">
            <mc:AlternateContent xmlns:mc="http://schemas.openxmlformats.org/markup-compatibility/2006">
              <mc:Choice xmlns:v="urn:schemas-microsoft-com:vml" Requires="v">
                <p:oleObj spid="_x0000_s6146" name="Equation" r:id="rId3" imgW="3441600" imgH="1130040" progId="">
                  <p:embed/>
                </p:oleObj>
              </mc:Choice>
              <mc:Fallback>
                <p:oleObj name="Equation" r:id="rId3" imgW="3441600" imgH="113004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4300" y="1524000"/>
                        <a:ext cx="3441700" cy="1130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4"/>
          <p:cNvSpPr>
            <a:spLocks noGrp="1" noChangeArrowheads="1"/>
          </p:cNvSpPr>
          <p:nvPr>
            <p:ph type="title"/>
          </p:nvPr>
        </p:nvSpPr>
        <p:spPr>
          <a:xfrm>
            <a:off x="2057400" y="685800"/>
            <a:ext cx="6705600" cy="762000"/>
          </a:xfrm>
          <a:noFill/>
          <a:effectLst>
            <a:outerShdw dist="38099" dir="2700000" algn="ctr" rotWithShape="0">
              <a:schemeClr val="folHlink">
                <a:alpha val="74997"/>
              </a:schemeClr>
            </a:outerShdw>
          </a:effectLst>
        </p:spPr>
        <p:txBody>
          <a:bodyPr/>
          <a:lstStyle/>
          <a:p>
            <a:r>
              <a:rPr lang="en-US" dirty="0">
                <a:solidFill>
                  <a:srgbClr val="FF0000"/>
                </a:solidFill>
                <a:latin typeface="Verdana" charset="0"/>
              </a:rPr>
              <a:t>Example: Fourier Transform of the Rectangular Pulse</a:t>
            </a:r>
            <a:endParaRPr lang="en-US" dirty="0">
              <a:solidFill>
                <a:schemeClr val="tx1"/>
              </a:solidFill>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4" descr="fig4_20"/>
          <p:cNvPicPr>
            <a:picLocks noChangeAspect="1" noChangeArrowheads="1"/>
          </p:cNvPicPr>
          <p:nvPr/>
        </p:nvPicPr>
        <p:blipFill>
          <a:blip r:embed="rId2" cstate="print"/>
          <a:srcRect/>
          <a:stretch>
            <a:fillRect/>
          </a:stretch>
        </p:blipFill>
        <p:spPr bwMode="auto">
          <a:xfrm>
            <a:off x="2362200" y="1447800"/>
            <a:ext cx="6028180" cy="5237819"/>
          </a:xfrm>
          <a:prstGeom prst="rect">
            <a:avLst/>
          </a:prstGeom>
          <a:noFill/>
          <a:ln w="9525">
            <a:noFill/>
            <a:miter lim="800000"/>
            <a:headEnd/>
            <a:tailEnd/>
          </a:ln>
        </p:spPr>
      </p:pic>
      <p:sp>
        <p:nvSpPr>
          <p:cNvPr id="67589" name="Text Box 5"/>
          <p:cNvSpPr txBox="1">
            <a:spLocks noChangeArrowheads="1"/>
          </p:cNvSpPr>
          <p:nvPr/>
        </p:nvSpPr>
        <p:spPr bwMode="auto">
          <a:xfrm>
            <a:off x="395288" y="2286000"/>
            <a:ext cx="1981200" cy="946150"/>
          </a:xfrm>
          <a:prstGeom prst="rect">
            <a:avLst/>
          </a:prstGeom>
          <a:noFill/>
          <a:ln w="9525">
            <a:noFill/>
            <a:miter lim="800000"/>
            <a:headEnd/>
            <a:tailEnd/>
          </a:ln>
          <a:effectLst/>
        </p:spPr>
        <p:txBody>
          <a:bodyPr>
            <a:spAutoFit/>
          </a:bodyPr>
          <a:lstStyle/>
          <a:p>
            <a:pPr>
              <a:spcBef>
                <a:spcPct val="50000"/>
              </a:spcBef>
            </a:pPr>
            <a:r>
              <a:rPr lang="en-US" sz="2800">
                <a:solidFill>
                  <a:schemeClr val="accent2"/>
                </a:solidFill>
                <a:effectLst>
                  <a:outerShdw blurRad="38100" dist="38100" dir="2700000" algn="tl">
                    <a:srgbClr val="C0C0C0"/>
                  </a:outerShdw>
                </a:effectLst>
              </a:rPr>
              <a:t>amplitude spectrum</a:t>
            </a:r>
          </a:p>
        </p:txBody>
      </p:sp>
      <p:sp>
        <p:nvSpPr>
          <p:cNvPr id="67590" name="Text Box 6"/>
          <p:cNvSpPr txBox="1">
            <a:spLocks noChangeArrowheads="1"/>
          </p:cNvSpPr>
          <p:nvPr/>
        </p:nvSpPr>
        <p:spPr bwMode="auto">
          <a:xfrm>
            <a:off x="519113" y="4452938"/>
            <a:ext cx="1981200" cy="946150"/>
          </a:xfrm>
          <a:prstGeom prst="rect">
            <a:avLst/>
          </a:prstGeom>
          <a:noFill/>
          <a:ln w="9525">
            <a:noFill/>
            <a:miter lim="800000"/>
            <a:headEnd/>
            <a:tailEnd/>
          </a:ln>
          <a:effectLst/>
        </p:spPr>
        <p:txBody>
          <a:bodyPr>
            <a:spAutoFit/>
          </a:bodyPr>
          <a:lstStyle/>
          <a:p>
            <a:pPr>
              <a:spcBef>
                <a:spcPct val="50000"/>
              </a:spcBef>
            </a:pPr>
            <a:r>
              <a:rPr lang="en-US" sz="2800">
                <a:solidFill>
                  <a:schemeClr val="accent2"/>
                </a:solidFill>
                <a:effectLst>
                  <a:outerShdw blurRad="38100" dist="38100" dir="2700000" algn="tl">
                    <a:srgbClr val="C0C0C0"/>
                  </a:outerShdw>
                </a:effectLst>
              </a:rPr>
              <a:t>phase spectrum</a:t>
            </a:r>
          </a:p>
        </p:txBody>
      </p:sp>
      <p:sp>
        <p:nvSpPr>
          <p:cNvPr id="7" name="Text Box 4"/>
          <p:cNvSpPr>
            <a:spLocks noGrp="1" noChangeArrowheads="1"/>
          </p:cNvSpPr>
          <p:nvPr>
            <p:ph type="title"/>
          </p:nvPr>
        </p:nvSpPr>
        <p:spPr>
          <a:xfrm>
            <a:off x="2057400" y="685800"/>
            <a:ext cx="6705600" cy="762000"/>
          </a:xfrm>
          <a:noFill/>
          <a:effectLst>
            <a:outerShdw dist="38099" dir="2700000" algn="ctr" rotWithShape="0">
              <a:schemeClr val="folHlink">
                <a:alpha val="74997"/>
              </a:schemeClr>
            </a:outerShdw>
          </a:effectLst>
        </p:spPr>
        <p:txBody>
          <a:bodyPr/>
          <a:lstStyle/>
          <a:p>
            <a:r>
              <a:rPr lang="en-US" dirty="0">
                <a:solidFill>
                  <a:srgbClr val="FF0000"/>
                </a:solidFill>
                <a:latin typeface="Verdana" charset="0"/>
              </a:rPr>
              <a:t>Example: Fourier Transform of the Rectangular Pulse</a:t>
            </a:r>
            <a:endParaRPr lang="en-US" dirty="0">
              <a:solidFill>
                <a:schemeClr val="tx1"/>
              </a:solidFill>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1570037"/>
            <a:ext cx="7543800" cy="4525963"/>
          </a:xfrm>
        </p:spPr>
        <p:txBody>
          <a:bodyPr/>
          <a:lstStyle/>
          <a:p>
            <a:pPr marL="624078" indent="-514350">
              <a:buSzPct val="100000"/>
              <a:buFont typeface="Wingdings" pitchFamily="2" charset="2"/>
              <a:buChar char="Ø"/>
            </a:pPr>
            <a:r>
              <a:rPr lang="ar-SA" sz="2800" dirty="0"/>
              <a:t>اساسيات </a:t>
            </a:r>
            <a:r>
              <a:rPr lang="ar-SA" sz="2800" dirty="0" err="1"/>
              <a:t>الاتصالات </a:t>
            </a:r>
            <a:r>
              <a:rPr lang="ar-SA" sz="2800" dirty="0"/>
              <a:t>: </a:t>
            </a:r>
            <a:r>
              <a:rPr lang="ar-SA" sz="2800" dirty="0" err="1"/>
              <a:t>ص33</a:t>
            </a:r>
            <a:r>
              <a:rPr lang="ar-SA" sz="2800" dirty="0"/>
              <a:t> – </a:t>
            </a:r>
            <a:r>
              <a:rPr lang="ar-SA" sz="2800" dirty="0" err="1"/>
              <a:t>ص41</a:t>
            </a:r>
            <a:endParaRPr lang="ar-SA" sz="2800" dirty="0"/>
          </a:p>
          <a:p>
            <a:pPr marL="624078" indent="-514350">
              <a:buSzPct val="100000"/>
              <a:buFont typeface="Wingdings" pitchFamily="2" charset="2"/>
              <a:buChar char="Ø"/>
            </a:pPr>
            <a:r>
              <a:rPr lang="ar-SA" sz="2800" dirty="0"/>
              <a:t>  اساسيات الاتصالات </a:t>
            </a:r>
            <a:r>
              <a:rPr lang="ar-SA" sz="2800" dirty="0" err="1"/>
              <a:t>الرقمية </a:t>
            </a:r>
            <a:r>
              <a:rPr lang="ar-SA" sz="2800" dirty="0"/>
              <a:t>: </a:t>
            </a:r>
            <a:r>
              <a:rPr lang="ar-SA" sz="2800" dirty="0" err="1"/>
              <a:t>ص20</a:t>
            </a:r>
            <a:r>
              <a:rPr lang="ar-SA" sz="2800" dirty="0"/>
              <a:t> – </a:t>
            </a:r>
            <a:r>
              <a:rPr lang="ar-SA" sz="2800" dirty="0" err="1"/>
              <a:t>ص27</a:t>
            </a:r>
            <a:endParaRPr lang="ar-SA" sz="2800" dirty="0"/>
          </a:p>
          <a:p>
            <a:pPr marL="624078" indent="-514350">
              <a:buSzPct val="100000"/>
              <a:buFont typeface="Wingdings" pitchFamily="2" charset="2"/>
              <a:buChar char="Ø"/>
            </a:pPr>
            <a:r>
              <a:rPr lang="en-US" sz="2800" dirty="0"/>
              <a:t>Comm. System Engineering – </a:t>
            </a:r>
            <a:r>
              <a:rPr lang="en-US" sz="2800" dirty="0" err="1"/>
              <a:t>Proakis</a:t>
            </a:r>
            <a:endParaRPr lang="en-US" sz="2800" dirty="0"/>
          </a:p>
          <a:p>
            <a:pPr marL="624078" indent="-514350">
              <a:buSzPct val="100000"/>
              <a:buNone/>
            </a:pPr>
            <a:r>
              <a:rPr lang="en-US" sz="2800" dirty="0"/>
              <a:t>      P21 - P41</a:t>
            </a:r>
          </a:p>
          <a:p>
            <a:pPr marL="624078" indent="-514350">
              <a:buSzPct val="100000"/>
              <a:buFont typeface="Wingdings" pitchFamily="2" charset="2"/>
              <a:buChar char="Ø"/>
            </a:pPr>
            <a:r>
              <a:rPr lang="en-US" sz="2800" dirty="0"/>
              <a:t>Signal &amp; Systems-Oppenhiem-2nd, </a:t>
            </a:r>
          </a:p>
          <a:p>
            <a:pPr marL="624078" indent="-514350">
              <a:buSzPct val="100000"/>
              <a:buNone/>
            </a:pPr>
            <a:r>
              <a:rPr lang="en-US" sz="2800" dirty="0"/>
              <a:t>     Ch4 &amp; Ch5</a:t>
            </a:r>
          </a:p>
          <a:p>
            <a:pPr marL="624078" indent="-514350">
              <a:buSzPct val="100000"/>
              <a:buFont typeface="Wingdings" pitchFamily="2" charset="2"/>
              <a:buChar char="Ø"/>
            </a:pPr>
            <a:r>
              <a:rPr lang="en-US" sz="2800" dirty="0"/>
              <a:t>Signal &amp; Systems (</a:t>
            </a:r>
            <a:r>
              <a:rPr lang="en-US" sz="2800" dirty="0" err="1"/>
              <a:t>Schaum</a:t>
            </a:r>
            <a:r>
              <a:rPr lang="en-US" sz="2800" dirty="0"/>
              <a:t>) , </a:t>
            </a:r>
          </a:p>
          <a:p>
            <a:pPr marL="624078" indent="-514350">
              <a:buSzPct val="100000"/>
              <a:buNone/>
            </a:pPr>
            <a:r>
              <a:rPr lang="en-US" sz="2800" dirty="0"/>
              <a:t>     P</a:t>
            </a:r>
            <a:r>
              <a:rPr lang="ar-SA" sz="2800" dirty="0"/>
              <a:t>211</a:t>
            </a:r>
            <a:r>
              <a:rPr lang="en-US" sz="2800" dirty="0"/>
              <a:t> – P</a:t>
            </a:r>
            <a:r>
              <a:rPr lang="ar-SA" sz="2800" dirty="0"/>
              <a:t>221</a:t>
            </a:r>
          </a:p>
          <a:p>
            <a:pPr>
              <a:buNone/>
            </a:pPr>
            <a:endParaRPr lang="en-US" dirty="0"/>
          </a:p>
        </p:txBody>
      </p:sp>
      <p:sp>
        <p:nvSpPr>
          <p:cNvPr id="3" name="Title 2"/>
          <p:cNvSpPr>
            <a:spLocks noGrp="1"/>
          </p:cNvSpPr>
          <p:nvPr>
            <p:ph type="title"/>
          </p:nvPr>
        </p:nvSpPr>
        <p:spPr/>
        <p:txBody>
          <a:bodyPr/>
          <a:lstStyle/>
          <a:p>
            <a:r>
              <a:rPr lang="en-US" sz="3200" dirty="0"/>
              <a:t>Further Reading</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z="3200" dirty="0"/>
              <a:t>Fourier series </a:t>
            </a:r>
          </a:p>
        </p:txBody>
      </p:sp>
      <p:sp>
        <p:nvSpPr>
          <p:cNvPr id="18435" name="Rectangle 3"/>
          <p:cNvSpPr>
            <a:spLocks noGrp="1" noChangeArrowheads="1"/>
          </p:cNvSpPr>
          <p:nvPr>
            <p:ph type="body" idx="1"/>
          </p:nvPr>
        </p:nvSpPr>
        <p:spPr>
          <a:xfrm>
            <a:off x="457200" y="1676400"/>
            <a:ext cx="7772400" cy="4495800"/>
          </a:xfrm>
        </p:spPr>
        <p:txBody>
          <a:bodyPr/>
          <a:lstStyle/>
          <a:p>
            <a:pPr>
              <a:buNone/>
            </a:pPr>
            <a:r>
              <a:rPr lang="en-US" dirty="0">
                <a:solidFill>
                  <a:schemeClr val="bg1"/>
                </a:solidFill>
                <a:latin typeface="Calibri" pitchFamily="34" charset="0"/>
              </a:rPr>
              <a:t>Periodic signal : a signal is periodic, with fundamental period </a:t>
            </a:r>
            <a:r>
              <a:rPr lang="en-US" i="1" dirty="0">
                <a:solidFill>
                  <a:schemeClr val="bg1"/>
                </a:solidFill>
                <a:latin typeface="Calibri" pitchFamily="34" charset="0"/>
              </a:rPr>
              <a:t>T</a:t>
            </a:r>
            <a:r>
              <a:rPr lang="en-US" i="1" baseline="-25000" dirty="0">
                <a:solidFill>
                  <a:schemeClr val="bg1"/>
                </a:solidFill>
                <a:latin typeface="Calibri" pitchFamily="34" charset="0"/>
              </a:rPr>
              <a:t>0</a:t>
            </a:r>
            <a:r>
              <a:rPr lang="en-US" dirty="0">
                <a:solidFill>
                  <a:schemeClr val="bg1"/>
                </a:solidFill>
                <a:latin typeface="Calibri" pitchFamily="34" charset="0"/>
              </a:rPr>
              <a:t>, if the following is true for all </a:t>
            </a:r>
            <a:r>
              <a:rPr lang="en-US" i="1" dirty="0">
                <a:solidFill>
                  <a:schemeClr val="bg1"/>
                </a:solidFill>
                <a:latin typeface="Calibri" pitchFamily="34" charset="0"/>
              </a:rPr>
              <a:t>t</a:t>
            </a:r>
            <a:r>
              <a:rPr lang="en-US" dirty="0">
                <a:solidFill>
                  <a:schemeClr val="bg1"/>
                </a:solidFill>
                <a:latin typeface="Calibri" pitchFamily="34" charset="0"/>
              </a:rPr>
              <a:t>: </a:t>
            </a:r>
            <a:r>
              <a:rPr lang="en-US" b="1" dirty="0">
                <a:solidFill>
                  <a:schemeClr val="bg1"/>
                </a:solidFill>
                <a:latin typeface="Calibri" pitchFamily="34" charset="0"/>
              </a:rPr>
              <a:t>   </a:t>
            </a:r>
            <a:r>
              <a:rPr lang="en-US" b="1" i="1" dirty="0">
                <a:solidFill>
                  <a:schemeClr val="bg1"/>
                </a:solidFill>
                <a:latin typeface="Calibri" pitchFamily="34" charset="0"/>
              </a:rPr>
              <a:t>x(t+T</a:t>
            </a:r>
            <a:r>
              <a:rPr lang="en-US" b="1" i="1" baseline="-25000" dirty="0">
                <a:solidFill>
                  <a:schemeClr val="bg1"/>
                </a:solidFill>
                <a:latin typeface="Calibri" pitchFamily="34" charset="0"/>
              </a:rPr>
              <a:t>0</a:t>
            </a:r>
            <a:r>
              <a:rPr lang="en-US" b="1" i="1" dirty="0">
                <a:solidFill>
                  <a:schemeClr val="bg1"/>
                </a:solidFill>
                <a:latin typeface="Calibri" pitchFamily="34" charset="0"/>
              </a:rPr>
              <a:t>)=x(t)     </a:t>
            </a:r>
            <a:r>
              <a:rPr lang="en-US" i="1" dirty="0">
                <a:solidFill>
                  <a:schemeClr val="bg1"/>
                </a:solidFill>
                <a:latin typeface="Calibri" pitchFamily="34" charset="0"/>
              </a:rPr>
              <a:t>,</a:t>
            </a:r>
            <a:r>
              <a:rPr lang="en-US" dirty="0">
                <a:solidFill>
                  <a:schemeClr val="bg1"/>
                </a:solidFill>
                <a:latin typeface="Calibri" pitchFamily="34" charset="0"/>
              </a:rPr>
              <a:t> this means that the a function of time with period </a:t>
            </a:r>
            <a:r>
              <a:rPr lang="en-US" i="1" dirty="0">
                <a:solidFill>
                  <a:schemeClr val="bg1"/>
                </a:solidFill>
                <a:latin typeface="Calibri" pitchFamily="34" charset="0"/>
              </a:rPr>
              <a:t>T</a:t>
            </a:r>
            <a:r>
              <a:rPr lang="en-US" i="1" baseline="-25000" dirty="0">
                <a:solidFill>
                  <a:schemeClr val="bg1"/>
                </a:solidFill>
                <a:latin typeface="Calibri" pitchFamily="34" charset="0"/>
              </a:rPr>
              <a:t>0 </a:t>
            </a:r>
            <a:r>
              <a:rPr lang="en-US" dirty="0">
                <a:solidFill>
                  <a:schemeClr val="bg1"/>
                </a:solidFill>
                <a:latin typeface="Calibri" pitchFamily="34" charset="0"/>
              </a:rPr>
              <a:t> will have the same value in </a:t>
            </a:r>
            <a:r>
              <a:rPr lang="en-US" i="1" dirty="0">
                <a:solidFill>
                  <a:schemeClr val="bg1"/>
                </a:solidFill>
                <a:latin typeface="Calibri" pitchFamily="34" charset="0"/>
              </a:rPr>
              <a:t>T</a:t>
            </a:r>
            <a:r>
              <a:rPr lang="en-US" i="1" baseline="-25000" dirty="0">
                <a:solidFill>
                  <a:schemeClr val="bg1"/>
                </a:solidFill>
                <a:latin typeface="Calibri" pitchFamily="34" charset="0"/>
              </a:rPr>
              <a:t>0  </a:t>
            </a:r>
            <a:r>
              <a:rPr lang="en-US" dirty="0">
                <a:solidFill>
                  <a:schemeClr val="bg1"/>
                </a:solidFill>
                <a:latin typeface="Calibri" pitchFamily="34" charset="0"/>
              </a:rPr>
              <a:t>seconds. Note that a periodic function with fundamental period </a:t>
            </a:r>
            <a:r>
              <a:rPr lang="en-US" i="1" dirty="0">
                <a:solidFill>
                  <a:schemeClr val="bg1"/>
                </a:solidFill>
                <a:latin typeface="Calibri" pitchFamily="34" charset="0"/>
              </a:rPr>
              <a:t>T</a:t>
            </a:r>
            <a:r>
              <a:rPr lang="en-US" i="1" baseline="-25000" dirty="0">
                <a:solidFill>
                  <a:schemeClr val="bg1"/>
                </a:solidFill>
                <a:latin typeface="Calibri" pitchFamily="34" charset="0"/>
              </a:rPr>
              <a:t>0 </a:t>
            </a:r>
            <a:r>
              <a:rPr lang="en-US" dirty="0">
                <a:solidFill>
                  <a:schemeClr val="bg1"/>
                </a:solidFill>
                <a:latin typeface="Calibri" pitchFamily="34" charset="0"/>
              </a:rPr>
              <a:t> is also periodic with period </a:t>
            </a:r>
            <a:r>
              <a:rPr lang="en-US" i="1" dirty="0">
                <a:solidFill>
                  <a:schemeClr val="bg1"/>
                </a:solidFill>
                <a:latin typeface="Calibri" pitchFamily="34" charset="0"/>
              </a:rPr>
              <a:t>2T</a:t>
            </a:r>
            <a:r>
              <a:rPr lang="en-US" i="1" baseline="-25000" dirty="0">
                <a:solidFill>
                  <a:schemeClr val="bg1"/>
                </a:solidFill>
                <a:latin typeface="Calibri" pitchFamily="34" charset="0"/>
              </a:rPr>
              <a:t>0</a:t>
            </a:r>
            <a:r>
              <a:rPr lang="en-US" dirty="0">
                <a:solidFill>
                  <a:schemeClr val="bg1"/>
                </a:solidFill>
                <a:latin typeface="Calibri" pitchFamily="34" charset="0"/>
              </a:rPr>
              <a:t>. So the fundamental period is the value of </a:t>
            </a:r>
            <a:r>
              <a:rPr lang="en-US" i="1" dirty="0">
                <a:solidFill>
                  <a:schemeClr val="bg1"/>
                </a:solidFill>
                <a:latin typeface="Calibri" pitchFamily="34" charset="0"/>
              </a:rPr>
              <a:t>T</a:t>
            </a:r>
            <a:r>
              <a:rPr lang="en-US" i="1" baseline="-25000" dirty="0">
                <a:solidFill>
                  <a:schemeClr val="bg1"/>
                </a:solidFill>
                <a:latin typeface="Calibri" pitchFamily="34" charset="0"/>
              </a:rPr>
              <a:t>0 </a:t>
            </a:r>
            <a:r>
              <a:rPr lang="en-US" dirty="0">
                <a:solidFill>
                  <a:schemeClr val="bg1"/>
                </a:solidFill>
                <a:latin typeface="Calibri" pitchFamily="34" charset="0"/>
              </a:rPr>
              <a:t> (greater than zero) that is the smallest possible </a:t>
            </a:r>
            <a:r>
              <a:rPr lang="en-US" i="1" dirty="0">
                <a:solidFill>
                  <a:schemeClr val="bg1"/>
                </a:solidFill>
                <a:latin typeface="Calibri" pitchFamily="34" charset="0"/>
              </a:rPr>
              <a:t> T</a:t>
            </a:r>
            <a:r>
              <a:rPr lang="en-US" i="1" baseline="-25000" dirty="0">
                <a:solidFill>
                  <a:schemeClr val="bg1"/>
                </a:solidFill>
                <a:latin typeface="Calibri" pitchFamily="34" charset="0"/>
              </a:rPr>
              <a:t>0 </a:t>
            </a:r>
            <a:r>
              <a:rPr lang="en-US" dirty="0">
                <a:solidFill>
                  <a:schemeClr val="bg1"/>
                </a:solidFill>
                <a:latin typeface="Calibri" pitchFamily="34" charset="0"/>
              </a:rPr>
              <a:t> for which equation is always true. </a:t>
            </a:r>
          </a:p>
          <a:p>
            <a:pPr>
              <a:buNone/>
            </a:pPr>
            <a:endParaRPr lang="en-US" dirty="0">
              <a:solidFill>
                <a:schemeClr val="bg1"/>
              </a:solidFill>
              <a:latin typeface="Calibri" pitchFamily="34" charset="0"/>
            </a:endParaRPr>
          </a:p>
        </p:txBody>
      </p:sp>
      <p:pic>
        <p:nvPicPr>
          <p:cNvPr id="6" name="Picture 5" descr="C:\Users\MohmDZ\Desktop\images.png"/>
          <p:cNvPicPr>
            <a:picLocks noChangeAspect="1" noChangeArrowheads="1"/>
          </p:cNvPicPr>
          <p:nvPr/>
        </p:nvPicPr>
        <p:blipFill>
          <a:blip r:embed="rId2" cstate="print"/>
          <a:srcRect/>
          <a:stretch>
            <a:fillRect/>
          </a:stretch>
        </p:blipFill>
        <p:spPr bwMode="auto">
          <a:xfrm rot="15838694">
            <a:off x="7797217" y="272971"/>
            <a:ext cx="762000" cy="889000"/>
          </a:xfrm>
          <a:prstGeom prst="rect">
            <a:avLst/>
          </a:prstGeom>
          <a:noFill/>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914400" y="1600200"/>
            <a:ext cx="7391400" cy="3886200"/>
          </a:xfrm>
        </p:spPr>
        <p:txBody>
          <a:bodyPr/>
          <a:lstStyle/>
          <a:p>
            <a:pPr>
              <a:buNone/>
            </a:pPr>
            <a:r>
              <a:rPr lang="en-US" dirty="0">
                <a:solidFill>
                  <a:schemeClr val="bg1"/>
                </a:solidFill>
                <a:latin typeface="+mn-lt"/>
                <a:ea typeface="+mn-ea"/>
                <a:cs typeface="+mn-cs"/>
              </a:rPr>
              <a:t>A Fourier Series, with period </a:t>
            </a:r>
            <a:r>
              <a:rPr lang="en-US" i="1" dirty="0">
                <a:solidFill>
                  <a:schemeClr val="bg1"/>
                </a:solidFill>
                <a:latin typeface="Calibri" pitchFamily="34" charset="0"/>
              </a:rPr>
              <a:t>T</a:t>
            </a:r>
            <a:r>
              <a:rPr lang="en-US" i="1" baseline="-25000" dirty="0">
                <a:solidFill>
                  <a:schemeClr val="bg1"/>
                </a:solidFill>
                <a:latin typeface="Calibri" pitchFamily="34" charset="0"/>
              </a:rPr>
              <a:t>0</a:t>
            </a:r>
            <a:r>
              <a:rPr lang="en-US" dirty="0">
                <a:solidFill>
                  <a:schemeClr val="bg1"/>
                </a:solidFill>
                <a:latin typeface="+mn-lt"/>
                <a:ea typeface="+mn-ea"/>
                <a:cs typeface="+mn-cs"/>
              </a:rPr>
              <a:t>, is an infinite sum of sinusoidal functions (cosine and sine), each with a frequency that is an integer multiple of 1/</a:t>
            </a:r>
            <a:r>
              <a:rPr lang="en-US" i="1" dirty="0">
                <a:solidFill>
                  <a:schemeClr val="bg1"/>
                </a:solidFill>
                <a:latin typeface="Calibri" pitchFamily="34" charset="0"/>
              </a:rPr>
              <a:t>T</a:t>
            </a:r>
            <a:r>
              <a:rPr lang="en-US" i="1" baseline="-25000" dirty="0">
                <a:solidFill>
                  <a:schemeClr val="bg1"/>
                </a:solidFill>
                <a:latin typeface="Calibri" pitchFamily="34" charset="0"/>
              </a:rPr>
              <a:t>0 </a:t>
            </a:r>
            <a:r>
              <a:rPr lang="en-US" dirty="0">
                <a:solidFill>
                  <a:schemeClr val="bg1"/>
                </a:solidFill>
                <a:latin typeface="+mn-lt"/>
                <a:ea typeface="+mn-ea"/>
                <a:cs typeface="+mn-cs"/>
              </a:rPr>
              <a:t> (the inverse of the fundamental period). The Fourier Series also includes a constant, and hence can be written as:</a:t>
            </a:r>
            <a:endParaRPr lang="en-US" dirty="0"/>
          </a:p>
        </p:txBody>
      </p:sp>
      <p:sp>
        <p:nvSpPr>
          <p:cNvPr id="8" name="Title 1"/>
          <p:cNvSpPr>
            <a:spLocks noGrp="1"/>
          </p:cNvSpPr>
          <p:nvPr>
            <p:ph type="title"/>
          </p:nvPr>
        </p:nvSpPr>
        <p:spPr>
          <a:xfrm>
            <a:off x="1981200" y="819150"/>
            <a:ext cx="5791200" cy="533400"/>
          </a:xfrm>
        </p:spPr>
        <p:txBody>
          <a:bodyPr/>
          <a:lstStyle/>
          <a:p>
            <a:r>
              <a:rPr lang="en-US" sz="3200" dirty="0"/>
              <a:t>Fourier series </a:t>
            </a:r>
          </a:p>
        </p:txBody>
      </p:sp>
      <p:pic>
        <p:nvPicPr>
          <p:cNvPr id="9" name="Picture 8" descr="C:\Users\MohmDZ\Desktop\images.png"/>
          <p:cNvPicPr>
            <a:picLocks noChangeAspect="1" noChangeArrowheads="1"/>
          </p:cNvPicPr>
          <p:nvPr/>
        </p:nvPicPr>
        <p:blipFill>
          <a:blip r:embed="rId3" cstate="print"/>
          <a:srcRect/>
          <a:stretch>
            <a:fillRect/>
          </a:stretch>
        </p:blipFill>
        <p:spPr bwMode="auto">
          <a:xfrm rot="15838694">
            <a:off x="7797217" y="272971"/>
            <a:ext cx="762000" cy="889000"/>
          </a:xfrm>
          <a:prstGeom prst="rect">
            <a:avLst/>
          </a:prstGeom>
          <a:noFill/>
        </p:spPr>
      </p:pic>
      <p:pic>
        <p:nvPicPr>
          <p:cNvPr id="19461" name="Picture 5" descr="fourier series is an infinite sum of sinusoids"/>
          <p:cNvPicPr>
            <a:picLocks noChangeAspect="1" noChangeArrowheads="1"/>
          </p:cNvPicPr>
          <p:nvPr/>
        </p:nvPicPr>
        <p:blipFill>
          <a:blip r:embed="rId4" cstate="print"/>
          <a:srcRect/>
          <a:stretch>
            <a:fillRect/>
          </a:stretch>
        </p:blipFill>
        <p:spPr bwMode="auto">
          <a:xfrm>
            <a:off x="3200400" y="3810000"/>
            <a:ext cx="4714875" cy="1809751"/>
          </a:xfrm>
          <a:prstGeom prst="rect">
            <a:avLst/>
          </a:prstGeom>
          <a:noFill/>
        </p:spPr>
      </p:pic>
      <p:sp>
        <p:nvSpPr>
          <p:cNvPr id="11" name="Rectangle 10"/>
          <p:cNvSpPr/>
          <p:nvPr/>
        </p:nvSpPr>
        <p:spPr>
          <a:xfrm>
            <a:off x="838200" y="5769114"/>
            <a:ext cx="7467600" cy="707886"/>
          </a:xfrm>
          <a:prstGeom prst="rect">
            <a:avLst/>
          </a:prstGeom>
        </p:spPr>
        <p:txBody>
          <a:bodyPr wrap="square">
            <a:spAutoFit/>
          </a:bodyPr>
          <a:lstStyle/>
          <a:p>
            <a:pPr algn="ctr"/>
            <a:r>
              <a:rPr lang="en-US" sz="2000" dirty="0">
                <a:solidFill>
                  <a:schemeClr val="bg1"/>
                </a:solidFill>
              </a:rPr>
              <a:t>The constants </a:t>
            </a:r>
            <a:r>
              <a:rPr lang="en-US" sz="2000" i="1" dirty="0">
                <a:solidFill>
                  <a:schemeClr val="bg1"/>
                </a:solidFill>
              </a:rPr>
              <a:t>a</a:t>
            </a:r>
            <a:r>
              <a:rPr lang="en-US" sz="2000" i="1" baseline="-25000" dirty="0">
                <a:solidFill>
                  <a:schemeClr val="bg1"/>
                </a:solidFill>
                <a:latin typeface="Calibri" pitchFamily="34" charset="0"/>
              </a:rPr>
              <a:t>m</a:t>
            </a:r>
            <a:r>
              <a:rPr lang="en-US" sz="2000" dirty="0">
                <a:solidFill>
                  <a:schemeClr val="bg1"/>
                </a:solidFill>
              </a:rPr>
              <a:t>, </a:t>
            </a:r>
            <a:r>
              <a:rPr lang="en-US" sz="2000" i="1" dirty="0" err="1">
                <a:solidFill>
                  <a:schemeClr val="bg1"/>
                </a:solidFill>
              </a:rPr>
              <a:t>b</a:t>
            </a:r>
            <a:r>
              <a:rPr lang="en-US" sz="2000" i="1" baseline="-25000" dirty="0" err="1">
                <a:solidFill>
                  <a:schemeClr val="bg1"/>
                </a:solidFill>
                <a:latin typeface="Calibri" pitchFamily="34" charset="0"/>
              </a:rPr>
              <a:t>n</a:t>
            </a:r>
            <a:r>
              <a:rPr lang="en-US" sz="2000" dirty="0">
                <a:solidFill>
                  <a:schemeClr val="bg1"/>
                </a:solidFill>
              </a:rPr>
              <a:t> are the coefficients of the Fourier Series. These determine the relative weights for each of the sinusoids.</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5A32F5-DD0A-C045-6AAA-2CBCB85C0CD1}"/>
              </a:ext>
            </a:extLst>
          </p:cNvPr>
          <p:cNvSpPr>
            <a:spLocks noGrp="1"/>
          </p:cNvSpPr>
          <p:nvPr>
            <p:ph idx="1"/>
          </p:nvPr>
        </p:nvSpPr>
        <p:spPr>
          <a:xfrm>
            <a:off x="762000" y="1752600"/>
            <a:ext cx="7010400" cy="3886200"/>
          </a:xfrm>
        </p:spPr>
        <p:txBody>
          <a:bodyPr/>
          <a:lstStyle/>
          <a:p>
            <a:pPr>
              <a:buFont typeface="Arial" panose="020B0604020202020204" pitchFamily="34" charset="0"/>
              <a:buChar char="•"/>
            </a:pPr>
            <a:r>
              <a:rPr lang="en-US" dirty="0">
                <a:solidFill>
                  <a:schemeClr val="bg1"/>
                </a:solidFill>
                <a:latin typeface="Calibri" pitchFamily="34" charset="0"/>
              </a:rPr>
              <a:t>The </a:t>
            </a:r>
            <a:r>
              <a:rPr lang="en-US" b="1" dirty="0">
                <a:solidFill>
                  <a:schemeClr val="bg1"/>
                </a:solidFill>
                <a:latin typeface="Calibri" pitchFamily="34" charset="0"/>
              </a:rPr>
              <a:t>Fourier Series</a:t>
            </a:r>
            <a:r>
              <a:rPr lang="en-US" dirty="0">
                <a:solidFill>
                  <a:schemeClr val="bg1"/>
                </a:solidFill>
                <a:latin typeface="Calibri" pitchFamily="34" charset="0"/>
              </a:rPr>
              <a:t> breaks down a periodic function into the sum of sinusoidal functions. It is the Fourier Transform for periodic functions</a:t>
            </a:r>
            <a:r>
              <a:rPr lang="en-US" dirty="0">
                <a:latin typeface="Calibri" pitchFamily="34" charset="0"/>
              </a:rPr>
              <a:t>, </a:t>
            </a:r>
            <a:r>
              <a:rPr lang="en-US" b="0" i="0" dirty="0">
                <a:solidFill>
                  <a:srgbClr val="414152"/>
                </a:solidFill>
                <a:effectLst/>
                <a:latin typeface="-apple-system"/>
              </a:rPr>
              <a:t>. </a:t>
            </a:r>
            <a:r>
              <a:rPr lang="en-US" dirty="0">
                <a:latin typeface="Calibri" pitchFamily="34" charset="0"/>
              </a:rPr>
              <a:t>Each wave in the sum, or harmonic, has a frequency that is an integral multiple of the periodic function’s fundamental frequency.</a:t>
            </a:r>
            <a:endParaRPr lang="en-US" dirty="0">
              <a:solidFill>
                <a:srgbClr val="414152"/>
              </a:solidFill>
              <a:latin typeface="-apple-system"/>
            </a:endParaRPr>
          </a:p>
          <a:p>
            <a:pPr algn="l">
              <a:buFont typeface="Arial" panose="020B0604020202020204" pitchFamily="34" charset="0"/>
              <a:buChar char="•"/>
            </a:pPr>
            <a:r>
              <a:rPr lang="en-US" dirty="0">
                <a:solidFill>
                  <a:srgbClr val="414152"/>
                </a:solidFill>
                <a:latin typeface="-apple-system"/>
              </a:rPr>
              <a:t>A Fourier series might have an unlimited number of harmonics</a:t>
            </a:r>
          </a:p>
          <a:p>
            <a:pPr algn="l">
              <a:buFont typeface="Arial" panose="020B0604020202020204" pitchFamily="34" charset="0"/>
              <a:buChar char="•"/>
            </a:pPr>
            <a:r>
              <a:rPr lang="en-US" b="0" i="0" dirty="0">
                <a:solidFill>
                  <a:srgbClr val="273239"/>
                </a:solidFill>
                <a:effectLst/>
                <a:latin typeface="Nunito" panose="020F0502020204030204" pitchFamily="2" charset="0"/>
              </a:rPr>
              <a:t>Summing some, but not all, of the harmonics in a function’s Fourier series, yields an approximation to that function. </a:t>
            </a:r>
            <a:endParaRPr lang="en-US" b="0" i="0" dirty="0">
              <a:solidFill>
                <a:srgbClr val="414152"/>
              </a:solidFill>
              <a:effectLst/>
              <a:latin typeface="-apple-system"/>
            </a:endParaRPr>
          </a:p>
          <a:p>
            <a:pPr marL="0" indent="0">
              <a:buNone/>
            </a:pPr>
            <a:br>
              <a:rPr lang="en-US" dirty="0"/>
            </a:br>
            <a:endParaRPr lang="en-US" dirty="0"/>
          </a:p>
        </p:txBody>
      </p:sp>
    </p:spTree>
    <p:extLst>
      <p:ext uri="{BB962C8B-B14F-4D97-AF65-F5344CB8AC3E}">
        <p14:creationId xmlns:p14="http://schemas.microsoft.com/office/powerpoint/2010/main" val="2029889320"/>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B7A387-BA32-D943-31D5-B7715BF42B29}"/>
              </a:ext>
            </a:extLst>
          </p:cNvPr>
          <p:cNvSpPr>
            <a:spLocks noGrp="1"/>
          </p:cNvSpPr>
          <p:nvPr>
            <p:ph idx="1"/>
          </p:nvPr>
        </p:nvSpPr>
        <p:spPr/>
        <p:txBody>
          <a:bodyPr/>
          <a:lstStyle/>
          <a:p>
            <a:r>
              <a:rPr lang="en-US" b="0" i="0" dirty="0">
                <a:solidFill>
                  <a:srgbClr val="414152"/>
                </a:solidFill>
                <a:effectLst/>
                <a:latin typeface="-apple-system"/>
              </a:rPr>
              <a:t>In terms of Fourier series, an even function has only cosine terms (and possibly a constant term).</a:t>
            </a:r>
          </a:p>
          <a:p>
            <a:r>
              <a:rPr lang="en-US" b="0" i="0" dirty="0">
                <a:solidFill>
                  <a:srgbClr val="414152"/>
                </a:solidFill>
                <a:effectLst/>
                <a:latin typeface="-apple-system"/>
              </a:rPr>
              <a:t> In terms of Fourier series, an odd function has only sine terms. </a:t>
            </a:r>
          </a:p>
          <a:p>
            <a:r>
              <a:rPr lang="en-US" b="0" i="0" dirty="0">
                <a:solidFill>
                  <a:srgbClr val="414152"/>
                </a:solidFill>
                <a:effectLst/>
                <a:latin typeface="-apple-system"/>
              </a:rPr>
              <a:t>In the context of Fourier series, a function can be decomposed into its even and odd parts. </a:t>
            </a:r>
          </a:p>
          <a:p>
            <a:endParaRPr lang="en-US" dirty="0"/>
          </a:p>
        </p:txBody>
      </p:sp>
    </p:spTree>
    <p:extLst>
      <p:ext uri="{BB962C8B-B14F-4D97-AF65-F5344CB8AC3E}">
        <p14:creationId xmlns:p14="http://schemas.microsoft.com/office/powerpoint/2010/main" val="3711069462"/>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B7A387-BA32-D943-31D5-B7715BF42B29}"/>
              </a:ext>
            </a:extLst>
          </p:cNvPr>
          <p:cNvSpPr>
            <a:spLocks noGrp="1"/>
          </p:cNvSpPr>
          <p:nvPr>
            <p:ph idx="1"/>
          </p:nvPr>
        </p:nvSpPr>
        <p:spPr/>
        <p:txBody>
          <a:bodyPr/>
          <a:lstStyle/>
          <a:p>
            <a:r>
              <a:rPr lang="en-US" b="0" i="0" dirty="0">
                <a:solidFill>
                  <a:srgbClr val="414152"/>
                </a:solidFill>
                <a:effectLst/>
                <a:latin typeface="-apple-system"/>
              </a:rPr>
              <a:t>In terms of Fourier series, an even function has only cosine terms (and possibly a constant term).</a:t>
            </a:r>
          </a:p>
          <a:p>
            <a:r>
              <a:rPr lang="en-US" b="0" i="0" dirty="0">
                <a:solidFill>
                  <a:srgbClr val="414152"/>
                </a:solidFill>
                <a:effectLst/>
                <a:latin typeface="-apple-system"/>
              </a:rPr>
              <a:t> In terms of Fourier series, an odd function has only sine terms. </a:t>
            </a:r>
          </a:p>
          <a:p>
            <a:r>
              <a:rPr lang="en-US" b="0" i="0" dirty="0">
                <a:solidFill>
                  <a:srgbClr val="414152"/>
                </a:solidFill>
                <a:effectLst/>
                <a:latin typeface="-apple-system"/>
              </a:rPr>
              <a:t>In the context of Fourier series, a function can be decomposed into its even and odd parts. </a:t>
            </a:r>
          </a:p>
          <a:p>
            <a:endParaRPr lang="en-US" dirty="0"/>
          </a:p>
        </p:txBody>
      </p:sp>
    </p:spTree>
    <p:extLst>
      <p:ext uri="{BB962C8B-B14F-4D97-AF65-F5344CB8AC3E}">
        <p14:creationId xmlns:p14="http://schemas.microsoft.com/office/powerpoint/2010/main" val="3389716306"/>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fig4_7"/>
          <p:cNvPicPr>
            <a:picLocks noGrp="1" noChangeAspect="1" noChangeArrowheads="1"/>
          </p:cNvPicPr>
          <p:nvPr>
            <p:ph idx="1"/>
          </p:nvPr>
        </p:nvPicPr>
        <p:blipFill>
          <a:blip r:embed="rId2" cstate="print"/>
          <a:srcRect/>
          <a:stretch>
            <a:fillRect/>
          </a:stretch>
        </p:blipFill>
        <p:spPr bwMode="auto">
          <a:xfrm>
            <a:off x="1219200" y="1752600"/>
            <a:ext cx="6568921" cy="4191000"/>
          </a:xfrm>
          <a:prstGeom prst="rect">
            <a:avLst/>
          </a:prstGeom>
          <a:noFill/>
          <a:ln w="9525">
            <a:noFill/>
            <a:miter lim="800000"/>
            <a:headEnd/>
            <a:tailEnd/>
          </a:ln>
        </p:spPr>
      </p:pic>
      <p:sp>
        <p:nvSpPr>
          <p:cNvPr id="5" name="Title 1"/>
          <p:cNvSpPr>
            <a:spLocks noGrp="1"/>
          </p:cNvSpPr>
          <p:nvPr>
            <p:ph type="title"/>
          </p:nvPr>
        </p:nvSpPr>
        <p:spPr>
          <a:xfrm>
            <a:off x="1981200" y="819150"/>
            <a:ext cx="5791200" cy="533400"/>
          </a:xfrm>
        </p:spPr>
        <p:txBody>
          <a:bodyPr/>
          <a:lstStyle/>
          <a:p>
            <a:r>
              <a:rPr lang="en-US" sz="3200" dirty="0"/>
              <a:t>Fourier series </a:t>
            </a:r>
          </a:p>
        </p:txBody>
      </p:sp>
      <p:pic>
        <p:nvPicPr>
          <p:cNvPr id="6" name="Picture 5" descr="C:\Users\MohmDZ\Desktop\images.png"/>
          <p:cNvPicPr>
            <a:picLocks noChangeAspect="1" noChangeArrowheads="1"/>
          </p:cNvPicPr>
          <p:nvPr/>
        </p:nvPicPr>
        <p:blipFill>
          <a:blip r:embed="rId3" cstate="print"/>
          <a:srcRect/>
          <a:stretch>
            <a:fillRect/>
          </a:stretch>
        </p:blipFill>
        <p:spPr bwMode="auto">
          <a:xfrm rot="15838694">
            <a:off x="7797217" y="272971"/>
            <a:ext cx="762000" cy="889000"/>
          </a:xfrm>
          <a:prstGeom prst="rect">
            <a:avLst/>
          </a:prstGeom>
          <a:noFill/>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752600"/>
            <a:ext cx="7315200" cy="4343400"/>
          </a:xfrm>
        </p:spPr>
        <p:txBody>
          <a:bodyPr/>
          <a:lstStyle/>
          <a:p>
            <a:pPr>
              <a:buNone/>
            </a:pPr>
            <a:r>
              <a:rPr lang="en-US" dirty="0"/>
              <a:t>The Fourier Transform decomposes any function into a sum of sinusoidal basis functions. Each of these basis functions is a complex exponential of a different frequency. The Fourier Transform therefore gives us a unique way of viewing any function - as the sum of simple sinusoids.</a:t>
            </a:r>
          </a:p>
          <a:p>
            <a:pPr>
              <a:buNone/>
            </a:pPr>
            <a:r>
              <a:rPr lang="en-US" dirty="0"/>
              <a:t>The Fourier Series showed us how to rewrite any periodic function into a sum of sinusoids. The Fourier Transform is the extension of this idea to non-periodic functions.</a:t>
            </a:r>
          </a:p>
          <a:p>
            <a:endParaRPr lang="en-US" dirty="0"/>
          </a:p>
        </p:txBody>
      </p:sp>
      <p:sp>
        <p:nvSpPr>
          <p:cNvPr id="4" name="Text Box 4"/>
          <p:cNvSpPr>
            <a:spLocks noGrp="1" noChangeArrowheads="1"/>
          </p:cNvSpPr>
          <p:nvPr>
            <p:ph type="title"/>
          </p:nvPr>
        </p:nvSpPr>
        <p:spPr>
          <a:xfrm>
            <a:off x="2362200" y="762000"/>
            <a:ext cx="4953000" cy="685800"/>
          </a:xfrm>
          <a:noFill/>
          <a:effectLst>
            <a:outerShdw dist="38099" dir="2700000" algn="ctr" rotWithShape="0">
              <a:schemeClr val="folHlink">
                <a:alpha val="74997"/>
              </a:schemeClr>
            </a:outerShdw>
          </a:effectLst>
        </p:spPr>
        <p:txBody>
          <a:bodyPr/>
          <a:lstStyle/>
          <a:p>
            <a:r>
              <a:rPr lang="en-US" sz="3200" dirty="0">
                <a:solidFill>
                  <a:srgbClr val="FF0000"/>
                </a:solidFill>
                <a:latin typeface="Verdana" charset="0"/>
              </a:rPr>
              <a:t>Fourier Transform</a:t>
            </a:r>
            <a:endParaRPr lang="en-US" sz="3200" dirty="0">
              <a:solidFill>
                <a:schemeClr val="tx1"/>
              </a:solidFill>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914400" y="1676400"/>
            <a:ext cx="7315200" cy="4419600"/>
          </a:xfrm>
        </p:spPr>
        <p:txBody>
          <a:bodyPr/>
          <a:lstStyle/>
          <a:p>
            <a:pPr eaLnBrk="1" hangingPunct="1">
              <a:lnSpc>
                <a:spcPct val="90000"/>
              </a:lnSpc>
            </a:pPr>
            <a:r>
              <a:rPr lang="en-US" dirty="0"/>
              <a:t>We have seen that periodic signals can be represented with the Fourier series</a:t>
            </a:r>
          </a:p>
          <a:p>
            <a:pPr eaLnBrk="1" hangingPunct="1">
              <a:lnSpc>
                <a:spcPct val="90000"/>
              </a:lnSpc>
            </a:pPr>
            <a:r>
              <a:rPr lang="en-US" dirty="0"/>
              <a:t>Can </a:t>
            </a:r>
            <a:r>
              <a:rPr lang="en-US" dirty="0" err="1">
                <a:solidFill>
                  <a:schemeClr val="accent2"/>
                </a:solidFill>
                <a:effectLst>
                  <a:outerShdw blurRad="38100" dist="38100" dir="2700000" algn="tl">
                    <a:srgbClr val="C0C0C0"/>
                  </a:outerShdw>
                </a:effectLst>
              </a:rPr>
              <a:t>aperiodic</a:t>
            </a:r>
            <a:r>
              <a:rPr lang="en-US" dirty="0">
                <a:solidFill>
                  <a:schemeClr val="accent2"/>
                </a:solidFill>
                <a:effectLst>
                  <a:outerShdw blurRad="38100" dist="38100" dir="2700000" algn="tl">
                    <a:srgbClr val="C0C0C0"/>
                  </a:outerShdw>
                </a:effectLst>
              </a:rPr>
              <a:t> signals</a:t>
            </a:r>
            <a:r>
              <a:rPr lang="en-US" dirty="0"/>
              <a:t> be analyzed in terms of frequency components?</a:t>
            </a:r>
          </a:p>
          <a:p>
            <a:pPr eaLnBrk="1" hangingPunct="1">
              <a:lnSpc>
                <a:spcPct val="90000"/>
              </a:lnSpc>
            </a:pPr>
            <a:r>
              <a:rPr lang="en-US" dirty="0"/>
              <a:t>Yes, and the Fourier transform provides the tool for this analysis</a:t>
            </a:r>
          </a:p>
          <a:p>
            <a:pPr eaLnBrk="1" hangingPunct="1">
              <a:lnSpc>
                <a:spcPct val="90000"/>
              </a:lnSpc>
            </a:pPr>
            <a:r>
              <a:rPr lang="en-US" dirty="0"/>
              <a:t>The major difference </a:t>
            </a:r>
            <a:r>
              <a:rPr lang="en-US" dirty="0" err="1"/>
              <a:t>w.r.t</a:t>
            </a:r>
            <a:r>
              <a:rPr lang="en-US" dirty="0"/>
              <a:t>. the line spectra of periodic signals is that the </a:t>
            </a:r>
            <a:r>
              <a:rPr lang="en-US" dirty="0">
                <a:solidFill>
                  <a:schemeClr val="accent2"/>
                </a:solidFill>
                <a:effectLst>
                  <a:outerShdw blurRad="38100" dist="38100" dir="2700000" algn="tl">
                    <a:srgbClr val="C0C0C0"/>
                  </a:outerShdw>
                </a:effectLst>
              </a:rPr>
              <a:t>spectra of </a:t>
            </a:r>
            <a:r>
              <a:rPr lang="en-US" dirty="0" err="1">
                <a:solidFill>
                  <a:schemeClr val="accent2"/>
                </a:solidFill>
                <a:effectLst>
                  <a:outerShdw blurRad="38100" dist="38100" dir="2700000" algn="tl">
                    <a:srgbClr val="C0C0C0"/>
                  </a:outerShdw>
                </a:effectLst>
              </a:rPr>
              <a:t>aperiodic</a:t>
            </a:r>
            <a:r>
              <a:rPr lang="en-US" dirty="0">
                <a:solidFill>
                  <a:schemeClr val="accent2"/>
                </a:solidFill>
                <a:effectLst>
                  <a:outerShdw blurRad="38100" dist="38100" dir="2700000" algn="tl">
                    <a:srgbClr val="C0C0C0"/>
                  </a:outerShdw>
                </a:effectLst>
              </a:rPr>
              <a:t> signals</a:t>
            </a:r>
            <a:r>
              <a:rPr lang="en-US" dirty="0"/>
              <a:t> are defined for all real values of the frequency variable     not just for a discrete set of values</a:t>
            </a:r>
          </a:p>
        </p:txBody>
      </p:sp>
      <p:sp>
        <p:nvSpPr>
          <p:cNvPr id="20484" name="Text Box 4"/>
          <p:cNvSpPr>
            <a:spLocks noGrp="1" noChangeArrowheads="1"/>
          </p:cNvSpPr>
          <p:nvPr>
            <p:ph type="title"/>
          </p:nvPr>
        </p:nvSpPr>
        <p:spPr>
          <a:xfrm>
            <a:off x="2362200" y="762000"/>
            <a:ext cx="4953000" cy="685800"/>
          </a:xfrm>
          <a:noFill/>
          <a:effectLst>
            <a:outerShdw dist="38099" dir="2700000" algn="ctr" rotWithShape="0">
              <a:schemeClr val="folHlink">
                <a:alpha val="74997"/>
              </a:schemeClr>
            </a:outerShdw>
          </a:effectLst>
        </p:spPr>
        <p:txBody>
          <a:bodyPr/>
          <a:lstStyle/>
          <a:p>
            <a:r>
              <a:rPr lang="en-US" sz="3600" dirty="0">
                <a:solidFill>
                  <a:srgbClr val="FF0000"/>
                </a:solidFill>
                <a:latin typeface="Verdana" charset="0"/>
              </a:rPr>
              <a:t>Fourier Transform</a:t>
            </a:r>
            <a:endParaRPr lang="en-US" sz="3600" dirty="0">
              <a:solidFill>
                <a:schemeClr val="tx1"/>
              </a:solidFill>
            </a:endParaRPr>
          </a:p>
        </p:txBody>
      </p:sp>
      <p:graphicFrame>
        <p:nvGraphicFramePr>
          <p:cNvPr id="26626" name="Object 2"/>
          <p:cNvGraphicFramePr>
            <a:graphicFrameLocks noChangeAspect="1"/>
          </p:cNvGraphicFramePr>
          <p:nvPr/>
        </p:nvGraphicFramePr>
        <p:xfrm>
          <a:off x="6172200" y="5257800"/>
          <a:ext cx="330200" cy="266700"/>
        </p:xfrm>
        <a:graphic>
          <a:graphicData uri="http://schemas.openxmlformats.org/presentationml/2006/ole">
            <mc:AlternateContent xmlns:mc="http://schemas.openxmlformats.org/markup-compatibility/2006">
              <mc:Choice xmlns:v="urn:schemas-microsoft-com:vml" Requires="v">
                <p:oleObj spid="_x0000_s12290" name="Equation" r:id="rId2" imgW="330120" imgH="266400" progId="">
                  <p:embed/>
                </p:oleObj>
              </mc:Choice>
              <mc:Fallback>
                <p:oleObj name="Equation" r:id="rId2" imgW="330120" imgH="266400" progId="">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5257800"/>
                        <a:ext cx="33020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sld>
</file>

<file path=ppt/theme/theme1.xml><?xml version="1.0" encoding="utf-8"?>
<a:theme xmlns:a="http://schemas.openxmlformats.org/drawingml/2006/main" name="Presentation on brainstorming">
  <a:themeElements>
    <a:clrScheme name="Default Design 1">
      <a:dk1>
        <a:srgbClr val="FFCC00"/>
      </a:dk1>
      <a:lt1>
        <a:srgbClr val="F8F8F8"/>
      </a:lt1>
      <a:dk2>
        <a:srgbClr val="000000"/>
      </a:dk2>
      <a:lt2>
        <a:srgbClr val="6666FF"/>
      </a:lt2>
      <a:accent1>
        <a:srgbClr val="669900"/>
      </a:accent1>
      <a:accent2>
        <a:srgbClr val="006600"/>
      </a:accent2>
      <a:accent3>
        <a:srgbClr val="AAAAAA"/>
      </a:accent3>
      <a:accent4>
        <a:srgbClr val="D4D4D4"/>
      </a:accent4>
      <a:accent5>
        <a:srgbClr val="B8CAAA"/>
      </a:accent5>
      <a:accent6>
        <a:srgbClr val="005C00"/>
      </a:accent6>
      <a:hlink>
        <a:srgbClr val="0099FF"/>
      </a:hlink>
      <a:folHlink>
        <a:srgbClr val="669900"/>
      </a:folHlink>
    </a:clrScheme>
    <a:fontScheme name="Default Desig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FFCC00"/>
        </a:dk1>
        <a:lt1>
          <a:srgbClr val="F8F8F8"/>
        </a:lt1>
        <a:dk2>
          <a:srgbClr val="000000"/>
        </a:dk2>
        <a:lt2>
          <a:srgbClr val="6666FF"/>
        </a:lt2>
        <a:accent1>
          <a:srgbClr val="669900"/>
        </a:accent1>
        <a:accent2>
          <a:srgbClr val="006600"/>
        </a:accent2>
        <a:accent3>
          <a:srgbClr val="AAAAAA"/>
        </a:accent3>
        <a:accent4>
          <a:srgbClr val="D4D4D4"/>
        </a:accent4>
        <a:accent5>
          <a:srgbClr val="B8CAAA"/>
        </a:accent5>
        <a:accent6>
          <a:srgbClr val="005C00"/>
        </a:accent6>
        <a:hlink>
          <a:srgbClr val="0099FF"/>
        </a:hlink>
        <a:folHlink>
          <a:srgbClr val="669900"/>
        </a:folHlink>
      </a:clrScheme>
      <a:clrMap bg1="dk2" tx1="lt1" bg2="dk1" tx2="lt2" accent1="accent1" accent2="accent2" accent3="accent3" accent4="accent4" accent5="accent5" accent6="accent6" hlink="hlink" folHlink="folHlink"/>
    </a:extraClrScheme>
    <a:extraClrScheme>
      <a:clrScheme name="Default Design 2">
        <a:dk1>
          <a:srgbClr val="868686"/>
        </a:dk1>
        <a:lt1>
          <a:srgbClr val="FFFFFF"/>
        </a:lt1>
        <a:dk2>
          <a:srgbClr val="009999"/>
        </a:dk2>
        <a:lt2>
          <a:srgbClr val="6600FF"/>
        </a:lt2>
        <a:accent1>
          <a:srgbClr val="9999FF"/>
        </a:accent1>
        <a:accent2>
          <a:srgbClr val="CBCBCB"/>
        </a:accent2>
        <a:accent3>
          <a:srgbClr val="FFFFFF"/>
        </a:accent3>
        <a:accent4>
          <a:srgbClr val="727272"/>
        </a:accent4>
        <a:accent5>
          <a:srgbClr val="CACAFF"/>
        </a:accent5>
        <a:accent6>
          <a:srgbClr val="B8B8B8"/>
        </a:accent6>
        <a:hlink>
          <a:srgbClr val="6600FF"/>
        </a:hlink>
        <a:folHlink>
          <a:srgbClr val="009999"/>
        </a:folHlink>
      </a:clrScheme>
      <a:clrMap bg1="lt1" tx1="dk1" bg2="lt2" tx2="dk2" accent1="accent1" accent2="accent2" accent3="accent3" accent4="accent4" accent5="accent5" accent6="accent6" hlink="hlink" folHlink="folHlink"/>
    </a:extraClrScheme>
    <a:extraClrScheme>
      <a:clrScheme name="Default Design 3">
        <a:dk1>
          <a:srgbClr val="1C1C1C"/>
        </a:dk1>
        <a:lt1>
          <a:srgbClr val="FFFFFF"/>
        </a:lt1>
        <a:dk2>
          <a:srgbClr val="000000"/>
        </a:dk2>
        <a:lt2>
          <a:srgbClr val="969696"/>
        </a:lt2>
        <a:accent1>
          <a:srgbClr val="DDDDDD"/>
        </a:accent1>
        <a:accent2>
          <a:srgbClr val="CBCBCB"/>
        </a:accent2>
        <a:accent3>
          <a:srgbClr val="FFFFFF"/>
        </a:accent3>
        <a:accent4>
          <a:srgbClr val="161616"/>
        </a:accent4>
        <a:accent5>
          <a:srgbClr val="EBEBEB"/>
        </a:accent5>
        <a:accent6>
          <a:srgbClr val="B8B8B8"/>
        </a:accent6>
        <a:hlink>
          <a:srgbClr val="4D4D4D"/>
        </a:hlink>
        <a:folHlink>
          <a:srgbClr val="B2B2B2"/>
        </a:folHlink>
      </a:clrScheme>
      <a:clrMap bg1="lt1" tx1="dk1" bg2="lt2" tx2="dk2" accent1="accent1" accent2="accent2" accent3="accent3" accent4="accent4" accent5="accent5" accent6="accent6" hlink="hlink" folHlink="folHlink"/>
    </a:extraClrScheme>
    <a:extraClrScheme>
      <a:clrScheme name="Default Design 4">
        <a:dk1>
          <a:srgbClr val="FFCC00"/>
        </a:dk1>
        <a:lt1>
          <a:srgbClr val="FFFFCC"/>
        </a:lt1>
        <a:dk2>
          <a:srgbClr val="000099"/>
        </a:dk2>
        <a:lt2>
          <a:srgbClr val="00CC00"/>
        </a:lt2>
        <a:accent1>
          <a:srgbClr val="3333FF"/>
        </a:accent1>
        <a:accent2>
          <a:srgbClr val="3333CC"/>
        </a:accent2>
        <a:accent3>
          <a:srgbClr val="AAAACA"/>
        </a:accent3>
        <a:accent4>
          <a:srgbClr val="DADAAE"/>
        </a:accent4>
        <a:accent5>
          <a:srgbClr val="ADADFF"/>
        </a:accent5>
        <a:accent6>
          <a:srgbClr val="2D2DB9"/>
        </a:accent6>
        <a:hlink>
          <a:srgbClr val="0099FF"/>
        </a:hlink>
        <a:folHlink>
          <a:srgbClr val="CC9900"/>
        </a:folHlink>
      </a:clrScheme>
      <a:clrMap bg1="dk2" tx1="lt1" bg2="dk1" tx2="lt2" accent1="accent1" accent2="accent2" accent3="accent3" accent4="accent4" accent5="accent5" accent6="accent6" hlink="hlink" folHlink="folHlink"/>
    </a:extraClrScheme>
    <a:extraClrScheme>
      <a:clrScheme name="Default Design 5">
        <a:dk1>
          <a:srgbClr val="FFFF00"/>
        </a:dk1>
        <a:lt1>
          <a:srgbClr val="FFFFFF"/>
        </a:lt1>
        <a:dk2>
          <a:srgbClr val="FF0033"/>
        </a:dk2>
        <a:lt2>
          <a:srgbClr val="000000"/>
        </a:lt2>
        <a:accent1>
          <a:srgbClr val="330099"/>
        </a:accent1>
        <a:accent2>
          <a:srgbClr val="CC0000"/>
        </a:accent2>
        <a:accent3>
          <a:srgbClr val="FFAAAD"/>
        </a:accent3>
        <a:accent4>
          <a:srgbClr val="DADADA"/>
        </a:accent4>
        <a:accent5>
          <a:srgbClr val="ADAACA"/>
        </a:accent5>
        <a:accent6>
          <a:srgbClr val="B90000"/>
        </a:accent6>
        <a:hlink>
          <a:srgbClr val="0099FF"/>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on brainstorming</Template>
  <TotalTime>602</TotalTime>
  <Words>749</Words>
  <Application>Microsoft Office PowerPoint</Application>
  <PresentationFormat>On-screen Show (4:3)</PresentationFormat>
  <Paragraphs>47</Paragraphs>
  <Slides>13</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3" baseType="lpstr">
      <vt:lpstr>-apple-system</vt:lpstr>
      <vt:lpstr>Arial</vt:lpstr>
      <vt:lpstr>Calibri</vt:lpstr>
      <vt:lpstr>Century Gothic</vt:lpstr>
      <vt:lpstr>Nunito</vt:lpstr>
      <vt:lpstr>Times New Roman</vt:lpstr>
      <vt:lpstr>Verdana</vt:lpstr>
      <vt:lpstr>Wingdings</vt:lpstr>
      <vt:lpstr>Presentation on brainstorming</vt:lpstr>
      <vt:lpstr>Equation</vt:lpstr>
      <vt:lpstr>Signal Analysis</vt:lpstr>
      <vt:lpstr>Fourier series </vt:lpstr>
      <vt:lpstr>Fourier series </vt:lpstr>
      <vt:lpstr>PowerPoint Presentation</vt:lpstr>
      <vt:lpstr>PowerPoint Presentation</vt:lpstr>
      <vt:lpstr>PowerPoint Presentation</vt:lpstr>
      <vt:lpstr>Fourier series </vt:lpstr>
      <vt:lpstr>Fourier Transform</vt:lpstr>
      <vt:lpstr>Fourier Transform</vt:lpstr>
      <vt:lpstr>Example: Fourier Transform of the Rectangular Pulse</vt:lpstr>
      <vt:lpstr>Example: Fourier Transform of the Rectangular Pulse</vt:lpstr>
      <vt:lpstr>Example: Fourier Transform of the Rectangular Pulse</vt:lpstr>
      <vt:lpstr>Further Reading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Signal Analysis</dc:title>
  <dc:creator>Mohamed Z</dc:creator>
  <cp:lastModifiedBy>Najia Bensaud</cp:lastModifiedBy>
  <cp:revision>14</cp:revision>
  <cp:lastPrinted>1601-01-01T00:00:00Z</cp:lastPrinted>
  <dcterms:created xsi:type="dcterms:W3CDTF">2017-04-02T18:21:37Z</dcterms:created>
  <dcterms:modified xsi:type="dcterms:W3CDTF">2024-01-12T15:41:54Z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TC010184371033</vt:lpwstr>
  </property>
</Properties>
</file>