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8" r:id="rId3"/>
    <p:sldId id="285" r:id="rId4"/>
    <p:sldId id="301" r:id="rId5"/>
    <p:sldId id="259" r:id="rId6"/>
    <p:sldId id="260" r:id="rId7"/>
    <p:sldId id="261" r:id="rId8"/>
    <p:sldId id="262" r:id="rId9"/>
    <p:sldId id="263" r:id="rId10"/>
    <p:sldId id="264" r:id="rId11"/>
    <p:sldId id="265" r:id="rId12"/>
    <p:sldId id="296" r:id="rId13"/>
    <p:sldId id="297" r:id="rId14"/>
    <p:sldId id="298" r:id="rId15"/>
    <p:sldId id="266" r:id="rId16"/>
    <p:sldId id="267" r:id="rId17"/>
    <p:sldId id="268" r:id="rId18"/>
    <p:sldId id="269" r:id="rId19"/>
    <p:sldId id="270" r:id="rId20"/>
    <p:sldId id="271" r:id="rId21"/>
    <p:sldId id="286" r:id="rId22"/>
    <p:sldId id="288" r:id="rId23"/>
    <p:sldId id="289" r:id="rId24"/>
    <p:sldId id="300" r:id="rId25"/>
    <p:sldId id="272" r:id="rId26"/>
    <p:sldId id="273" r:id="rId27"/>
    <p:sldId id="290" r:id="rId28"/>
    <p:sldId id="291" r:id="rId29"/>
    <p:sldId id="292" r:id="rId30"/>
    <p:sldId id="274" r:id="rId31"/>
    <p:sldId id="275" r:id="rId32"/>
    <p:sldId id="293" r:id="rId33"/>
    <p:sldId id="295" r:id="rId34"/>
    <p:sldId id="299" r:id="rId35"/>
    <p:sldId id="294" r:id="rId36"/>
    <p:sldId id="277" r:id="rId37"/>
    <p:sldId id="278" r:id="rId38"/>
    <p:sldId id="279" r:id="rId39"/>
    <p:sldId id="280" r:id="rId40"/>
    <p:sldId id="281" r:id="rId41"/>
    <p:sldId id="282" r:id="rId42"/>
    <p:sldId id="283" r:id="rId43"/>
    <p:sldId id="284" r:id="rId44"/>
    <p:sldId id="30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80" y="-1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A40718-2384-4B4C-BE6C-0AFEE85DF7A7}" type="datetimeFigureOut">
              <a:rPr lang="en-US" smtClean="0"/>
              <a:pPr/>
              <a:t>3/24/2017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06EB08-BD6C-4749-A31C-F83AF38892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Normalizing_constant"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en.wikipedia.org/wiki/Pi" TargetMode="External"/><Relationship Id="rId4" Type="http://schemas.openxmlformats.org/officeDocument/2006/relationships/hyperlink" Target="https://en.wikipedia.org/wiki/Integral"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The normalized </a:t>
            </a:r>
            <a:r>
              <a:rPr lang="en-US" sz="1200" b="0" i="0" kern="1200" dirty="0" err="1" smtClean="0">
                <a:solidFill>
                  <a:schemeClr val="tx1"/>
                </a:solidFill>
                <a:latin typeface="+mn-lt"/>
                <a:ea typeface="+mn-ea"/>
                <a:cs typeface="+mn-cs"/>
              </a:rPr>
              <a:t>sinc</a:t>
            </a:r>
            <a:r>
              <a:rPr lang="en-US" sz="1200" b="0" i="0" kern="1200" dirty="0" smtClean="0">
                <a:solidFill>
                  <a:schemeClr val="tx1"/>
                </a:solidFill>
                <a:latin typeface="+mn-lt"/>
                <a:ea typeface="+mn-ea"/>
                <a:cs typeface="+mn-cs"/>
              </a:rPr>
              <a:t> (blue) and </a:t>
            </a:r>
            <a:r>
              <a:rPr lang="en-US" sz="1200" b="0" i="0" kern="1200" dirty="0" err="1" smtClean="0">
                <a:solidFill>
                  <a:schemeClr val="tx1"/>
                </a:solidFill>
                <a:latin typeface="+mn-lt"/>
                <a:ea typeface="+mn-ea"/>
                <a:cs typeface="+mn-cs"/>
              </a:rPr>
              <a:t>unnormalized</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sinc</a:t>
            </a:r>
            <a:r>
              <a:rPr lang="en-US" sz="1200" b="0" i="0" kern="1200" dirty="0" smtClean="0">
                <a:solidFill>
                  <a:schemeClr val="tx1"/>
                </a:solidFill>
                <a:latin typeface="+mn-lt"/>
                <a:ea typeface="+mn-ea"/>
                <a:cs typeface="+mn-cs"/>
              </a:rPr>
              <a:t> function (red) shown on the same scale.</a:t>
            </a:r>
          </a:p>
          <a:p>
            <a:r>
              <a:rPr lang="en-US" sz="1200" b="0" i="0" kern="1200" dirty="0" smtClean="0">
                <a:solidFill>
                  <a:schemeClr val="tx1"/>
                </a:solidFill>
                <a:latin typeface="+mn-lt"/>
                <a:ea typeface="+mn-ea"/>
                <a:cs typeface="+mn-cs"/>
              </a:rPr>
              <a:t>The </a:t>
            </a:r>
            <a:r>
              <a:rPr lang="en-US" sz="1200" b="0" i="0" u="none" strike="noStrike" kern="1200" dirty="0" smtClean="0">
                <a:solidFill>
                  <a:schemeClr val="tx1"/>
                </a:solidFill>
                <a:latin typeface="+mn-lt"/>
                <a:ea typeface="+mn-ea"/>
                <a:cs typeface="+mn-cs"/>
                <a:hlinkClick r:id="rId3" tooltip="Normalizing constant"/>
              </a:rPr>
              <a:t>normalization</a:t>
            </a:r>
            <a:r>
              <a:rPr lang="en-US" sz="1200" b="0" i="0" kern="1200" dirty="0" smtClean="0">
                <a:solidFill>
                  <a:schemeClr val="tx1"/>
                </a:solidFill>
                <a:latin typeface="+mn-lt"/>
                <a:ea typeface="+mn-ea"/>
                <a:cs typeface="+mn-cs"/>
              </a:rPr>
              <a:t> causes the </a:t>
            </a:r>
            <a:r>
              <a:rPr lang="en-US" sz="1200" b="0" i="0" u="none" strike="noStrike" kern="1200" dirty="0" smtClean="0">
                <a:solidFill>
                  <a:schemeClr val="tx1"/>
                </a:solidFill>
                <a:latin typeface="+mn-lt"/>
                <a:ea typeface="+mn-ea"/>
                <a:cs typeface="+mn-cs"/>
                <a:hlinkClick r:id="rId4" tooltip="Integral"/>
              </a:rPr>
              <a:t>definite integral</a:t>
            </a:r>
            <a:r>
              <a:rPr lang="en-US" sz="1200" b="0" i="0" kern="1200" dirty="0" smtClean="0">
                <a:solidFill>
                  <a:schemeClr val="tx1"/>
                </a:solidFill>
                <a:latin typeface="+mn-lt"/>
                <a:ea typeface="+mn-ea"/>
                <a:cs typeface="+mn-cs"/>
              </a:rPr>
              <a:t> of the function over the real numbers to equal 1 (whereas the same integral of the </a:t>
            </a:r>
            <a:r>
              <a:rPr lang="en-US" sz="1200" b="0" i="0" kern="1200" dirty="0" err="1" smtClean="0">
                <a:solidFill>
                  <a:schemeClr val="tx1"/>
                </a:solidFill>
                <a:latin typeface="+mn-lt"/>
                <a:ea typeface="+mn-ea"/>
                <a:cs typeface="+mn-cs"/>
              </a:rPr>
              <a:t>unnormalized</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sinc</a:t>
            </a:r>
            <a:r>
              <a:rPr lang="en-US" sz="1200" b="0" i="0" kern="1200" dirty="0" smtClean="0">
                <a:solidFill>
                  <a:schemeClr val="tx1"/>
                </a:solidFill>
                <a:latin typeface="+mn-lt"/>
                <a:ea typeface="+mn-ea"/>
                <a:cs typeface="+mn-cs"/>
              </a:rPr>
              <a:t> function has a value of </a:t>
            </a:r>
            <a:r>
              <a:rPr lang="en-US" sz="1200" b="0" i="0" u="none" strike="noStrike" kern="1200" dirty="0" smtClean="0">
                <a:solidFill>
                  <a:schemeClr val="tx1"/>
                </a:solidFill>
                <a:latin typeface="+mn-lt"/>
                <a:ea typeface="+mn-ea"/>
                <a:cs typeface="+mn-cs"/>
                <a:hlinkClick r:id="rId5" tooltip="Pi"/>
              </a:rPr>
              <a:t>π</a:t>
            </a:r>
            <a:r>
              <a:rPr lang="en-US" sz="1200" b="0" i="0" kern="1200" dirty="0" smtClean="0">
                <a:solidFill>
                  <a:schemeClr val="tx1"/>
                </a:solidFill>
                <a:latin typeface="+mn-lt"/>
                <a:ea typeface="+mn-ea"/>
                <a:cs typeface="+mn-cs"/>
              </a:rPr>
              <a:t>). As a further useful property, all of the zeros of the normalized </a:t>
            </a:r>
            <a:r>
              <a:rPr lang="en-US" sz="1200" b="0" i="0" kern="1200" dirty="0" err="1" smtClean="0">
                <a:solidFill>
                  <a:schemeClr val="tx1"/>
                </a:solidFill>
                <a:latin typeface="+mn-lt"/>
                <a:ea typeface="+mn-ea"/>
                <a:cs typeface="+mn-cs"/>
              </a:rPr>
              <a:t>sinc</a:t>
            </a:r>
            <a:r>
              <a:rPr lang="en-US" sz="1200" b="0" i="0" kern="1200" dirty="0" smtClean="0">
                <a:solidFill>
                  <a:schemeClr val="tx1"/>
                </a:solidFill>
                <a:latin typeface="+mn-lt"/>
                <a:ea typeface="+mn-ea"/>
                <a:cs typeface="+mn-cs"/>
              </a:rPr>
              <a:t> function are integer values of </a:t>
            </a:r>
            <a:r>
              <a:rPr lang="en-US" sz="1200" b="0" i="1" kern="1200" dirty="0" smtClean="0">
                <a:solidFill>
                  <a:schemeClr val="tx1"/>
                </a:solidFill>
                <a:latin typeface="+mn-lt"/>
                <a:ea typeface="+mn-ea"/>
                <a:cs typeface="+mn-cs"/>
              </a:rPr>
              <a:t>x</a:t>
            </a:r>
            <a:r>
              <a:rPr lang="en-US" sz="1200" b="0" i="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7006EB08-BD6C-4749-A31C-F83AF3889232}"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mtClean="0">
                <a:latin typeface="Times" pitchFamily="18" charset="0"/>
              </a:rPr>
              <a:t>In a communications system, data are propagated from one point to another by means of electromagnetic signals. Both analog and digital signals may be transmitted on suitable transmission media. </a:t>
            </a:r>
          </a:p>
          <a:p>
            <a:r>
              <a:rPr lang="en-US" smtClean="0">
                <a:latin typeface="Times" pitchFamily="18" charset="0"/>
              </a:rPr>
              <a:t>An </a:t>
            </a:r>
            <a:r>
              <a:rPr lang="en-US" b="1" smtClean="0">
                <a:latin typeface="Times" pitchFamily="18" charset="0"/>
              </a:rPr>
              <a:t>analog signal</a:t>
            </a:r>
            <a:r>
              <a:rPr lang="en-US" smtClean="0">
                <a:latin typeface="Times" pitchFamily="18" charset="0"/>
              </a:rPr>
              <a:t> is a continuously varying electromagnetic wave that may be propagated over a variety of media, depending on spectrum; examples are wire media, such as twisted pair and coaxial cable; fiber optic cable; and unguided media, such as atmosphere or space propagation.</a:t>
            </a:r>
          </a:p>
          <a:p>
            <a:r>
              <a:rPr lang="en-US" smtClean="0">
                <a:latin typeface="Times" pitchFamily="18" charset="0"/>
              </a:rPr>
              <a:t>As Stallings DCC8e Figure 3.14 illustrates, analog signals can be used to transmit both analog data represented by an electromagnetic signal occupying the same spectrum, and digital data using a modem (modulator/demodulator) to modulate the digital data on some carrier frequency.</a:t>
            </a:r>
          </a:p>
          <a:p>
            <a:r>
              <a:rPr lang="en-US" smtClean="0">
                <a:latin typeface="Times" pitchFamily="18" charset="0"/>
              </a:rPr>
              <a:t>However, analog signal will become weaker (attenuate) after a certain distance. To achieve longer distances, the analog transmission system includes amplifiers that boost the energy in the signal. Unfortunately, the amplifier also boosts the noise components. With amplifiers cascaded to achieve long distances, the signal becomes more and more distorted. For analog data, such as voice, quite a bit of distortion can be tolerated and the data remain intelligible. However, for digital data, cascaded amplifiers will introduce errors.</a:t>
            </a:r>
          </a:p>
          <a:p>
            <a:endParaRPr lang="en-US" smtClean="0">
              <a:latin typeface="Times" pitchFamily="18" charset="0"/>
            </a:endParaRPr>
          </a:p>
          <a:p>
            <a:endParaRPr lang="en-US" smtClean="0"/>
          </a:p>
        </p:txBody>
      </p:sp>
      <p:sp>
        <p:nvSpPr>
          <p:cNvPr id="66564" name="Footer Placeholder 3"/>
          <p:cNvSpPr>
            <a:spLocks noGrp="1"/>
          </p:cNvSpPr>
          <p:nvPr>
            <p:ph type="ftr" sz="quarter" idx="4"/>
          </p:nvPr>
        </p:nvSpPr>
        <p:spPr>
          <a:noFill/>
        </p:spPr>
        <p:txBody>
          <a:bodyPr/>
          <a:lstStyle/>
          <a:p>
            <a:r>
              <a:rPr lang="en-US" smtClean="0"/>
              <a:t>1.#</a:t>
            </a:r>
          </a:p>
        </p:txBody>
      </p:sp>
      <p:sp>
        <p:nvSpPr>
          <p:cNvPr id="66565" name="Slide Number Placeholder 4"/>
          <p:cNvSpPr>
            <a:spLocks noGrp="1"/>
          </p:cNvSpPr>
          <p:nvPr>
            <p:ph type="sldNum" sz="quarter" idx="5"/>
          </p:nvPr>
        </p:nvSpPr>
        <p:spPr>
          <a:noFill/>
        </p:spPr>
        <p:txBody>
          <a:bodyPr/>
          <a:lstStyle/>
          <a:p>
            <a:fld id="{B76714AB-FA32-4655-A477-CCCD2994A36A}" type="slidenum">
              <a:rPr lang="en-US" smtClean="0"/>
              <a:pPr/>
              <a:t>22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r>
              <a:rPr lang="en-US" smtClean="0">
                <a:latin typeface="Times" pitchFamily="18" charset="0"/>
              </a:rPr>
              <a:t>A </a:t>
            </a:r>
            <a:r>
              <a:rPr lang="en-US" b="1" smtClean="0">
                <a:latin typeface="Times" pitchFamily="18" charset="0"/>
              </a:rPr>
              <a:t>digital signal</a:t>
            </a:r>
            <a:r>
              <a:rPr lang="en-US" smtClean="0">
                <a:latin typeface="Times" pitchFamily="18" charset="0"/>
              </a:rPr>
              <a:t> is a sequence of voltage pulses that may be transmitted over a wire medium; eg. a constant positive voltage level may represent binary 0 and a constant negative voltage level may represent binary 1.</a:t>
            </a:r>
          </a:p>
          <a:p>
            <a:r>
              <a:rPr lang="en-US" smtClean="0">
                <a:latin typeface="Times" pitchFamily="18" charset="0"/>
              </a:rPr>
              <a:t>As Stallings DCC8e Figure 3.14 also illustrates, digital signals can be used to transmit both analog signals and digital data. Analog data can converted to digital using a codec (coder-decoder), which takes an analog signal that directly represents the voice data and approximates that signal by a bit stream. At the receiving end, the bit stream is used to reconstruct the analog data. Digital data can be directly represented by digital signals.</a:t>
            </a:r>
          </a:p>
          <a:p>
            <a:r>
              <a:rPr lang="en-US" smtClean="0">
                <a:latin typeface="Times" pitchFamily="18" charset="0"/>
              </a:rPr>
              <a:t>A digital signal can be transmitted only a limited distance before attenuation, noise, and other impairments endanger the integrity of the data. To achieve greater distances, repeaters are used. A repeater receives the digital signal, recovers the pattern of 1s and 0s, and retransmits a new signal. Thus the attenuation is overcome.</a:t>
            </a:r>
          </a:p>
          <a:p>
            <a:endParaRPr lang="en-US" smtClean="0"/>
          </a:p>
        </p:txBody>
      </p:sp>
      <p:sp>
        <p:nvSpPr>
          <p:cNvPr id="67588" name="Footer Placeholder 3"/>
          <p:cNvSpPr>
            <a:spLocks noGrp="1"/>
          </p:cNvSpPr>
          <p:nvPr>
            <p:ph type="ftr" sz="quarter" idx="4"/>
          </p:nvPr>
        </p:nvSpPr>
        <p:spPr>
          <a:noFill/>
        </p:spPr>
        <p:txBody>
          <a:bodyPr/>
          <a:lstStyle/>
          <a:p>
            <a:r>
              <a:rPr lang="en-US" smtClean="0"/>
              <a:t>1.#</a:t>
            </a:r>
          </a:p>
        </p:txBody>
      </p:sp>
      <p:sp>
        <p:nvSpPr>
          <p:cNvPr id="67589" name="Slide Number Placeholder 4"/>
          <p:cNvSpPr>
            <a:spLocks noGrp="1"/>
          </p:cNvSpPr>
          <p:nvPr>
            <p:ph type="sldNum" sz="quarter" idx="5"/>
          </p:nvPr>
        </p:nvSpPr>
        <p:spPr>
          <a:noFill/>
        </p:spPr>
        <p:txBody>
          <a:bodyPr/>
          <a:lstStyle/>
          <a:p>
            <a:fld id="{C964C478-DAE9-4B35-8DEA-F13D23215D5E}" type="slidenum">
              <a:rPr lang="en-US" smtClean="0"/>
              <a:pPr/>
              <a:t>23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6"/>
          <p:cNvSpPr>
            <a:spLocks noGrp="1" noChangeArrowheads="1"/>
          </p:cNvSpPr>
          <p:nvPr>
            <p:ph type="ftr" sz="quarter" idx="4"/>
          </p:nvPr>
        </p:nvSpPr>
        <p:spPr>
          <a:noFill/>
        </p:spPr>
        <p:txBody>
          <a:bodyPr/>
          <a:lstStyle/>
          <a:p>
            <a:r>
              <a:rPr lang="en-US" smtClean="0"/>
              <a:t>1.#</a:t>
            </a: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B0D3DA7E-7D80-4046-BBFA-4C2895D2B0EF}" type="datetimeFigureOut">
              <a:rPr lang="en-US" smtClean="0"/>
              <a:pPr/>
              <a:t>3/24/2017</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A059D6F-DF25-46B3-9740-56E32F66815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D3DA7E-7D80-4046-BBFA-4C2895D2B0EF}" type="datetimeFigureOut">
              <a:rPr lang="en-US" smtClean="0"/>
              <a:pPr/>
              <a:t>3/24/2017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059D6F-DF25-46B3-9740-56E32F66815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D3DA7E-7D80-4046-BBFA-4C2895D2B0EF}" type="datetimeFigureOut">
              <a:rPr lang="en-US" smtClean="0"/>
              <a:pPr/>
              <a:t>3/24/2017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059D6F-DF25-46B3-9740-56E32F66815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0D3DA7E-7D80-4046-BBFA-4C2895D2B0EF}" type="datetimeFigureOut">
              <a:rPr lang="en-US" smtClean="0"/>
              <a:pPr/>
              <a:t>3/24/2017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059D6F-DF25-46B3-9740-56E32F66815E}"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0D3DA7E-7D80-4046-BBFA-4C2895D2B0EF}" type="datetimeFigureOut">
              <a:rPr lang="en-US" smtClean="0"/>
              <a:pPr/>
              <a:t>3/24/2017</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A059D6F-DF25-46B3-9740-56E32F66815E}"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0D3DA7E-7D80-4046-BBFA-4C2895D2B0EF}" type="datetimeFigureOut">
              <a:rPr lang="en-US" smtClean="0"/>
              <a:pPr/>
              <a:t>3/24/2017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A059D6F-DF25-46B3-9740-56E32F66815E}"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0D3DA7E-7D80-4046-BBFA-4C2895D2B0EF}" type="datetimeFigureOut">
              <a:rPr lang="en-US" smtClean="0"/>
              <a:pPr/>
              <a:t>3/24/2017</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A059D6F-DF25-46B3-9740-56E32F6681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B0D3DA7E-7D80-4046-BBFA-4C2895D2B0EF}" type="datetimeFigureOut">
              <a:rPr lang="en-US" smtClean="0"/>
              <a:pPr/>
              <a:t>3/24/2017</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A059D6F-DF25-46B3-9740-56E32F66815E}"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0D3DA7E-7D80-4046-BBFA-4C2895D2B0EF}" type="datetimeFigureOut">
              <a:rPr lang="en-US" smtClean="0"/>
              <a:pPr/>
              <a:t>3/24/2017</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A059D6F-DF25-46B3-9740-56E32F66815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B0D3DA7E-7D80-4046-BBFA-4C2895D2B0EF}" type="datetimeFigureOut">
              <a:rPr lang="en-US" smtClean="0"/>
              <a:pPr/>
              <a:t>3/24/2017</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A059D6F-DF25-46B3-9740-56E32F66815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B0D3DA7E-7D80-4046-BBFA-4C2895D2B0EF}" type="datetimeFigureOut">
              <a:rPr lang="en-US" smtClean="0"/>
              <a:pPr/>
              <a:t>3/24/2017</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A059D6F-DF25-46B3-9740-56E32F66815E}"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B0D3DA7E-7D80-4046-BBFA-4C2895D2B0EF}" type="datetimeFigureOut">
              <a:rPr lang="en-US" smtClean="0"/>
              <a:pPr/>
              <a:t>3/24/2017</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A059D6F-DF25-46B3-9740-56E32F66815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7.png"/><Relationship Id="rId7" Type="http://schemas.openxmlformats.org/officeDocument/2006/relationships/image" Target="../media/image41.e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emf"/><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emf"/><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C:\Users\MohmDZ\Desktop\Signal_processing.png"/>
          <p:cNvPicPr>
            <a:picLocks noChangeAspect="1" noChangeArrowheads="1"/>
          </p:cNvPicPr>
          <p:nvPr/>
        </p:nvPicPr>
        <p:blipFill>
          <a:blip r:embed="rId2" cstate="print"/>
          <a:srcRect/>
          <a:stretch>
            <a:fillRect/>
          </a:stretch>
        </p:blipFill>
        <p:spPr bwMode="auto">
          <a:xfrm>
            <a:off x="1" y="1752600"/>
            <a:ext cx="2286000" cy="2221098"/>
          </a:xfrm>
          <a:prstGeom prst="rect">
            <a:avLst/>
          </a:prstGeom>
          <a:noFill/>
        </p:spPr>
      </p:pic>
      <p:pic>
        <p:nvPicPr>
          <p:cNvPr id="1031" name="Picture 7" descr="C:\Users\MohmDZ\Desktop\AAhY.png"/>
          <p:cNvPicPr>
            <a:picLocks noChangeAspect="1" noChangeArrowheads="1"/>
          </p:cNvPicPr>
          <p:nvPr/>
        </p:nvPicPr>
        <p:blipFill>
          <a:blip r:embed="rId3" cstate="print"/>
          <a:srcRect l="12281" r="10526"/>
          <a:stretch>
            <a:fillRect/>
          </a:stretch>
        </p:blipFill>
        <p:spPr bwMode="auto">
          <a:xfrm>
            <a:off x="5486400" y="4114800"/>
            <a:ext cx="3657600" cy="959488"/>
          </a:xfrm>
          <a:prstGeom prst="rect">
            <a:avLst/>
          </a:prstGeom>
          <a:noFill/>
        </p:spPr>
      </p:pic>
      <p:sp>
        <p:nvSpPr>
          <p:cNvPr id="2" name="Title 1"/>
          <p:cNvSpPr>
            <a:spLocks noGrp="1"/>
          </p:cNvSpPr>
          <p:nvPr>
            <p:ph type="ctrTitle"/>
          </p:nvPr>
        </p:nvSpPr>
        <p:spPr>
          <a:xfrm>
            <a:off x="2133600" y="1827839"/>
            <a:ext cx="7010400" cy="1829761"/>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defRPr/>
            </a:pPr>
            <a:r>
              <a:rPr lang="en-US" sz="7200" kern="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rPr>
              <a:t>Signal Basics</a:t>
            </a:r>
            <a:endParaRPr lang="en-US" sz="7200" kern="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haroni" pitchFamily="2" charset="-79"/>
              <a:cs typeface="Aharoni" pitchFamily="2" charset="-79"/>
            </a:endParaRPr>
          </a:p>
        </p:txBody>
      </p:sp>
      <p:sp>
        <p:nvSpPr>
          <p:cNvPr id="1028" name="AutoShape 4" descr="Image result for Sign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0" name="Picture 6" descr="C:\Users\MohmDZ\Desktop\support@2x.png"/>
          <p:cNvPicPr>
            <a:picLocks noChangeAspect="1" noChangeArrowheads="1"/>
          </p:cNvPicPr>
          <p:nvPr/>
        </p:nvPicPr>
        <p:blipFill>
          <a:blip r:embed="rId4" cstate="print"/>
          <a:srcRect/>
          <a:stretch>
            <a:fillRect/>
          </a:stretch>
        </p:blipFill>
        <p:spPr bwMode="auto">
          <a:xfrm>
            <a:off x="0" y="0"/>
            <a:ext cx="9144000" cy="174087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Case ii:</a:t>
            </a:r>
            <a:r>
              <a:rPr lang="en-US" dirty="0"/>
              <a:t> if </a:t>
            </a:r>
            <a:r>
              <a:rPr lang="en-US" i="1" dirty="0" smtClean="0"/>
              <a:t>α</a:t>
            </a:r>
            <a:r>
              <a:rPr lang="en-US" dirty="0"/>
              <a:t> &lt; 0 i.e. </a:t>
            </a:r>
            <a:r>
              <a:rPr lang="en-US" i="1" dirty="0"/>
              <a:t>-</a:t>
            </a:r>
            <a:r>
              <a:rPr lang="en-US" i="1" dirty="0" err="1"/>
              <a:t>ve</a:t>
            </a:r>
            <a:r>
              <a:rPr lang="en-US" i="1" dirty="0"/>
              <a:t> </a:t>
            </a:r>
            <a:r>
              <a:rPr lang="en-US" dirty="0"/>
              <a:t>then x(t) = </a:t>
            </a:r>
            <a:r>
              <a:rPr lang="en-US" i="1" dirty="0"/>
              <a:t>e</a:t>
            </a:r>
            <a:r>
              <a:rPr lang="en-US" i="1" baseline="30000" dirty="0"/>
              <a:t>−</a:t>
            </a:r>
            <a:r>
              <a:rPr lang="en-US" i="1" baseline="30000" dirty="0" err="1"/>
              <a:t>αt</a:t>
            </a:r>
            <a:r>
              <a:rPr lang="en-US" dirty="0" smtClean="0"/>
              <a:t>. </a:t>
            </a:r>
          </a:p>
          <a:p>
            <a:pPr>
              <a:buNone/>
            </a:pPr>
            <a:r>
              <a:rPr lang="en-US" dirty="0"/>
              <a:t> </a:t>
            </a:r>
            <a:r>
              <a:rPr lang="en-US" dirty="0" smtClean="0"/>
              <a:t>  The </a:t>
            </a:r>
            <a:r>
              <a:rPr lang="en-US" dirty="0"/>
              <a:t>shape is called decaying exponential.</a:t>
            </a:r>
          </a:p>
        </p:txBody>
      </p:sp>
      <p:sp>
        <p:nvSpPr>
          <p:cNvPr id="2" name="Title 1"/>
          <p:cNvSpPr>
            <a:spLocks noGrp="1"/>
          </p:cNvSpPr>
          <p:nvPr>
            <p:ph type="title"/>
          </p:nvPr>
        </p:nvSpPr>
        <p:spPr/>
        <p:txBody>
          <a:bodyPr/>
          <a:lstStyle/>
          <a:p>
            <a:r>
              <a:rPr lang="en-US" dirty="0" smtClean="0"/>
              <a:t>Exponential Signal</a:t>
            </a:r>
            <a:endParaRPr lang="en-US" dirty="0"/>
          </a:p>
        </p:txBody>
      </p:sp>
      <p:pic>
        <p:nvPicPr>
          <p:cNvPr id="12290" name="Picture 2" descr="C:\Users\MohmDZ\Desktop\exponential_signal_case_ii.png"/>
          <p:cNvPicPr>
            <a:picLocks noChangeAspect="1" noChangeArrowheads="1"/>
          </p:cNvPicPr>
          <p:nvPr/>
        </p:nvPicPr>
        <p:blipFill>
          <a:blip r:embed="rId2" cstate="print"/>
          <a:srcRect/>
          <a:stretch>
            <a:fillRect/>
          </a:stretch>
        </p:blipFill>
        <p:spPr bwMode="auto">
          <a:xfrm>
            <a:off x="2590800" y="3048000"/>
            <a:ext cx="4957233" cy="3388489"/>
          </a:xfrm>
          <a:prstGeom prst="rect">
            <a:avLst/>
          </a:prstGeom>
          <a:noFill/>
        </p:spPr>
      </p:pic>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a:t>Case iii:</a:t>
            </a:r>
            <a:r>
              <a:rPr lang="en-US" dirty="0"/>
              <a:t> if </a:t>
            </a:r>
            <a:r>
              <a:rPr lang="en-US" i="1" dirty="0" smtClean="0"/>
              <a:t>α</a:t>
            </a:r>
            <a:r>
              <a:rPr lang="en-US" dirty="0"/>
              <a:t> &gt; 0 i.e. </a:t>
            </a:r>
            <a:r>
              <a:rPr lang="en-US" i="1" dirty="0"/>
              <a:t>+</a:t>
            </a:r>
            <a:r>
              <a:rPr lang="en-US" i="1" dirty="0" err="1"/>
              <a:t>ve</a:t>
            </a:r>
            <a:r>
              <a:rPr lang="en-US" i="1" dirty="0"/>
              <a:t> </a:t>
            </a:r>
            <a:r>
              <a:rPr lang="en-US" dirty="0"/>
              <a:t>then x(t) = </a:t>
            </a:r>
            <a:r>
              <a:rPr lang="en-US" i="1" dirty="0" err="1" smtClean="0"/>
              <a:t>e</a:t>
            </a:r>
            <a:r>
              <a:rPr lang="en-US" i="1" baseline="30000" dirty="0" err="1"/>
              <a:t>αt</a:t>
            </a:r>
            <a:r>
              <a:rPr lang="en-US" dirty="0" smtClean="0"/>
              <a:t>. </a:t>
            </a:r>
          </a:p>
          <a:p>
            <a:pPr>
              <a:buNone/>
            </a:pPr>
            <a:r>
              <a:rPr lang="en-US" dirty="0" smtClean="0"/>
              <a:t>The </a:t>
            </a:r>
            <a:r>
              <a:rPr lang="en-US" dirty="0"/>
              <a:t>shape is called raising exponential.</a:t>
            </a:r>
          </a:p>
        </p:txBody>
      </p:sp>
      <p:sp>
        <p:nvSpPr>
          <p:cNvPr id="2" name="Title 1"/>
          <p:cNvSpPr>
            <a:spLocks noGrp="1"/>
          </p:cNvSpPr>
          <p:nvPr>
            <p:ph type="title"/>
          </p:nvPr>
        </p:nvSpPr>
        <p:spPr>
          <a:xfrm>
            <a:off x="304800" y="152400"/>
            <a:ext cx="8229600" cy="1143000"/>
          </a:xfrm>
        </p:spPr>
        <p:txBody>
          <a:bodyPr/>
          <a:lstStyle/>
          <a:p>
            <a:r>
              <a:rPr lang="en-US" dirty="0" smtClean="0"/>
              <a:t>Exponential Signal</a:t>
            </a:r>
            <a:endParaRPr lang="en-US" dirty="0"/>
          </a:p>
        </p:txBody>
      </p:sp>
      <p:pic>
        <p:nvPicPr>
          <p:cNvPr id="13314" name="Picture 2" descr="C:\Users\MohmDZ\Desktop\exponential_signal_case_iii.png"/>
          <p:cNvPicPr>
            <a:picLocks noChangeAspect="1" noChangeArrowheads="1"/>
          </p:cNvPicPr>
          <p:nvPr/>
        </p:nvPicPr>
        <p:blipFill>
          <a:blip r:embed="rId2" cstate="print"/>
          <a:srcRect/>
          <a:stretch>
            <a:fillRect/>
          </a:stretch>
        </p:blipFill>
        <p:spPr bwMode="auto">
          <a:xfrm>
            <a:off x="2667000" y="3124200"/>
            <a:ext cx="4696001" cy="3209925"/>
          </a:xfrm>
          <a:prstGeom prst="rect">
            <a:avLst/>
          </a:prstGeom>
          <a:noFill/>
        </p:spPr>
      </p:pic>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p:cNvPicPr>
            <a:picLocks noGrp="1" noChangeAspect="1" noChangeArrowheads="1"/>
          </p:cNvPicPr>
          <p:nvPr>
            <p:ph idx="1"/>
          </p:nvPr>
        </p:nvPicPr>
        <p:blipFill>
          <a:blip r:embed="rId2" cstate="print"/>
          <a:srcRect l="41582" t="30305" r="43919" b="62961"/>
          <a:stretch>
            <a:fillRect/>
          </a:stretch>
        </p:blipFill>
        <p:spPr bwMode="auto">
          <a:xfrm>
            <a:off x="228600" y="2362200"/>
            <a:ext cx="2362200" cy="685800"/>
          </a:xfrm>
          <a:noFill/>
          <a:ln>
            <a:miter lim="800000"/>
            <a:headEnd/>
            <a:tailEnd/>
          </a:ln>
        </p:spPr>
      </p:pic>
      <p:sp>
        <p:nvSpPr>
          <p:cNvPr id="215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Real Exponential Signals</a:t>
            </a:r>
          </a:p>
        </p:txBody>
      </p:sp>
      <p:sp>
        <p:nvSpPr>
          <p:cNvPr id="6" name="TextBox 5"/>
          <p:cNvSpPr txBox="1"/>
          <p:nvPr/>
        </p:nvSpPr>
        <p:spPr>
          <a:xfrm>
            <a:off x="381000" y="1600200"/>
            <a:ext cx="2819400" cy="708025"/>
          </a:xfrm>
          <a:prstGeom prst="rect">
            <a:avLst/>
          </a:prstGeom>
          <a:noFill/>
        </p:spPr>
        <p:txBody>
          <a:bodyPr>
            <a:spAutoFit/>
          </a:bodyPr>
          <a:lstStyle/>
          <a:p>
            <a:pPr>
              <a:defRPr/>
            </a:pPr>
            <a:r>
              <a:rPr lang="en-US" sz="2000" dirty="0">
                <a:latin typeface="+mj-lt"/>
              </a:rPr>
              <a:t>Real exponential signal is defined as: </a:t>
            </a:r>
          </a:p>
        </p:txBody>
      </p:sp>
      <p:pic>
        <p:nvPicPr>
          <p:cNvPr id="21509" name="Picture 3"/>
          <p:cNvPicPr>
            <a:picLocks noChangeAspect="1" noChangeArrowheads="1"/>
          </p:cNvPicPr>
          <p:nvPr/>
        </p:nvPicPr>
        <p:blipFill>
          <a:blip r:embed="rId3" cstate="print"/>
          <a:srcRect l="20000" t="13000" r="22501" b="2000"/>
          <a:stretch>
            <a:fillRect/>
          </a:stretch>
        </p:blipFill>
        <p:spPr bwMode="auto">
          <a:xfrm>
            <a:off x="3733800" y="990600"/>
            <a:ext cx="5410200" cy="4999038"/>
          </a:xfrm>
          <a:prstGeom prst="rect">
            <a:avLst/>
          </a:prstGeom>
          <a:noFill/>
          <a:ln w="9525">
            <a:noFill/>
            <a:miter lim="800000"/>
            <a:headEnd/>
            <a:tailEnd/>
          </a:ln>
        </p:spPr>
      </p:pic>
      <p:pic>
        <p:nvPicPr>
          <p:cNvPr id="21510" name="Picture 4"/>
          <p:cNvPicPr>
            <a:picLocks noChangeAspect="1" noChangeArrowheads="1"/>
          </p:cNvPicPr>
          <p:nvPr/>
        </p:nvPicPr>
        <p:blipFill>
          <a:blip r:embed="rId4" cstate="print"/>
          <a:srcRect l="12500" t="25999" r="9375" b="62000"/>
          <a:stretch>
            <a:fillRect/>
          </a:stretch>
        </p:blipFill>
        <p:spPr bwMode="auto">
          <a:xfrm>
            <a:off x="0" y="5980113"/>
            <a:ext cx="9144000" cy="877887"/>
          </a:xfrm>
          <a:prstGeom prst="rect">
            <a:avLst/>
          </a:prstGeom>
          <a:noFill/>
          <a:ln w="9525">
            <a:noFill/>
            <a:miter lim="800000"/>
            <a:headEnd/>
            <a:tailEnd/>
          </a:ln>
        </p:spPr>
      </p:pic>
      <p:pic>
        <p:nvPicPr>
          <p:cNvPr id="7" name="Picture 5" descr="C:\Users\MohmDZ\Desktop\images.png"/>
          <p:cNvPicPr>
            <a:picLocks noChangeAspect="1" noChangeArrowheads="1"/>
          </p:cNvPicPr>
          <p:nvPr/>
        </p:nvPicPr>
        <p:blipFill>
          <a:blip r:embed="rId5"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p:cNvPicPr>
            <a:picLocks noGrp="1" noChangeAspect="1" noChangeArrowheads="1"/>
          </p:cNvPicPr>
          <p:nvPr>
            <p:ph idx="1"/>
          </p:nvPr>
        </p:nvPicPr>
        <p:blipFill>
          <a:blip r:embed="rId2" cstate="print"/>
          <a:srcRect l="16328" t="23570" r="40530" b="62959"/>
          <a:stretch>
            <a:fillRect/>
          </a:stretch>
        </p:blipFill>
        <p:spPr bwMode="auto">
          <a:xfrm>
            <a:off x="228600" y="1295400"/>
            <a:ext cx="6248400" cy="1219200"/>
          </a:xfrm>
          <a:noFill/>
          <a:ln>
            <a:miter lim="800000"/>
            <a:headEnd/>
            <a:tailEnd/>
          </a:ln>
        </p:spPr>
      </p:pic>
      <p:sp>
        <p:nvSpPr>
          <p:cNvPr id="194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dirty="0" smtClean="0"/>
              <a:t>Complex Exponential Signals</a:t>
            </a:r>
          </a:p>
        </p:txBody>
      </p:sp>
      <p:pic>
        <p:nvPicPr>
          <p:cNvPr id="19460" name="Picture 4" descr="C:\Users\MohmDZ\Desktop\New Bitmap Image.bmp"/>
          <p:cNvPicPr>
            <a:picLocks noChangeAspect="1" noChangeArrowheads="1"/>
          </p:cNvPicPr>
          <p:nvPr/>
        </p:nvPicPr>
        <p:blipFill>
          <a:blip r:embed="rId3" cstate="print"/>
          <a:srcRect/>
          <a:stretch>
            <a:fillRect/>
          </a:stretch>
        </p:blipFill>
        <p:spPr bwMode="auto">
          <a:xfrm>
            <a:off x="0" y="2362200"/>
            <a:ext cx="9144000" cy="3109913"/>
          </a:xfrm>
          <a:prstGeom prst="rect">
            <a:avLst/>
          </a:prstGeom>
          <a:noFill/>
          <a:ln w="9525">
            <a:noFill/>
            <a:miter lim="800000"/>
            <a:headEnd/>
            <a:tailEnd/>
          </a:ln>
        </p:spPr>
      </p:pic>
      <p:pic>
        <p:nvPicPr>
          <p:cNvPr id="5" name="Picture 5" descr="C:\Users\MohmDZ\Desktop\images.png"/>
          <p:cNvPicPr>
            <a:picLocks noChangeAspect="1" noChangeArrowheads="1"/>
          </p:cNvPicPr>
          <p:nvPr/>
        </p:nvPicPr>
        <p:blipFill>
          <a:blip r:embed="rId4"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Complex Exponential Signals</a:t>
            </a:r>
          </a:p>
        </p:txBody>
      </p:sp>
      <p:pic>
        <p:nvPicPr>
          <p:cNvPr id="20483" name="Picture 2"/>
          <p:cNvPicPr>
            <a:picLocks noChangeAspect="1" noChangeArrowheads="1"/>
          </p:cNvPicPr>
          <p:nvPr/>
        </p:nvPicPr>
        <p:blipFill>
          <a:blip r:embed="rId2" cstate="print"/>
          <a:srcRect l="29572" t="53136" r="21931" b="5717"/>
          <a:stretch>
            <a:fillRect/>
          </a:stretch>
        </p:blipFill>
        <p:spPr bwMode="auto">
          <a:xfrm>
            <a:off x="0" y="3998191"/>
            <a:ext cx="5392738" cy="2859809"/>
          </a:xfrm>
          <a:prstGeom prst="rect">
            <a:avLst/>
          </a:prstGeom>
          <a:noFill/>
          <a:ln w="9525">
            <a:noFill/>
            <a:miter lim="800000"/>
            <a:headEnd/>
            <a:tailEnd/>
          </a:ln>
        </p:spPr>
      </p:pic>
      <p:pic>
        <p:nvPicPr>
          <p:cNvPr id="20485" name="Picture 3"/>
          <p:cNvPicPr>
            <a:picLocks noChangeAspect="1" noChangeArrowheads="1"/>
          </p:cNvPicPr>
          <p:nvPr/>
        </p:nvPicPr>
        <p:blipFill>
          <a:blip r:embed="rId3" cstate="print"/>
          <a:srcRect l="8749" t="37000" r="10625" b="34000"/>
          <a:stretch>
            <a:fillRect/>
          </a:stretch>
        </p:blipFill>
        <p:spPr bwMode="auto">
          <a:xfrm>
            <a:off x="152400" y="1143000"/>
            <a:ext cx="8763000" cy="1970088"/>
          </a:xfrm>
          <a:prstGeom prst="rect">
            <a:avLst/>
          </a:prstGeom>
          <a:noFill/>
          <a:ln w="9525">
            <a:noFill/>
            <a:miter lim="800000"/>
            <a:headEnd/>
            <a:tailEnd/>
          </a:ln>
        </p:spPr>
      </p:pic>
      <p:pic>
        <p:nvPicPr>
          <p:cNvPr id="20484" name="Picture 2"/>
          <p:cNvPicPr>
            <a:picLocks noGrp="1" noChangeAspect="1" noChangeArrowheads="1"/>
          </p:cNvPicPr>
          <p:nvPr>
            <p:ph idx="1"/>
          </p:nvPr>
        </p:nvPicPr>
        <p:blipFill>
          <a:blip r:embed="rId2" cstate="print"/>
          <a:srcRect l="32681" t="14135" r="28446" b="47141"/>
          <a:stretch>
            <a:fillRect/>
          </a:stretch>
        </p:blipFill>
        <p:spPr bwMode="auto">
          <a:xfrm>
            <a:off x="4493109" y="3048000"/>
            <a:ext cx="4650891" cy="2895600"/>
          </a:xfrm>
          <a:noFill/>
          <a:ln>
            <a:miter lim="800000"/>
            <a:headEnd/>
            <a:tailEnd/>
          </a:ln>
        </p:spPr>
      </p:pic>
      <p:pic>
        <p:nvPicPr>
          <p:cNvPr id="6" name="Picture 5" descr="C:\Users\MohmDZ\Desktop\images.png"/>
          <p:cNvPicPr>
            <a:picLocks noChangeAspect="1" noChangeArrowheads="1"/>
          </p:cNvPicPr>
          <p:nvPr/>
        </p:nvPicPr>
        <p:blipFill>
          <a:blip r:embed="rId4"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Let </a:t>
            </a:r>
            <a:r>
              <a:rPr lang="en-US" dirty="0"/>
              <a:t>it be denoted as x(t) and it is defined as</a:t>
            </a:r>
          </a:p>
          <a:p>
            <a:endParaRPr lang="en-US" dirty="0"/>
          </a:p>
        </p:txBody>
      </p:sp>
      <p:sp>
        <p:nvSpPr>
          <p:cNvPr id="2" name="Title 1"/>
          <p:cNvSpPr>
            <a:spLocks noGrp="1"/>
          </p:cNvSpPr>
          <p:nvPr>
            <p:ph type="title"/>
          </p:nvPr>
        </p:nvSpPr>
        <p:spPr>
          <a:xfrm>
            <a:off x="228600" y="152400"/>
            <a:ext cx="8229600" cy="1143000"/>
          </a:xfrm>
        </p:spPr>
        <p:txBody>
          <a:bodyPr>
            <a:normAutofit/>
          </a:bodyPr>
          <a:lstStyle/>
          <a:p>
            <a:r>
              <a:rPr lang="en-US" dirty="0" smtClean="0"/>
              <a:t>Rectangular Signal</a:t>
            </a:r>
            <a:endParaRPr lang="en-US" dirty="0"/>
          </a:p>
        </p:txBody>
      </p:sp>
      <p:pic>
        <p:nvPicPr>
          <p:cNvPr id="14338" name="Picture 2" descr="C:\Users\MohmDZ\Desktop\rectangular_signal.png"/>
          <p:cNvPicPr>
            <a:picLocks noChangeAspect="1" noChangeArrowheads="1"/>
          </p:cNvPicPr>
          <p:nvPr/>
        </p:nvPicPr>
        <p:blipFill>
          <a:blip r:embed="rId2" cstate="print"/>
          <a:srcRect/>
          <a:stretch>
            <a:fillRect/>
          </a:stretch>
        </p:blipFill>
        <p:spPr bwMode="auto">
          <a:xfrm>
            <a:off x="838200" y="2438400"/>
            <a:ext cx="7479957" cy="3338512"/>
          </a:xfrm>
          <a:prstGeom prst="rect">
            <a:avLst/>
          </a:prstGeom>
          <a:noFill/>
        </p:spPr>
      </p:pic>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Let </a:t>
            </a:r>
            <a:r>
              <a:rPr lang="en-US" dirty="0"/>
              <a:t>it be denoted as x(t)</a:t>
            </a:r>
          </a:p>
          <a:p>
            <a:endParaRPr lang="en-US" dirty="0"/>
          </a:p>
        </p:txBody>
      </p:sp>
      <p:sp>
        <p:nvSpPr>
          <p:cNvPr id="2" name="Title 1"/>
          <p:cNvSpPr>
            <a:spLocks noGrp="1"/>
          </p:cNvSpPr>
          <p:nvPr>
            <p:ph type="title"/>
          </p:nvPr>
        </p:nvSpPr>
        <p:spPr>
          <a:xfrm>
            <a:off x="304800" y="152400"/>
            <a:ext cx="8229600" cy="1143000"/>
          </a:xfrm>
        </p:spPr>
        <p:txBody>
          <a:bodyPr>
            <a:normAutofit/>
          </a:bodyPr>
          <a:lstStyle/>
          <a:p>
            <a:r>
              <a:rPr lang="en-US" dirty="0"/>
              <a:t>Triangular </a:t>
            </a:r>
            <a:r>
              <a:rPr lang="en-US" dirty="0" smtClean="0"/>
              <a:t>Signal</a:t>
            </a:r>
            <a:endParaRPr lang="en-US" dirty="0"/>
          </a:p>
        </p:txBody>
      </p:sp>
      <p:pic>
        <p:nvPicPr>
          <p:cNvPr id="15362" name="Picture 2" descr="C:\Users\MohmDZ\Desktop\triangular_signal.png"/>
          <p:cNvPicPr>
            <a:picLocks noChangeAspect="1" noChangeArrowheads="1"/>
          </p:cNvPicPr>
          <p:nvPr/>
        </p:nvPicPr>
        <p:blipFill>
          <a:blip r:embed="rId2" cstate="print"/>
          <a:srcRect/>
          <a:stretch>
            <a:fillRect/>
          </a:stretch>
        </p:blipFill>
        <p:spPr bwMode="auto">
          <a:xfrm>
            <a:off x="1143000" y="2667000"/>
            <a:ext cx="6989546" cy="3328987"/>
          </a:xfrm>
          <a:prstGeom prst="rect">
            <a:avLst/>
          </a:prstGeom>
          <a:noFill/>
        </p:spPr>
      </p:pic>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95400"/>
            <a:ext cx="8229600" cy="4800599"/>
          </a:xfrm>
        </p:spPr>
        <p:txBody>
          <a:bodyPr>
            <a:normAutofit/>
          </a:bodyPr>
          <a:lstStyle/>
          <a:p>
            <a:pPr>
              <a:buNone/>
            </a:pPr>
            <a:r>
              <a:rPr lang="en-US" sz="2800" dirty="0" smtClean="0"/>
              <a:t>Sinusoidal </a:t>
            </a:r>
            <a:r>
              <a:rPr lang="en-US" sz="2800" dirty="0"/>
              <a:t>signal is in the form of </a:t>
            </a:r>
            <a:endParaRPr lang="en-US" sz="2800" dirty="0" smtClean="0"/>
          </a:p>
          <a:p>
            <a:pPr>
              <a:buNone/>
            </a:pPr>
            <a:r>
              <a:rPr lang="en-US" sz="2800" dirty="0" smtClean="0"/>
              <a:t>x(t</a:t>
            </a:r>
            <a:r>
              <a:rPr lang="en-US" sz="2800" dirty="0"/>
              <a:t>) = A </a:t>
            </a:r>
            <a:r>
              <a:rPr lang="en-US" sz="2800" dirty="0" err="1" smtClean="0"/>
              <a:t>cos</a:t>
            </a:r>
            <a:r>
              <a:rPr lang="en-US" sz="2800" dirty="0" smtClean="0"/>
              <a:t>(w</a:t>
            </a:r>
            <a:r>
              <a:rPr lang="en-US" sz="2800" baseline="-24000" dirty="0" smtClean="0"/>
              <a:t>0</a:t>
            </a:r>
            <a:r>
              <a:rPr lang="en-US" sz="2800" dirty="0" smtClean="0"/>
              <a:t>±ϕ) , or</a:t>
            </a:r>
          </a:p>
          <a:p>
            <a:pPr>
              <a:buNone/>
            </a:pPr>
            <a:r>
              <a:rPr lang="en-US" sz="2800" dirty="0" smtClean="0"/>
              <a:t>       = </a:t>
            </a:r>
            <a:r>
              <a:rPr lang="en-US" sz="2800" dirty="0"/>
              <a:t>A </a:t>
            </a:r>
            <a:r>
              <a:rPr lang="en-US" sz="2800" dirty="0" smtClean="0"/>
              <a:t>sin(w</a:t>
            </a:r>
            <a:r>
              <a:rPr lang="en-US" sz="2800" baseline="-24000" dirty="0"/>
              <a:t>0</a:t>
            </a:r>
            <a:r>
              <a:rPr lang="en-US" sz="2800" dirty="0" smtClean="0"/>
              <a:t>±ϕ</a:t>
            </a:r>
            <a:r>
              <a:rPr lang="en-US" sz="2800" dirty="0"/>
              <a:t>)</a:t>
            </a:r>
          </a:p>
          <a:p>
            <a:pPr>
              <a:buNone/>
            </a:pPr>
            <a:endParaRPr lang="en-US" sz="2800" dirty="0" smtClean="0"/>
          </a:p>
          <a:p>
            <a:pPr>
              <a:buNone/>
            </a:pPr>
            <a:endParaRPr lang="en-US" sz="2800" dirty="0"/>
          </a:p>
          <a:p>
            <a:pPr algn="r">
              <a:buNone/>
            </a:pPr>
            <a:r>
              <a:rPr lang="en-US" sz="1600" dirty="0" smtClean="0"/>
              <a:t>Where </a:t>
            </a:r>
            <a:r>
              <a:rPr lang="en-US" sz="1600" dirty="0"/>
              <a:t>T</a:t>
            </a:r>
            <a:r>
              <a:rPr lang="en-US" sz="1600" baseline="-25000" dirty="0"/>
              <a:t>0</a:t>
            </a:r>
            <a:r>
              <a:rPr lang="en-US" sz="1600" dirty="0"/>
              <a:t> = 2</a:t>
            </a:r>
            <a:r>
              <a:rPr lang="el-GR" sz="1600" dirty="0" smtClean="0"/>
              <a:t>π</a:t>
            </a:r>
            <a:r>
              <a:rPr lang="en-US" sz="1600" dirty="0" smtClean="0"/>
              <a:t>/w</a:t>
            </a:r>
            <a:r>
              <a:rPr lang="en-US" sz="1600" baseline="-24000" dirty="0" smtClean="0"/>
              <a:t>0</a:t>
            </a:r>
            <a:endParaRPr lang="en-US" sz="1600" dirty="0"/>
          </a:p>
        </p:txBody>
      </p:sp>
      <p:sp>
        <p:nvSpPr>
          <p:cNvPr id="2" name="Title 1"/>
          <p:cNvSpPr>
            <a:spLocks noGrp="1"/>
          </p:cNvSpPr>
          <p:nvPr>
            <p:ph type="title"/>
          </p:nvPr>
        </p:nvSpPr>
        <p:spPr>
          <a:xfrm>
            <a:off x="228600" y="0"/>
            <a:ext cx="8229600" cy="1143000"/>
          </a:xfrm>
        </p:spPr>
        <p:txBody>
          <a:bodyPr>
            <a:normAutofit/>
          </a:bodyPr>
          <a:lstStyle/>
          <a:p>
            <a:r>
              <a:rPr lang="en-US" dirty="0" smtClean="0"/>
              <a:t>Sinusoidal Signal</a:t>
            </a:r>
            <a:endParaRPr lang="en-US" dirty="0"/>
          </a:p>
        </p:txBody>
      </p:sp>
      <p:pic>
        <p:nvPicPr>
          <p:cNvPr id="16387" name="Picture 3" descr="C:\Users\MohmDZ\Desktop\sinusoidal_signal.png"/>
          <p:cNvPicPr>
            <a:picLocks noChangeAspect="1" noChangeArrowheads="1"/>
          </p:cNvPicPr>
          <p:nvPr/>
        </p:nvPicPr>
        <p:blipFill>
          <a:blip r:embed="rId2" cstate="print"/>
          <a:srcRect/>
          <a:stretch>
            <a:fillRect/>
          </a:stretch>
        </p:blipFill>
        <p:spPr bwMode="auto">
          <a:xfrm>
            <a:off x="4114800" y="1905000"/>
            <a:ext cx="4800600" cy="1526201"/>
          </a:xfrm>
          <a:prstGeom prst="rect">
            <a:avLst/>
          </a:prstGeom>
          <a:noFill/>
        </p:spPr>
      </p:pic>
      <p:pic>
        <p:nvPicPr>
          <p:cNvPr id="16388" name="Picture 4" descr="C:\Users\MohmDZ\Desktop\400px-ComplexSinInATimeAxe.gif"/>
          <p:cNvPicPr>
            <a:picLocks noChangeAspect="1" noChangeArrowheads="1" noCrop="1"/>
          </p:cNvPicPr>
          <p:nvPr/>
        </p:nvPicPr>
        <p:blipFill>
          <a:blip r:embed="rId3" cstate="print"/>
          <a:srcRect/>
          <a:stretch>
            <a:fillRect/>
          </a:stretch>
        </p:blipFill>
        <p:spPr bwMode="auto">
          <a:xfrm>
            <a:off x="228599" y="3657600"/>
            <a:ext cx="4294435" cy="3124201"/>
          </a:xfrm>
          <a:prstGeom prst="rect">
            <a:avLst/>
          </a:prstGeom>
          <a:noFill/>
        </p:spPr>
      </p:pic>
      <p:pic>
        <p:nvPicPr>
          <p:cNvPr id="6" name="Picture 5" descr="C:\Users\MohmDZ\Desktop\images.png"/>
          <p:cNvPicPr>
            <a:picLocks noChangeAspect="1" noChangeArrowheads="1"/>
          </p:cNvPicPr>
          <p:nvPr/>
        </p:nvPicPr>
        <p:blipFill>
          <a:blip r:embed="rId4"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19200"/>
            <a:ext cx="4191000" cy="5105400"/>
          </a:xfrm>
        </p:spPr>
        <p:txBody>
          <a:bodyPr>
            <a:normAutofit/>
          </a:bodyPr>
          <a:lstStyle/>
          <a:p>
            <a:pPr>
              <a:buNone/>
            </a:pPr>
            <a:r>
              <a:rPr lang="en-US" sz="2400" dirty="0" smtClean="0"/>
              <a:t>It is denoted as </a:t>
            </a:r>
            <a:r>
              <a:rPr lang="en-US" sz="2400" dirty="0" err="1" smtClean="0"/>
              <a:t>sinc</a:t>
            </a:r>
            <a:r>
              <a:rPr lang="en-US" sz="2400" dirty="0" smtClean="0"/>
              <a:t>(t) and it is defined as </a:t>
            </a:r>
            <a:r>
              <a:rPr lang="en-US" sz="2400" dirty="0" err="1" smtClean="0"/>
              <a:t>sinc</a:t>
            </a:r>
            <a:r>
              <a:rPr lang="en-US" sz="2400" dirty="0" smtClean="0"/>
              <a:t>(t)</a:t>
            </a:r>
            <a:r>
              <a:rPr lang="en-US" sz="2400" b="0" i="0" u="none" strike="noStrike" dirty="0" smtClean="0"/>
              <a:t>=</a:t>
            </a:r>
            <a:r>
              <a:rPr lang="en-US" sz="2400" b="0" i="0" u="none" strike="noStrike" dirty="0" err="1" smtClean="0"/>
              <a:t>sinπt</a:t>
            </a:r>
            <a:r>
              <a:rPr lang="en-US" sz="2400" b="0" i="0" u="none" strike="noStrike" dirty="0" smtClean="0"/>
              <a:t>/</a:t>
            </a:r>
            <a:r>
              <a:rPr lang="en-US" sz="2400" b="0" i="0" u="none" strike="noStrike" dirty="0" err="1" smtClean="0"/>
              <a:t>πt</a:t>
            </a:r>
            <a:r>
              <a:rPr lang="en-US" sz="2400" dirty="0" smtClean="0"/>
              <a:t>   ,   for t=±1,±2,±3... ,   the </a:t>
            </a:r>
            <a:r>
              <a:rPr lang="en-US" sz="2400" dirty="0"/>
              <a:t>value at </a:t>
            </a:r>
            <a:r>
              <a:rPr lang="en-US" sz="2400" i="1" dirty="0" smtClean="0"/>
              <a:t>t</a:t>
            </a:r>
            <a:r>
              <a:rPr lang="en-US" sz="2400" dirty="0"/>
              <a:t> </a:t>
            </a:r>
            <a:r>
              <a:rPr lang="en-US" sz="2400" dirty="0" smtClean="0"/>
              <a:t>= 0</a:t>
            </a:r>
            <a:r>
              <a:rPr lang="en-US" sz="2400" dirty="0"/>
              <a:t> </a:t>
            </a:r>
            <a:r>
              <a:rPr lang="en-US" sz="2400" dirty="0" smtClean="0"/>
              <a:t>is </a:t>
            </a:r>
            <a:r>
              <a:rPr lang="en-US" sz="2400" dirty="0"/>
              <a:t>defined to be the limiting </a:t>
            </a:r>
            <a:r>
              <a:rPr lang="en-US" sz="2400" dirty="0" smtClean="0"/>
              <a:t>value  </a:t>
            </a:r>
          </a:p>
          <a:p>
            <a:pPr>
              <a:buNone/>
            </a:pPr>
            <a:r>
              <a:rPr lang="en-US" sz="2400" dirty="0"/>
              <a:t> </a:t>
            </a:r>
            <a:r>
              <a:rPr lang="en-US" sz="2400" dirty="0" smtClean="0"/>
              <a:t>   </a:t>
            </a:r>
            <a:r>
              <a:rPr lang="en-US" sz="2400" dirty="0" err="1" smtClean="0"/>
              <a:t>sinc</a:t>
            </a:r>
            <a:r>
              <a:rPr lang="en-US" sz="2400" dirty="0" smtClean="0"/>
              <a:t>(0</a:t>
            </a:r>
            <a:r>
              <a:rPr lang="en-US" sz="2400" dirty="0"/>
              <a:t>) = 1</a:t>
            </a:r>
            <a:endParaRPr lang="en-US" sz="2400" dirty="0" smtClean="0"/>
          </a:p>
          <a:p>
            <a:pPr>
              <a:buNone/>
            </a:pPr>
            <a:r>
              <a:rPr lang="en-US" sz="2400" dirty="0" smtClean="0"/>
              <a:t/>
            </a:r>
            <a:br>
              <a:rPr lang="en-US" sz="2400" dirty="0" smtClean="0"/>
            </a:br>
            <a:endParaRPr lang="en-US" sz="2400" dirty="0"/>
          </a:p>
        </p:txBody>
      </p:sp>
      <p:sp>
        <p:nvSpPr>
          <p:cNvPr id="2" name="Title 1"/>
          <p:cNvSpPr>
            <a:spLocks noGrp="1"/>
          </p:cNvSpPr>
          <p:nvPr>
            <p:ph type="title"/>
          </p:nvPr>
        </p:nvSpPr>
        <p:spPr>
          <a:xfrm>
            <a:off x="457200" y="274638"/>
            <a:ext cx="8229600" cy="792162"/>
          </a:xfrm>
        </p:spPr>
        <p:txBody>
          <a:bodyPr>
            <a:normAutofit/>
          </a:bodyPr>
          <a:lstStyle/>
          <a:p>
            <a:r>
              <a:rPr lang="en-US" dirty="0" err="1" smtClean="0"/>
              <a:t>Sinc</a:t>
            </a:r>
            <a:r>
              <a:rPr lang="en-US" dirty="0" smtClean="0"/>
              <a:t> Function</a:t>
            </a:r>
            <a:endParaRPr lang="en-US" dirty="0"/>
          </a:p>
        </p:txBody>
      </p:sp>
      <p:pic>
        <p:nvPicPr>
          <p:cNvPr id="6" name="Picture 2" descr="C:\Users\MohmDZ\Desktop\670px-Si_sinc.svg.png"/>
          <p:cNvPicPr>
            <a:picLocks noChangeAspect="1" noChangeArrowheads="1"/>
          </p:cNvPicPr>
          <p:nvPr/>
        </p:nvPicPr>
        <p:blipFill>
          <a:blip r:embed="rId3" cstate="print"/>
          <a:srcRect/>
          <a:stretch>
            <a:fillRect/>
          </a:stretch>
        </p:blipFill>
        <p:spPr bwMode="auto">
          <a:xfrm>
            <a:off x="3886200" y="2362200"/>
            <a:ext cx="5257800" cy="4182697"/>
          </a:xfrm>
          <a:prstGeom prst="rect">
            <a:avLst/>
          </a:prstGeom>
          <a:noFill/>
        </p:spPr>
      </p:pic>
      <p:pic>
        <p:nvPicPr>
          <p:cNvPr id="5" name="Picture 5" descr="C:\Users\MohmDZ\Desktop\images.png"/>
          <p:cNvPicPr>
            <a:picLocks noChangeAspect="1" noChangeArrowheads="1"/>
          </p:cNvPicPr>
          <p:nvPr/>
        </p:nvPicPr>
        <p:blipFill>
          <a:blip r:embed="rId4"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buNone/>
            </a:pPr>
            <a:r>
              <a:rPr lang="en-US" dirty="0"/>
              <a:t>Signals are classified into the following categories:</a:t>
            </a:r>
          </a:p>
          <a:p>
            <a:r>
              <a:rPr lang="en-US" dirty="0"/>
              <a:t>Continuous Time and Discrete Time Signals</a:t>
            </a:r>
          </a:p>
          <a:p>
            <a:r>
              <a:rPr lang="en-US" dirty="0"/>
              <a:t>Deterministic and Non-deterministic Signals</a:t>
            </a:r>
          </a:p>
          <a:p>
            <a:r>
              <a:rPr lang="en-US" dirty="0"/>
              <a:t>Even and Odd Signals</a:t>
            </a:r>
          </a:p>
          <a:p>
            <a:r>
              <a:rPr lang="en-US" dirty="0"/>
              <a:t>Periodic and </a:t>
            </a:r>
            <a:r>
              <a:rPr lang="en-US" dirty="0" smtClean="0"/>
              <a:t>Non-periodic </a:t>
            </a:r>
            <a:r>
              <a:rPr lang="en-US" dirty="0"/>
              <a:t>Signals</a:t>
            </a:r>
          </a:p>
          <a:p>
            <a:r>
              <a:rPr lang="en-US" dirty="0"/>
              <a:t>Energy and Power Signals</a:t>
            </a:r>
          </a:p>
          <a:p>
            <a:endParaRPr lang="en-US" dirty="0"/>
          </a:p>
        </p:txBody>
      </p:sp>
      <p:sp>
        <p:nvSpPr>
          <p:cNvPr id="2" name="Title 1"/>
          <p:cNvSpPr>
            <a:spLocks noGrp="1"/>
          </p:cNvSpPr>
          <p:nvPr>
            <p:ph type="title"/>
          </p:nvPr>
        </p:nvSpPr>
        <p:spPr>
          <a:xfrm>
            <a:off x="457200" y="274638"/>
            <a:ext cx="8229600" cy="944562"/>
          </a:xfrm>
        </p:spPr>
        <p:txBody>
          <a:bodyPr/>
          <a:lstStyle/>
          <a:p>
            <a:r>
              <a:rPr lang="en-US" dirty="0" smtClean="0"/>
              <a:t>Signals Categories</a:t>
            </a:r>
            <a:endParaRPr lang="en-US" dirty="0"/>
          </a:p>
        </p:txBody>
      </p:sp>
      <p:pic>
        <p:nvPicPr>
          <p:cNvPr id="4" name="Picture 5" descr="C:\Users\MohmDZ\Desktop\images.png"/>
          <p:cNvPicPr>
            <a:picLocks noChangeAspect="1" noChangeArrowheads="1"/>
          </p:cNvPicPr>
          <p:nvPr/>
        </p:nvPicPr>
        <p:blipFill>
          <a:blip r:embed="rId2"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229600" cy="3505199"/>
          </a:xfrm>
        </p:spPr>
        <p:txBody>
          <a:bodyPr>
            <a:normAutofit/>
          </a:bodyPr>
          <a:lstStyle/>
          <a:p>
            <a:r>
              <a:rPr lang="en-US" dirty="0" smtClean="0"/>
              <a:t>System </a:t>
            </a:r>
            <a:r>
              <a:rPr lang="en-US" dirty="0"/>
              <a:t>is a device or combination of devices, which can operate on signals and produces corresponding response. Input to a system is called as excitation and output from it is called as response.</a:t>
            </a:r>
          </a:p>
          <a:p>
            <a:r>
              <a:rPr lang="en-US" dirty="0"/>
              <a:t>For one or more inputs, the system can have one or more outputs.</a:t>
            </a:r>
          </a:p>
          <a:p>
            <a:r>
              <a:rPr lang="en-US" b="1" dirty="0"/>
              <a:t>Example:</a:t>
            </a:r>
            <a:r>
              <a:rPr lang="en-US" dirty="0"/>
              <a:t> Communication </a:t>
            </a:r>
            <a:r>
              <a:rPr lang="en-US" dirty="0" smtClean="0"/>
              <a:t>System</a:t>
            </a:r>
            <a:endParaRPr lang="en-US" dirty="0"/>
          </a:p>
        </p:txBody>
      </p:sp>
      <p:sp>
        <p:nvSpPr>
          <p:cNvPr id="2" name="Title 1"/>
          <p:cNvSpPr>
            <a:spLocks noGrp="1"/>
          </p:cNvSpPr>
          <p:nvPr>
            <p:ph type="title"/>
          </p:nvPr>
        </p:nvSpPr>
        <p:spPr/>
        <p:txBody>
          <a:bodyPr>
            <a:normAutofit/>
          </a:bodyPr>
          <a:lstStyle/>
          <a:p>
            <a:r>
              <a:rPr lang="en-US" dirty="0" smtClean="0"/>
              <a:t>What is System?</a:t>
            </a:r>
            <a:endParaRPr lang="en-US" dirty="0"/>
          </a:p>
        </p:txBody>
      </p:sp>
      <p:sp>
        <p:nvSpPr>
          <p:cNvPr id="1028" name="AutoShape 4" descr="signal sys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signal sys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1" name="Picture 7" descr="C:\Users\MohmDZ\Desktop\signal_system.png"/>
          <p:cNvPicPr>
            <a:picLocks noChangeAspect="1" noChangeArrowheads="1"/>
          </p:cNvPicPr>
          <p:nvPr/>
        </p:nvPicPr>
        <p:blipFill>
          <a:blip r:embed="rId2" cstate="print"/>
          <a:srcRect/>
          <a:stretch>
            <a:fillRect/>
          </a:stretch>
        </p:blipFill>
        <p:spPr bwMode="auto">
          <a:xfrm>
            <a:off x="2133600" y="5105400"/>
            <a:ext cx="4886325" cy="1085850"/>
          </a:xfrm>
          <a:prstGeom prst="rect">
            <a:avLst/>
          </a:prstGeom>
          <a:noFill/>
        </p:spPr>
      </p:pic>
      <p:pic>
        <p:nvPicPr>
          <p:cNvPr id="7"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8229600" cy="4983163"/>
          </a:xfrm>
        </p:spPr>
        <p:txBody>
          <a:bodyPr/>
          <a:lstStyle/>
          <a:p>
            <a:r>
              <a:rPr lang="en-US" dirty="0" smtClean="0"/>
              <a:t>A </a:t>
            </a:r>
            <a:r>
              <a:rPr lang="en-US" dirty="0"/>
              <a:t>signal is said to be continuous when it is defined for all instants of time</a:t>
            </a:r>
            <a:r>
              <a:rPr lang="en-US" dirty="0" smtClean="0"/>
              <a:t>.</a:t>
            </a:r>
          </a:p>
          <a:p>
            <a:endParaRPr lang="en-US" dirty="0"/>
          </a:p>
          <a:p>
            <a:pPr>
              <a:buNone/>
            </a:pPr>
            <a:endParaRPr lang="en-US" dirty="0" smtClean="0"/>
          </a:p>
          <a:p>
            <a:pPr>
              <a:buNone/>
            </a:pPr>
            <a:endParaRPr lang="en-US" dirty="0" smtClean="0"/>
          </a:p>
          <a:p>
            <a:pPr>
              <a:buNone/>
            </a:pPr>
            <a:endParaRPr lang="en-US" dirty="0" smtClean="0"/>
          </a:p>
          <a:p>
            <a:r>
              <a:rPr lang="en-US" dirty="0"/>
              <a:t>A signal is said to be discrete when it is defined at only discrete instants of time</a:t>
            </a:r>
          </a:p>
          <a:p>
            <a:endParaRPr lang="en-US" dirty="0"/>
          </a:p>
        </p:txBody>
      </p:sp>
      <p:sp>
        <p:nvSpPr>
          <p:cNvPr id="2" name="Title 1"/>
          <p:cNvSpPr>
            <a:spLocks noGrp="1"/>
          </p:cNvSpPr>
          <p:nvPr>
            <p:ph type="title"/>
          </p:nvPr>
        </p:nvSpPr>
        <p:spPr>
          <a:xfrm>
            <a:off x="381000" y="228600"/>
            <a:ext cx="8229600" cy="715962"/>
          </a:xfrm>
        </p:spPr>
        <p:txBody>
          <a:bodyPr>
            <a:noAutofit/>
          </a:bodyPr>
          <a:lstStyle/>
          <a:p>
            <a:r>
              <a:rPr lang="en-US" sz="2800" dirty="0" smtClean="0">
                <a:effectLst/>
              </a:rPr>
              <a:t>Continuous Time and Discrete Time Signals</a:t>
            </a:r>
            <a:endParaRPr lang="en-US" sz="2800" dirty="0">
              <a:effectLst/>
            </a:endParaRPr>
          </a:p>
        </p:txBody>
      </p:sp>
      <p:pic>
        <p:nvPicPr>
          <p:cNvPr id="19458" name="Picture 2" descr="C:\Users\MohmDZ\Desktop\continuous_signal.png"/>
          <p:cNvPicPr>
            <a:picLocks noChangeAspect="1" noChangeArrowheads="1"/>
          </p:cNvPicPr>
          <p:nvPr/>
        </p:nvPicPr>
        <p:blipFill>
          <a:blip r:embed="rId2" cstate="print"/>
          <a:srcRect/>
          <a:stretch>
            <a:fillRect/>
          </a:stretch>
        </p:blipFill>
        <p:spPr bwMode="auto">
          <a:xfrm>
            <a:off x="3124200" y="1938337"/>
            <a:ext cx="5736539" cy="2100263"/>
          </a:xfrm>
          <a:prstGeom prst="rect">
            <a:avLst/>
          </a:prstGeom>
          <a:noFill/>
        </p:spPr>
      </p:pic>
      <p:pic>
        <p:nvPicPr>
          <p:cNvPr id="19459" name="Picture 3" descr="C:\Users\MohmDZ\Desktop\discrete_signal.png"/>
          <p:cNvPicPr>
            <a:picLocks noChangeAspect="1" noChangeArrowheads="1"/>
          </p:cNvPicPr>
          <p:nvPr/>
        </p:nvPicPr>
        <p:blipFill>
          <a:blip r:embed="rId3" cstate="print"/>
          <a:srcRect/>
          <a:stretch>
            <a:fillRect/>
          </a:stretch>
        </p:blipFill>
        <p:spPr bwMode="auto">
          <a:xfrm>
            <a:off x="3200400" y="4876800"/>
            <a:ext cx="5636355" cy="1981200"/>
          </a:xfrm>
          <a:prstGeom prst="rect">
            <a:avLst/>
          </a:prstGeom>
          <a:noFill/>
        </p:spPr>
      </p:pic>
      <p:pic>
        <p:nvPicPr>
          <p:cNvPr id="6" name="Picture 5" descr="C:\Users\MohmDZ\Desktop\images.png"/>
          <p:cNvPicPr>
            <a:picLocks noChangeAspect="1" noChangeArrowheads="1"/>
          </p:cNvPicPr>
          <p:nvPr/>
        </p:nvPicPr>
        <p:blipFill>
          <a:blip r:embed="rId4" cstate="print"/>
          <a:srcRect/>
          <a:stretch>
            <a:fillRect/>
          </a:stretch>
        </p:blipFill>
        <p:spPr bwMode="auto">
          <a:xfrm>
            <a:off x="8382000" y="0"/>
            <a:ext cx="762000" cy="8890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457200" y="0"/>
            <a:ext cx="8229600" cy="1143000"/>
          </a:xfrm>
          <a:prstGeom prst="rect">
            <a:avLst/>
          </a:prstGeom>
        </p:spPr>
        <p:txBody>
          <a:bodyPr/>
          <a:lstStyle/>
          <a:p>
            <a:pPr>
              <a:defRPr/>
            </a:pPr>
            <a:endParaRPr lang="en-US" sz="4400" b="0" i="0" kern="0" dirty="0">
              <a:solidFill>
                <a:schemeClr val="tx2"/>
              </a:solidFill>
              <a:latin typeface="+mj-lt"/>
              <a:ea typeface="+mj-ea"/>
              <a:cs typeface="+mj-cs"/>
            </a:endParaRPr>
          </a:p>
        </p:txBody>
      </p:sp>
      <p:sp>
        <p:nvSpPr>
          <p:cNvPr id="5124" name="Rectangle 3"/>
          <p:cNvSpPr>
            <a:spLocks noChangeArrowheads="1"/>
          </p:cNvSpPr>
          <p:nvPr/>
        </p:nvSpPr>
        <p:spPr bwMode="auto">
          <a:xfrm>
            <a:off x="0" y="1295400"/>
            <a:ext cx="9144000" cy="2667000"/>
          </a:xfrm>
          <a:prstGeom prst="rect">
            <a:avLst/>
          </a:prstGeom>
          <a:noFill/>
          <a:ln w="9525">
            <a:noFill/>
            <a:miter lim="800000"/>
            <a:headEnd/>
            <a:tailEnd/>
          </a:ln>
        </p:spPr>
        <p:txBody>
          <a:bodyPr tIns="0" bIns="0"/>
          <a:lstStyle/>
          <a:p>
            <a:pPr marL="342900" indent="-342900">
              <a:lnSpc>
                <a:spcPct val="90000"/>
              </a:lnSpc>
              <a:spcBef>
                <a:spcPct val="25000"/>
              </a:spcBef>
              <a:spcAft>
                <a:spcPct val="15000"/>
              </a:spcAft>
              <a:buClr>
                <a:schemeClr val="tx2"/>
              </a:buClr>
              <a:buSzPct val="75000"/>
              <a:buFont typeface="Wingdings" pitchFamily="2" charset="2"/>
              <a:buNone/>
            </a:pPr>
            <a:r>
              <a:rPr lang="en-US" sz="2000" b="0" dirty="0" smtClean="0">
                <a:latin typeface="Times New Roman" pitchFamily="18" charset="0"/>
              </a:rPr>
              <a:t>CT </a:t>
            </a:r>
            <a:r>
              <a:rPr lang="en-US" sz="2000" b="0" dirty="0">
                <a:latin typeface="Times New Roman" pitchFamily="18" charset="0"/>
              </a:rPr>
              <a:t>signals take on real or complex values as a function of an</a:t>
            </a:r>
            <a:r>
              <a:rPr lang="tr-TR" sz="2000" b="0" dirty="0">
                <a:latin typeface="Times New Roman" pitchFamily="18" charset="0"/>
              </a:rPr>
              <a:t> </a:t>
            </a:r>
            <a:r>
              <a:rPr lang="en-US" sz="2000" b="0" dirty="0">
                <a:latin typeface="Times New Roman" pitchFamily="18" charset="0"/>
              </a:rPr>
              <a:t>independent</a:t>
            </a:r>
            <a:r>
              <a:rPr lang="tr-TR" sz="2000" b="0" dirty="0">
                <a:latin typeface="Times New Roman" pitchFamily="18" charset="0"/>
              </a:rPr>
              <a:t> </a:t>
            </a:r>
            <a:r>
              <a:rPr lang="en-US" sz="2000" b="0" dirty="0">
                <a:latin typeface="Times New Roman" pitchFamily="18" charset="0"/>
              </a:rPr>
              <a:t>variable that ranges over the real numbers and are</a:t>
            </a:r>
            <a:r>
              <a:rPr lang="tr-TR" sz="2000" b="0" dirty="0">
                <a:latin typeface="Times New Roman" pitchFamily="18" charset="0"/>
              </a:rPr>
              <a:t> </a:t>
            </a:r>
            <a:r>
              <a:rPr lang="en-US" sz="2000" b="0" dirty="0">
                <a:latin typeface="Times New Roman" pitchFamily="18" charset="0"/>
              </a:rPr>
              <a:t>denoted as x(t).</a:t>
            </a:r>
          </a:p>
          <a:p>
            <a:pPr marL="342900" indent="-342900"/>
            <a:r>
              <a:rPr lang="en-US" sz="2000" b="0" dirty="0">
                <a:latin typeface="Times New Roman" pitchFamily="18" charset="0"/>
              </a:rPr>
              <a:t>DT signals take on real or complex values as a function of an independent</a:t>
            </a:r>
            <a:r>
              <a:rPr lang="tr-TR" sz="2000" b="0" dirty="0">
                <a:latin typeface="Times New Roman" pitchFamily="18" charset="0"/>
              </a:rPr>
              <a:t> </a:t>
            </a:r>
            <a:r>
              <a:rPr lang="en-US" sz="2000" b="0" dirty="0">
                <a:latin typeface="Times New Roman" pitchFamily="18" charset="0"/>
              </a:rPr>
              <a:t>variable that ranges over the integers and are denoted as x[n</a:t>
            </a:r>
            <a:r>
              <a:rPr lang="en-US" sz="2000" b="0" dirty="0" smtClean="0">
                <a:latin typeface="Times New Roman" pitchFamily="18" charset="0"/>
              </a:rPr>
              <a:t>].</a:t>
            </a:r>
          </a:p>
          <a:p>
            <a:pPr marL="342900" indent="-342900"/>
            <a:r>
              <a:rPr lang="en-US" sz="2000" b="0" dirty="0" smtClean="0">
                <a:latin typeface="Times New Roman" pitchFamily="18" charset="0"/>
              </a:rPr>
              <a:t> </a:t>
            </a:r>
            <a:endParaRPr lang="en-US" sz="2000" b="0" dirty="0">
              <a:latin typeface="Times New Roman" pitchFamily="18" charset="0"/>
            </a:endParaRPr>
          </a:p>
          <a:p>
            <a:pPr marL="342900" indent="-342900"/>
            <a:r>
              <a:rPr lang="en-US" sz="2000" b="0" dirty="0">
                <a:latin typeface="Times New Roman" pitchFamily="18" charset="0"/>
              </a:rPr>
              <a:t>Note the subtle use of parentheses and square brackets to distinguish between CT and DT signals. </a:t>
            </a:r>
          </a:p>
          <a:p>
            <a:pPr marL="342900" indent="-342900"/>
            <a:r>
              <a:rPr lang="en-US" sz="2000" b="0" dirty="0">
                <a:latin typeface="Times New Roman" pitchFamily="18" charset="0"/>
              </a:rPr>
              <a:t>     </a:t>
            </a:r>
          </a:p>
          <a:p>
            <a:pPr marL="342900" indent="-342900">
              <a:lnSpc>
                <a:spcPct val="90000"/>
              </a:lnSpc>
              <a:spcBef>
                <a:spcPct val="25000"/>
              </a:spcBef>
              <a:spcAft>
                <a:spcPct val="15000"/>
              </a:spcAft>
              <a:buClr>
                <a:schemeClr val="tx2"/>
              </a:buClr>
              <a:buSzPct val="75000"/>
              <a:buFont typeface="Wingdings" pitchFamily="2" charset="2"/>
              <a:buNone/>
            </a:pPr>
            <a:endParaRPr lang="en-US" sz="2000" b="0" dirty="0">
              <a:latin typeface="Times New Roman" pitchFamily="18" charset="0"/>
            </a:endParaRPr>
          </a:p>
        </p:txBody>
      </p:sp>
      <p:pic>
        <p:nvPicPr>
          <p:cNvPr id="5125" name="Picture 4"/>
          <p:cNvPicPr>
            <a:picLocks noChangeAspect="1" noChangeArrowheads="1"/>
          </p:cNvPicPr>
          <p:nvPr/>
        </p:nvPicPr>
        <p:blipFill>
          <a:blip r:embed="rId2" cstate="print"/>
          <a:srcRect/>
          <a:stretch>
            <a:fillRect/>
          </a:stretch>
        </p:blipFill>
        <p:spPr bwMode="auto">
          <a:xfrm>
            <a:off x="2057400" y="3505200"/>
            <a:ext cx="6455489" cy="2882900"/>
          </a:xfrm>
          <a:prstGeom prst="rect">
            <a:avLst/>
          </a:prstGeom>
          <a:noFill/>
          <a:ln w="9525">
            <a:noFill/>
            <a:miter lim="800000"/>
            <a:headEnd/>
            <a:tailEnd/>
          </a:ln>
        </p:spPr>
      </p:pic>
      <p:sp>
        <p:nvSpPr>
          <p:cNvPr id="6" name="Rectangle 5"/>
          <p:cNvSpPr/>
          <p:nvPr/>
        </p:nvSpPr>
        <p:spPr>
          <a:xfrm>
            <a:off x="457200" y="304800"/>
            <a:ext cx="7794121" cy="523220"/>
          </a:xfrm>
          <a:prstGeom prst="rect">
            <a:avLst/>
          </a:prstGeom>
        </p:spPr>
        <p:txBody>
          <a:bodyPr wrap="none">
            <a:spAutoFit/>
          </a:bodyPr>
          <a:lstStyle/>
          <a:p>
            <a:r>
              <a:rPr lang="en-US" sz="2800" b="1" dirty="0" smtClean="0">
                <a:solidFill>
                  <a:schemeClr val="tx2"/>
                </a:solidFill>
                <a:latin typeface="+mj-lt"/>
                <a:ea typeface="+mj-ea"/>
                <a:cs typeface="+mj-cs"/>
              </a:rPr>
              <a:t>Continuous Time and Discrete Time Signals</a:t>
            </a:r>
          </a:p>
        </p:txBody>
      </p:sp>
      <p:pic>
        <p:nvPicPr>
          <p:cNvPr id="7"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1"/>
          <p:cNvSpPr>
            <a:spLocks noGrp="1"/>
          </p:cNvSpPr>
          <p:nvPr>
            <p:ph type="sldNum" sz="quarter" idx="12"/>
          </p:nvPr>
        </p:nvSpPr>
        <p:spPr>
          <a:noFill/>
        </p:spPr>
        <p:txBody>
          <a:bodyPr/>
          <a:lstStyle/>
          <a:p>
            <a:r>
              <a:rPr lang="en-US" smtClean="0"/>
              <a:t>3.</a:t>
            </a:r>
            <a:fld id="{5EBC5DB1-159E-4C95-9644-601245182707}" type="slidenum">
              <a:rPr lang="en-US" smtClean="0"/>
              <a:pPr/>
              <a:t>22</a:t>
            </a:fld>
            <a:endParaRPr lang="en-US" smtClean="0"/>
          </a:p>
        </p:txBody>
      </p:sp>
      <p:pic>
        <p:nvPicPr>
          <p:cNvPr id="7171" name="Picture 3"/>
          <p:cNvPicPr>
            <a:picLocks noChangeAspect="1" noChangeArrowheads="1"/>
          </p:cNvPicPr>
          <p:nvPr/>
        </p:nvPicPr>
        <p:blipFill>
          <a:blip r:embed="rId3" cstate="print"/>
          <a:srcRect l="2591" r="6477" b="57768"/>
          <a:stretch>
            <a:fillRect/>
          </a:stretch>
        </p:blipFill>
        <p:spPr bwMode="auto">
          <a:xfrm>
            <a:off x="152400" y="1524000"/>
            <a:ext cx="8751888" cy="5016500"/>
          </a:xfrm>
          <a:prstGeom prst="rect">
            <a:avLst/>
          </a:prstGeom>
          <a:noFill/>
          <a:ln w="9525">
            <a:noFill/>
            <a:miter lim="800000"/>
            <a:headEnd/>
            <a:tailEnd/>
          </a:ln>
        </p:spPr>
      </p:pic>
      <p:sp>
        <p:nvSpPr>
          <p:cNvPr id="4" name="Rectangle 2"/>
          <p:cNvSpPr txBox="1">
            <a:spLocks noChangeArrowheads="1"/>
          </p:cNvSpPr>
          <p:nvPr/>
        </p:nvSpPr>
        <p:spPr>
          <a:xfrm>
            <a:off x="457200" y="277813"/>
            <a:ext cx="8229600" cy="1139825"/>
          </a:xfrm>
          <a:prstGeom prst="rect">
            <a:avLst/>
          </a:prstGeom>
        </p:spPr>
        <p:txBody>
          <a:bodyPr/>
          <a:lstStyle/>
          <a:p>
            <a:pPr eaLnBrk="0" hangingPunct="0">
              <a:defRPr/>
            </a:pPr>
            <a:r>
              <a:rPr kumimoji="1" lang="en-US" sz="3600" b="1" kern="0" dirty="0">
                <a:solidFill>
                  <a:schemeClr val="tx2"/>
                </a:solidFill>
                <a:latin typeface="+mj-lt"/>
                <a:ea typeface="+mj-ea"/>
                <a:cs typeface="+mj-cs"/>
              </a:rPr>
              <a:t>Analog Signals</a:t>
            </a:r>
          </a:p>
        </p:txBody>
      </p:sp>
      <p:pic>
        <p:nvPicPr>
          <p:cNvPr id="5" name="Picture 5" descr="C:\Users\MohmDZ\Desktop\images.png"/>
          <p:cNvPicPr>
            <a:picLocks noChangeAspect="1" noChangeArrowheads="1"/>
          </p:cNvPicPr>
          <p:nvPr/>
        </p:nvPicPr>
        <p:blipFill>
          <a:blip r:embed="rId4" cstate="print"/>
          <a:srcRect/>
          <a:stretch>
            <a:fillRect/>
          </a:stretch>
        </p:blipFill>
        <p:spPr bwMode="auto">
          <a:xfrm>
            <a:off x="8382000" y="0"/>
            <a:ext cx="762000" cy="8890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1"/>
          <p:cNvSpPr>
            <a:spLocks noGrp="1"/>
          </p:cNvSpPr>
          <p:nvPr>
            <p:ph type="sldNum" sz="quarter" idx="12"/>
          </p:nvPr>
        </p:nvSpPr>
        <p:spPr>
          <a:noFill/>
        </p:spPr>
        <p:txBody>
          <a:bodyPr/>
          <a:lstStyle/>
          <a:p>
            <a:r>
              <a:rPr lang="en-US" smtClean="0"/>
              <a:t>3.</a:t>
            </a:r>
            <a:fld id="{01A98416-EBBD-40AF-95C4-F5548CE40547}" type="slidenum">
              <a:rPr lang="en-US" smtClean="0"/>
              <a:pPr/>
              <a:t>23</a:t>
            </a:fld>
            <a:endParaRPr lang="en-US" smtClean="0"/>
          </a:p>
        </p:txBody>
      </p:sp>
      <p:pic>
        <p:nvPicPr>
          <p:cNvPr id="8195" name="Picture 3"/>
          <p:cNvPicPr preferRelativeResize="0">
            <a:picLocks noChangeAspect="1" noChangeArrowheads="1"/>
          </p:cNvPicPr>
          <p:nvPr/>
        </p:nvPicPr>
        <p:blipFill>
          <a:blip r:embed="rId3" cstate="print"/>
          <a:srcRect l="4318" t="49016" r="4750" b="8752"/>
          <a:stretch>
            <a:fillRect/>
          </a:stretch>
        </p:blipFill>
        <p:spPr bwMode="auto">
          <a:xfrm>
            <a:off x="152400" y="1371600"/>
            <a:ext cx="8858250" cy="5075237"/>
          </a:xfrm>
          <a:prstGeom prst="rect">
            <a:avLst/>
          </a:prstGeom>
          <a:noFill/>
          <a:ln w="9525">
            <a:noFill/>
            <a:miter lim="800000"/>
            <a:headEnd/>
            <a:tailEnd/>
          </a:ln>
        </p:spPr>
      </p:pic>
      <p:sp>
        <p:nvSpPr>
          <p:cNvPr id="4" name="Rectangle 2"/>
          <p:cNvSpPr txBox="1">
            <a:spLocks noChangeArrowheads="1"/>
          </p:cNvSpPr>
          <p:nvPr/>
        </p:nvSpPr>
        <p:spPr>
          <a:xfrm>
            <a:off x="457200" y="277813"/>
            <a:ext cx="8229600" cy="1139825"/>
          </a:xfrm>
          <a:prstGeom prst="rect">
            <a:avLst/>
          </a:prstGeom>
        </p:spPr>
        <p:txBody>
          <a:bodyPr/>
          <a:lstStyle/>
          <a:p>
            <a:pPr eaLnBrk="0" hangingPunct="0">
              <a:defRPr/>
            </a:pPr>
            <a:r>
              <a:rPr kumimoji="1" lang="en-US" sz="3600" b="1" kern="0" dirty="0">
                <a:solidFill>
                  <a:schemeClr val="tx2"/>
                </a:solidFill>
                <a:latin typeface="+mj-lt"/>
                <a:ea typeface="+mj-ea"/>
                <a:cs typeface="+mj-cs"/>
              </a:rPr>
              <a:t>Digital Signals</a:t>
            </a:r>
          </a:p>
        </p:txBody>
      </p:sp>
      <p:pic>
        <p:nvPicPr>
          <p:cNvPr id="5" name="Picture 5" descr="C:\Users\MohmDZ\Desktop\images.png"/>
          <p:cNvPicPr>
            <a:picLocks noChangeAspect="1" noChangeArrowheads="1"/>
          </p:cNvPicPr>
          <p:nvPr/>
        </p:nvPicPr>
        <p:blipFill>
          <a:blip r:embed="rId4" cstate="print"/>
          <a:srcRect/>
          <a:stretch>
            <a:fillRect/>
          </a:stretch>
        </p:blipFill>
        <p:spPr bwMode="auto">
          <a:xfrm>
            <a:off x="8382000" y="0"/>
            <a:ext cx="762000" cy="889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4"/>
          <p:cNvSpPr>
            <a:spLocks noChangeArrowheads="1"/>
          </p:cNvSpPr>
          <p:nvPr/>
        </p:nvSpPr>
        <p:spPr bwMode="auto">
          <a:xfrm>
            <a:off x="228600" y="228600"/>
            <a:ext cx="8153400" cy="523220"/>
          </a:xfrm>
          <a:prstGeom prst="rect">
            <a:avLst/>
          </a:prstGeom>
          <a:solidFill>
            <a:schemeClr val="bg1"/>
          </a:solidFill>
          <a:ln w="9525">
            <a:noFill/>
            <a:miter lim="800000"/>
            <a:headEnd/>
            <a:tailEnd/>
          </a:ln>
        </p:spPr>
        <p:txBody>
          <a:bodyPr anchor="ctr">
            <a:spAutoFit/>
          </a:bodyPr>
          <a:lstStyle/>
          <a:p>
            <a:pPr eaLnBrk="0" hangingPunct="0"/>
            <a:r>
              <a:rPr lang="en-US" sz="2800" b="1" dirty="0" smtClean="0">
                <a:solidFill>
                  <a:schemeClr val="tx2"/>
                </a:solidFill>
                <a:latin typeface="+mj-lt"/>
                <a:ea typeface="+mj-ea"/>
                <a:cs typeface="+mj-cs"/>
              </a:rPr>
              <a:t>Comparison of analog and digital signals</a:t>
            </a:r>
          </a:p>
        </p:txBody>
      </p:sp>
      <p:pic>
        <p:nvPicPr>
          <p:cNvPr id="60420" name="Picture 4"/>
          <p:cNvPicPr>
            <a:picLocks noChangeAspect="1" noChangeArrowheads="1"/>
          </p:cNvPicPr>
          <p:nvPr/>
        </p:nvPicPr>
        <p:blipFill>
          <a:blip r:embed="rId3" cstate="print"/>
          <a:srcRect/>
          <a:stretch>
            <a:fillRect/>
          </a:stretch>
        </p:blipFill>
        <p:spPr bwMode="auto">
          <a:xfrm>
            <a:off x="76200" y="1600200"/>
            <a:ext cx="3679825" cy="2336800"/>
          </a:xfrm>
          <a:prstGeom prst="rect">
            <a:avLst/>
          </a:prstGeom>
          <a:noFill/>
          <a:ln w="9525">
            <a:noFill/>
            <a:miter lim="800000"/>
            <a:headEnd/>
            <a:tailEnd/>
          </a:ln>
        </p:spPr>
      </p:pic>
      <p:pic>
        <p:nvPicPr>
          <p:cNvPr id="60421" name="Picture 5"/>
          <p:cNvPicPr>
            <a:picLocks noChangeAspect="1" noChangeArrowheads="1"/>
          </p:cNvPicPr>
          <p:nvPr/>
        </p:nvPicPr>
        <p:blipFill>
          <a:blip r:embed="rId4" cstate="print"/>
          <a:srcRect/>
          <a:stretch>
            <a:fillRect/>
          </a:stretch>
        </p:blipFill>
        <p:spPr bwMode="auto">
          <a:xfrm>
            <a:off x="0" y="4484688"/>
            <a:ext cx="4438650" cy="2373312"/>
          </a:xfrm>
          <a:prstGeom prst="rect">
            <a:avLst/>
          </a:prstGeom>
          <a:noFill/>
          <a:ln w="9525">
            <a:noFill/>
            <a:miter lim="800000"/>
            <a:headEnd/>
            <a:tailEnd/>
          </a:ln>
        </p:spPr>
      </p:pic>
      <p:pic>
        <p:nvPicPr>
          <p:cNvPr id="60423" name="Picture 7"/>
          <p:cNvPicPr>
            <a:picLocks noChangeAspect="1" noChangeArrowheads="1"/>
          </p:cNvPicPr>
          <p:nvPr/>
        </p:nvPicPr>
        <p:blipFill>
          <a:blip r:embed="rId5" cstate="print"/>
          <a:srcRect/>
          <a:stretch>
            <a:fillRect/>
          </a:stretch>
        </p:blipFill>
        <p:spPr bwMode="auto">
          <a:xfrm>
            <a:off x="622300" y="4870450"/>
            <a:ext cx="2840038" cy="1606550"/>
          </a:xfrm>
          <a:prstGeom prst="rect">
            <a:avLst/>
          </a:prstGeom>
          <a:noFill/>
          <a:ln w="9525">
            <a:noFill/>
            <a:miter lim="800000"/>
            <a:headEnd/>
            <a:tailEnd/>
          </a:ln>
        </p:spPr>
      </p:pic>
      <p:pic>
        <p:nvPicPr>
          <p:cNvPr id="6150" name="Picture 5"/>
          <p:cNvPicPr preferRelativeResize="0">
            <a:picLocks noChangeAspect="1" noChangeArrowheads="1"/>
          </p:cNvPicPr>
          <p:nvPr/>
        </p:nvPicPr>
        <p:blipFill>
          <a:blip r:embed="rId6" cstate="print"/>
          <a:srcRect b="59293"/>
          <a:stretch>
            <a:fillRect/>
          </a:stretch>
        </p:blipFill>
        <p:spPr bwMode="auto">
          <a:xfrm>
            <a:off x="2913063" y="838200"/>
            <a:ext cx="6230937" cy="2057400"/>
          </a:xfrm>
          <a:prstGeom prst="rect">
            <a:avLst/>
          </a:prstGeom>
          <a:noFill/>
          <a:ln w="9525">
            <a:noFill/>
            <a:miter lim="800000"/>
            <a:headEnd/>
            <a:tailEnd/>
          </a:ln>
        </p:spPr>
      </p:pic>
      <p:pic>
        <p:nvPicPr>
          <p:cNvPr id="6151" name="Picture 5"/>
          <p:cNvPicPr preferRelativeResize="0">
            <a:picLocks noChangeAspect="1" noChangeArrowheads="1"/>
          </p:cNvPicPr>
          <p:nvPr/>
        </p:nvPicPr>
        <p:blipFill>
          <a:blip r:embed="rId6" cstate="print"/>
          <a:srcRect t="47685" b="10942"/>
          <a:stretch>
            <a:fillRect/>
          </a:stretch>
        </p:blipFill>
        <p:spPr bwMode="auto">
          <a:xfrm>
            <a:off x="3200400" y="3810000"/>
            <a:ext cx="5903913" cy="1981200"/>
          </a:xfrm>
          <a:prstGeom prst="rect">
            <a:avLst/>
          </a:prstGeom>
          <a:noFill/>
          <a:ln w="9525">
            <a:noFill/>
            <a:miter lim="800000"/>
            <a:headEnd/>
            <a:tailEnd/>
          </a:ln>
        </p:spPr>
      </p:pic>
      <p:pic>
        <p:nvPicPr>
          <p:cNvPr id="60422" name="Picture 6"/>
          <p:cNvPicPr>
            <a:picLocks noChangeAspect="1" noChangeArrowheads="1"/>
          </p:cNvPicPr>
          <p:nvPr/>
        </p:nvPicPr>
        <p:blipFill>
          <a:blip r:embed="rId7" cstate="print"/>
          <a:srcRect/>
          <a:stretch>
            <a:fillRect/>
          </a:stretch>
        </p:blipFill>
        <p:spPr bwMode="auto">
          <a:xfrm>
            <a:off x="990600" y="2430463"/>
            <a:ext cx="2330450" cy="971550"/>
          </a:xfrm>
          <a:prstGeom prst="rect">
            <a:avLst/>
          </a:prstGeom>
          <a:noFill/>
          <a:ln w="9525">
            <a:noFill/>
            <a:miter lim="800000"/>
            <a:headEnd/>
            <a:tailEnd/>
          </a:ln>
        </p:spPr>
      </p:pic>
      <p:pic>
        <p:nvPicPr>
          <p:cNvPr id="9" name="Picture 5" descr="C:\Users\MohmDZ\Desktop\images.png"/>
          <p:cNvPicPr>
            <a:picLocks noChangeAspect="1" noChangeArrowheads="1"/>
          </p:cNvPicPr>
          <p:nvPr/>
        </p:nvPicPr>
        <p:blipFill>
          <a:blip r:embed="rId8"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60422"/>
                                        </p:tgtEl>
                                        <p:attrNameLst>
                                          <p:attrName>style.visibility</p:attrName>
                                        </p:attrNameLst>
                                      </p:cBhvr>
                                      <p:to>
                                        <p:strVal val="visible"/>
                                      </p:to>
                                    </p:set>
                                    <p:animEffect transition="in" filter="wipe(left)">
                                      <p:cBhvr>
                                        <p:cTn id="11" dur="2000"/>
                                        <p:tgtEl>
                                          <p:spTgt spid="6042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042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60423"/>
                                        </p:tgtEl>
                                        <p:attrNameLst>
                                          <p:attrName>style.visibility</p:attrName>
                                        </p:attrNameLst>
                                      </p:cBhvr>
                                      <p:to>
                                        <p:strVal val="visible"/>
                                      </p:to>
                                    </p:set>
                                    <p:animEffect transition="in" filter="wipe(left)">
                                      <p:cBhvr>
                                        <p:cTn id="20" dur="2000"/>
                                        <p:tgtEl>
                                          <p:spTgt spid="60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A </a:t>
            </a:r>
            <a:r>
              <a:rPr lang="en-US" dirty="0"/>
              <a:t>signal is said to be deterministic if there is no uncertainty with respect to its value at any instant of time. Or, signals which can be defined exactly by a mathematical formula are known as deterministic signals.</a:t>
            </a:r>
          </a:p>
          <a:p>
            <a:endParaRPr lang="en-US" dirty="0"/>
          </a:p>
        </p:txBody>
      </p:sp>
      <p:pic>
        <p:nvPicPr>
          <p:cNvPr id="20482" name="Picture 2" descr="C:\Users\MohmDZ\Desktop\deterministic_signal.png"/>
          <p:cNvPicPr>
            <a:picLocks noChangeAspect="1" noChangeArrowheads="1"/>
          </p:cNvPicPr>
          <p:nvPr/>
        </p:nvPicPr>
        <p:blipFill>
          <a:blip r:embed="rId2" cstate="print"/>
          <a:srcRect/>
          <a:stretch>
            <a:fillRect/>
          </a:stretch>
        </p:blipFill>
        <p:spPr bwMode="auto">
          <a:xfrm>
            <a:off x="152400" y="3581400"/>
            <a:ext cx="8747761" cy="2438400"/>
          </a:xfrm>
          <a:prstGeom prst="rect">
            <a:avLst/>
          </a:prstGeom>
          <a:noFill/>
        </p:spPr>
      </p:pic>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
        <p:nvSpPr>
          <p:cNvPr id="2" name="Title 1"/>
          <p:cNvSpPr>
            <a:spLocks noGrp="1"/>
          </p:cNvSpPr>
          <p:nvPr>
            <p:ph type="title"/>
          </p:nvPr>
        </p:nvSpPr>
        <p:spPr>
          <a:xfrm>
            <a:off x="0" y="274638"/>
            <a:ext cx="9144000" cy="1143000"/>
          </a:xfrm>
        </p:spPr>
        <p:txBody>
          <a:bodyPr>
            <a:noAutofit/>
          </a:bodyPr>
          <a:lstStyle/>
          <a:p>
            <a:r>
              <a:rPr kumimoji="1" lang="en-US" sz="3200" b="1" kern="0" dirty="0" smtClean="0">
                <a:solidFill>
                  <a:schemeClr val="tx2"/>
                </a:solidFill>
                <a:effectLst/>
              </a:rPr>
              <a:t>Deterministic and Non-deterministic Signals</a:t>
            </a:r>
            <a:endParaRPr kumimoji="1" lang="en-US" sz="3200" b="1" kern="0" dirty="0">
              <a:solidFill>
                <a:schemeClr val="tx2"/>
              </a:solidFill>
              <a:effectLs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1"/>
            <a:ext cx="8610600" cy="4191000"/>
          </a:xfrm>
        </p:spPr>
        <p:txBody>
          <a:bodyPr>
            <a:normAutofit/>
          </a:bodyPr>
          <a:lstStyle/>
          <a:p>
            <a:pPr>
              <a:buNone/>
            </a:pPr>
            <a:r>
              <a:rPr lang="en-US" sz="2400" dirty="0"/>
              <a:t>A signal is said to be non-deterministic if there is uncertainty with respect to its value at some instant of time. Non-deterministic signals are random in nature hence they are called random signals. Random signals cannot be described by a mathematical equation. They are </a:t>
            </a:r>
            <a:r>
              <a:rPr lang="en-US" sz="2400" dirty="0" err="1"/>
              <a:t>modelled</a:t>
            </a:r>
            <a:r>
              <a:rPr lang="en-US" sz="2400" dirty="0"/>
              <a:t> in probabilistic terms.</a:t>
            </a:r>
          </a:p>
        </p:txBody>
      </p:sp>
      <p:pic>
        <p:nvPicPr>
          <p:cNvPr id="21506" name="Picture 2" descr="C:\Users\MohmDZ\Desktop\nondeterministic_signal.png"/>
          <p:cNvPicPr>
            <a:picLocks noChangeAspect="1" noChangeArrowheads="1"/>
          </p:cNvPicPr>
          <p:nvPr/>
        </p:nvPicPr>
        <p:blipFill>
          <a:blip r:embed="rId2" cstate="print"/>
          <a:srcRect/>
          <a:stretch>
            <a:fillRect/>
          </a:stretch>
        </p:blipFill>
        <p:spPr bwMode="auto">
          <a:xfrm>
            <a:off x="2362200" y="3810000"/>
            <a:ext cx="6241126" cy="2819400"/>
          </a:xfrm>
          <a:prstGeom prst="rect">
            <a:avLst/>
          </a:prstGeom>
          <a:noFill/>
        </p:spPr>
      </p:pic>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
        <p:nvSpPr>
          <p:cNvPr id="2" name="Title 1"/>
          <p:cNvSpPr>
            <a:spLocks noGrp="1"/>
          </p:cNvSpPr>
          <p:nvPr>
            <p:ph type="title"/>
          </p:nvPr>
        </p:nvSpPr>
        <p:spPr>
          <a:xfrm>
            <a:off x="76200" y="274638"/>
            <a:ext cx="8991600" cy="1143000"/>
          </a:xfrm>
        </p:spPr>
        <p:txBody>
          <a:bodyPr>
            <a:noAutofit/>
          </a:bodyPr>
          <a:lstStyle/>
          <a:p>
            <a:r>
              <a:rPr kumimoji="1" lang="en-US" sz="3200" b="1" kern="0" dirty="0" smtClean="0">
                <a:solidFill>
                  <a:schemeClr val="tx2"/>
                </a:solidFill>
                <a:effectLst/>
              </a:rPr>
              <a:t>Deterministic and Non-deterministic Signals</a:t>
            </a:r>
            <a:endParaRPr kumimoji="1" lang="en-US" sz="3200" b="1" kern="0" dirty="0">
              <a:solidFill>
                <a:schemeClr val="tx2"/>
              </a:solidFill>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Content Placeholder 2"/>
          <p:cNvSpPr>
            <a:spLocks noGrp="1"/>
          </p:cNvSpPr>
          <p:nvPr>
            <p:ph idx="1"/>
          </p:nvPr>
        </p:nvSpPr>
        <p:spPr bwMode="auto">
          <a:xfrm>
            <a:off x="685800" y="1219200"/>
            <a:ext cx="8153400" cy="449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 deterministic waveform can be modeled as a completely specified function of time </a:t>
            </a:r>
          </a:p>
          <a:p>
            <a:pPr lvl="1" eaLnBrk="1" hangingPunct="1"/>
            <a:r>
              <a:rPr lang="en-US" dirty="0" smtClean="0"/>
              <a:t>Example:</a:t>
            </a:r>
          </a:p>
          <a:p>
            <a:pPr lvl="1" eaLnBrk="1" hangingPunct="1"/>
            <a:endParaRPr lang="en-US" dirty="0" smtClean="0"/>
          </a:p>
          <a:p>
            <a:pPr lvl="1" eaLnBrk="1" hangingPunct="1"/>
            <a:endParaRPr lang="en-US" dirty="0" smtClean="0"/>
          </a:p>
          <a:p>
            <a:pPr lvl="1" eaLnBrk="1" hangingPunct="1"/>
            <a:endParaRPr lang="en-US" dirty="0" smtClean="0"/>
          </a:p>
          <a:p>
            <a:pPr eaLnBrk="1" hangingPunct="1"/>
            <a:endParaRPr lang="en-US" dirty="0" smtClean="0"/>
          </a:p>
        </p:txBody>
      </p:sp>
      <p:sp>
        <p:nvSpPr>
          <p:cNvPr id="2"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kumimoji="1" lang="en-US" sz="3600" b="1" kern="0" dirty="0" smtClean="0">
                <a:solidFill>
                  <a:schemeClr val="tx2"/>
                </a:solidFill>
              </a:rPr>
              <a:t>Deterministic and Random Signals </a:t>
            </a:r>
          </a:p>
        </p:txBody>
      </p:sp>
      <p:pic>
        <p:nvPicPr>
          <p:cNvPr id="10244" name="Picture 8"/>
          <p:cNvPicPr>
            <a:picLocks noChangeAspect="1" noChangeArrowheads="1"/>
          </p:cNvPicPr>
          <p:nvPr/>
        </p:nvPicPr>
        <p:blipFill>
          <a:blip r:embed="rId2" cstate="print"/>
          <a:srcRect/>
          <a:stretch>
            <a:fillRect/>
          </a:stretch>
        </p:blipFill>
        <p:spPr bwMode="auto">
          <a:xfrm>
            <a:off x="1066800" y="2667000"/>
            <a:ext cx="7824788" cy="1524000"/>
          </a:xfrm>
          <a:prstGeom prst="rect">
            <a:avLst/>
          </a:prstGeom>
          <a:noFill/>
          <a:ln w="9525">
            <a:noFill/>
            <a:miter lim="800000"/>
            <a:headEnd/>
            <a:tailEnd/>
          </a:ln>
        </p:spPr>
      </p:pic>
      <p:pic>
        <p:nvPicPr>
          <p:cNvPr id="10245" name="Picture 8" descr="http://engineering.electrical-equipment.org/wp-content/uploads/2009/11/Typical-distorted-current-waveforms1.JPG"/>
          <p:cNvPicPr>
            <a:picLocks noChangeAspect="1" noChangeArrowheads="1"/>
          </p:cNvPicPr>
          <p:nvPr/>
        </p:nvPicPr>
        <p:blipFill>
          <a:blip r:embed="rId3" cstate="print"/>
          <a:srcRect t="50793"/>
          <a:stretch>
            <a:fillRect/>
          </a:stretch>
        </p:blipFill>
        <p:spPr bwMode="auto">
          <a:xfrm>
            <a:off x="1295400" y="4038600"/>
            <a:ext cx="7581593" cy="2000250"/>
          </a:xfrm>
          <a:prstGeom prst="rect">
            <a:avLst/>
          </a:prstGeom>
          <a:noFill/>
          <a:ln w="9525">
            <a:noFill/>
            <a:miter lim="800000"/>
            <a:headEnd/>
            <a:tailEnd/>
          </a:ln>
        </p:spPr>
      </p:pic>
      <p:pic>
        <p:nvPicPr>
          <p:cNvPr id="6" name="Picture 5" descr="C:\Users\MohmDZ\Desktop\images.png"/>
          <p:cNvPicPr>
            <a:picLocks noChangeAspect="1" noChangeArrowheads="1"/>
          </p:cNvPicPr>
          <p:nvPr/>
        </p:nvPicPr>
        <p:blipFill>
          <a:blip r:embed="rId4"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Content Placeholder 2"/>
          <p:cNvSpPr>
            <a:spLocks noGrp="1"/>
          </p:cNvSpPr>
          <p:nvPr>
            <p:ph idx="1"/>
          </p:nvPr>
        </p:nvSpPr>
        <p:spPr bwMode="auto">
          <a:xfrm>
            <a:off x="304800" y="1371600"/>
            <a:ext cx="3886200" cy="4876800"/>
          </a:xfrm>
          <a:noFill/>
          <a:ln>
            <a:miter lim="800000"/>
            <a:headEnd/>
            <a:tailEnd/>
          </a:ln>
        </p:spPr>
        <p:txBody>
          <a:bodyPr vert="horz" wrap="square" lIns="91440" tIns="45720" rIns="91440" bIns="45720" numCol="1" anchor="t" anchorCtr="0" compatLnSpc="1">
            <a:prstTxWarp prst="textNoShape">
              <a:avLst/>
            </a:prstTxWarp>
            <a:normAutofit fontScale="77500" lnSpcReduction="20000"/>
          </a:bodyPr>
          <a:lstStyle/>
          <a:p>
            <a:pPr eaLnBrk="1" hangingPunct="1">
              <a:buFont typeface="Wingdings" pitchFamily="2" charset="2"/>
              <a:buNone/>
            </a:pPr>
            <a:r>
              <a:rPr lang="en-US" sz="2400" dirty="0" smtClean="0"/>
              <a:t>A random waveform ( or stochastic waveform) cannot be completely specified as a function of time and must be modeled probabilistically.</a:t>
            </a:r>
          </a:p>
          <a:p>
            <a:r>
              <a:rPr lang="en-US" sz="2400" dirty="0" smtClean="0"/>
              <a:t>Communication systems deal with random waveforms because we do not know exactly which messages will be transmitted. </a:t>
            </a:r>
          </a:p>
          <a:p>
            <a:r>
              <a:rPr lang="en-US" sz="2400" dirty="0" smtClean="0"/>
              <a:t>This requires the use of probabilistic and statistical concepts. </a:t>
            </a:r>
          </a:p>
          <a:p>
            <a:r>
              <a:rPr lang="en-US" sz="2400" dirty="0" smtClean="0"/>
              <a:t>However if we represent the signal by a "typical" deterministic waveform, we can obtain most of the results we are seeking.  </a:t>
            </a:r>
          </a:p>
          <a:p>
            <a:pPr eaLnBrk="1" hangingPunct="1"/>
            <a:endParaRPr lang="en-US" sz="2400" dirty="0" smtClean="0"/>
          </a:p>
        </p:txBody>
      </p:sp>
      <p:sp>
        <p:nvSpPr>
          <p:cNvPr id="2" name="Title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kumimoji="1" lang="en-US" sz="3200" b="1" kern="0" dirty="0" smtClean="0">
                <a:solidFill>
                  <a:schemeClr val="tx2"/>
                </a:solidFill>
              </a:rPr>
              <a:t>Deterministic and Random Signals</a:t>
            </a:r>
          </a:p>
        </p:txBody>
      </p:sp>
      <p:pic>
        <p:nvPicPr>
          <p:cNvPr id="11268" name="Picture 6" descr="http://cnx.org/content/m11100/latest/figure1.png"/>
          <p:cNvPicPr>
            <a:picLocks noChangeAspect="1" noChangeArrowheads="1"/>
          </p:cNvPicPr>
          <p:nvPr/>
        </p:nvPicPr>
        <p:blipFill>
          <a:blip r:embed="rId2" cstate="print"/>
          <a:srcRect/>
          <a:stretch>
            <a:fillRect/>
          </a:stretch>
        </p:blipFill>
        <p:spPr bwMode="auto">
          <a:xfrm>
            <a:off x="4191000" y="2209800"/>
            <a:ext cx="4762500" cy="3800475"/>
          </a:xfrm>
          <a:prstGeom prst="rect">
            <a:avLst/>
          </a:prstGeom>
          <a:noFill/>
          <a:ln w="9525">
            <a:noFill/>
            <a:miter lim="800000"/>
            <a:headEnd/>
            <a:tailEnd/>
          </a:ln>
        </p:spPr>
      </p:pic>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Grp="1" noChangeAspect="1" noChangeArrowheads="1"/>
          </p:cNvPicPr>
          <p:nvPr>
            <p:ph idx="1"/>
          </p:nvPr>
        </p:nvPicPr>
        <p:blipFill>
          <a:blip r:embed="rId2" cstate="print"/>
          <a:srcRect l="12119" t="25830" r="16328" b="34338"/>
          <a:stretch>
            <a:fillRect/>
          </a:stretch>
        </p:blipFill>
        <p:spPr bwMode="auto">
          <a:xfrm>
            <a:off x="1981200" y="1676400"/>
            <a:ext cx="6789738" cy="2362200"/>
          </a:xfrm>
          <a:noFill/>
          <a:ln>
            <a:miter lim="800000"/>
            <a:headEnd/>
            <a:tailEnd/>
          </a:ln>
        </p:spPr>
      </p:pic>
      <p:sp>
        <p:nvSpPr>
          <p:cNvPr id="133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Even &amp; Odd Signals</a:t>
            </a:r>
          </a:p>
        </p:txBody>
      </p:sp>
      <p:pic>
        <p:nvPicPr>
          <p:cNvPr id="13316" name="Picture 3"/>
          <p:cNvPicPr>
            <a:picLocks noChangeAspect="1" noChangeArrowheads="1"/>
          </p:cNvPicPr>
          <p:nvPr/>
        </p:nvPicPr>
        <p:blipFill>
          <a:blip r:embed="rId3" cstate="print"/>
          <a:srcRect l="9375" t="11000" r="8749" b="999"/>
          <a:stretch>
            <a:fillRect/>
          </a:stretch>
        </p:blipFill>
        <p:spPr bwMode="auto">
          <a:xfrm>
            <a:off x="0" y="3124200"/>
            <a:ext cx="5557838" cy="3733800"/>
          </a:xfrm>
          <a:prstGeom prst="rect">
            <a:avLst/>
          </a:prstGeom>
          <a:noFill/>
          <a:ln w="9525">
            <a:noFill/>
            <a:miter lim="800000"/>
            <a:headEnd/>
            <a:tailEnd/>
          </a:ln>
        </p:spPr>
      </p:pic>
      <p:sp>
        <p:nvSpPr>
          <p:cNvPr id="5" name="Rectangle 4"/>
          <p:cNvSpPr/>
          <p:nvPr/>
        </p:nvSpPr>
        <p:spPr>
          <a:xfrm>
            <a:off x="0" y="1143000"/>
            <a:ext cx="8763000" cy="400110"/>
          </a:xfrm>
          <a:prstGeom prst="rect">
            <a:avLst/>
          </a:prstGeom>
        </p:spPr>
        <p:txBody>
          <a:bodyPr wrap="square">
            <a:spAutoFit/>
          </a:bodyPr>
          <a:lstStyle/>
          <a:p>
            <a:r>
              <a:rPr lang="en-US" sz="2000" b="1" dirty="0" smtClean="0"/>
              <a:t>A signal is said to be even when it satisfies the condition x(t) = x(-t)</a:t>
            </a:r>
            <a:endParaRPr lang="en-US" sz="2000" b="1" dirty="0"/>
          </a:p>
        </p:txBody>
      </p:sp>
      <p:pic>
        <p:nvPicPr>
          <p:cNvPr id="6" name="Picture 5" descr="C:\Users\MohmDZ\Desktop\images.png"/>
          <p:cNvPicPr>
            <a:picLocks noChangeAspect="1" noChangeArrowheads="1"/>
          </p:cNvPicPr>
          <p:nvPr/>
        </p:nvPicPr>
        <p:blipFill>
          <a:blip r:embed="rId4"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descr="C:\Users\MohmDZ\Desktop\02.png"/>
          <p:cNvPicPr>
            <a:picLocks noChangeAspect="1" noChangeArrowheads="1"/>
          </p:cNvPicPr>
          <p:nvPr/>
        </p:nvPicPr>
        <p:blipFill>
          <a:blip r:embed="rId2" cstate="print"/>
          <a:srcRect/>
          <a:stretch>
            <a:fillRect/>
          </a:stretch>
        </p:blipFill>
        <p:spPr bwMode="auto">
          <a:xfrm>
            <a:off x="3200400" y="4800600"/>
            <a:ext cx="5876925" cy="1905000"/>
          </a:xfrm>
          <a:prstGeom prst="rect">
            <a:avLst/>
          </a:prstGeom>
          <a:noFill/>
        </p:spPr>
      </p:pic>
      <p:sp>
        <p:nvSpPr>
          <p:cNvPr id="3" name="Content Placeholder 2"/>
          <p:cNvSpPr>
            <a:spLocks noGrp="1"/>
          </p:cNvSpPr>
          <p:nvPr>
            <p:ph idx="1"/>
          </p:nvPr>
        </p:nvSpPr>
        <p:spPr>
          <a:xfrm>
            <a:off x="457200" y="1371600"/>
            <a:ext cx="8229600" cy="4038600"/>
          </a:xfrm>
        </p:spPr>
        <p:txBody>
          <a:bodyPr>
            <a:normAutofit fontScale="85000" lnSpcReduction="20000"/>
          </a:bodyPr>
          <a:lstStyle/>
          <a:p>
            <a:r>
              <a:rPr lang="en-US" dirty="0"/>
              <a:t>Signal is a time varying physical phenomenon which is intended to convey information.</a:t>
            </a:r>
          </a:p>
          <a:p>
            <a:pPr>
              <a:buNone/>
            </a:pPr>
            <a:r>
              <a:rPr lang="en-US" dirty="0"/>
              <a:t>OR</a:t>
            </a:r>
          </a:p>
          <a:p>
            <a:r>
              <a:rPr lang="en-US" dirty="0"/>
              <a:t>Signal is a function of time.</a:t>
            </a:r>
          </a:p>
          <a:p>
            <a:pPr>
              <a:buNone/>
            </a:pPr>
            <a:r>
              <a:rPr lang="en-US" dirty="0"/>
              <a:t>OR</a:t>
            </a:r>
          </a:p>
          <a:p>
            <a:r>
              <a:rPr lang="en-US" dirty="0"/>
              <a:t>Signal is a function of one or more independent variables, which contain some information.</a:t>
            </a:r>
          </a:p>
          <a:p>
            <a:pPr>
              <a:buNone/>
            </a:pPr>
            <a:r>
              <a:rPr lang="en-US" b="1" dirty="0"/>
              <a:t>Example:</a:t>
            </a:r>
            <a:r>
              <a:rPr lang="en-US" dirty="0"/>
              <a:t> voice signal, video signal, signals on telephone wires etc.</a:t>
            </a:r>
          </a:p>
          <a:p>
            <a:pPr>
              <a:buNone/>
            </a:pPr>
            <a:r>
              <a:rPr lang="en-US" b="1" dirty="0"/>
              <a:t>Note: </a:t>
            </a:r>
            <a:r>
              <a:rPr lang="en-US" dirty="0"/>
              <a:t>Noise is also a signal, but the information conveyed by noise is unwanted hence it is considered as undesirable.</a:t>
            </a:r>
          </a:p>
          <a:p>
            <a:endParaRPr lang="en-US" dirty="0"/>
          </a:p>
        </p:txBody>
      </p:sp>
      <p:sp>
        <p:nvSpPr>
          <p:cNvPr id="2" name="Title 1"/>
          <p:cNvSpPr>
            <a:spLocks noGrp="1"/>
          </p:cNvSpPr>
          <p:nvPr>
            <p:ph type="title"/>
          </p:nvPr>
        </p:nvSpPr>
        <p:spPr/>
        <p:txBody>
          <a:bodyPr>
            <a:normAutofit/>
          </a:bodyPr>
          <a:lstStyle/>
          <a:p>
            <a:r>
              <a:rPr lang="en-US" dirty="0"/>
              <a:t>What is Signal</a:t>
            </a:r>
            <a:r>
              <a:rPr lang="en-US" dirty="0" smtClean="0"/>
              <a:t>?</a:t>
            </a:r>
            <a:endParaRPr lang="en-US" dirty="0"/>
          </a:p>
        </p:txBody>
      </p:sp>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sz="2400" b="1" dirty="0" smtClean="0"/>
              <a:t>Example </a:t>
            </a:r>
            <a:r>
              <a:rPr lang="en-US" sz="2400" b="1" dirty="0"/>
              <a:t>1:</a:t>
            </a:r>
            <a:r>
              <a:rPr lang="en-US" sz="2400" dirty="0"/>
              <a:t> t2, t4… </a:t>
            </a:r>
            <a:r>
              <a:rPr lang="en-US" sz="2400" dirty="0" err="1" smtClean="0"/>
              <a:t>cos</a:t>
            </a:r>
            <a:r>
              <a:rPr lang="en-US" sz="2400" dirty="0" smtClean="0"/>
              <a:t> t.</a:t>
            </a:r>
            <a:endParaRPr lang="en-US" sz="2400" dirty="0"/>
          </a:p>
          <a:p>
            <a:pPr lvl="2">
              <a:buNone/>
            </a:pPr>
            <a:r>
              <a:rPr lang="en-US" sz="2000" dirty="0"/>
              <a:t>Let x(t) = t2</a:t>
            </a:r>
          </a:p>
          <a:p>
            <a:pPr lvl="2">
              <a:buNone/>
            </a:pPr>
            <a:r>
              <a:rPr lang="en-US" sz="2000" dirty="0"/>
              <a:t>x(-t) = (-t)2 = t2 = x(t)</a:t>
            </a:r>
          </a:p>
          <a:p>
            <a:pPr lvl="2">
              <a:buNone/>
            </a:pPr>
            <a:r>
              <a:rPr lang="en-US" sz="2000" dirty="0" smtClean="0"/>
              <a:t>∴</a:t>
            </a:r>
            <a:r>
              <a:rPr lang="en-US" sz="2000" dirty="0"/>
              <a:t>, t2 is even </a:t>
            </a:r>
            <a:r>
              <a:rPr lang="en-US" sz="2000" dirty="0" smtClean="0"/>
              <a:t>function</a:t>
            </a:r>
          </a:p>
          <a:p>
            <a:pPr lvl="2">
              <a:buNone/>
            </a:pPr>
            <a:endParaRPr lang="en-US" sz="2000" dirty="0"/>
          </a:p>
          <a:p>
            <a:pPr lvl="1"/>
            <a:r>
              <a:rPr lang="en-US" b="1" dirty="0" smtClean="0"/>
              <a:t>Example 2:</a:t>
            </a:r>
            <a:r>
              <a:rPr lang="en-US" dirty="0"/>
              <a:t> t, t3 ... </a:t>
            </a:r>
            <a:r>
              <a:rPr lang="en-US" dirty="0" smtClean="0"/>
              <a:t>Sin t.</a:t>
            </a:r>
            <a:endParaRPr lang="en-US" dirty="0"/>
          </a:p>
          <a:p>
            <a:pPr lvl="2">
              <a:buNone/>
            </a:pPr>
            <a:r>
              <a:rPr lang="en-US" sz="2100" dirty="0"/>
              <a:t>Let x(t) = sin t</a:t>
            </a:r>
          </a:p>
          <a:p>
            <a:pPr lvl="2">
              <a:buNone/>
            </a:pPr>
            <a:r>
              <a:rPr lang="en-US" sz="2100" dirty="0"/>
              <a:t>x(-t) = sin(-t) = -sin t = -x(t)</a:t>
            </a:r>
          </a:p>
          <a:p>
            <a:pPr lvl="2">
              <a:buNone/>
            </a:pPr>
            <a:r>
              <a:rPr lang="en-US" sz="2100" dirty="0"/>
              <a:t>∴, sin t is odd function.</a:t>
            </a:r>
          </a:p>
          <a:p>
            <a:endParaRPr lang="en-US" dirty="0"/>
          </a:p>
        </p:txBody>
      </p:sp>
      <p:sp>
        <p:nvSpPr>
          <p:cNvPr id="2" name="Title 1"/>
          <p:cNvSpPr>
            <a:spLocks noGrp="1"/>
          </p:cNvSpPr>
          <p:nvPr>
            <p:ph type="title"/>
          </p:nvPr>
        </p:nvSpPr>
        <p:spPr/>
        <p:txBody>
          <a:bodyPr>
            <a:normAutofit/>
          </a:bodyPr>
          <a:lstStyle/>
          <a:p>
            <a:r>
              <a:rPr kumimoji="1" lang="en-US" sz="3600" b="1" kern="0" dirty="0" smtClean="0">
                <a:solidFill>
                  <a:schemeClr val="tx2"/>
                </a:solidFill>
              </a:rPr>
              <a:t>Even and Odd Signals</a:t>
            </a:r>
            <a:endParaRPr kumimoji="1" lang="en-US" sz="3600" b="1" kern="0" dirty="0">
              <a:solidFill>
                <a:schemeClr val="tx2"/>
              </a:solidFill>
            </a:endParaRPr>
          </a:p>
        </p:txBody>
      </p:sp>
      <p:pic>
        <p:nvPicPr>
          <p:cNvPr id="4" name="Picture 5" descr="C:\Users\MohmDZ\Desktop\images.png"/>
          <p:cNvPicPr>
            <a:picLocks noChangeAspect="1" noChangeArrowheads="1"/>
          </p:cNvPicPr>
          <p:nvPr/>
        </p:nvPicPr>
        <p:blipFill>
          <a:blip r:embed="rId2" cstate="print"/>
          <a:srcRect/>
          <a:stretch>
            <a:fillRect/>
          </a:stretch>
        </p:blipFill>
        <p:spPr bwMode="auto">
          <a:xfrm>
            <a:off x="8382000" y="0"/>
            <a:ext cx="762000" cy="8890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sz="2400" b="1" dirty="0"/>
              <a:t>Example </a:t>
            </a:r>
            <a:r>
              <a:rPr lang="en-US" sz="2400" b="1" dirty="0" smtClean="0"/>
              <a:t>3:</a:t>
            </a:r>
            <a:r>
              <a:rPr lang="en-US" sz="2400" dirty="0"/>
              <a:t> As shown in the following diagram, rectangle function x(t) = x(-t) so it is also even function</a:t>
            </a:r>
          </a:p>
        </p:txBody>
      </p:sp>
      <p:sp>
        <p:nvSpPr>
          <p:cNvPr id="2" name="Title 1"/>
          <p:cNvSpPr>
            <a:spLocks noGrp="1"/>
          </p:cNvSpPr>
          <p:nvPr>
            <p:ph type="title"/>
          </p:nvPr>
        </p:nvSpPr>
        <p:spPr/>
        <p:txBody>
          <a:bodyPr>
            <a:normAutofit/>
          </a:bodyPr>
          <a:lstStyle/>
          <a:p>
            <a:r>
              <a:rPr kumimoji="1" lang="en-US" sz="3600" b="1" kern="0" dirty="0" smtClean="0">
                <a:solidFill>
                  <a:schemeClr val="tx2"/>
                </a:solidFill>
              </a:rPr>
              <a:t>Even and Odd Signals</a:t>
            </a:r>
            <a:endParaRPr kumimoji="1" lang="en-US" sz="3600" b="1" kern="0" dirty="0">
              <a:solidFill>
                <a:schemeClr val="tx2"/>
              </a:solidFill>
            </a:endParaRPr>
          </a:p>
        </p:txBody>
      </p:sp>
      <p:pic>
        <p:nvPicPr>
          <p:cNvPr id="33794" name="Picture 2" descr="C:\Users\MohmDZ\Desktop\even_and_odd_signals.png"/>
          <p:cNvPicPr>
            <a:picLocks noChangeAspect="1" noChangeArrowheads="1"/>
          </p:cNvPicPr>
          <p:nvPr/>
        </p:nvPicPr>
        <p:blipFill>
          <a:blip r:embed="rId2" cstate="print"/>
          <a:srcRect/>
          <a:stretch>
            <a:fillRect/>
          </a:stretch>
        </p:blipFill>
        <p:spPr bwMode="auto">
          <a:xfrm>
            <a:off x="1676400" y="2906466"/>
            <a:ext cx="5962650" cy="3218109"/>
          </a:xfrm>
          <a:prstGeom prst="rect">
            <a:avLst/>
          </a:prstGeom>
          <a:noFill/>
        </p:spPr>
      </p:pic>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2"/>
          <p:cNvPicPr>
            <a:picLocks noGrp="1" noChangeAspect="1" noChangeArrowheads="1"/>
          </p:cNvPicPr>
          <p:nvPr>
            <p:ph idx="1"/>
          </p:nvPr>
        </p:nvPicPr>
        <p:blipFill>
          <a:blip r:embed="rId2" cstate="print"/>
          <a:srcRect l="4208" t="42090" r="3192" b="14136"/>
          <a:stretch>
            <a:fillRect/>
          </a:stretch>
        </p:blipFill>
        <p:spPr bwMode="auto">
          <a:xfrm>
            <a:off x="1295400" y="990600"/>
            <a:ext cx="6962775" cy="2057400"/>
          </a:xfrm>
          <a:noFill/>
          <a:ln>
            <a:miter lim="800000"/>
            <a:headEnd/>
            <a:tailEnd/>
          </a:ln>
        </p:spPr>
      </p:pic>
      <p:sp>
        <p:nvSpPr>
          <p:cNvPr id="14338" name="Title 1"/>
          <p:cNvSpPr>
            <a:spLocks noGrp="1"/>
          </p:cNvSpPr>
          <p:nvPr>
            <p:ph type="title"/>
          </p:nvPr>
        </p:nvSpPr>
        <p:spPr bwMode="auto">
          <a:xfrm>
            <a:off x="381000" y="228600"/>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mtClean="0"/>
              <a:t>Periodic &amp; Nonperiodic Signals</a:t>
            </a:r>
          </a:p>
        </p:txBody>
      </p:sp>
      <p:pic>
        <p:nvPicPr>
          <p:cNvPr id="14340" name="Picture 4"/>
          <p:cNvPicPr>
            <a:picLocks noChangeAspect="1" noChangeArrowheads="1"/>
          </p:cNvPicPr>
          <p:nvPr/>
        </p:nvPicPr>
        <p:blipFill>
          <a:blip r:embed="rId3" cstate="print"/>
          <a:srcRect l="5000" t="19000" r="1875" b="14000"/>
          <a:stretch>
            <a:fillRect/>
          </a:stretch>
        </p:blipFill>
        <p:spPr bwMode="auto">
          <a:xfrm>
            <a:off x="1219200" y="2971800"/>
            <a:ext cx="7924800" cy="3563937"/>
          </a:xfrm>
          <a:prstGeom prst="rect">
            <a:avLst/>
          </a:prstGeom>
          <a:noFill/>
          <a:ln w="9525">
            <a:noFill/>
            <a:miter lim="800000"/>
            <a:headEnd/>
            <a:tailEnd/>
          </a:ln>
        </p:spPr>
      </p:pic>
      <p:pic>
        <p:nvPicPr>
          <p:cNvPr id="5" name="Picture 5" descr="C:\Users\MohmDZ\Desktop\images.png"/>
          <p:cNvPicPr>
            <a:picLocks noChangeAspect="1" noChangeArrowheads="1"/>
          </p:cNvPicPr>
          <p:nvPr/>
        </p:nvPicPr>
        <p:blipFill>
          <a:blip r:embed="rId4"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lstStyle/>
          <a:p>
            <a:pPr>
              <a:buNone/>
            </a:pPr>
            <a:r>
              <a:rPr lang="en-US" sz="2800" dirty="0"/>
              <a:t>A signal is said to be periodic if it satisfies the condition x(t) = x(t + T) </a:t>
            </a:r>
            <a:r>
              <a:rPr lang="en-US" sz="2800" dirty="0" smtClean="0"/>
              <a:t>or</a:t>
            </a:r>
          </a:p>
          <a:p>
            <a:pPr>
              <a:buNone/>
            </a:pPr>
            <a:r>
              <a:rPr lang="en-US" sz="2800" dirty="0" smtClean="0"/>
              <a:t>                        </a:t>
            </a:r>
            <a:r>
              <a:rPr lang="en-US" sz="2800" dirty="0"/>
              <a:t>x(n) = x(n + N).</a:t>
            </a:r>
          </a:p>
          <a:p>
            <a:pPr algn="r">
              <a:buNone/>
            </a:pPr>
            <a:r>
              <a:rPr lang="en-US" sz="2000" dirty="0" smtClean="0"/>
              <a:t>Where : T </a:t>
            </a:r>
            <a:r>
              <a:rPr lang="en-US" sz="2000" dirty="0"/>
              <a:t>= fundamental time </a:t>
            </a:r>
            <a:r>
              <a:rPr lang="en-US" sz="2000" dirty="0" smtClean="0"/>
              <a:t>period,1/T </a:t>
            </a:r>
            <a:r>
              <a:rPr lang="en-US" sz="2000" dirty="0"/>
              <a:t>= f = fundamental frequency.</a:t>
            </a:r>
          </a:p>
          <a:p>
            <a:endParaRPr lang="en-US" dirty="0"/>
          </a:p>
        </p:txBody>
      </p:sp>
      <p:sp>
        <p:nvSpPr>
          <p:cNvPr id="2" name="Title 1"/>
          <p:cNvSpPr>
            <a:spLocks noGrp="1"/>
          </p:cNvSpPr>
          <p:nvPr>
            <p:ph type="title"/>
          </p:nvPr>
        </p:nvSpPr>
        <p:spPr>
          <a:xfrm>
            <a:off x="533400" y="152400"/>
            <a:ext cx="8229600" cy="1143000"/>
          </a:xfrm>
        </p:spPr>
        <p:txBody>
          <a:bodyPr>
            <a:normAutofit fontScale="90000"/>
          </a:bodyPr>
          <a:lstStyle/>
          <a:p>
            <a:r>
              <a:rPr lang="en-US" dirty="0"/>
              <a:t>Periodic and </a:t>
            </a:r>
            <a:r>
              <a:rPr lang="en-US" dirty="0" smtClean="0"/>
              <a:t>Non-periodic Signals</a:t>
            </a:r>
            <a:endParaRPr lang="en-US" dirty="0"/>
          </a:p>
        </p:txBody>
      </p:sp>
      <p:pic>
        <p:nvPicPr>
          <p:cNvPr id="34818" name="Picture 2" descr="C:\Users\MohmDZ\Desktop\periodic_and_aperiodic_signal.png"/>
          <p:cNvPicPr>
            <a:picLocks noChangeAspect="1" noChangeArrowheads="1"/>
          </p:cNvPicPr>
          <p:nvPr/>
        </p:nvPicPr>
        <p:blipFill>
          <a:blip r:embed="rId2" cstate="print"/>
          <a:srcRect/>
          <a:stretch>
            <a:fillRect/>
          </a:stretch>
        </p:blipFill>
        <p:spPr bwMode="auto">
          <a:xfrm>
            <a:off x="609600" y="3048000"/>
            <a:ext cx="7050156" cy="2743200"/>
          </a:xfrm>
          <a:prstGeom prst="rect">
            <a:avLst/>
          </a:prstGeom>
          <a:noFill/>
        </p:spPr>
      </p:pic>
      <p:sp>
        <p:nvSpPr>
          <p:cNvPr id="5" name="Rectangle 4"/>
          <p:cNvSpPr/>
          <p:nvPr/>
        </p:nvSpPr>
        <p:spPr>
          <a:xfrm>
            <a:off x="609600" y="5867400"/>
            <a:ext cx="8534400" cy="369332"/>
          </a:xfrm>
          <a:prstGeom prst="rect">
            <a:avLst/>
          </a:prstGeom>
        </p:spPr>
        <p:txBody>
          <a:bodyPr wrap="square">
            <a:spAutoFit/>
          </a:bodyPr>
          <a:lstStyle/>
          <a:p>
            <a:pPr algn="r"/>
            <a:r>
              <a:rPr lang="en-US" i="1" dirty="0"/>
              <a:t>The above signal will repeat for every time interval T</a:t>
            </a:r>
            <a:r>
              <a:rPr lang="en-US" i="1" baseline="-25000" dirty="0"/>
              <a:t>0</a:t>
            </a:r>
            <a:r>
              <a:rPr lang="en-US" i="1" dirty="0"/>
              <a:t> hence it is periodic with period T</a:t>
            </a:r>
            <a:r>
              <a:rPr lang="en-US" i="1" baseline="-25000" dirty="0"/>
              <a:t>0</a:t>
            </a:r>
            <a:r>
              <a:rPr lang="en-US" i="1" dirty="0"/>
              <a:t>.</a:t>
            </a:r>
          </a:p>
        </p:txBody>
      </p:sp>
      <p:pic>
        <p:nvPicPr>
          <p:cNvPr id="10"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92162"/>
          </a:xfrm>
        </p:spPr>
        <p:txBody>
          <a:bodyPr>
            <a:normAutofit fontScale="90000"/>
          </a:bodyPr>
          <a:lstStyle/>
          <a:p>
            <a:r>
              <a:rPr lang="en-US" dirty="0" smtClean="0"/>
              <a:t>Periodic and Non-periodic Signals</a:t>
            </a:r>
            <a:endParaRPr lang="en-US" dirty="0"/>
          </a:p>
        </p:txBody>
      </p:sp>
      <p:sp>
        <p:nvSpPr>
          <p:cNvPr id="4" name="Rectangle 10"/>
          <p:cNvSpPr>
            <a:spLocks noChangeArrowheads="1"/>
          </p:cNvSpPr>
          <p:nvPr/>
        </p:nvSpPr>
        <p:spPr bwMode="auto">
          <a:xfrm>
            <a:off x="152400" y="1447800"/>
            <a:ext cx="4191000" cy="4154984"/>
          </a:xfrm>
          <a:prstGeom prst="rect">
            <a:avLst/>
          </a:prstGeom>
          <a:solidFill>
            <a:schemeClr val="bg1"/>
          </a:solidFill>
          <a:ln w="9525">
            <a:noFill/>
            <a:miter lim="800000"/>
            <a:headEnd/>
            <a:tailEnd/>
          </a:ln>
        </p:spPr>
        <p:txBody>
          <a:bodyPr wrap="square">
            <a:spAutoFit/>
          </a:bodyPr>
          <a:lstStyle/>
          <a:p>
            <a:pPr eaLnBrk="0" hangingPunct="0"/>
            <a:r>
              <a:rPr lang="en-US" sz="2400" b="0" dirty="0">
                <a:latin typeface="Times New Roman" pitchFamily="18" charset="0"/>
              </a:rPr>
              <a:t>A periodic signal completes a pattern within a measurable time frame, called a period, and repeats that pattern over subsequent identical periods. The completion of one full pattern is called a cycle. A </a:t>
            </a:r>
            <a:r>
              <a:rPr lang="en-US" sz="2400" b="0" dirty="0" smtClean="0">
                <a:latin typeface="Times New Roman" pitchFamily="18" charset="0"/>
              </a:rPr>
              <a:t>non-periodic </a:t>
            </a:r>
            <a:r>
              <a:rPr lang="en-US" sz="2400" b="0" dirty="0">
                <a:latin typeface="Times New Roman" pitchFamily="18" charset="0"/>
              </a:rPr>
              <a:t>signal changes without exhibiting a pattern or cycle that repeats over time. Both analog and digital signals.</a:t>
            </a:r>
          </a:p>
        </p:txBody>
      </p:sp>
      <p:pic>
        <p:nvPicPr>
          <p:cNvPr id="5" name="Picture 4"/>
          <p:cNvPicPr preferRelativeResize="0">
            <a:picLocks noChangeAspect="1" noChangeArrowheads="1"/>
          </p:cNvPicPr>
          <p:nvPr/>
        </p:nvPicPr>
        <p:blipFill>
          <a:blip r:embed="rId2" cstate="print"/>
          <a:srcRect b="9688"/>
          <a:stretch>
            <a:fillRect/>
          </a:stretch>
        </p:blipFill>
        <p:spPr bwMode="auto">
          <a:xfrm>
            <a:off x="4572000" y="1031875"/>
            <a:ext cx="4572000" cy="5826125"/>
          </a:xfrm>
          <a:prstGeom prst="rect">
            <a:avLst/>
          </a:prstGeom>
          <a:noFill/>
          <a:ln w="9525">
            <a:noFill/>
            <a:miter lim="800000"/>
            <a:headEnd/>
            <a:tailEnd/>
          </a:ln>
        </p:spPr>
      </p:pic>
      <p:pic>
        <p:nvPicPr>
          <p:cNvPr id="6"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Grp="1" noChangeAspect="1" noChangeArrowheads="1"/>
          </p:cNvPicPr>
          <p:nvPr>
            <p:ph idx="1"/>
          </p:nvPr>
        </p:nvPicPr>
        <p:blipFill>
          <a:blip r:embed="rId2" cstate="print"/>
          <a:srcRect l="13171" t="11049" r="6857" b="3087"/>
          <a:stretch>
            <a:fillRect/>
          </a:stretch>
        </p:blipFill>
        <p:spPr bwMode="auto">
          <a:xfrm>
            <a:off x="1371600" y="1371600"/>
            <a:ext cx="6813176" cy="4572000"/>
          </a:xfrm>
          <a:noFill/>
          <a:ln>
            <a:miter lim="800000"/>
            <a:headEnd/>
            <a:tailEnd/>
          </a:ln>
        </p:spPr>
      </p:pic>
      <p:sp>
        <p:nvSpPr>
          <p:cNvPr id="15362" name="Slide Number Placeholder 3"/>
          <p:cNvSpPr>
            <a:spLocks noGrp="1"/>
          </p:cNvSpPr>
          <p:nvPr>
            <p:ph type="sldNum" sz="quarter" idx="12"/>
          </p:nvPr>
        </p:nvSpPr>
        <p:spPr>
          <a:noFill/>
        </p:spPr>
        <p:txBody>
          <a:bodyPr/>
          <a:lstStyle/>
          <a:p>
            <a:r>
              <a:rPr lang="en-US" smtClean="0"/>
              <a:t>3.</a:t>
            </a:r>
            <a:fld id="{A2B72CDF-4904-483E-927F-614C8888B789}" type="slidenum">
              <a:rPr lang="en-US" smtClean="0"/>
              <a:pPr/>
              <a:t>35</a:t>
            </a:fld>
            <a:endParaRPr lang="en-US" smtClean="0"/>
          </a:p>
        </p:txBody>
      </p:sp>
      <p:sp>
        <p:nvSpPr>
          <p:cNvPr id="1536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Periodic &amp; Nonperiodic Signals</a:t>
            </a:r>
          </a:p>
        </p:txBody>
      </p:sp>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915400" cy="4724400"/>
          </a:xfrm>
        </p:spPr>
        <p:txBody>
          <a:bodyPr>
            <a:normAutofit lnSpcReduction="10000"/>
          </a:bodyPr>
          <a:lstStyle/>
          <a:p>
            <a:r>
              <a:rPr lang="en-US" dirty="0" smtClean="0"/>
              <a:t>A </a:t>
            </a:r>
            <a:r>
              <a:rPr lang="en-US" dirty="0"/>
              <a:t>signal is said to be energy signal when it has finite energy.</a:t>
            </a:r>
          </a:p>
          <a:p>
            <a:pPr>
              <a:buNone/>
            </a:pPr>
            <a:r>
              <a:rPr lang="en-US" dirty="0" smtClean="0"/>
              <a:t>  </a:t>
            </a:r>
          </a:p>
          <a:p>
            <a:r>
              <a:rPr lang="en-US" dirty="0"/>
              <a:t>A signal is said to be power signal when it has finite power.</a:t>
            </a:r>
          </a:p>
          <a:p>
            <a:pPr>
              <a:buNone/>
            </a:pPr>
            <a:r>
              <a:rPr lang="en-US" dirty="0" smtClean="0"/>
              <a:t>  </a:t>
            </a:r>
          </a:p>
          <a:p>
            <a:r>
              <a:rPr lang="en-US" dirty="0"/>
              <a:t>NOTE</a:t>
            </a:r>
            <a:r>
              <a:rPr lang="en-US" dirty="0" smtClean="0"/>
              <a:t>: A </a:t>
            </a:r>
            <a:r>
              <a:rPr lang="en-US" dirty="0"/>
              <a:t>signal cannot be both, energy and power simultaneously. Also, a signal may be neither energy nor power signal.</a:t>
            </a:r>
          </a:p>
          <a:p>
            <a:pPr lvl="1"/>
            <a:r>
              <a:rPr lang="en-US" dirty="0"/>
              <a:t>Power of energy signal = 0</a:t>
            </a:r>
          </a:p>
          <a:p>
            <a:pPr lvl="1"/>
            <a:r>
              <a:rPr lang="en-US" dirty="0"/>
              <a:t>Energy of power signal = ∞</a:t>
            </a:r>
          </a:p>
          <a:p>
            <a:endParaRPr lang="en-US" dirty="0"/>
          </a:p>
        </p:txBody>
      </p:sp>
      <p:sp>
        <p:nvSpPr>
          <p:cNvPr id="2" name="Title 1"/>
          <p:cNvSpPr>
            <a:spLocks noGrp="1"/>
          </p:cNvSpPr>
          <p:nvPr>
            <p:ph type="title"/>
          </p:nvPr>
        </p:nvSpPr>
        <p:spPr/>
        <p:txBody>
          <a:bodyPr>
            <a:normAutofit/>
          </a:bodyPr>
          <a:lstStyle/>
          <a:p>
            <a:r>
              <a:rPr lang="en-US" dirty="0" smtClean="0"/>
              <a:t>Energy and Power Signals</a:t>
            </a:r>
            <a:endParaRPr lang="en-US" dirty="0"/>
          </a:p>
        </p:txBody>
      </p:sp>
      <p:pic>
        <p:nvPicPr>
          <p:cNvPr id="4" name="Picture 2"/>
          <p:cNvPicPr>
            <a:picLocks noChangeAspect="1" noChangeArrowheads="1"/>
          </p:cNvPicPr>
          <p:nvPr/>
        </p:nvPicPr>
        <p:blipFill>
          <a:blip r:embed="rId2" cstate="print"/>
          <a:srcRect l="33164" t="31989" r="32112" b="54542"/>
          <a:stretch>
            <a:fillRect/>
          </a:stretch>
        </p:blipFill>
        <p:spPr bwMode="auto">
          <a:xfrm>
            <a:off x="1905000" y="1981199"/>
            <a:ext cx="3514725" cy="852055"/>
          </a:xfrm>
          <a:prstGeom prst="rect">
            <a:avLst/>
          </a:prstGeom>
          <a:noFill/>
          <a:ln w="9525">
            <a:noFill/>
            <a:miter lim="800000"/>
            <a:headEnd/>
            <a:tailEnd/>
          </a:ln>
        </p:spPr>
      </p:pic>
      <p:pic>
        <p:nvPicPr>
          <p:cNvPr id="5" name="Picture 2"/>
          <p:cNvPicPr>
            <a:picLocks noChangeAspect="1" noChangeArrowheads="1"/>
          </p:cNvPicPr>
          <p:nvPr/>
        </p:nvPicPr>
        <p:blipFill>
          <a:blip r:embed="rId2" cstate="print"/>
          <a:srcRect l="33164" t="52193" r="32112" b="36022"/>
          <a:stretch>
            <a:fillRect/>
          </a:stretch>
        </p:blipFill>
        <p:spPr bwMode="auto">
          <a:xfrm>
            <a:off x="2209800" y="3276600"/>
            <a:ext cx="3592286" cy="762000"/>
          </a:xfrm>
          <a:prstGeom prst="rect">
            <a:avLst/>
          </a:prstGeom>
          <a:noFill/>
          <a:ln w="9525">
            <a:noFill/>
            <a:miter lim="800000"/>
            <a:headEnd/>
            <a:tailEnd/>
          </a:ln>
        </p:spPr>
      </p:pic>
      <p:pic>
        <p:nvPicPr>
          <p:cNvPr id="6"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1000" y="1143000"/>
            <a:ext cx="8534400" cy="4525963"/>
          </a:xfrm>
        </p:spPr>
        <p:txBody>
          <a:bodyPr>
            <a:normAutofit/>
          </a:bodyPr>
          <a:lstStyle/>
          <a:p>
            <a:r>
              <a:rPr lang="en-US" sz="2400" dirty="0"/>
              <a:t>There are two variable parameters in general:</a:t>
            </a:r>
          </a:p>
          <a:p>
            <a:pPr lvl="1"/>
            <a:r>
              <a:rPr lang="en-US" sz="2000" dirty="0"/>
              <a:t>Amplitude</a:t>
            </a:r>
          </a:p>
          <a:p>
            <a:pPr lvl="1"/>
            <a:r>
              <a:rPr lang="en-US" sz="2000" dirty="0"/>
              <a:t>Time</a:t>
            </a:r>
          </a:p>
          <a:p>
            <a:r>
              <a:rPr lang="en-US" sz="2400" dirty="0"/>
              <a:t>The following operation can be performed with amplitude:</a:t>
            </a:r>
          </a:p>
          <a:p>
            <a:r>
              <a:rPr lang="en-US" sz="2400" b="1" dirty="0"/>
              <a:t>Amplitude Scaling</a:t>
            </a:r>
          </a:p>
          <a:p>
            <a:pPr>
              <a:buNone/>
            </a:pPr>
            <a:r>
              <a:rPr lang="en-US" sz="2400" dirty="0"/>
              <a:t>C x(t) is a amplitude scaled version of x(t) whose amplitude is scaled by a factor C.</a:t>
            </a:r>
          </a:p>
          <a:p>
            <a:endParaRPr lang="en-US" sz="2400" dirty="0"/>
          </a:p>
        </p:txBody>
      </p:sp>
      <p:sp>
        <p:nvSpPr>
          <p:cNvPr id="2" name="Title 1"/>
          <p:cNvSpPr>
            <a:spLocks noGrp="1"/>
          </p:cNvSpPr>
          <p:nvPr>
            <p:ph type="title"/>
          </p:nvPr>
        </p:nvSpPr>
        <p:spPr>
          <a:xfrm>
            <a:off x="457200" y="152400"/>
            <a:ext cx="8229600" cy="1143000"/>
          </a:xfrm>
        </p:spPr>
        <p:txBody>
          <a:bodyPr>
            <a:normAutofit/>
          </a:bodyPr>
          <a:lstStyle/>
          <a:p>
            <a:r>
              <a:rPr lang="en-US" dirty="0"/>
              <a:t>Signals Basic </a:t>
            </a:r>
            <a:r>
              <a:rPr lang="en-US" dirty="0" smtClean="0"/>
              <a:t>Operations</a:t>
            </a:r>
            <a:endParaRPr lang="en-US" dirty="0"/>
          </a:p>
        </p:txBody>
      </p:sp>
      <p:pic>
        <p:nvPicPr>
          <p:cNvPr id="35843" name="Picture 3" descr="C:\Users\MohmDZ\Desktop\amplitude_scaling.png"/>
          <p:cNvPicPr>
            <a:picLocks noChangeAspect="1" noChangeArrowheads="1"/>
          </p:cNvPicPr>
          <p:nvPr/>
        </p:nvPicPr>
        <p:blipFill>
          <a:blip r:embed="rId2" cstate="print"/>
          <a:srcRect/>
          <a:stretch>
            <a:fillRect/>
          </a:stretch>
        </p:blipFill>
        <p:spPr bwMode="auto">
          <a:xfrm>
            <a:off x="1371600" y="4343400"/>
            <a:ext cx="7461662" cy="1981200"/>
          </a:xfrm>
          <a:prstGeom prst="rect">
            <a:avLst/>
          </a:prstGeom>
          <a:noFill/>
        </p:spPr>
      </p:pic>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5029200" cy="4525963"/>
          </a:xfrm>
        </p:spPr>
        <p:txBody>
          <a:bodyPr>
            <a:normAutofit fontScale="85000" lnSpcReduction="20000"/>
          </a:bodyPr>
          <a:lstStyle/>
          <a:p>
            <a:r>
              <a:rPr lang="en-US" sz="3300" b="1" dirty="0"/>
              <a:t>Addition</a:t>
            </a:r>
          </a:p>
          <a:p>
            <a:pPr>
              <a:buNone/>
            </a:pPr>
            <a:r>
              <a:rPr lang="en-US" sz="2800" dirty="0"/>
              <a:t>Addition of two signals is nothing but addition of </a:t>
            </a:r>
            <a:r>
              <a:rPr lang="en-US" sz="2800" dirty="0" smtClean="0"/>
              <a:t>their corresponding </a:t>
            </a:r>
            <a:r>
              <a:rPr lang="en-US" sz="2800" dirty="0"/>
              <a:t>amplitudes. This can be </a:t>
            </a:r>
            <a:r>
              <a:rPr lang="en-US" sz="2800" dirty="0" smtClean="0"/>
              <a:t>best explained </a:t>
            </a:r>
            <a:r>
              <a:rPr lang="en-US" sz="2800" dirty="0"/>
              <a:t>by using the following </a:t>
            </a:r>
            <a:r>
              <a:rPr lang="en-US" sz="2800" dirty="0" smtClean="0"/>
              <a:t>example: </a:t>
            </a:r>
            <a:r>
              <a:rPr lang="fr-FR" sz="2800" dirty="0" smtClean="0"/>
              <a:t>as </a:t>
            </a:r>
            <a:r>
              <a:rPr lang="fr-FR" sz="2800" dirty="0" err="1"/>
              <a:t>seen</a:t>
            </a:r>
            <a:r>
              <a:rPr lang="fr-FR" sz="2800" dirty="0"/>
              <a:t> </a:t>
            </a:r>
            <a:r>
              <a:rPr lang="fr-FR" sz="2800" dirty="0" err="1"/>
              <a:t>from</a:t>
            </a:r>
            <a:r>
              <a:rPr lang="fr-FR" sz="2800" dirty="0"/>
              <a:t> the </a:t>
            </a:r>
            <a:r>
              <a:rPr lang="fr-FR" sz="2800" dirty="0" err="1" smtClean="0"/>
              <a:t>diagram</a:t>
            </a:r>
            <a:r>
              <a:rPr lang="fr-FR" sz="2800" dirty="0" smtClean="0"/>
              <a:t>,</a:t>
            </a:r>
          </a:p>
          <a:p>
            <a:pPr>
              <a:buNone/>
            </a:pPr>
            <a:endParaRPr lang="fr-FR" sz="1600" dirty="0"/>
          </a:p>
          <a:p>
            <a:pPr>
              <a:buNone/>
            </a:pPr>
            <a:r>
              <a:rPr lang="fr-FR" sz="2800" dirty="0"/>
              <a:t>-10 &lt; t &lt; -3 amplitude </a:t>
            </a:r>
            <a:r>
              <a:rPr lang="fr-FR" sz="2800" dirty="0" smtClean="0"/>
              <a:t>of</a:t>
            </a:r>
          </a:p>
          <a:p>
            <a:pPr>
              <a:buNone/>
            </a:pPr>
            <a:r>
              <a:rPr lang="fr-FR" sz="2800" dirty="0" smtClean="0"/>
              <a:t> </a:t>
            </a:r>
            <a:r>
              <a:rPr lang="fr-FR" sz="2800" dirty="0"/>
              <a:t>z(t) = x1(t) + x2(t) = 0 + 2 = 2</a:t>
            </a:r>
          </a:p>
          <a:p>
            <a:pPr>
              <a:buNone/>
            </a:pPr>
            <a:r>
              <a:rPr lang="fr-FR" sz="2800" dirty="0"/>
              <a:t>-3 &lt; t &lt; 3 amplitude of </a:t>
            </a:r>
            <a:endParaRPr lang="fr-FR" sz="2800" dirty="0" smtClean="0"/>
          </a:p>
          <a:p>
            <a:pPr>
              <a:buNone/>
            </a:pPr>
            <a:r>
              <a:rPr lang="fr-FR" sz="2800" dirty="0" smtClean="0"/>
              <a:t>z(t</a:t>
            </a:r>
            <a:r>
              <a:rPr lang="fr-FR" sz="2800" dirty="0"/>
              <a:t>) = x1(t) + x2(t) = 1 + 2 = 3</a:t>
            </a:r>
          </a:p>
          <a:p>
            <a:pPr>
              <a:buNone/>
            </a:pPr>
            <a:r>
              <a:rPr lang="fr-FR" sz="2800" dirty="0"/>
              <a:t>3 &lt; t &lt; 10 amplitude of </a:t>
            </a:r>
            <a:endParaRPr lang="fr-FR" sz="2800" dirty="0" smtClean="0"/>
          </a:p>
          <a:p>
            <a:pPr>
              <a:buNone/>
            </a:pPr>
            <a:r>
              <a:rPr lang="fr-FR" sz="2800" dirty="0" smtClean="0"/>
              <a:t>z(t</a:t>
            </a:r>
            <a:r>
              <a:rPr lang="fr-FR" sz="2800" dirty="0"/>
              <a:t>) = x1(t) + x2(t) = 0 + 2 = 2</a:t>
            </a:r>
          </a:p>
          <a:p>
            <a:pPr>
              <a:buNone/>
            </a:pPr>
            <a:endParaRPr lang="en-US" sz="2800" dirty="0"/>
          </a:p>
        </p:txBody>
      </p:sp>
      <p:sp>
        <p:nvSpPr>
          <p:cNvPr id="2" name="Title 1"/>
          <p:cNvSpPr>
            <a:spLocks noGrp="1"/>
          </p:cNvSpPr>
          <p:nvPr>
            <p:ph type="title"/>
          </p:nvPr>
        </p:nvSpPr>
        <p:spPr>
          <a:xfrm>
            <a:off x="457200" y="274638"/>
            <a:ext cx="8229600" cy="868362"/>
          </a:xfrm>
        </p:spPr>
        <p:txBody>
          <a:bodyPr>
            <a:noAutofit/>
          </a:bodyPr>
          <a:lstStyle/>
          <a:p>
            <a:r>
              <a:rPr lang="en-US" sz="3200" dirty="0" smtClean="0"/>
              <a:t>Signals Basic Operations : Amplitude  </a:t>
            </a:r>
            <a:endParaRPr lang="en-US" sz="3200" dirty="0"/>
          </a:p>
        </p:txBody>
      </p:sp>
      <p:pic>
        <p:nvPicPr>
          <p:cNvPr id="36866" name="Picture 2" descr="C:\Users\MohmDZ\Desktop\amplitude_addition.png"/>
          <p:cNvPicPr>
            <a:picLocks noChangeAspect="1" noChangeArrowheads="1"/>
          </p:cNvPicPr>
          <p:nvPr/>
        </p:nvPicPr>
        <p:blipFill>
          <a:blip r:embed="rId2" cstate="print">
            <a:lum bright="-40000" contrast="40000"/>
          </a:blip>
          <a:srcRect/>
          <a:stretch>
            <a:fillRect/>
          </a:stretch>
        </p:blipFill>
        <p:spPr bwMode="auto">
          <a:xfrm>
            <a:off x="5105400" y="1598909"/>
            <a:ext cx="3934828" cy="5068591"/>
          </a:xfrm>
          <a:prstGeom prst="rect">
            <a:avLst/>
          </a:prstGeom>
          <a:noFill/>
        </p:spPr>
      </p:pic>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943600" cy="4800600"/>
          </a:xfrm>
        </p:spPr>
        <p:txBody>
          <a:bodyPr>
            <a:normAutofit fontScale="92500" lnSpcReduction="10000"/>
          </a:bodyPr>
          <a:lstStyle/>
          <a:p>
            <a:r>
              <a:rPr lang="en-US" sz="3000" b="1" dirty="0"/>
              <a:t>Subtraction</a:t>
            </a:r>
          </a:p>
          <a:p>
            <a:pPr>
              <a:buNone/>
            </a:pPr>
            <a:r>
              <a:rPr lang="en-US" sz="2400" dirty="0"/>
              <a:t>subtraction of two signals is nothing but subtraction of their </a:t>
            </a:r>
            <a:r>
              <a:rPr lang="en-US" sz="2400" dirty="0" smtClean="0"/>
              <a:t>corresponding amplitudes</a:t>
            </a:r>
            <a:r>
              <a:rPr lang="en-US" sz="2400" dirty="0"/>
              <a:t>. This can be best explained by the following example</a:t>
            </a:r>
            <a:r>
              <a:rPr lang="en-US" sz="2400" dirty="0" smtClean="0"/>
              <a:t>: </a:t>
            </a:r>
            <a:r>
              <a:rPr lang="fr-FR" sz="2400" dirty="0" smtClean="0"/>
              <a:t>as </a:t>
            </a:r>
            <a:r>
              <a:rPr lang="fr-FR" sz="2400" dirty="0" err="1"/>
              <a:t>seen</a:t>
            </a:r>
            <a:r>
              <a:rPr lang="fr-FR" sz="2400" dirty="0"/>
              <a:t> </a:t>
            </a:r>
            <a:r>
              <a:rPr lang="fr-FR" sz="2400" dirty="0" err="1"/>
              <a:t>from</a:t>
            </a:r>
            <a:r>
              <a:rPr lang="fr-FR" sz="2400" dirty="0"/>
              <a:t> the </a:t>
            </a:r>
            <a:r>
              <a:rPr lang="fr-FR" sz="2400" dirty="0" err="1"/>
              <a:t>diagram</a:t>
            </a:r>
            <a:r>
              <a:rPr lang="fr-FR" sz="2400" dirty="0"/>
              <a:t> </a:t>
            </a:r>
            <a:r>
              <a:rPr lang="fr-FR" sz="2400" dirty="0" smtClean="0"/>
              <a:t>,</a:t>
            </a:r>
          </a:p>
          <a:p>
            <a:endParaRPr lang="fr-FR" sz="2400" dirty="0"/>
          </a:p>
          <a:p>
            <a:pPr>
              <a:buNone/>
            </a:pPr>
            <a:r>
              <a:rPr lang="fr-FR" sz="2400" dirty="0"/>
              <a:t>-10 &lt; t &lt; -3 amplitude of </a:t>
            </a:r>
            <a:endParaRPr lang="fr-FR" sz="2400" dirty="0" smtClean="0"/>
          </a:p>
          <a:p>
            <a:pPr>
              <a:buNone/>
            </a:pPr>
            <a:r>
              <a:rPr lang="fr-FR" sz="2400" dirty="0" smtClean="0"/>
              <a:t>z </a:t>
            </a:r>
            <a:r>
              <a:rPr lang="fr-FR" sz="2400" dirty="0"/>
              <a:t>(t) = x1(t) - x2(t) = 0 - 2 = -2</a:t>
            </a:r>
          </a:p>
          <a:p>
            <a:pPr>
              <a:buNone/>
            </a:pPr>
            <a:r>
              <a:rPr lang="fr-FR" sz="2400" dirty="0"/>
              <a:t>-3 &lt; t &lt; 3 amplitude of </a:t>
            </a:r>
            <a:endParaRPr lang="fr-FR" sz="2400" dirty="0" smtClean="0"/>
          </a:p>
          <a:p>
            <a:pPr>
              <a:buNone/>
            </a:pPr>
            <a:r>
              <a:rPr lang="fr-FR" sz="2400" dirty="0" smtClean="0"/>
              <a:t>z </a:t>
            </a:r>
            <a:r>
              <a:rPr lang="fr-FR" sz="2400" dirty="0"/>
              <a:t>(t) = x1(t) - x2(t) = 1 - 2 = -1</a:t>
            </a:r>
          </a:p>
          <a:p>
            <a:pPr>
              <a:buNone/>
            </a:pPr>
            <a:r>
              <a:rPr lang="fr-FR" sz="2400" dirty="0"/>
              <a:t>3 &lt; t &lt; 10 amplitude of </a:t>
            </a:r>
            <a:endParaRPr lang="fr-FR" sz="2400" dirty="0" smtClean="0"/>
          </a:p>
          <a:p>
            <a:pPr>
              <a:buNone/>
            </a:pPr>
            <a:r>
              <a:rPr lang="fr-FR" sz="2400" dirty="0" smtClean="0"/>
              <a:t>z </a:t>
            </a:r>
            <a:r>
              <a:rPr lang="fr-FR" sz="2400" dirty="0"/>
              <a:t>(t) = x1(t) + x2(t) = 0 - 2 = -2</a:t>
            </a:r>
          </a:p>
          <a:p>
            <a:pPr>
              <a:buNone/>
            </a:pPr>
            <a:endParaRPr lang="en-US" sz="2400" dirty="0"/>
          </a:p>
          <a:p>
            <a:endParaRPr lang="en-US" sz="2400" dirty="0"/>
          </a:p>
        </p:txBody>
      </p:sp>
      <p:sp>
        <p:nvSpPr>
          <p:cNvPr id="2" name="Title 1"/>
          <p:cNvSpPr>
            <a:spLocks noGrp="1"/>
          </p:cNvSpPr>
          <p:nvPr>
            <p:ph type="title"/>
          </p:nvPr>
        </p:nvSpPr>
        <p:spPr>
          <a:xfrm>
            <a:off x="457200" y="274638"/>
            <a:ext cx="8229600" cy="944562"/>
          </a:xfrm>
        </p:spPr>
        <p:txBody>
          <a:bodyPr>
            <a:noAutofit/>
          </a:bodyPr>
          <a:lstStyle/>
          <a:p>
            <a:r>
              <a:rPr lang="en-US" sz="3200" dirty="0" smtClean="0"/>
              <a:t>Signals Basic Operations : Amplitude </a:t>
            </a:r>
            <a:endParaRPr lang="en-US" sz="3200" dirty="0"/>
          </a:p>
        </p:txBody>
      </p:sp>
      <p:pic>
        <p:nvPicPr>
          <p:cNvPr id="37891" name="Picture 3" descr="C:\Users\MohmDZ\Desktop\amplitude_subtraction.png"/>
          <p:cNvPicPr>
            <a:picLocks noChangeAspect="1" noChangeArrowheads="1"/>
          </p:cNvPicPr>
          <p:nvPr/>
        </p:nvPicPr>
        <p:blipFill>
          <a:blip r:embed="rId2" cstate="print"/>
          <a:srcRect/>
          <a:stretch>
            <a:fillRect/>
          </a:stretch>
        </p:blipFill>
        <p:spPr bwMode="auto">
          <a:xfrm>
            <a:off x="5876925" y="2057400"/>
            <a:ext cx="3267075" cy="4449780"/>
          </a:xfrm>
          <a:prstGeom prst="rect">
            <a:avLst/>
          </a:prstGeom>
          <a:noFill/>
        </p:spPr>
      </p:pic>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690872"/>
          </a:xfrm>
        </p:spPr>
        <p:txBody>
          <a:bodyPr>
            <a:normAutofit/>
          </a:bodyPr>
          <a:lstStyle/>
          <a:p>
            <a:r>
              <a:rPr lang="en-US" dirty="0" smtClean="0"/>
              <a:t>Unit Step</a:t>
            </a:r>
          </a:p>
          <a:p>
            <a:r>
              <a:rPr lang="en-US" dirty="0" smtClean="0"/>
              <a:t>Unit Impulse</a:t>
            </a:r>
          </a:p>
          <a:p>
            <a:r>
              <a:rPr lang="en-US" dirty="0" smtClean="0"/>
              <a:t>Ramp Signal</a:t>
            </a:r>
          </a:p>
          <a:p>
            <a:r>
              <a:rPr lang="en-US" dirty="0" err="1" smtClean="0"/>
              <a:t>Signum</a:t>
            </a:r>
            <a:r>
              <a:rPr lang="en-US" dirty="0" smtClean="0"/>
              <a:t> Function</a:t>
            </a:r>
          </a:p>
          <a:p>
            <a:r>
              <a:rPr lang="en-US" dirty="0" smtClean="0"/>
              <a:t>Exponential Signal</a:t>
            </a:r>
          </a:p>
          <a:p>
            <a:r>
              <a:rPr lang="en-US" dirty="0" smtClean="0"/>
              <a:t>Complex Exponential Signals</a:t>
            </a:r>
          </a:p>
          <a:p>
            <a:r>
              <a:rPr lang="en-US" dirty="0" smtClean="0"/>
              <a:t>Rectangular Signal</a:t>
            </a:r>
          </a:p>
          <a:p>
            <a:r>
              <a:rPr lang="en-US" dirty="0" smtClean="0"/>
              <a:t>Triangular Signal</a:t>
            </a:r>
          </a:p>
          <a:p>
            <a:r>
              <a:rPr lang="en-US" dirty="0" smtClean="0"/>
              <a:t>Sinusoidal Signal</a:t>
            </a:r>
          </a:p>
          <a:p>
            <a:r>
              <a:rPr lang="en-US" dirty="0" err="1" smtClean="0"/>
              <a:t>Sinc</a:t>
            </a:r>
            <a:r>
              <a:rPr lang="en-US" dirty="0" smtClean="0"/>
              <a:t> Function</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3" name="Title 2"/>
          <p:cNvSpPr>
            <a:spLocks noGrp="1"/>
          </p:cNvSpPr>
          <p:nvPr>
            <p:ph type="title"/>
          </p:nvPr>
        </p:nvSpPr>
        <p:spPr>
          <a:xfrm>
            <a:off x="990600" y="274638"/>
            <a:ext cx="7696200" cy="1143000"/>
          </a:xfrm>
        </p:spPr>
        <p:txBody>
          <a:bodyPr/>
          <a:lstStyle/>
          <a:p>
            <a:r>
              <a:rPr lang="en-US" dirty="0" err="1" smtClean="0"/>
              <a:t>Elementry</a:t>
            </a:r>
            <a:r>
              <a:rPr lang="en-US" dirty="0" smtClean="0"/>
              <a:t> Signals</a:t>
            </a:r>
            <a:endParaRPr lang="en-US" dirty="0"/>
          </a:p>
        </p:txBody>
      </p:sp>
      <p:pic>
        <p:nvPicPr>
          <p:cNvPr id="4" name="Picture 5" descr="C:\Users\MohmDZ\Desktop\images.png"/>
          <p:cNvPicPr>
            <a:picLocks noChangeAspect="1" noChangeArrowheads="1"/>
          </p:cNvPicPr>
          <p:nvPr/>
        </p:nvPicPr>
        <p:blipFill>
          <a:blip r:embed="rId2" cstate="print"/>
          <a:srcRect/>
          <a:stretch>
            <a:fillRect/>
          </a:stretch>
        </p:blipFill>
        <p:spPr bwMode="auto">
          <a:xfrm>
            <a:off x="8305800" y="101600"/>
            <a:ext cx="762000" cy="889000"/>
          </a:xfrm>
          <a:prstGeom prst="rect">
            <a:avLst/>
          </a:prstGeom>
          <a:noFill/>
        </p:spPr>
      </p:pic>
      <p:pic>
        <p:nvPicPr>
          <p:cNvPr id="5" name="Picture 5" descr="C:\Users\MohmDZ\Desktop\images.png"/>
          <p:cNvPicPr>
            <a:picLocks noChangeAspect="1" noChangeArrowheads="1"/>
          </p:cNvPicPr>
          <p:nvPr/>
        </p:nvPicPr>
        <p:blipFill>
          <a:blip r:embed="rId2" cstate="print"/>
          <a:srcRect/>
          <a:stretch>
            <a:fillRect/>
          </a:stretch>
        </p:blipFill>
        <p:spPr bwMode="auto">
          <a:xfrm>
            <a:off x="228600" y="228600"/>
            <a:ext cx="762000" cy="889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219200"/>
            <a:ext cx="5029200" cy="4953000"/>
          </a:xfrm>
        </p:spPr>
        <p:txBody>
          <a:bodyPr>
            <a:normAutofit fontScale="92500" lnSpcReduction="10000"/>
          </a:bodyPr>
          <a:lstStyle/>
          <a:p>
            <a:r>
              <a:rPr lang="en-US" sz="3000" b="1" dirty="0"/>
              <a:t>Multiplication</a:t>
            </a:r>
          </a:p>
          <a:p>
            <a:pPr>
              <a:buNone/>
            </a:pPr>
            <a:r>
              <a:rPr lang="en-US" sz="2400" dirty="0"/>
              <a:t>Multiplication of two signals is nothing but multiplication of their corresponding amplitudes. This can be best explained by the following example</a:t>
            </a:r>
            <a:r>
              <a:rPr lang="en-US" sz="2400" dirty="0" smtClean="0"/>
              <a:t>:  </a:t>
            </a:r>
            <a:r>
              <a:rPr lang="fr-FR" sz="2400" dirty="0" smtClean="0"/>
              <a:t>as </a:t>
            </a:r>
            <a:r>
              <a:rPr lang="fr-FR" sz="2400" dirty="0" err="1"/>
              <a:t>seen</a:t>
            </a:r>
            <a:r>
              <a:rPr lang="fr-FR" sz="2400" dirty="0"/>
              <a:t> </a:t>
            </a:r>
            <a:r>
              <a:rPr lang="fr-FR" sz="2400" dirty="0" err="1"/>
              <a:t>from</a:t>
            </a:r>
            <a:r>
              <a:rPr lang="fr-FR" sz="2400" dirty="0"/>
              <a:t> the </a:t>
            </a:r>
            <a:r>
              <a:rPr lang="fr-FR" sz="2400" dirty="0" err="1" smtClean="0"/>
              <a:t>diagram</a:t>
            </a:r>
            <a:r>
              <a:rPr lang="fr-FR" sz="2400" dirty="0" smtClean="0"/>
              <a:t>,</a:t>
            </a:r>
          </a:p>
          <a:p>
            <a:endParaRPr lang="fr-FR" sz="2400" dirty="0"/>
          </a:p>
          <a:p>
            <a:pPr>
              <a:buNone/>
            </a:pPr>
            <a:r>
              <a:rPr lang="fr-FR" sz="2400" dirty="0"/>
              <a:t>-10 &lt; t &lt; -3 amplitude of </a:t>
            </a:r>
            <a:endParaRPr lang="fr-FR" sz="2400" dirty="0" smtClean="0"/>
          </a:p>
          <a:p>
            <a:pPr>
              <a:buNone/>
            </a:pPr>
            <a:r>
              <a:rPr lang="fr-FR" sz="2400" dirty="0" smtClean="0"/>
              <a:t>z </a:t>
            </a:r>
            <a:r>
              <a:rPr lang="fr-FR" sz="2400" dirty="0"/>
              <a:t>(t) = x1(t) </a:t>
            </a:r>
            <a:r>
              <a:rPr lang="fr-FR" sz="2400" b="1" dirty="0" smtClean="0"/>
              <a:t>×</a:t>
            </a:r>
            <a:r>
              <a:rPr lang="fr-FR" sz="2400" dirty="0" smtClean="0"/>
              <a:t> x2(t</a:t>
            </a:r>
            <a:r>
              <a:rPr lang="fr-FR" sz="2400" dirty="0"/>
              <a:t>) = 0 ×2 = 0</a:t>
            </a:r>
          </a:p>
          <a:p>
            <a:pPr>
              <a:buNone/>
            </a:pPr>
            <a:r>
              <a:rPr lang="fr-FR" sz="2400" dirty="0"/>
              <a:t>-3 &lt; t &lt; 3 amplitude of </a:t>
            </a:r>
            <a:endParaRPr lang="fr-FR" sz="2400" dirty="0" smtClean="0"/>
          </a:p>
          <a:p>
            <a:pPr>
              <a:buNone/>
            </a:pPr>
            <a:r>
              <a:rPr lang="fr-FR" sz="2400" dirty="0" smtClean="0"/>
              <a:t>z </a:t>
            </a:r>
            <a:r>
              <a:rPr lang="fr-FR" sz="2400" dirty="0"/>
              <a:t>(t) = x1(t) </a:t>
            </a:r>
            <a:r>
              <a:rPr lang="fr-FR" sz="2400" b="1" dirty="0" smtClean="0"/>
              <a:t>×</a:t>
            </a:r>
            <a:r>
              <a:rPr lang="fr-FR" sz="2400" dirty="0" smtClean="0"/>
              <a:t> x2(t</a:t>
            </a:r>
            <a:r>
              <a:rPr lang="fr-FR" sz="2400" dirty="0"/>
              <a:t>) = 1 ×2 = 2</a:t>
            </a:r>
          </a:p>
          <a:p>
            <a:pPr>
              <a:buNone/>
            </a:pPr>
            <a:r>
              <a:rPr lang="fr-FR" sz="2400" dirty="0"/>
              <a:t>3 &lt; t &lt; 10 amplitude of </a:t>
            </a:r>
            <a:endParaRPr lang="fr-FR" sz="2400" dirty="0" smtClean="0"/>
          </a:p>
          <a:p>
            <a:pPr>
              <a:buNone/>
            </a:pPr>
            <a:r>
              <a:rPr lang="fr-FR" sz="2400" dirty="0" smtClean="0"/>
              <a:t>z </a:t>
            </a:r>
            <a:r>
              <a:rPr lang="fr-FR" sz="2400" dirty="0"/>
              <a:t>(t) = x1(t) </a:t>
            </a:r>
            <a:r>
              <a:rPr lang="fr-FR" sz="2400" b="1" dirty="0"/>
              <a:t>×</a:t>
            </a:r>
            <a:r>
              <a:rPr lang="fr-FR" sz="2400" dirty="0"/>
              <a:t> x2(t) = 0 × 2 = 0</a:t>
            </a:r>
          </a:p>
          <a:p>
            <a:pPr>
              <a:buNone/>
            </a:pPr>
            <a:endParaRPr lang="en-US" sz="2400" dirty="0"/>
          </a:p>
          <a:p>
            <a:endParaRPr lang="en-US" sz="2400" dirty="0"/>
          </a:p>
        </p:txBody>
      </p:sp>
      <p:sp>
        <p:nvSpPr>
          <p:cNvPr id="2" name="Title 1"/>
          <p:cNvSpPr>
            <a:spLocks noGrp="1"/>
          </p:cNvSpPr>
          <p:nvPr>
            <p:ph type="title"/>
          </p:nvPr>
        </p:nvSpPr>
        <p:spPr>
          <a:xfrm>
            <a:off x="457200" y="274638"/>
            <a:ext cx="8229600" cy="792162"/>
          </a:xfrm>
        </p:spPr>
        <p:txBody>
          <a:bodyPr>
            <a:noAutofit/>
          </a:bodyPr>
          <a:lstStyle/>
          <a:p>
            <a:r>
              <a:rPr lang="en-US" sz="3200" dirty="0" smtClean="0"/>
              <a:t>Signals Basic Operations : Amplitude </a:t>
            </a:r>
            <a:endParaRPr lang="en-US" sz="3200" dirty="0"/>
          </a:p>
        </p:txBody>
      </p:sp>
      <p:pic>
        <p:nvPicPr>
          <p:cNvPr id="38914" name="Picture 2" descr="C:\Users\MohmDZ\Desktop\amplitude_multiplication.png"/>
          <p:cNvPicPr>
            <a:picLocks noChangeAspect="1" noChangeArrowheads="1"/>
          </p:cNvPicPr>
          <p:nvPr/>
        </p:nvPicPr>
        <p:blipFill>
          <a:blip r:embed="rId2" cstate="print"/>
          <a:srcRect/>
          <a:stretch>
            <a:fillRect/>
          </a:stretch>
        </p:blipFill>
        <p:spPr bwMode="auto">
          <a:xfrm>
            <a:off x="4827954" y="2514600"/>
            <a:ext cx="4316046" cy="4029075"/>
          </a:xfrm>
          <a:prstGeom prst="rect">
            <a:avLst/>
          </a:prstGeom>
          <a:noFill/>
        </p:spPr>
      </p:pic>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r>
              <a:rPr lang="en-US" sz="2800" b="1" dirty="0"/>
              <a:t>Time Shifting</a:t>
            </a:r>
          </a:p>
          <a:p>
            <a:pPr>
              <a:buNone/>
            </a:pPr>
            <a:r>
              <a:rPr lang="en-US" sz="2800" dirty="0"/>
              <a:t>x(t </a:t>
            </a:r>
            <a:r>
              <a:rPr lang="en-US" sz="2800" dirty="0" smtClean="0"/>
              <a:t>±</a:t>
            </a:r>
            <a:r>
              <a:rPr lang="en-US" sz="2800" dirty="0"/>
              <a:t> t</a:t>
            </a:r>
            <a:r>
              <a:rPr lang="en-US" sz="2800" baseline="-25000" dirty="0"/>
              <a:t>0</a:t>
            </a:r>
            <a:r>
              <a:rPr lang="en-US" sz="2800" dirty="0"/>
              <a:t>) is time shifted version of the signal x(t).</a:t>
            </a:r>
          </a:p>
          <a:p>
            <a:pPr lvl="1"/>
            <a:r>
              <a:rPr lang="en-US" sz="2400" dirty="0"/>
              <a:t>x (t + t</a:t>
            </a:r>
            <a:r>
              <a:rPr lang="en-US" sz="2400" baseline="-25000" dirty="0"/>
              <a:t>0</a:t>
            </a:r>
            <a:r>
              <a:rPr lang="en-US" sz="2400" dirty="0"/>
              <a:t>) </a:t>
            </a:r>
            <a:r>
              <a:rPr lang="en-US" sz="2400" dirty="0" smtClean="0"/>
              <a:t>→</a:t>
            </a:r>
            <a:r>
              <a:rPr lang="en-US" sz="2400" dirty="0"/>
              <a:t> negative shift</a:t>
            </a:r>
          </a:p>
          <a:p>
            <a:pPr lvl="1"/>
            <a:r>
              <a:rPr lang="en-US" sz="2400" dirty="0"/>
              <a:t>x (t - t</a:t>
            </a:r>
            <a:r>
              <a:rPr lang="en-US" sz="2400" baseline="-25000" dirty="0"/>
              <a:t>0</a:t>
            </a:r>
            <a:r>
              <a:rPr lang="en-US" sz="2400" dirty="0"/>
              <a:t>) </a:t>
            </a:r>
            <a:r>
              <a:rPr lang="en-US" sz="2400" dirty="0" smtClean="0"/>
              <a:t>→</a:t>
            </a:r>
            <a:r>
              <a:rPr lang="en-US" sz="2400" dirty="0"/>
              <a:t> positive shift</a:t>
            </a:r>
          </a:p>
          <a:p>
            <a:endParaRPr lang="en-US" sz="2800" dirty="0"/>
          </a:p>
        </p:txBody>
      </p:sp>
      <p:sp>
        <p:nvSpPr>
          <p:cNvPr id="2" name="Title 1"/>
          <p:cNvSpPr>
            <a:spLocks noGrp="1"/>
          </p:cNvSpPr>
          <p:nvPr>
            <p:ph type="title"/>
          </p:nvPr>
        </p:nvSpPr>
        <p:spPr>
          <a:xfrm>
            <a:off x="457200" y="274638"/>
            <a:ext cx="8229600" cy="944562"/>
          </a:xfrm>
        </p:spPr>
        <p:txBody>
          <a:bodyPr>
            <a:normAutofit/>
          </a:bodyPr>
          <a:lstStyle/>
          <a:p>
            <a:r>
              <a:rPr lang="en-US" sz="3600" dirty="0" smtClean="0"/>
              <a:t>Signals Basic Operations : Time</a:t>
            </a:r>
            <a:endParaRPr lang="en-US" sz="3600" dirty="0"/>
          </a:p>
        </p:txBody>
      </p:sp>
      <p:pic>
        <p:nvPicPr>
          <p:cNvPr id="39938" name="Picture 2" descr="C:\Users\MohmDZ\Desktop\time_shifting.png"/>
          <p:cNvPicPr>
            <a:picLocks noChangeAspect="1" noChangeArrowheads="1"/>
          </p:cNvPicPr>
          <p:nvPr/>
        </p:nvPicPr>
        <p:blipFill>
          <a:blip r:embed="rId2" cstate="print"/>
          <a:srcRect/>
          <a:stretch>
            <a:fillRect/>
          </a:stretch>
        </p:blipFill>
        <p:spPr bwMode="auto">
          <a:xfrm>
            <a:off x="914400" y="3886200"/>
            <a:ext cx="7378528" cy="2676525"/>
          </a:xfrm>
          <a:prstGeom prst="rect">
            <a:avLst/>
          </a:prstGeom>
          <a:noFill/>
        </p:spPr>
      </p:pic>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4525963"/>
          </a:xfrm>
        </p:spPr>
        <p:txBody>
          <a:bodyPr>
            <a:normAutofit/>
          </a:bodyPr>
          <a:lstStyle/>
          <a:p>
            <a:r>
              <a:rPr lang="en-US" sz="2800" b="1" dirty="0"/>
              <a:t>Time Scaling</a:t>
            </a:r>
          </a:p>
          <a:p>
            <a:pPr>
              <a:buNone/>
            </a:pPr>
            <a:r>
              <a:rPr lang="en-US" sz="2400" dirty="0"/>
              <a:t>x(At) is time scaled version of the signal x(t). where A is always positive.</a:t>
            </a:r>
          </a:p>
          <a:p>
            <a:pPr lvl="1"/>
            <a:r>
              <a:rPr lang="en-US" sz="2000" dirty="0"/>
              <a:t>|A| &gt; 1 </a:t>
            </a:r>
            <a:r>
              <a:rPr lang="en-US" sz="2000" dirty="0" smtClean="0"/>
              <a:t>→</a:t>
            </a:r>
            <a:r>
              <a:rPr lang="en-US" sz="2000" dirty="0"/>
              <a:t> Compression of the signal</a:t>
            </a:r>
          </a:p>
          <a:p>
            <a:pPr lvl="1"/>
            <a:r>
              <a:rPr lang="en-US" sz="2000" dirty="0"/>
              <a:t>|A| &lt; 1 </a:t>
            </a:r>
            <a:r>
              <a:rPr lang="en-US" sz="2000" dirty="0" smtClean="0"/>
              <a:t>→</a:t>
            </a:r>
            <a:r>
              <a:rPr lang="en-US" sz="2000" dirty="0"/>
              <a:t> Expansion of the signal</a:t>
            </a:r>
          </a:p>
          <a:p>
            <a:endParaRPr lang="en-US" sz="2400" dirty="0"/>
          </a:p>
        </p:txBody>
      </p:sp>
      <p:sp>
        <p:nvSpPr>
          <p:cNvPr id="2" name="Title 1"/>
          <p:cNvSpPr>
            <a:spLocks noGrp="1"/>
          </p:cNvSpPr>
          <p:nvPr>
            <p:ph type="title"/>
          </p:nvPr>
        </p:nvSpPr>
        <p:spPr>
          <a:xfrm>
            <a:off x="457200" y="274638"/>
            <a:ext cx="8229600" cy="944562"/>
          </a:xfrm>
        </p:spPr>
        <p:txBody>
          <a:bodyPr>
            <a:normAutofit/>
          </a:bodyPr>
          <a:lstStyle/>
          <a:p>
            <a:r>
              <a:rPr lang="en-US" sz="3600" dirty="0" smtClean="0"/>
              <a:t>Signals Basic Operations : Time</a:t>
            </a:r>
            <a:endParaRPr lang="en-US" sz="3600" dirty="0"/>
          </a:p>
        </p:txBody>
      </p:sp>
      <p:pic>
        <p:nvPicPr>
          <p:cNvPr id="40962" name="Picture 2" descr="C:\Users\MohmDZ\Desktop\time_scaling.png"/>
          <p:cNvPicPr>
            <a:picLocks noChangeAspect="1" noChangeArrowheads="1"/>
          </p:cNvPicPr>
          <p:nvPr/>
        </p:nvPicPr>
        <p:blipFill>
          <a:blip r:embed="rId2" cstate="print"/>
          <a:srcRect/>
          <a:stretch>
            <a:fillRect/>
          </a:stretch>
        </p:blipFill>
        <p:spPr bwMode="auto">
          <a:xfrm>
            <a:off x="914400" y="3581400"/>
            <a:ext cx="6773698" cy="2190750"/>
          </a:xfrm>
          <a:prstGeom prst="rect">
            <a:avLst/>
          </a:prstGeom>
          <a:noFill/>
        </p:spPr>
      </p:pic>
      <p:sp>
        <p:nvSpPr>
          <p:cNvPr id="5" name="Rectangle 4"/>
          <p:cNvSpPr/>
          <p:nvPr/>
        </p:nvSpPr>
        <p:spPr>
          <a:xfrm>
            <a:off x="762000" y="5867400"/>
            <a:ext cx="8229600" cy="369332"/>
          </a:xfrm>
          <a:prstGeom prst="rect">
            <a:avLst/>
          </a:prstGeom>
        </p:spPr>
        <p:txBody>
          <a:bodyPr wrap="square">
            <a:spAutoFit/>
          </a:bodyPr>
          <a:lstStyle/>
          <a:p>
            <a:pPr algn="r"/>
            <a:r>
              <a:rPr lang="en-US" dirty="0"/>
              <a:t>Note: u(at) = u(t) time scaling is not applicable for unit step function.</a:t>
            </a:r>
          </a:p>
        </p:txBody>
      </p:sp>
      <p:pic>
        <p:nvPicPr>
          <p:cNvPr id="6"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600200"/>
            <a:ext cx="8229600" cy="4525963"/>
          </a:xfrm>
        </p:spPr>
        <p:txBody>
          <a:bodyPr>
            <a:normAutofit/>
          </a:bodyPr>
          <a:lstStyle/>
          <a:p>
            <a:r>
              <a:rPr lang="en-US" sz="2800" b="1" dirty="0"/>
              <a:t>Time Reversal</a:t>
            </a:r>
          </a:p>
          <a:p>
            <a:pPr>
              <a:buNone/>
            </a:pPr>
            <a:r>
              <a:rPr lang="en-US" sz="2400" dirty="0"/>
              <a:t>x(-t) is the time reversal of the signal x(t).</a:t>
            </a:r>
          </a:p>
          <a:p>
            <a:endParaRPr lang="en-US" sz="2400" dirty="0"/>
          </a:p>
        </p:txBody>
      </p:sp>
      <p:pic>
        <p:nvPicPr>
          <p:cNvPr id="41986" name="Picture 2" descr="C:\Users\MohmDZ\Desktop\time_reversal.png"/>
          <p:cNvPicPr>
            <a:picLocks noChangeAspect="1" noChangeArrowheads="1"/>
          </p:cNvPicPr>
          <p:nvPr/>
        </p:nvPicPr>
        <p:blipFill>
          <a:blip r:embed="rId2" cstate="print"/>
          <a:srcRect/>
          <a:stretch>
            <a:fillRect/>
          </a:stretch>
        </p:blipFill>
        <p:spPr bwMode="auto">
          <a:xfrm>
            <a:off x="1447800" y="2819400"/>
            <a:ext cx="5562600" cy="2681143"/>
          </a:xfrm>
          <a:prstGeom prst="rect">
            <a:avLst/>
          </a:prstGeom>
          <a:noFill/>
        </p:spPr>
      </p:pic>
      <p:pic>
        <p:nvPicPr>
          <p:cNvPr id="6"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
        <p:nvSpPr>
          <p:cNvPr id="5" name="Title 1"/>
          <p:cNvSpPr>
            <a:spLocks noGrp="1"/>
          </p:cNvSpPr>
          <p:nvPr>
            <p:ph type="title"/>
          </p:nvPr>
        </p:nvSpPr>
        <p:spPr/>
        <p:txBody>
          <a:bodyPr>
            <a:normAutofit/>
          </a:bodyPr>
          <a:lstStyle/>
          <a:p>
            <a:r>
              <a:rPr lang="en-US" sz="3600" dirty="0" smtClean="0"/>
              <a:t>Signals Basic Operations : Time</a:t>
            </a:r>
            <a:endParaRPr lang="en-US" sz="3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077200" cy="4525963"/>
          </a:xfrm>
        </p:spPr>
        <p:txBody>
          <a:bodyPr/>
          <a:lstStyle/>
          <a:p>
            <a:pPr marL="624078" indent="-514350">
              <a:buSzPct val="100000"/>
              <a:buFont typeface="+mj-lt"/>
              <a:buAutoNum type="arabicParenR"/>
            </a:pPr>
            <a:r>
              <a:rPr lang="ar-SA" sz="2800" dirty="0" smtClean="0"/>
              <a:t>اساسيات </a:t>
            </a:r>
            <a:r>
              <a:rPr lang="ar-SA" sz="2800" dirty="0" err="1" smtClean="0"/>
              <a:t>الاتصالات </a:t>
            </a:r>
            <a:r>
              <a:rPr lang="ar-SA" sz="2800" dirty="0" smtClean="0"/>
              <a:t>: </a:t>
            </a:r>
            <a:r>
              <a:rPr lang="ar-SA" sz="2800" dirty="0" err="1" smtClean="0"/>
              <a:t>ص33</a:t>
            </a:r>
            <a:r>
              <a:rPr lang="ar-SA" sz="2800" dirty="0" smtClean="0"/>
              <a:t> – </a:t>
            </a:r>
            <a:r>
              <a:rPr lang="ar-SA" sz="2800" dirty="0" err="1" smtClean="0"/>
              <a:t>ص36</a:t>
            </a:r>
            <a:endParaRPr lang="ar-SA" sz="2800" dirty="0" smtClean="0"/>
          </a:p>
          <a:p>
            <a:pPr marL="624078" indent="-514350">
              <a:buSzPct val="100000"/>
              <a:buFont typeface="+mj-lt"/>
              <a:buAutoNum type="arabicParenR"/>
            </a:pPr>
            <a:r>
              <a:rPr lang="ar-SA" sz="2800" dirty="0" smtClean="0"/>
              <a:t>  اساسيات الاتصالات </a:t>
            </a:r>
            <a:r>
              <a:rPr lang="ar-SA" sz="2800" dirty="0" err="1" smtClean="0"/>
              <a:t>الرقمية </a:t>
            </a:r>
            <a:r>
              <a:rPr lang="ar-SA" sz="2800" dirty="0" smtClean="0"/>
              <a:t>: </a:t>
            </a:r>
            <a:r>
              <a:rPr lang="ar-SA" sz="2800" dirty="0" err="1" smtClean="0"/>
              <a:t>ص9</a:t>
            </a:r>
            <a:r>
              <a:rPr lang="ar-SA" sz="2800" dirty="0" smtClean="0"/>
              <a:t> – </a:t>
            </a:r>
            <a:r>
              <a:rPr lang="ar-SA" sz="2800" dirty="0" err="1" smtClean="0"/>
              <a:t>ص10</a:t>
            </a:r>
            <a:r>
              <a:rPr lang="ar-SA" sz="2800" dirty="0" smtClean="0"/>
              <a:t> </a:t>
            </a:r>
            <a:r>
              <a:rPr lang="en-US" sz="2800" dirty="0" smtClean="0"/>
              <a:t>               </a:t>
            </a:r>
            <a:r>
              <a:rPr lang="ar-SA" sz="2800" dirty="0" err="1" smtClean="0"/>
              <a:t>،</a:t>
            </a:r>
            <a:r>
              <a:rPr lang="ar-SA" sz="2800" dirty="0" smtClean="0"/>
              <a:t> </a:t>
            </a:r>
            <a:r>
              <a:rPr lang="en-US" sz="2800" dirty="0" smtClean="0"/>
              <a:t>  </a:t>
            </a:r>
            <a:r>
              <a:rPr lang="ar-SA" sz="2800" dirty="0" err="1" smtClean="0"/>
              <a:t>ص21</a:t>
            </a:r>
            <a:r>
              <a:rPr lang="ar-SA" sz="2800" dirty="0" smtClean="0"/>
              <a:t> </a:t>
            </a:r>
            <a:r>
              <a:rPr lang="ar-SA" sz="2800" dirty="0" smtClean="0"/>
              <a:t>– </a:t>
            </a:r>
            <a:r>
              <a:rPr lang="ar-SA" sz="2800" dirty="0" err="1" smtClean="0"/>
              <a:t>ص37</a:t>
            </a:r>
            <a:endParaRPr lang="ar-SA" sz="2800" dirty="0" smtClean="0"/>
          </a:p>
          <a:p>
            <a:pPr marL="624078" indent="-514350">
              <a:buSzPct val="100000"/>
              <a:buFont typeface="+mj-lt"/>
              <a:buAutoNum type="arabicParenR"/>
            </a:pPr>
            <a:r>
              <a:rPr lang="en-US" sz="2800" dirty="0" smtClean="0"/>
              <a:t>Ch1-Signal &amp; </a:t>
            </a:r>
            <a:r>
              <a:rPr lang="en-US" sz="2800" dirty="0" smtClean="0"/>
              <a:t>Systems-Oppenhiem-2nd, P27 </a:t>
            </a:r>
            <a:r>
              <a:rPr lang="en-US" sz="2800" dirty="0" smtClean="0"/>
              <a:t>– </a:t>
            </a:r>
            <a:r>
              <a:rPr lang="en-US" sz="2800" dirty="0" smtClean="0"/>
              <a:t>P38</a:t>
            </a:r>
            <a:endParaRPr lang="en-US" sz="2800" dirty="0" smtClean="0"/>
          </a:p>
          <a:p>
            <a:pPr marL="624078" indent="-514350">
              <a:buSzPct val="100000"/>
              <a:buFont typeface="+mj-lt"/>
              <a:buAutoNum type="arabicParenR"/>
            </a:pPr>
            <a:r>
              <a:rPr lang="en-US" sz="2800" dirty="0" smtClean="0"/>
              <a:t>Ch1 – Signal &amp; </a:t>
            </a:r>
            <a:r>
              <a:rPr lang="en-US" sz="2800" dirty="0" smtClean="0"/>
              <a:t>Systems, P1 </a:t>
            </a:r>
            <a:r>
              <a:rPr lang="en-US" sz="2800" dirty="0" smtClean="0"/>
              <a:t>– P20</a:t>
            </a:r>
          </a:p>
          <a:p>
            <a:pPr marL="624078" indent="-514350">
              <a:buSzPct val="100000"/>
              <a:buFont typeface="+mj-lt"/>
              <a:buAutoNum type="arabicParenR"/>
            </a:pPr>
            <a:r>
              <a:rPr lang="en-US" sz="2800" dirty="0" smtClean="0"/>
              <a:t>Signal &amp; Systems (</a:t>
            </a:r>
            <a:r>
              <a:rPr lang="en-US" sz="2800" dirty="0" err="1" smtClean="0"/>
              <a:t>Schaum</a:t>
            </a:r>
            <a:r>
              <a:rPr lang="en-US" sz="2800" dirty="0" smtClean="0"/>
              <a:t>) , P1 </a:t>
            </a:r>
            <a:r>
              <a:rPr lang="en-US" sz="2800" dirty="0" smtClean="0"/>
              <a:t>– P16</a:t>
            </a:r>
            <a:endParaRPr lang="ar-SA" sz="2800" dirty="0" smtClean="0"/>
          </a:p>
          <a:p>
            <a:pPr>
              <a:buNone/>
            </a:pPr>
            <a:endParaRPr lang="en-US" dirty="0"/>
          </a:p>
        </p:txBody>
      </p:sp>
      <p:sp>
        <p:nvSpPr>
          <p:cNvPr id="3" name="Title 2"/>
          <p:cNvSpPr>
            <a:spLocks noGrp="1"/>
          </p:cNvSpPr>
          <p:nvPr>
            <p:ph type="title"/>
          </p:nvPr>
        </p:nvSpPr>
        <p:spPr/>
        <p:txBody>
          <a:bodyPr/>
          <a:lstStyle/>
          <a:p>
            <a:r>
              <a:rPr lang="en-US" dirty="0" smtClean="0"/>
              <a:t>Further Reading</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Unit </a:t>
            </a:r>
            <a:r>
              <a:rPr lang="en-US" dirty="0"/>
              <a:t>step function is denoted by u(t</a:t>
            </a:r>
            <a:r>
              <a:rPr lang="en-US" dirty="0" smtClean="0"/>
              <a:t>). </a:t>
            </a:r>
          </a:p>
          <a:p>
            <a:pPr>
              <a:buNone/>
            </a:pPr>
            <a:r>
              <a:rPr lang="en-US" dirty="0"/>
              <a:t> </a:t>
            </a:r>
            <a:r>
              <a:rPr lang="en-US" dirty="0" smtClean="0"/>
              <a:t>    It </a:t>
            </a:r>
            <a:r>
              <a:rPr lang="en-US" dirty="0"/>
              <a:t>is defined </a:t>
            </a:r>
            <a:r>
              <a:rPr lang="en-US" dirty="0" smtClean="0"/>
              <a:t>as </a:t>
            </a:r>
          </a:p>
          <a:p>
            <a:pPr>
              <a:buNone/>
            </a:pPr>
            <a:endParaRPr lang="en-US" dirty="0" smtClean="0"/>
          </a:p>
          <a:p>
            <a:pPr>
              <a:buNone/>
            </a:pPr>
            <a:endParaRPr lang="en-US" dirty="0" smtClean="0"/>
          </a:p>
          <a:p>
            <a:pPr lvl="1"/>
            <a:r>
              <a:rPr lang="en-US" dirty="0" smtClean="0"/>
              <a:t>It is used as best test signal.</a:t>
            </a:r>
          </a:p>
          <a:p>
            <a:pPr lvl="1"/>
            <a:r>
              <a:rPr lang="en-US" dirty="0" smtClean="0"/>
              <a:t>Area under unit step function is unity.</a:t>
            </a:r>
          </a:p>
          <a:p>
            <a:endParaRPr lang="en-US" dirty="0" smtClean="0"/>
          </a:p>
          <a:p>
            <a:pPr>
              <a:buNone/>
            </a:pPr>
            <a:endParaRPr lang="en-US" dirty="0"/>
          </a:p>
          <a:p>
            <a:pPr>
              <a:buNone/>
            </a:pPr>
            <a:r>
              <a:rPr lang="en-US" dirty="0" smtClean="0"/>
              <a:t/>
            </a:r>
            <a:br>
              <a:rPr lang="en-US" dirty="0" smtClean="0"/>
            </a:br>
            <a:endParaRPr lang="en-US" dirty="0"/>
          </a:p>
        </p:txBody>
      </p:sp>
      <p:sp>
        <p:nvSpPr>
          <p:cNvPr id="2" name="Title 1"/>
          <p:cNvSpPr>
            <a:spLocks noGrp="1"/>
          </p:cNvSpPr>
          <p:nvPr>
            <p:ph type="title"/>
          </p:nvPr>
        </p:nvSpPr>
        <p:spPr/>
        <p:txBody>
          <a:bodyPr>
            <a:normAutofit/>
          </a:bodyPr>
          <a:lstStyle/>
          <a:p>
            <a:r>
              <a:rPr lang="en-US" dirty="0" smtClean="0"/>
              <a:t>Unit Step signal</a:t>
            </a:r>
            <a:endParaRPr lang="en-US" dirty="0"/>
          </a:p>
        </p:txBody>
      </p:sp>
      <p:pic>
        <p:nvPicPr>
          <p:cNvPr id="7170" name="Picture 2"/>
          <p:cNvPicPr>
            <a:picLocks noChangeAspect="1" noChangeArrowheads="1"/>
          </p:cNvPicPr>
          <p:nvPr/>
        </p:nvPicPr>
        <p:blipFill>
          <a:blip r:embed="rId2" cstate="print"/>
          <a:srcRect l="56250" t="46000" r="25000" b="40000"/>
          <a:stretch>
            <a:fillRect/>
          </a:stretch>
        </p:blipFill>
        <p:spPr bwMode="auto">
          <a:xfrm>
            <a:off x="4038600" y="1905000"/>
            <a:ext cx="2286000" cy="1066800"/>
          </a:xfrm>
          <a:prstGeom prst="rect">
            <a:avLst/>
          </a:prstGeom>
          <a:noFill/>
          <a:ln w="9525">
            <a:noFill/>
            <a:miter lim="800000"/>
            <a:headEnd/>
            <a:tailEnd/>
          </a:ln>
        </p:spPr>
      </p:pic>
      <p:pic>
        <p:nvPicPr>
          <p:cNvPr id="7171" name="Picture 3" descr="C:\Users\MohmDZ\Desktop\unit_step_function.png"/>
          <p:cNvPicPr>
            <a:picLocks noChangeAspect="1" noChangeArrowheads="1"/>
          </p:cNvPicPr>
          <p:nvPr/>
        </p:nvPicPr>
        <p:blipFill>
          <a:blip r:embed="rId3" cstate="print">
            <a:duotone>
              <a:prstClr val="black"/>
              <a:schemeClr val="tx2">
                <a:tint val="45000"/>
                <a:satMod val="400000"/>
              </a:schemeClr>
            </a:duotone>
            <a:lum bright="-10000" contrast="30000"/>
          </a:blip>
          <a:srcRect/>
          <a:stretch>
            <a:fillRect/>
          </a:stretch>
        </p:blipFill>
        <p:spPr bwMode="auto">
          <a:xfrm>
            <a:off x="3505199" y="4114800"/>
            <a:ext cx="3187817" cy="2438400"/>
          </a:xfrm>
          <a:prstGeom prst="rect">
            <a:avLst/>
          </a:prstGeom>
          <a:noFill/>
        </p:spPr>
      </p:pic>
      <p:pic>
        <p:nvPicPr>
          <p:cNvPr id="6" name="Picture 5" descr="C:\Users\MohmDZ\Desktop\images.png"/>
          <p:cNvPicPr>
            <a:picLocks noChangeAspect="1" noChangeArrowheads="1"/>
          </p:cNvPicPr>
          <p:nvPr/>
        </p:nvPicPr>
        <p:blipFill>
          <a:blip r:embed="rId4"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Impulse </a:t>
            </a:r>
            <a:r>
              <a:rPr lang="en-US" dirty="0"/>
              <a:t>function is denoted by δ(t). and it is defined </a:t>
            </a:r>
            <a:r>
              <a:rPr lang="en-US" dirty="0" smtClean="0"/>
              <a:t>as</a:t>
            </a:r>
          </a:p>
          <a:p>
            <a:pPr>
              <a:buNone/>
            </a:pPr>
            <a:endParaRPr lang="en-US" dirty="0" smtClean="0"/>
          </a:p>
          <a:p>
            <a:endParaRPr lang="en-US" dirty="0"/>
          </a:p>
          <a:p>
            <a:endParaRPr lang="en-US" dirty="0"/>
          </a:p>
        </p:txBody>
      </p:sp>
      <p:sp>
        <p:nvSpPr>
          <p:cNvPr id="2" name="Title 1"/>
          <p:cNvSpPr>
            <a:spLocks noGrp="1"/>
          </p:cNvSpPr>
          <p:nvPr>
            <p:ph type="title"/>
          </p:nvPr>
        </p:nvSpPr>
        <p:spPr/>
        <p:txBody>
          <a:bodyPr>
            <a:normAutofit/>
          </a:bodyPr>
          <a:lstStyle/>
          <a:p>
            <a:r>
              <a:rPr lang="en-US" dirty="0" smtClean="0"/>
              <a:t>Unit Impulse signal</a:t>
            </a:r>
            <a:endParaRPr lang="en-US" dirty="0"/>
          </a:p>
        </p:txBody>
      </p:sp>
      <p:pic>
        <p:nvPicPr>
          <p:cNvPr id="8194" name="Picture 2"/>
          <p:cNvPicPr>
            <a:picLocks noChangeAspect="1" noChangeArrowheads="1"/>
          </p:cNvPicPr>
          <p:nvPr/>
        </p:nvPicPr>
        <p:blipFill>
          <a:blip r:embed="rId2" cstate="print"/>
          <a:srcRect l="58750" t="55000" r="22500" b="33000"/>
          <a:stretch>
            <a:fillRect/>
          </a:stretch>
        </p:blipFill>
        <p:spPr bwMode="auto">
          <a:xfrm>
            <a:off x="3124200" y="2209800"/>
            <a:ext cx="2286000" cy="914400"/>
          </a:xfrm>
          <a:prstGeom prst="rect">
            <a:avLst/>
          </a:prstGeom>
          <a:noFill/>
          <a:ln w="9525">
            <a:noFill/>
            <a:miter lim="800000"/>
            <a:headEnd/>
            <a:tailEnd/>
          </a:ln>
        </p:spPr>
      </p:pic>
      <p:pic>
        <p:nvPicPr>
          <p:cNvPr id="8195" name="Picture 3"/>
          <p:cNvPicPr>
            <a:picLocks noChangeAspect="1" noChangeArrowheads="1"/>
          </p:cNvPicPr>
          <p:nvPr/>
        </p:nvPicPr>
        <p:blipFill>
          <a:blip r:embed="rId3" cstate="print"/>
          <a:srcRect l="36250" t="43000" r="43125" b="33000"/>
          <a:stretch>
            <a:fillRect/>
          </a:stretch>
        </p:blipFill>
        <p:spPr bwMode="auto">
          <a:xfrm>
            <a:off x="1219200" y="3810000"/>
            <a:ext cx="2514600" cy="1828800"/>
          </a:xfrm>
          <a:prstGeom prst="rect">
            <a:avLst/>
          </a:prstGeom>
          <a:noFill/>
          <a:ln w="9525">
            <a:noFill/>
            <a:miter lim="800000"/>
            <a:headEnd/>
            <a:tailEnd/>
          </a:ln>
        </p:spPr>
      </p:pic>
      <p:pic>
        <p:nvPicPr>
          <p:cNvPr id="8196" name="Picture 4" descr="C:\Users\MohmDZ\Desktop\unit_impulse_function.png"/>
          <p:cNvPicPr>
            <a:picLocks noChangeAspect="1" noChangeArrowheads="1"/>
          </p:cNvPicPr>
          <p:nvPr/>
        </p:nvPicPr>
        <p:blipFill>
          <a:blip r:embed="rId4" cstate="print"/>
          <a:srcRect/>
          <a:stretch>
            <a:fillRect/>
          </a:stretch>
        </p:blipFill>
        <p:spPr bwMode="auto">
          <a:xfrm>
            <a:off x="5181600" y="3429000"/>
            <a:ext cx="2931704" cy="2152650"/>
          </a:xfrm>
          <a:prstGeom prst="rect">
            <a:avLst/>
          </a:prstGeom>
          <a:noFill/>
        </p:spPr>
      </p:pic>
      <p:pic>
        <p:nvPicPr>
          <p:cNvPr id="7" name="Picture 5" descr="C:\Users\MohmDZ\Desktop\images.png"/>
          <p:cNvPicPr>
            <a:picLocks noChangeAspect="1" noChangeArrowheads="1"/>
          </p:cNvPicPr>
          <p:nvPr/>
        </p:nvPicPr>
        <p:blipFill>
          <a:blip r:embed="rId5"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l="54375" t="39000" r="27500" b="48000"/>
          <a:stretch>
            <a:fillRect/>
          </a:stretch>
        </p:blipFill>
        <p:spPr bwMode="auto">
          <a:xfrm>
            <a:off x="3581400" y="1905000"/>
            <a:ext cx="2209800" cy="990600"/>
          </a:xfrm>
          <a:prstGeom prst="rect">
            <a:avLst/>
          </a:prstGeom>
          <a:noFill/>
          <a:ln w="9525">
            <a:noFill/>
            <a:miter lim="800000"/>
            <a:headEnd/>
            <a:tailEnd/>
          </a:ln>
        </p:spPr>
      </p:pic>
      <p:sp>
        <p:nvSpPr>
          <p:cNvPr id="3" name="Content Placeholder 2"/>
          <p:cNvSpPr>
            <a:spLocks noGrp="1"/>
          </p:cNvSpPr>
          <p:nvPr>
            <p:ph idx="1"/>
          </p:nvPr>
        </p:nvSpPr>
        <p:spPr>
          <a:xfrm>
            <a:off x="457200" y="1570037"/>
            <a:ext cx="8229600" cy="4525963"/>
          </a:xfrm>
        </p:spPr>
        <p:txBody>
          <a:bodyPr/>
          <a:lstStyle/>
          <a:p>
            <a:r>
              <a:rPr lang="en-US" dirty="0" smtClean="0"/>
              <a:t>Ramp </a:t>
            </a:r>
            <a:r>
              <a:rPr lang="en-US" dirty="0"/>
              <a:t>signal is denoted by r(t), and it is defined </a:t>
            </a:r>
            <a:r>
              <a:rPr lang="en-US" dirty="0" smtClean="0"/>
              <a:t>as</a:t>
            </a:r>
          </a:p>
          <a:p>
            <a:endParaRPr lang="en-US" dirty="0"/>
          </a:p>
          <a:p>
            <a:pPr lvl="1"/>
            <a:r>
              <a:rPr lang="en-US" dirty="0" smtClean="0"/>
              <a:t> </a:t>
            </a:r>
            <a:r>
              <a:rPr lang="en-US" dirty="0"/>
              <a:t>Area under unit ramp is unity.</a:t>
            </a:r>
          </a:p>
        </p:txBody>
      </p:sp>
      <p:sp>
        <p:nvSpPr>
          <p:cNvPr id="2" name="Title 1"/>
          <p:cNvSpPr>
            <a:spLocks noGrp="1"/>
          </p:cNvSpPr>
          <p:nvPr>
            <p:ph type="title"/>
          </p:nvPr>
        </p:nvSpPr>
        <p:spPr/>
        <p:txBody>
          <a:bodyPr>
            <a:normAutofit/>
          </a:bodyPr>
          <a:lstStyle/>
          <a:p>
            <a:r>
              <a:rPr lang="en-US" dirty="0" smtClean="0"/>
              <a:t>Ramp Signal</a:t>
            </a:r>
            <a:endParaRPr lang="en-US" dirty="0"/>
          </a:p>
        </p:txBody>
      </p:sp>
      <p:pic>
        <p:nvPicPr>
          <p:cNvPr id="9218" name="Picture 2"/>
          <p:cNvPicPr>
            <a:picLocks noChangeAspect="1" noChangeArrowheads="1"/>
          </p:cNvPicPr>
          <p:nvPr/>
        </p:nvPicPr>
        <p:blipFill>
          <a:blip r:embed="rId3" cstate="print"/>
          <a:srcRect l="32500" t="39000" r="39375" b="37000"/>
          <a:stretch>
            <a:fillRect/>
          </a:stretch>
        </p:blipFill>
        <p:spPr bwMode="auto">
          <a:xfrm>
            <a:off x="762000" y="4191000"/>
            <a:ext cx="3429000" cy="1828800"/>
          </a:xfrm>
          <a:prstGeom prst="rect">
            <a:avLst/>
          </a:prstGeom>
          <a:noFill/>
          <a:ln w="9525">
            <a:noFill/>
            <a:miter lim="800000"/>
            <a:headEnd/>
            <a:tailEnd/>
          </a:ln>
        </p:spPr>
      </p:pic>
      <p:pic>
        <p:nvPicPr>
          <p:cNvPr id="9220" name="Picture 4" descr="C:\Users\MohmDZ\Desktop\ramp_signal.png"/>
          <p:cNvPicPr>
            <a:picLocks noChangeAspect="1" noChangeArrowheads="1"/>
          </p:cNvPicPr>
          <p:nvPr/>
        </p:nvPicPr>
        <p:blipFill>
          <a:blip r:embed="rId4" cstate="print"/>
          <a:srcRect/>
          <a:stretch>
            <a:fillRect/>
          </a:stretch>
        </p:blipFill>
        <p:spPr bwMode="auto">
          <a:xfrm>
            <a:off x="4648200" y="3733800"/>
            <a:ext cx="4418776" cy="2743200"/>
          </a:xfrm>
          <a:prstGeom prst="rect">
            <a:avLst/>
          </a:prstGeom>
          <a:noFill/>
        </p:spPr>
      </p:pic>
      <p:pic>
        <p:nvPicPr>
          <p:cNvPr id="7" name="Picture 5" descr="C:\Users\MohmDZ\Desktop\images.png"/>
          <p:cNvPicPr>
            <a:picLocks noChangeAspect="1" noChangeArrowheads="1"/>
          </p:cNvPicPr>
          <p:nvPr/>
        </p:nvPicPr>
        <p:blipFill>
          <a:blip r:embed="rId5"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err="1"/>
              <a:t>Signum</a:t>
            </a:r>
            <a:r>
              <a:rPr lang="en-US" dirty="0"/>
              <a:t> function is denoted as </a:t>
            </a:r>
            <a:r>
              <a:rPr lang="en-US" dirty="0" err="1"/>
              <a:t>sgn</a:t>
            </a:r>
            <a:r>
              <a:rPr lang="en-US" dirty="0"/>
              <a:t>(t). It is defined as</a:t>
            </a:r>
          </a:p>
        </p:txBody>
      </p:sp>
      <p:sp>
        <p:nvSpPr>
          <p:cNvPr id="2" name="Title 1"/>
          <p:cNvSpPr>
            <a:spLocks noGrp="1"/>
          </p:cNvSpPr>
          <p:nvPr>
            <p:ph type="title"/>
          </p:nvPr>
        </p:nvSpPr>
        <p:spPr>
          <a:xfrm>
            <a:off x="381000" y="228600"/>
            <a:ext cx="8229600" cy="1143000"/>
          </a:xfrm>
        </p:spPr>
        <p:txBody>
          <a:bodyPr>
            <a:normAutofit/>
          </a:bodyPr>
          <a:lstStyle/>
          <a:p>
            <a:r>
              <a:rPr lang="en-US" dirty="0" smtClean="0"/>
              <a:t>Sign signal</a:t>
            </a:r>
            <a:endParaRPr lang="en-US" dirty="0"/>
          </a:p>
        </p:txBody>
      </p:sp>
      <p:pic>
        <p:nvPicPr>
          <p:cNvPr id="10242" name="Picture 2"/>
          <p:cNvPicPr>
            <a:picLocks noChangeAspect="1" noChangeArrowheads="1"/>
          </p:cNvPicPr>
          <p:nvPr/>
        </p:nvPicPr>
        <p:blipFill>
          <a:blip r:embed="rId2" cstate="print"/>
          <a:srcRect l="56875" t="19000" r="20000" b="64000"/>
          <a:stretch>
            <a:fillRect/>
          </a:stretch>
        </p:blipFill>
        <p:spPr bwMode="auto">
          <a:xfrm>
            <a:off x="3733800" y="2209800"/>
            <a:ext cx="2819400" cy="1295400"/>
          </a:xfrm>
          <a:prstGeom prst="rect">
            <a:avLst/>
          </a:prstGeom>
          <a:noFill/>
          <a:ln w="9525">
            <a:noFill/>
            <a:miter lim="800000"/>
            <a:headEnd/>
            <a:tailEnd/>
          </a:ln>
        </p:spPr>
      </p:pic>
      <p:pic>
        <p:nvPicPr>
          <p:cNvPr id="10243" name="Picture 3" descr="C:\Users\MohmDZ\Desktop\signum_function.png"/>
          <p:cNvPicPr>
            <a:picLocks noChangeAspect="1" noChangeArrowheads="1"/>
          </p:cNvPicPr>
          <p:nvPr/>
        </p:nvPicPr>
        <p:blipFill>
          <a:blip r:embed="rId3" cstate="print">
            <a:lum bright="-40000"/>
          </a:blip>
          <a:srcRect/>
          <a:stretch>
            <a:fillRect/>
          </a:stretch>
        </p:blipFill>
        <p:spPr bwMode="auto">
          <a:xfrm>
            <a:off x="1445723" y="3581400"/>
            <a:ext cx="5042201" cy="2971800"/>
          </a:xfrm>
          <a:prstGeom prst="rect">
            <a:avLst/>
          </a:prstGeom>
          <a:noFill/>
        </p:spPr>
      </p:pic>
      <p:pic>
        <p:nvPicPr>
          <p:cNvPr id="6" name="Picture 5" descr="C:\Users\MohmDZ\Desktop\images.png"/>
          <p:cNvPicPr>
            <a:picLocks noChangeAspect="1" noChangeArrowheads="1"/>
          </p:cNvPicPr>
          <p:nvPr/>
        </p:nvPicPr>
        <p:blipFill>
          <a:blip r:embed="rId4"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Exponential </a:t>
            </a:r>
            <a:r>
              <a:rPr lang="en-US" dirty="0"/>
              <a:t>signal is in the form </a:t>
            </a:r>
            <a:r>
              <a:rPr lang="en-US" dirty="0" smtClean="0"/>
              <a:t>of x(t) = </a:t>
            </a:r>
            <a:r>
              <a:rPr lang="en-US" i="1" dirty="0" err="1" smtClean="0"/>
              <a:t>e</a:t>
            </a:r>
            <a:r>
              <a:rPr lang="en-US" i="1" baseline="30000" dirty="0" err="1" smtClean="0"/>
              <a:t>αt</a:t>
            </a:r>
            <a:r>
              <a:rPr lang="en-US" dirty="0" smtClean="0"/>
              <a:t>.</a:t>
            </a:r>
            <a:endParaRPr lang="en-US" dirty="0"/>
          </a:p>
          <a:p>
            <a:r>
              <a:rPr lang="en-US" dirty="0" smtClean="0"/>
              <a:t>The shape of exponential can be defined by </a:t>
            </a:r>
            <a:r>
              <a:rPr lang="en-US" i="1" dirty="0" smtClean="0"/>
              <a:t>α</a:t>
            </a:r>
            <a:r>
              <a:rPr lang="en-US" dirty="0" smtClean="0"/>
              <a:t>.</a:t>
            </a:r>
          </a:p>
          <a:p>
            <a:r>
              <a:rPr lang="en-US" b="1" dirty="0" smtClean="0"/>
              <a:t>Case </a:t>
            </a:r>
            <a:r>
              <a:rPr lang="en-US" b="1" dirty="0" err="1"/>
              <a:t>i</a:t>
            </a:r>
            <a:r>
              <a:rPr lang="en-US" b="1" dirty="0"/>
              <a:t>:</a:t>
            </a:r>
            <a:r>
              <a:rPr lang="en-US" dirty="0"/>
              <a:t> if </a:t>
            </a:r>
            <a:r>
              <a:rPr lang="en-US" i="1" dirty="0" smtClean="0"/>
              <a:t>α</a:t>
            </a:r>
            <a:r>
              <a:rPr lang="en-US" dirty="0"/>
              <a:t> = 0 </a:t>
            </a:r>
            <a:r>
              <a:rPr lang="en-US" dirty="0" smtClean="0"/>
              <a:t>→</a:t>
            </a:r>
            <a:r>
              <a:rPr lang="en-US" dirty="0"/>
              <a:t> x(t) = </a:t>
            </a:r>
            <a:r>
              <a:rPr lang="en-US" i="1" dirty="0" smtClean="0"/>
              <a:t>e</a:t>
            </a:r>
            <a:r>
              <a:rPr lang="en-US" i="1" baseline="30000" dirty="0"/>
              <a:t>0</a:t>
            </a:r>
            <a:r>
              <a:rPr lang="en-US" dirty="0"/>
              <a:t> = 1</a:t>
            </a:r>
          </a:p>
          <a:p>
            <a:endParaRPr lang="en-US" dirty="0"/>
          </a:p>
        </p:txBody>
      </p:sp>
      <p:sp>
        <p:nvSpPr>
          <p:cNvPr id="2" name="Title 1"/>
          <p:cNvSpPr>
            <a:spLocks noGrp="1"/>
          </p:cNvSpPr>
          <p:nvPr>
            <p:ph type="title"/>
          </p:nvPr>
        </p:nvSpPr>
        <p:spPr/>
        <p:txBody>
          <a:bodyPr>
            <a:normAutofit/>
          </a:bodyPr>
          <a:lstStyle/>
          <a:p>
            <a:r>
              <a:rPr lang="en-US" dirty="0" smtClean="0"/>
              <a:t>Exponential Signal</a:t>
            </a:r>
            <a:endParaRPr lang="en-US" dirty="0"/>
          </a:p>
        </p:txBody>
      </p:sp>
      <p:pic>
        <p:nvPicPr>
          <p:cNvPr id="11266" name="Picture 2" descr="C:\Users\MohmDZ\Desktop\exponential_signal_case_i.png"/>
          <p:cNvPicPr>
            <a:picLocks noChangeAspect="1" noChangeArrowheads="1"/>
          </p:cNvPicPr>
          <p:nvPr/>
        </p:nvPicPr>
        <p:blipFill>
          <a:blip r:embed="rId2" cstate="print"/>
          <a:srcRect/>
          <a:stretch>
            <a:fillRect/>
          </a:stretch>
        </p:blipFill>
        <p:spPr bwMode="auto">
          <a:xfrm>
            <a:off x="2514600" y="3429000"/>
            <a:ext cx="4191000" cy="2864734"/>
          </a:xfrm>
          <a:prstGeom prst="rect">
            <a:avLst/>
          </a:prstGeom>
          <a:noFill/>
        </p:spPr>
      </p:pic>
      <p:pic>
        <p:nvPicPr>
          <p:cNvPr id="5" name="Picture 5" descr="C:\Users\MohmDZ\Desktop\images.png"/>
          <p:cNvPicPr>
            <a:picLocks noChangeAspect="1" noChangeArrowheads="1"/>
          </p:cNvPicPr>
          <p:nvPr/>
        </p:nvPicPr>
        <p:blipFill>
          <a:blip r:embed="rId3" cstate="print"/>
          <a:srcRect/>
          <a:stretch>
            <a:fillRect/>
          </a:stretch>
        </p:blipFill>
        <p:spPr bwMode="auto">
          <a:xfrm>
            <a:off x="8382000" y="0"/>
            <a:ext cx="762000" cy="889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761</TotalTime>
  <Words>1836</Words>
  <Application>Microsoft Office PowerPoint</Application>
  <PresentationFormat>On-screen Show (4:3)</PresentationFormat>
  <Paragraphs>222</Paragraphs>
  <Slides>44</Slides>
  <Notes>4</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Concourse</vt:lpstr>
      <vt:lpstr>Signal Basics</vt:lpstr>
      <vt:lpstr>What is System?</vt:lpstr>
      <vt:lpstr>What is Signal?</vt:lpstr>
      <vt:lpstr>Elementry Signals</vt:lpstr>
      <vt:lpstr>Unit Step signal</vt:lpstr>
      <vt:lpstr>Unit Impulse signal</vt:lpstr>
      <vt:lpstr>Ramp Signal</vt:lpstr>
      <vt:lpstr>Sign signal</vt:lpstr>
      <vt:lpstr>Exponential Signal</vt:lpstr>
      <vt:lpstr>Exponential Signal</vt:lpstr>
      <vt:lpstr>Exponential Signal</vt:lpstr>
      <vt:lpstr>Real Exponential Signals</vt:lpstr>
      <vt:lpstr>Complex Exponential Signals</vt:lpstr>
      <vt:lpstr>Complex Exponential Signals</vt:lpstr>
      <vt:lpstr>Rectangular Signal</vt:lpstr>
      <vt:lpstr>Triangular Signal</vt:lpstr>
      <vt:lpstr>Sinusoidal Signal</vt:lpstr>
      <vt:lpstr>Sinc Function</vt:lpstr>
      <vt:lpstr>Signals Categories</vt:lpstr>
      <vt:lpstr>Continuous Time and Discrete Time Signals</vt:lpstr>
      <vt:lpstr>Slide 21</vt:lpstr>
      <vt:lpstr>Slide 22</vt:lpstr>
      <vt:lpstr>Slide 23</vt:lpstr>
      <vt:lpstr>Slide 24</vt:lpstr>
      <vt:lpstr>Deterministic and Non-deterministic Signals</vt:lpstr>
      <vt:lpstr>Deterministic and Non-deterministic Signals</vt:lpstr>
      <vt:lpstr>Deterministic and Random Signals </vt:lpstr>
      <vt:lpstr>Deterministic and Random Signals</vt:lpstr>
      <vt:lpstr>Even &amp; Odd Signals</vt:lpstr>
      <vt:lpstr>Even and Odd Signals</vt:lpstr>
      <vt:lpstr>Even and Odd Signals</vt:lpstr>
      <vt:lpstr>Periodic &amp; Nonperiodic Signals</vt:lpstr>
      <vt:lpstr>Periodic and Non-periodic Signals</vt:lpstr>
      <vt:lpstr>Periodic and Non-periodic Signals</vt:lpstr>
      <vt:lpstr>Periodic &amp; Nonperiodic Signals</vt:lpstr>
      <vt:lpstr>Energy and Power Signals</vt:lpstr>
      <vt:lpstr>Signals Basic Operations</vt:lpstr>
      <vt:lpstr>Signals Basic Operations : Amplitude  </vt:lpstr>
      <vt:lpstr>Signals Basic Operations : Amplitude </vt:lpstr>
      <vt:lpstr>Signals Basic Operations : Amplitude </vt:lpstr>
      <vt:lpstr>Signals Basic Operations : Time</vt:lpstr>
      <vt:lpstr>Signals Basic Operations : Time</vt:lpstr>
      <vt:lpstr>Signals Basic Operations : Time</vt:lpstr>
      <vt:lpstr>Further Reading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Mohamed Z</dc:creator>
  <cp:lastModifiedBy>Mohamed Z</cp:lastModifiedBy>
  <cp:revision>20</cp:revision>
  <dcterms:created xsi:type="dcterms:W3CDTF">2017-03-18T16:12:10Z</dcterms:created>
  <dcterms:modified xsi:type="dcterms:W3CDTF">2017-03-24T17:30:04Z</dcterms:modified>
</cp:coreProperties>
</file>