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709" r:id="rId2"/>
  </p:sldMasterIdLst>
  <p:notesMasterIdLst>
    <p:notesMasterId r:id="rId23"/>
  </p:notesMasterIdLst>
  <p:handoutMasterIdLst>
    <p:handoutMasterId r:id="rId24"/>
  </p:handoutMasterIdLst>
  <p:sldIdLst>
    <p:sldId id="958" r:id="rId3"/>
    <p:sldId id="1093" r:id="rId4"/>
    <p:sldId id="1094" r:id="rId5"/>
    <p:sldId id="1095" r:id="rId6"/>
    <p:sldId id="1076" r:id="rId7"/>
    <p:sldId id="1082" r:id="rId8"/>
    <p:sldId id="1078" r:id="rId9"/>
    <p:sldId id="1079" r:id="rId10"/>
    <p:sldId id="1085" r:id="rId11"/>
    <p:sldId id="1086" r:id="rId12"/>
    <p:sldId id="1087" r:id="rId13"/>
    <p:sldId id="1092" r:id="rId14"/>
    <p:sldId id="1096" r:id="rId15"/>
    <p:sldId id="1097" r:id="rId16"/>
    <p:sldId id="1098" r:id="rId17"/>
    <p:sldId id="1088" r:id="rId18"/>
    <p:sldId id="1089" r:id="rId19"/>
    <p:sldId id="1090" r:id="rId20"/>
    <p:sldId id="1091" r:id="rId21"/>
    <p:sldId id="1103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i="1" kern="1200">
        <a:solidFill>
          <a:schemeClr val="tx1"/>
        </a:solidFill>
        <a:latin typeface="Baby Kruffy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i="1" kern="1200">
        <a:solidFill>
          <a:schemeClr val="tx1"/>
        </a:solidFill>
        <a:latin typeface="Baby Kruffy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i="1" kern="1200">
        <a:solidFill>
          <a:schemeClr val="tx1"/>
        </a:solidFill>
        <a:latin typeface="Baby Kruffy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i="1" kern="1200">
        <a:solidFill>
          <a:schemeClr val="tx1"/>
        </a:solidFill>
        <a:latin typeface="Baby Kruffy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i="1" kern="1200">
        <a:solidFill>
          <a:schemeClr val="tx1"/>
        </a:solidFill>
        <a:latin typeface="Baby Kruffy"/>
        <a:ea typeface="+mn-ea"/>
        <a:cs typeface="+mn-cs"/>
      </a:defRPr>
    </a:lvl5pPr>
    <a:lvl6pPr marL="2286000" algn="l" defTabSz="914400" rtl="0" eaLnBrk="1" latinLnBrk="0" hangingPunct="1">
      <a:defRPr sz="3200" b="1" i="1" kern="1200">
        <a:solidFill>
          <a:schemeClr val="tx1"/>
        </a:solidFill>
        <a:latin typeface="Baby Kruffy"/>
        <a:ea typeface="+mn-ea"/>
        <a:cs typeface="+mn-cs"/>
      </a:defRPr>
    </a:lvl6pPr>
    <a:lvl7pPr marL="2743200" algn="l" defTabSz="914400" rtl="0" eaLnBrk="1" latinLnBrk="0" hangingPunct="1">
      <a:defRPr sz="3200" b="1" i="1" kern="1200">
        <a:solidFill>
          <a:schemeClr val="tx1"/>
        </a:solidFill>
        <a:latin typeface="Baby Kruffy"/>
        <a:ea typeface="+mn-ea"/>
        <a:cs typeface="+mn-cs"/>
      </a:defRPr>
    </a:lvl7pPr>
    <a:lvl8pPr marL="3200400" algn="l" defTabSz="914400" rtl="0" eaLnBrk="1" latinLnBrk="0" hangingPunct="1">
      <a:defRPr sz="3200" b="1" i="1" kern="1200">
        <a:solidFill>
          <a:schemeClr val="tx1"/>
        </a:solidFill>
        <a:latin typeface="Baby Kruffy"/>
        <a:ea typeface="+mn-ea"/>
        <a:cs typeface="+mn-cs"/>
      </a:defRPr>
    </a:lvl8pPr>
    <a:lvl9pPr marL="3657600" algn="l" defTabSz="914400" rtl="0" eaLnBrk="1" latinLnBrk="0" hangingPunct="1">
      <a:defRPr sz="3200" b="1" i="1" kern="1200">
        <a:solidFill>
          <a:schemeClr val="tx1"/>
        </a:solidFill>
        <a:latin typeface="Baby Kruffy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0000CC"/>
    <a:srgbClr val="996633"/>
    <a:srgbClr val="00CC00"/>
    <a:srgbClr val="660066"/>
    <a:srgbClr val="6666FF"/>
    <a:srgbClr val="CCFF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57" autoAdjust="0"/>
    <p:restoredTop sz="94689" autoAdjust="0"/>
  </p:normalViewPr>
  <p:slideViewPr>
    <p:cSldViewPr>
      <p:cViewPr varScale="1">
        <p:scale>
          <a:sx n="69" d="100"/>
          <a:sy n="69" d="100"/>
        </p:scale>
        <p:origin x="52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 i="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0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0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i="0" dirty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1.#</a:t>
            </a:r>
          </a:p>
        </p:txBody>
      </p:sp>
      <p:sp>
        <p:nvSpPr>
          <p:cNvPr id="900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>
                <a:latin typeface="Times New Roman" pitchFamily="18" charset="0"/>
              </a:defRPr>
            </a:lvl1pPr>
          </a:lstStyle>
          <a:p>
            <a:pPr>
              <a:defRPr/>
            </a:pPr>
            <a:fld id="{3B412E83-5DDC-46E2-B20E-850C369E66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 i="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8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8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78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i="0" dirty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1.#</a:t>
            </a:r>
          </a:p>
        </p:txBody>
      </p:sp>
      <p:sp>
        <p:nvSpPr>
          <p:cNvPr id="878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>
                <a:latin typeface="Times New Roman" pitchFamily="18" charset="0"/>
              </a:defRPr>
            </a:lvl1pPr>
          </a:lstStyle>
          <a:p>
            <a:pPr>
              <a:defRPr/>
            </a:pPr>
            <a:fld id="{EBF3F6CF-A64D-47C0-96AC-C8E3CE7B8D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992473-7583-4763-ABCB-6461147B2EE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1.#</a:t>
            </a: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12/16/2023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12/16/2023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2209800" y="4397276"/>
            <a:ext cx="5486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Times"/>
                <a:cs typeface="Arial" pitchFamily="34" charset="0"/>
              </a:rPr>
              <a:t>Principles of Communication Systems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8288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ITNT323</a:t>
            </a:r>
          </a:p>
        </p:txBody>
      </p:sp>
      <p:sp>
        <p:nvSpPr>
          <p:cNvPr id="15369" name="AutoShape 9" descr="Image result for Principle of Communication system"/>
          <p:cNvSpPr>
            <a:spLocks noChangeAspect="1" noChangeArrowheads="1"/>
          </p:cNvSpPr>
          <p:nvPr/>
        </p:nvSpPr>
        <p:spPr bwMode="auto">
          <a:xfrm>
            <a:off x="204788" y="-2428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1" name="AutoShape 11" descr="Image result for Principle of Communication system"/>
          <p:cNvSpPr>
            <a:spLocks noChangeAspect="1" noChangeArrowheads="1"/>
          </p:cNvSpPr>
          <p:nvPr/>
        </p:nvSpPr>
        <p:spPr bwMode="auto">
          <a:xfrm>
            <a:off x="204788" y="-2428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3" name="AutoShape 13" descr="Image result for Principle of Communication system"/>
          <p:cNvSpPr>
            <a:spLocks noChangeAspect="1" noChangeArrowheads="1"/>
          </p:cNvSpPr>
          <p:nvPr/>
        </p:nvSpPr>
        <p:spPr bwMode="auto">
          <a:xfrm>
            <a:off x="204788" y="-2428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5" name="AutoShape 15" descr="Image result for Principle of Communication system"/>
          <p:cNvSpPr>
            <a:spLocks noChangeAspect="1" noChangeArrowheads="1"/>
          </p:cNvSpPr>
          <p:nvPr/>
        </p:nvSpPr>
        <p:spPr bwMode="auto">
          <a:xfrm>
            <a:off x="204788" y="-2428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7" name="AutoShape 17" descr="Image result for Principle of Communication system"/>
          <p:cNvSpPr>
            <a:spLocks noChangeAspect="1" noChangeArrowheads="1"/>
          </p:cNvSpPr>
          <p:nvPr/>
        </p:nvSpPr>
        <p:spPr bwMode="auto">
          <a:xfrm>
            <a:off x="204788" y="-2428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9" name="AutoShape 19" descr="Figure showing an antenna and a receiving device."/>
          <p:cNvSpPr>
            <a:spLocks noChangeAspect="1" noChangeArrowheads="1"/>
          </p:cNvSpPr>
          <p:nvPr/>
        </p:nvSpPr>
        <p:spPr bwMode="auto">
          <a:xfrm>
            <a:off x="204788" y="-2428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80" name="Picture 20" descr="C:\Users\MohmDZ\Desktop\6-450f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0" y="0"/>
            <a:ext cx="4064000" cy="3657600"/>
          </a:xfrm>
          <a:prstGeom prst="rect">
            <a:avLst/>
          </a:prstGeom>
          <a:noFill/>
        </p:spPr>
      </p:pic>
      <p:sp>
        <p:nvSpPr>
          <p:cNvPr id="15" name="Curved Right Arrow 14"/>
          <p:cNvSpPr/>
          <p:nvPr/>
        </p:nvSpPr>
        <p:spPr>
          <a:xfrm>
            <a:off x="685800" y="3048000"/>
            <a:ext cx="1447800" cy="3810000"/>
          </a:xfrm>
          <a:prstGeom prst="curvedRightArrow">
            <a:avLst>
              <a:gd name="adj1" fmla="val 42827"/>
              <a:gd name="adj2" fmla="val 10835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Left Arrow 15"/>
          <p:cNvSpPr/>
          <p:nvPr/>
        </p:nvSpPr>
        <p:spPr>
          <a:xfrm>
            <a:off x="3505200" y="1981200"/>
            <a:ext cx="1371600" cy="1905000"/>
          </a:xfrm>
          <a:prstGeom prst="curvedLeftArrow">
            <a:avLst>
              <a:gd name="adj1" fmla="val 19794"/>
              <a:gd name="adj2" fmla="val 54558"/>
              <a:gd name="adj3" fmla="val 351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6" descr="C:\Users\MohmDZ\Desktop\support@2x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723"/>
            <a:ext cx="9144000" cy="17408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188913"/>
            <a:ext cx="90852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>
                <a:tab pos="1438275" algn="l"/>
              </a:tabLst>
              <a:defRPr/>
            </a:pPr>
            <a:r>
              <a:rPr kumimoji="1" lang="en-US" sz="4000" i="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Satellite Communication system</a:t>
            </a:r>
          </a:p>
        </p:txBody>
      </p:sp>
      <p:pic>
        <p:nvPicPr>
          <p:cNvPr id="6" name="Picture 6" descr="01_02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36800"/>
            <a:ext cx="8229600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19100" y="990600"/>
            <a:ext cx="8724900" cy="1327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5782" tIns="47891" rIns="95782" bIns="47891">
            <a:spAutoFit/>
          </a:bodyPr>
          <a:lstStyle/>
          <a:p>
            <a:pPr marL="0" marR="0" lvl="0" indent="0" algn="l" defTabSz="957263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1438" algn="l"/>
                <a:tab pos="1520825" algn="l"/>
                <a:tab pos="1793875" algn="l"/>
              </a:tabLst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The information-bearing signal is transmitted from the earth terminal to the satellite via the 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uplink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amplified by the transponder (electronic circuitry on board of the satellite), and then retransmitted from the satellite via the 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downlink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to the other earth terminal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304800"/>
            <a:ext cx="90852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>
                <a:tab pos="1438275" algn="l"/>
              </a:tabLst>
              <a:defRPr/>
            </a:pPr>
            <a:r>
              <a:rPr kumimoji="1" lang="en-US" sz="4000" i="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Computer Networks and the Internet</a:t>
            </a:r>
          </a:p>
        </p:txBody>
      </p:sp>
      <p:pic>
        <p:nvPicPr>
          <p:cNvPr id="5" name="Picture 69"/>
          <p:cNvPicPr>
            <a:picLocks noChangeAspect="1" noChangeArrowheads="1"/>
          </p:cNvPicPr>
          <p:nvPr/>
        </p:nvPicPr>
        <p:blipFill>
          <a:blip r:embed="rId2" cstate="print"/>
          <a:srcRect l="9473" t="9265" r="6217" b="13898"/>
          <a:stretch>
            <a:fillRect/>
          </a:stretch>
        </p:blipFill>
        <p:spPr bwMode="auto">
          <a:xfrm>
            <a:off x="0" y="1752600"/>
            <a:ext cx="6781800" cy="477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791200" y="1085195"/>
            <a:ext cx="3352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000" i="0" dirty="0">
                <a:latin typeface="Times"/>
              </a:rPr>
              <a:t>This figure illustrates the key elements that comprise the Internet, whose purpose is to interconnect end systems, called hosts; including PCs, workstations, servers, mainframes, and so on. Most hosts that use the Internet are connected to a network, such as a local area network (LAN) or a wide area network (WAN). These networks are in turn connected by routers.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6400800"/>
            <a:ext cx="1905000" cy="457200"/>
          </a:xfrm>
          <a:prstGeom prst="rect">
            <a:avLst/>
          </a:prstGeom>
          <a:ln/>
        </p:spPr>
        <p:txBody>
          <a:bodyPr/>
          <a:lstStyle/>
          <a:p>
            <a:r>
              <a:rPr lang="en-US"/>
              <a:t>3.</a:t>
            </a:r>
            <a:fld id="{52884EE9-84A5-4F40-9F72-1E9B171F731B}" type="slidenum">
              <a:rPr lang="en-US"/>
              <a:pPr/>
              <a:t>12</a:t>
            </a:fld>
            <a:endParaRPr lang="en-US"/>
          </a:p>
        </p:txBody>
      </p:sp>
      <p:sp>
        <p:nvSpPr>
          <p:cNvPr id="25602" name="Rectangle 14"/>
          <p:cNvSpPr>
            <a:spLocks noChangeArrowheads="1"/>
          </p:cNvSpPr>
          <p:nvPr/>
        </p:nvSpPr>
        <p:spPr bwMode="auto">
          <a:xfrm>
            <a:off x="304800" y="511314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kumimoji="1" lang="en-US" sz="4000" i="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Communication at the physical layer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219200"/>
            <a:ext cx="5146675" cy="548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981200"/>
            <a:ext cx="2193925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81000" y="1447800"/>
            <a:ext cx="32004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b="0" dirty="0">
                <a:latin typeface="Times-Roman"/>
              </a:rPr>
              <a:t>Figure shows a scenario in which a scientist working in a research company, Sky Research, needs to order a book related to her research from an online bookseller, Scientific Books.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13</a:t>
            </a:fld>
            <a:endParaRPr kumimoji="0" lang="en-US"/>
          </a:p>
        </p:txBody>
      </p:sp>
      <p:pic>
        <p:nvPicPr>
          <p:cNvPr id="274434" name="Picture 2"/>
          <p:cNvPicPr>
            <a:picLocks noChangeAspect="1" noChangeArrowheads="1"/>
          </p:cNvPicPr>
          <p:nvPr/>
        </p:nvPicPr>
        <p:blipFill>
          <a:blip r:embed="rId2" cstate="print"/>
          <a:srcRect l="17500" t="17000" r="7500" b="7000"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14</a:t>
            </a:fld>
            <a:endParaRPr kumimoji="0" lang="en-US"/>
          </a:p>
        </p:txBody>
      </p:sp>
      <p:pic>
        <p:nvPicPr>
          <p:cNvPr id="275458" name="Picture 2"/>
          <p:cNvPicPr>
            <a:picLocks noChangeAspect="1" noChangeArrowheads="1"/>
          </p:cNvPicPr>
          <p:nvPr/>
        </p:nvPicPr>
        <p:blipFill>
          <a:blip r:embed="rId2" cstate="print"/>
          <a:srcRect l="16875" t="11000" r="8125" b="10000"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15</a:t>
            </a:fld>
            <a:endParaRPr kumimoji="0" lang="en-US"/>
          </a:p>
        </p:txBody>
      </p:sp>
      <p:pic>
        <p:nvPicPr>
          <p:cNvPr id="276482" name="Picture 2"/>
          <p:cNvPicPr>
            <a:picLocks noChangeAspect="1" noChangeArrowheads="1"/>
          </p:cNvPicPr>
          <p:nvPr/>
        </p:nvPicPr>
        <p:blipFill>
          <a:blip r:embed="rId2" cstate="print"/>
          <a:srcRect l="17500" t="24000" r="8750" b="17000"/>
          <a:stretch>
            <a:fillRect/>
          </a:stretch>
        </p:blipFill>
        <p:spPr bwMode="auto">
          <a:xfrm>
            <a:off x="76200" y="1371600"/>
            <a:ext cx="8991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9"/>
          <p:cNvPicPr>
            <a:picLocks noChangeAspect="1" noChangeArrowheads="1"/>
          </p:cNvPicPr>
          <p:nvPr/>
        </p:nvPicPr>
        <p:blipFill>
          <a:blip r:embed="rId2" cstate="print"/>
          <a:srcRect t="6949" b="11581"/>
          <a:stretch>
            <a:fillRect/>
          </a:stretch>
        </p:blipFill>
        <p:spPr bwMode="auto">
          <a:xfrm>
            <a:off x="0" y="914400"/>
            <a:ext cx="9144000" cy="551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33400" y="6367046"/>
            <a:ext cx="822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Clr>
                <a:srgbClr val="003366"/>
              </a:buClr>
              <a:buSzPct val="75000"/>
              <a:buFont typeface="Wingdings" pitchFamily="2" charset="2"/>
              <a:buChar char="l"/>
              <a:defRPr/>
            </a:pPr>
            <a:r>
              <a:rPr lang="en-US" sz="1600" i="0" kern="0" dirty="0">
                <a:solidFill>
                  <a:sysClr val="windowText" lastClr="000000"/>
                </a:solidFill>
                <a:latin typeface="Symbol" pitchFamily="18" charset="2"/>
                <a:sym typeface="Symbol" pitchFamily="18" charset="2"/>
              </a:rPr>
              <a:t> </a:t>
            </a:r>
            <a:r>
              <a:rPr lang="en-US" sz="1600" i="0" kern="0" dirty="0">
                <a:solidFill>
                  <a:sysClr val="windowText" lastClr="000000"/>
                </a:solidFill>
                <a:sym typeface="Symbol" pitchFamily="18" charset="2"/>
              </a:rPr>
              <a:t>= c/f  ,         wave length </a:t>
            </a:r>
            <a:r>
              <a:rPr lang="en-US" sz="1600" i="0" kern="0" dirty="0">
                <a:solidFill>
                  <a:sysClr val="windowText" lastClr="000000"/>
                </a:solidFill>
                <a:latin typeface="Symbol" pitchFamily="18" charset="2"/>
                <a:sym typeface="Symbol" pitchFamily="18" charset="2"/>
              </a:rPr>
              <a:t></a:t>
            </a:r>
            <a:r>
              <a:rPr lang="en-US" sz="1600" i="0" kern="0" dirty="0">
                <a:solidFill>
                  <a:sysClr val="windowText" lastClr="000000"/>
                </a:solidFill>
                <a:sym typeface="Symbol" pitchFamily="18" charset="2"/>
              </a:rPr>
              <a:t>, speed of light c  3x10</a:t>
            </a:r>
            <a:r>
              <a:rPr lang="en-US" sz="1600" i="0" kern="0" baseline="30000" dirty="0">
                <a:solidFill>
                  <a:sysClr val="windowText" lastClr="000000"/>
                </a:solidFill>
                <a:sym typeface="Symbol" pitchFamily="18" charset="2"/>
              </a:rPr>
              <a:t>8</a:t>
            </a:r>
            <a:r>
              <a:rPr lang="en-US" sz="1600" i="0" kern="0" dirty="0">
                <a:solidFill>
                  <a:sysClr val="windowText" lastClr="000000"/>
                </a:solidFill>
                <a:sym typeface="Symbol" pitchFamily="18" charset="2"/>
              </a:rPr>
              <a:t>m/s, frequency f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46112" y="381000"/>
            <a:ext cx="8497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lvl="1" indent="-285750">
              <a:spcBef>
                <a:spcPct val="20000"/>
              </a:spcBef>
              <a:buClr>
                <a:srgbClr val="FF3300"/>
              </a:buClr>
              <a:buSzPct val="75000"/>
              <a:defRPr/>
            </a:pPr>
            <a:r>
              <a:rPr lang="en-US" sz="3600" i="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Frequencies for communication</a:t>
            </a:r>
            <a:endParaRPr lang="en-US" altLang="zh-CN" sz="3600" i="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2" descr="SURA_Electromagnetic_Spectrum_Full_Ch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" y="12700"/>
            <a:ext cx="9118600" cy="683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609600"/>
            <a:ext cx="90852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FF0000"/>
              </a:buClr>
              <a:tabLst>
                <a:tab pos="1438275" algn="l"/>
              </a:tabLst>
            </a:pPr>
            <a:r>
              <a:rPr lang="en-US" sz="3600" i="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Electromagnetic Spectrum</a:t>
            </a:r>
          </a:p>
        </p:txBody>
      </p:sp>
      <p:graphicFrame>
        <p:nvGraphicFramePr>
          <p:cNvPr id="3" name="Group 164"/>
          <p:cNvGraphicFramePr>
            <a:graphicFrameLocks noGrp="1"/>
          </p:cNvGraphicFramePr>
          <p:nvPr/>
        </p:nvGraphicFramePr>
        <p:xfrm>
          <a:off x="152400" y="1397001"/>
          <a:ext cx="8813800" cy="5418242"/>
        </p:xfrm>
        <a:graphic>
          <a:graphicData uri="http://schemas.openxmlformats.org/drawingml/2006/table">
            <a:tbl>
              <a:tblPr/>
              <a:tblGrid>
                <a:gridCol w="2747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8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0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7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74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Band</a:t>
                      </a:r>
                    </a:p>
                  </a:txBody>
                  <a:tcPr marL="95782" marR="95782" marT="47891" marB="478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Frequency range</a:t>
                      </a:r>
                    </a:p>
                  </a:txBody>
                  <a:tcPr marL="95782" marR="95782" marT="47891" marB="478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Propagation characteristics</a:t>
                      </a:r>
                    </a:p>
                  </a:txBody>
                  <a:tcPr marL="95782" marR="95782" marT="47891" marB="478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Typical use</a:t>
                      </a:r>
                    </a:p>
                  </a:txBody>
                  <a:tcPr marL="95782" marR="95782" marT="47891" marB="478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1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ELF (extremely low frequency)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5782" marR="95782" marT="47891" marB="478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 to 300 Hz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5782" marR="95782" marT="47891" marB="478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Ground Wave (GW) propagation</a:t>
                      </a:r>
                    </a:p>
                  </a:txBody>
                  <a:tcPr marL="95782" marR="95782" marT="47891" marB="478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Power line frequencies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5782" marR="95782" marT="47891" marB="478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VF (voice frequency)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5782" marR="95782" marT="47891" marB="478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300 to 3000 Hz</a:t>
                      </a:r>
                    </a:p>
                  </a:txBody>
                  <a:tcPr marL="95782" marR="95782" marT="47891" marB="478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GW propagation</a:t>
                      </a:r>
                    </a:p>
                  </a:txBody>
                  <a:tcPr marL="95782" marR="95782" marT="47891" marB="478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Used by the telephone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system for analog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subscriber lines</a:t>
                      </a:r>
                    </a:p>
                  </a:txBody>
                  <a:tcPr marL="95782" marR="95782" marT="47891" marB="478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3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VLF (very low frequency)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5782" marR="95782" marT="47891" marB="478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 to 30 kHz</a:t>
                      </a:r>
                    </a:p>
                  </a:txBody>
                  <a:tcPr marL="95782" marR="95782" marT="47891" marB="478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GW propagation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2" marR="95782" marT="47891" marB="478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Long-range navigation;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submarine communication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5782" marR="95782" marT="47891" marB="478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LF (low frequency)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5782" marR="95782" marT="47891" marB="478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 to 300 kHz</a:t>
                      </a:r>
                    </a:p>
                  </a:txBody>
                  <a:tcPr marL="95782" marR="95782" marT="47891" marB="478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GW propagation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5782" marR="95782" marT="47891" marB="478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Long-range navigation; marine communication</a:t>
                      </a:r>
                    </a:p>
                  </a:txBody>
                  <a:tcPr marL="95782" marR="95782" marT="47891" marB="478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7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</a:rPr>
                        <a:t>MF (medium frequency)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5782" marR="95782" marT="47891" marB="478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</a:rPr>
                        <a:t>300 to 3000 kHz</a:t>
                      </a:r>
                    </a:p>
                  </a:txBody>
                  <a:tcPr marL="95782" marR="95782" marT="47891" marB="478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</a:rPr>
                        <a:t>Sky-Wave (SW) ionospheric propagation</a:t>
                      </a:r>
                    </a:p>
                  </a:txBody>
                  <a:tcPr marL="95782" marR="95782" marT="47891" marB="478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</a:rPr>
                        <a:t>AM broadcasting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5782" marR="95782" marT="47891" marB="478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763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</a:rPr>
                        <a:t>HF (high frequency)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5782" marR="95782" marT="47891" marB="478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</a:rPr>
                        <a:t>3 to 30 MHz</a:t>
                      </a:r>
                    </a:p>
                  </a:txBody>
                  <a:tcPr marL="95782" marR="95782" marT="47891" marB="478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</a:rPr>
                        <a:t>SW ionospheric propagation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5782" marR="95782" marT="47891" marB="478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</a:rPr>
                        <a:t>international broadcasting,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</a:rPr>
                        <a:t>military communication; long-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</a:rPr>
                        <a:t>distance aircraft and ship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</a:rPr>
                        <a:t>communication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5782" marR="95782" marT="47891" marB="478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145"/>
          <p:cNvGraphicFramePr>
            <a:graphicFrameLocks noGrp="1"/>
          </p:cNvGraphicFramePr>
          <p:nvPr/>
        </p:nvGraphicFramePr>
        <p:xfrm>
          <a:off x="152400" y="1371600"/>
          <a:ext cx="8813800" cy="5345176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0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7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Band</a:t>
                      </a:r>
                    </a:p>
                  </a:txBody>
                  <a:tcPr marL="95782" marR="95782" marT="47891" marB="478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Frequency range</a:t>
                      </a:r>
                    </a:p>
                  </a:txBody>
                  <a:tcPr marL="95782" marR="95782" marT="47891" marB="478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Propagation characteristics</a:t>
                      </a:r>
                    </a:p>
                  </a:txBody>
                  <a:tcPr marL="95782" marR="95782" marT="47891" marB="478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Typical use</a:t>
                      </a:r>
                    </a:p>
                  </a:txBody>
                  <a:tcPr marL="95782" marR="95782" marT="47891" marB="478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7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</a:rPr>
                        <a:t>VHF (very high frequency)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5782" marR="95782" marT="47891" marB="478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</a:rPr>
                        <a:t>30 to 300 MHz</a:t>
                      </a:r>
                    </a:p>
                  </a:txBody>
                  <a:tcPr marL="95782" marR="95782" marT="47891" marB="478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</a:rPr>
                        <a:t>SW ionospheric and tropospheric propagation;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</a:rPr>
                        <a:t>Line-Of-Sight (LOS) Propagation</a:t>
                      </a:r>
                    </a:p>
                  </a:txBody>
                  <a:tcPr marL="95782" marR="95782" marT="47891" marB="478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</a:rPr>
                        <a:t>VHF television; FM broadcast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</a:rPr>
                        <a:t>AM aircraft communication;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</a:rPr>
                        <a:t>Aircraft navigational aids</a:t>
                      </a:r>
                    </a:p>
                  </a:txBody>
                  <a:tcPr marL="95782" marR="95782" marT="47891" marB="478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</a:rPr>
                        <a:t>UHF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</a:rPr>
                        <a:t> (ultra high frequency)</a:t>
                      </a:r>
                    </a:p>
                  </a:txBody>
                  <a:tcPr marL="95782" marR="95782" marT="47891" marB="478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</a:rPr>
                        <a:t>300 to 3000 MHz</a:t>
                      </a:r>
                    </a:p>
                  </a:txBody>
                  <a:tcPr marL="95782" marR="95782" marT="47891" marB="478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</a:rPr>
                        <a:t>LOS Propagation</a:t>
                      </a:r>
                    </a:p>
                  </a:txBody>
                  <a:tcPr marL="95782" marR="95782" marT="47891" marB="478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</a:rPr>
                        <a:t>UHF television;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</a:rPr>
                        <a:t>cellular telephone; radar;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</a:rPr>
                        <a:t>microwave links; personal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</a:rPr>
                        <a:t>communications systems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5782" marR="95782" marT="47891" marB="478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SHF (super high frequency)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5782" marR="95782" marT="47891" marB="478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 to 30 GHz</a:t>
                      </a:r>
                    </a:p>
                  </a:txBody>
                  <a:tcPr marL="95782" marR="95782" marT="47891" marB="478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LOS Propagation</a:t>
                      </a:r>
                    </a:p>
                  </a:txBody>
                  <a:tcPr marL="95782" marR="95782" marT="47891" marB="478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Satellite communication; radar; terrestrial microwave links; wireless local loop</a:t>
                      </a:r>
                    </a:p>
                  </a:txBody>
                  <a:tcPr marL="95782" marR="95782" marT="47891" marB="478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EHF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(extremely high frequency)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5782" marR="95782" marT="47891" marB="478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 to 300 GHz</a:t>
                      </a:r>
                    </a:p>
                  </a:txBody>
                  <a:tcPr marL="95782" marR="95782" marT="47891" marB="478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LOS Propagation</a:t>
                      </a:r>
                    </a:p>
                  </a:txBody>
                  <a:tcPr marL="95782" marR="95782" marT="47891" marB="478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Experimental; wireless local loop</a:t>
                      </a:r>
                    </a:p>
                  </a:txBody>
                  <a:tcPr marL="95782" marR="95782" marT="47891" marB="478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2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Infrared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5782" marR="95782" marT="47891" marB="478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300 GHz to 400 THz</a:t>
                      </a:r>
                    </a:p>
                  </a:txBody>
                  <a:tcPr marL="95782" marR="95782" marT="47891" marB="478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LOS Propagation</a:t>
                      </a:r>
                    </a:p>
                  </a:txBody>
                  <a:tcPr marL="95782" marR="95782" marT="47891" marB="478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Infrared LANs; consumer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electronic applications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5782" marR="95782" marT="47891" marB="478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4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Visible light</a:t>
                      </a:r>
                    </a:p>
                  </a:txBody>
                  <a:tcPr marL="95782" marR="95782" marT="47891" marB="478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400 THz to 900 THz</a:t>
                      </a:r>
                    </a:p>
                  </a:txBody>
                  <a:tcPr marL="95782" marR="95782" marT="47891" marB="478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LOS Propagation</a:t>
                      </a:r>
                    </a:p>
                  </a:txBody>
                  <a:tcPr marL="95782" marR="95782" marT="47891" marB="478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Optical communication</a:t>
                      </a:r>
                    </a:p>
                  </a:txBody>
                  <a:tcPr marL="95782" marR="95782" marT="47891" marB="478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09600"/>
            <a:ext cx="90852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FF0000"/>
              </a:buClr>
              <a:tabLst>
                <a:tab pos="1438275" algn="l"/>
              </a:tabLst>
            </a:pPr>
            <a:r>
              <a:rPr lang="en-US" sz="3600" i="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Electromagnetic Spectrum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2</a:t>
            </a:fld>
            <a:endParaRPr kumimoji="0"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6250" t="18000" r="14375" b="10000"/>
          <a:stretch>
            <a:fillRect/>
          </a:stretch>
        </p:blipFill>
        <p:spPr bwMode="auto">
          <a:xfrm>
            <a:off x="152400" y="990600"/>
            <a:ext cx="8458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20</a:t>
            </a:fld>
            <a:endParaRPr kumimoji="0" lang="en-US"/>
          </a:p>
        </p:txBody>
      </p:sp>
      <p:sp>
        <p:nvSpPr>
          <p:cNvPr id="3" name="TextBox 2"/>
          <p:cNvSpPr txBox="1"/>
          <p:nvPr/>
        </p:nvSpPr>
        <p:spPr>
          <a:xfrm>
            <a:off x="990600" y="1371600"/>
            <a:ext cx="78213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Further reading  :- </a:t>
            </a:r>
          </a:p>
          <a:p>
            <a:r>
              <a:rPr lang="ar-SA" dirty="0"/>
              <a:t>اساسيات </a:t>
            </a:r>
            <a:r>
              <a:rPr lang="ar-SA" dirty="0" err="1"/>
              <a:t>الاتصالات </a:t>
            </a:r>
            <a:r>
              <a:rPr lang="ar-SA" dirty="0"/>
              <a:t>:- مقدمة فى </a:t>
            </a:r>
            <a:r>
              <a:rPr lang="ar-SA" dirty="0" err="1"/>
              <a:t>الاتصالات </a:t>
            </a:r>
            <a:r>
              <a:rPr lang="ar-SA" dirty="0"/>
              <a:t>، </a:t>
            </a:r>
            <a:r>
              <a:rPr lang="ar-SA" dirty="0" err="1"/>
              <a:t>ص11</a:t>
            </a:r>
            <a:r>
              <a:rPr lang="ar-SA" dirty="0"/>
              <a:t>-18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3</a:t>
            </a:fld>
            <a:endParaRPr kumimoji="0" lang="en-US"/>
          </a:p>
        </p:txBody>
      </p:sp>
      <p:pic>
        <p:nvPicPr>
          <p:cNvPr id="272386" name="Picture 2"/>
          <p:cNvPicPr>
            <a:picLocks noChangeAspect="1" noChangeArrowheads="1"/>
          </p:cNvPicPr>
          <p:nvPr/>
        </p:nvPicPr>
        <p:blipFill>
          <a:blip r:embed="rId2" cstate="print"/>
          <a:srcRect l="16875" t="20000" r="12500" b="6000"/>
          <a:stretch>
            <a:fillRect/>
          </a:stretch>
        </p:blipFill>
        <p:spPr bwMode="auto">
          <a:xfrm>
            <a:off x="304800" y="990600"/>
            <a:ext cx="8610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4</a:t>
            </a:fld>
            <a:endParaRPr kumimoji="0" lang="en-US"/>
          </a:p>
        </p:txBody>
      </p:sp>
      <p:pic>
        <p:nvPicPr>
          <p:cNvPr id="273410" name="Picture 2"/>
          <p:cNvPicPr>
            <a:picLocks noChangeAspect="1" noChangeArrowheads="1"/>
          </p:cNvPicPr>
          <p:nvPr/>
        </p:nvPicPr>
        <p:blipFill>
          <a:blip r:embed="rId2" cstate="print"/>
          <a:srcRect l="16250" t="20000" r="9375" b="18000"/>
          <a:stretch>
            <a:fillRect/>
          </a:stretch>
        </p:blipFill>
        <p:spPr bwMode="auto">
          <a:xfrm>
            <a:off x="0" y="1219200"/>
            <a:ext cx="9067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914400" y="609600"/>
            <a:ext cx="77724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Communication Systems 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228600" y="1512888"/>
            <a:ext cx="8520113" cy="504031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Basic concepts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Sources (information inputs)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 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voice (audio), text, image/video and data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Signals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 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Analogue signals, Digital signals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Noises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 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Thermal noise, man-made noise, atmospheric noise, etc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Sinks (information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output devices)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	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Computer screens, speakers, TV screens, etc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en-US" altLang="zh-CN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mSun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1644650"/>
            <a:ext cx="91440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Char char="q"/>
            </a:pPr>
            <a:r>
              <a:rPr lang="en-GB" b="0" i="0" kern="0" dirty="0">
                <a:latin typeface="+mn-lt"/>
              </a:rPr>
              <a:t>Basic components </a:t>
            </a:r>
          </a:p>
          <a:p>
            <a:pPr marL="1143000" lvl="2" indent="-228600" algn="l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q"/>
            </a:pPr>
            <a:r>
              <a:rPr lang="en-GB" sz="2000" dirty="0"/>
              <a:t>Transmitter</a:t>
            </a:r>
          </a:p>
          <a:p>
            <a:pPr marL="1600200" lvl="3" indent="-228600" algn="l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q"/>
            </a:pPr>
            <a:r>
              <a:rPr lang="en-GB" sz="2000" b="0" dirty="0"/>
              <a:t>Convert Source (information) to signals</a:t>
            </a:r>
          </a:p>
          <a:p>
            <a:pPr marL="1600200" lvl="3" indent="-228600" algn="l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q"/>
            </a:pPr>
            <a:r>
              <a:rPr lang="en-GB" sz="2000" b="0" dirty="0"/>
              <a:t>Send converted signals to the channel (by antenna if applicable)</a:t>
            </a:r>
          </a:p>
          <a:p>
            <a:pPr marL="1143000" lvl="2" indent="-228600" algn="l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q"/>
            </a:pPr>
            <a:r>
              <a:rPr lang="en-GB" sz="2000" dirty="0"/>
              <a:t>Channel</a:t>
            </a:r>
          </a:p>
          <a:p>
            <a:pPr marL="1600200" lvl="3" indent="-228600" algn="l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q"/>
            </a:pPr>
            <a:r>
              <a:rPr lang="en-GB" sz="2000" b="0" dirty="0"/>
              <a:t>Wireless: atmosphere (free space)</a:t>
            </a:r>
          </a:p>
          <a:p>
            <a:pPr marL="1600200" lvl="3" indent="-228600" algn="l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q"/>
            </a:pPr>
            <a:r>
              <a:rPr lang="en-GB" sz="2000" b="0" dirty="0"/>
              <a:t>Wired: coaxial cables, twisted wires, optical fibre</a:t>
            </a:r>
          </a:p>
          <a:p>
            <a:pPr marL="1143000" lvl="2" indent="-228600" algn="l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q"/>
            </a:pPr>
            <a:r>
              <a:rPr lang="en-GB" sz="2000" dirty="0"/>
              <a:t>Receiver</a:t>
            </a:r>
          </a:p>
          <a:p>
            <a:pPr marL="1600200" lvl="3" indent="-228600" algn="l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q"/>
            </a:pPr>
            <a:r>
              <a:rPr lang="en-GB" sz="2000" b="0" dirty="0"/>
              <a:t>Reconvert received signals to original information </a:t>
            </a:r>
          </a:p>
          <a:p>
            <a:pPr marL="1600200" lvl="3" indent="-228600" algn="l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q"/>
            </a:pPr>
            <a:r>
              <a:rPr lang="en-GB" sz="2000" b="0" dirty="0"/>
              <a:t>Output the original information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q"/>
            </a:pPr>
            <a:endParaRPr lang="en-GB" sz="2000" b="0" dirty="0"/>
          </a:p>
        </p:txBody>
      </p:sp>
      <p:grpSp>
        <p:nvGrpSpPr>
          <p:cNvPr id="3" name="Group 6"/>
          <p:cNvGrpSpPr>
            <a:grpSpLocks noChangeAspect="1"/>
          </p:cNvGrpSpPr>
          <p:nvPr/>
        </p:nvGrpSpPr>
        <p:grpSpPr bwMode="auto">
          <a:xfrm>
            <a:off x="144463" y="5126037"/>
            <a:ext cx="8820150" cy="1427163"/>
            <a:chOff x="2355" y="1792"/>
            <a:chExt cx="12417" cy="2049"/>
          </a:xfrm>
        </p:grpSpPr>
        <p:sp>
          <p:nvSpPr>
            <p:cNvPr id="4" name="AutoShape 7"/>
            <p:cNvSpPr>
              <a:spLocks noChangeAspect="1" noChangeArrowheads="1"/>
            </p:cNvSpPr>
            <p:nvPr/>
          </p:nvSpPr>
          <p:spPr bwMode="auto">
            <a:xfrm>
              <a:off x="2355" y="1792"/>
              <a:ext cx="12417" cy="2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sz="4800"/>
            </a:p>
          </p:txBody>
        </p:sp>
        <p:sp>
          <p:nvSpPr>
            <p:cNvPr id="5" name="Text Box 8"/>
            <p:cNvSpPr txBox="1">
              <a:spLocks noChangeArrowheads="1"/>
            </p:cNvSpPr>
            <p:nvPr/>
          </p:nvSpPr>
          <p:spPr bwMode="auto">
            <a:xfrm>
              <a:off x="2355" y="2516"/>
              <a:ext cx="730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3035" tIns="26518" rIns="53035" bIns="26518"/>
            <a:lstStyle/>
            <a:p>
              <a:pPr algn="ctr">
                <a:spcBef>
                  <a:spcPct val="0"/>
                </a:spcBef>
              </a:pPr>
              <a:r>
                <a:rPr lang="en-US" altLang="zh-CN" sz="1200" b="0" i="1">
                  <a:solidFill>
                    <a:srgbClr val="000000"/>
                  </a:solidFill>
                  <a:latin typeface="Times New Roman" pitchFamily="18" charset="0"/>
                </a:rPr>
                <a:t>m</a:t>
              </a:r>
              <a:r>
                <a:rPr lang="en-US" altLang="zh-CN" sz="1200" b="0">
                  <a:solidFill>
                    <a:srgbClr val="000000"/>
                  </a:solidFill>
                  <a:latin typeface="Times New Roman" pitchFamily="18" charset="0"/>
                </a:rPr>
                <a:t>(</a:t>
              </a:r>
              <a:r>
                <a:rPr lang="en-US" altLang="zh-CN" sz="1200" b="0" i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r>
                <a:rPr lang="en-US" altLang="zh-CN" sz="1200" b="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en-GB" b="0"/>
            </a:p>
          </p:txBody>
        </p:sp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2772" y="2432"/>
              <a:ext cx="418" cy="0"/>
            </a:xfrm>
            <a:prstGeom prst="line">
              <a:avLst/>
            </a:prstGeom>
            <a:noFill/>
            <a:ln w="19050">
              <a:solidFill>
                <a:srgbClr val="FF010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/>
              <a:endParaRPr lang="en-US" sz="4800"/>
            </a:p>
          </p:txBody>
        </p:sp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3190" y="1983"/>
              <a:ext cx="1878" cy="1009"/>
            </a:xfrm>
            <a:prstGeom prst="rect">
              <a:avLst/>
            </a:prstGeom>
            <a:noFill/>
            <a:ln w="19050">
              <a:solidFill>
                <a:srgbClr val="6600FF"/>
              </a:solidFill>
              <a:miter lim="800000"/>
              <a:headEnd/>
              <a:tailEnd/>
            </a:ln>
          </p:spPr>
          <p:txBody>
            <a:bodyPr lIns="53035" tIns="26518" rIns="53035" bIns="26518"/>
            <a:lstStyle/>
            <a:p>
              <a:pPr algn="ctr">
                <a:spcBef>
                  <a:spcPct val="0"/>
                </a:spcBef>
              </a:pPr>
              <a:r>
                <a:rPr lang="en-US" altLang="zh-CN" sz="1800">
                  <a:solidFill>
                    <a:srgbClr val="6600FF"/>
                  </a:solidFill>
                  <a:latin typeface="Times New Roman" pitchFamily="18" charset="0"/>
                </a:rPr>
                <a:t>Signal</a:t>
              </a:r>
              <a:br>
                <a:rPr lang="en-US" altLang="zh-CN" sz="1800">
                  <a:solidFill>
                    <a:srgbClr val="6600FF"/>
                  </a:solidFill>
                  <a:latin typeface="Times New Roman" pitchFamily="18" charset="0"/>
                </a:rPr>
              </a:br>
              <a:r>
                <a:rPr lang="en-US" altLang="zh-CN" sz="1800">
                  <a:solidFill>
                    <a:srgbClr val="6600FF"/>
                  </a:solidFill>
                  <a:latin typeface="Times New Roman" pitchFamily="18" charset="0"/>
                </a:rPr>
                <a:t>Processing</a:t>
              </a:r>
              <a:endParaRPr lang="en-GB" b="0"/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5068" y="2454"/>
              <a:ext cx="417" cy="0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/>
              <a:endParaRPr lang="en-US" sz="4800"/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5485" y="2005"/>
              <a:ext cx="1566" cy="1009"/>
            </a:xfrm>
            <a:prstGeom prst="rect">
              <a:avLst/>
            </a:prstGeom>
            <a:noFill/>
            <a:ln w="19050">
              <a:solidFill>
                <a:srgbClr val="6600FF"/>
              </a:solidFill>
              <a:miter lim="800000"/>
              <a:headEnd/>
              <a:tailEnd/>
            </a:ln>
          </p:spPr>
          <p:txBody>
            <a:bodyPr lIns="53035" tIns="26518" rIns="53035" bIns="26518"/>
            <a:lstStyle/>
            <a:p>
              <a:pPr algn="ctr">
                <a:spcBef>
                  <a:spcPct val="0"/>
                </a:spcBef>
              </a:pPr>
              <a:r>
                <a:rPr lang="en-US" altLang="zh-CN" sz="1800">
                  <a:solidFill>
                    <a:srgbClr val="6600FF"/>
                  </a:solidFill>
                  <a:latin typeface="Times New Roman" pitchFamily="18" charset="0"/>
                </a:rPr>
                <a:t>Carrier</a:t>
              </a:r>
              <a:br>
                <a:rPr lang="en-US" altLang="zh-CN" sz="1800">
                  <a:solidFill>
                    <a:srgbClr val="6600FF"/>
                  </a:solidFill>
                  <a:latin typeface="Times New Roman" pitchFamily="18" charset="0"/>
                </a:rPr>
              </a:br>
              <a:r>
                <a:rPr lang="en-US" altLang="zh-CN" sz="1800">
                  <a:solidFill>
                    <a:srgbClr val="6600FF"/>
                  </a:solidFill>
                  <a:latin typeface="Times New Roman" pitchFamily="18" charset="0"/>
                </a:rPr>
                <a:t>Circuits</a:t>
              </a:r>
              <a:endParaRPr lang="en-GB" b="0"/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>
              <a:off x="7051" y="2454"/>
              <a:ext cx="417" cy="0"/>
            </a:xfrm>
            <a:prstGeom prst="line">
              <a:avLst/>
            </a:prstGeom>
            <a:noFill/>
            <a:ln w="19050">
              <a:solidFill>
                <a:srgbClr val="FF010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/>
              <a:endParaRPr lang="en-US" sz="4800"/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7468" y="2005"/>
              <a:ext cx="2295" cy="1009"/>
            </a:xfrm>
            <a:prstGeom prst="rect">
              <a:avLst/>
            </a:prstGeom>
            <a:noFill/>
            <a:ln w="19050">
              <a:solidFill>
                <a:srgbClr val="FF0101"/>
              </a:solidFill>
              <a:miter lim="800000"/>
              <a:headEnd/>
              <a:tailEnd/>
            </a:ln>
          </p:spPr>
          <p:txBody>
            <a:bodyPr lIns="53035" tIns="26518" rIns="53035" bIns="26518"/>
            <a:lstStyle/>
            <a:p>
              <a:pPr algn="ctr">
                <a:spcBef>
                  <a:spcPct val="0"/>
                </a:spcBef>
              </a:pPr>
              <a:r>
                <a:rPr lang="en-US" altLang="zh-CN" sz="1800">
                  <a:solidFill>
                    <a:srgbClr val="FF0101"/>
                  </a:solidFill>
                  <a:latin typeface="Times New Roman" pitchFamily="18" charset="0"/>
                </a:rPr>
                <a:t>Transmission Medium</a:t>
              </a:r>
              <a:endParaRPr lang="en-GB" b="0"/>
            </a:p>
          </p:txBody>
        </p:sp>
        <p:sp>
          <p:nvSpPr>
            <p:cNvPr id="12" name="Line 15"/>
            <p:cNvSpPr>
              <a:spLocks noChangeShapeType="1"/>
            </p:cNvSpPr>
            <p:nvPr/>
          </p:nvSpPr>
          <p:spPr bwMode="auto">
            <a:xfrm>
              <a:off x="9763" y="2454"/>
              <a:ext cx="418" cy="0"/>
            </a:xfrm>
            <a:prstGeom prst="line">
              <a:avLst/>
            </a:prstGeom>
            <a:noFill/>
            <a:ln w="19050">
              <a:solidFill>
                <a:srgbClr val="FF010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/>
              <a:endParaRPr lang="en-US" sz="4800"/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10181" y="2005"/>
              <a:ext cx="1565" cy="1009"/>
            </a:xfrm>
            <a:prstGeom prst="rect">
              <a:avLst/>
            </a:prstGeom>
            <a:noFill/>
            <a:ln w="19050">
              <a:solidFill>
                <a:srgbClr val="CC00CC"/>
              </a:solidFill>
              <a:miter lim="800000"/>
              <a:headEnd/>
              <a:tailEnd/>
            </a:ln>
          </p:spPr>
          <p:txBody>
            <a:bodyPr lIns="53035" tIns="26518" rIns="53035" bIns="26518"/>
            <a:lstStyle/>
            <a:p>
              <a:pPr algn="ctr">
                <a:spcBef>
                  <a:spcPct val="0"/>
                </a:spcBef>
              </a:pPr>
              <a:r>
                <a:rPr lang="en-US" altLang="zh-CN" sz="1800">
                  <a:solidFill>
                    <a:srgbClr val="CC00CC"/>
                  </a:solidFill>
                  <a:latin typeface="Times New Roman" pitchFamily="18" charset="0"/>
                </a:rPr>
                <a:t>Carrier Circuits</a:t>
              </a:r>
              <a:endParaRPr lang="en-GB" b="0"/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>
              <a:off x="11746" y="2454"/>
              <a:ext cx="417" cy="0"/>
            </a:xfrm>
            <a:prstGeom prst="line">
              <a:avLst/>
            </a:prstGeom>
            <a:noFill/>
            <a:ln w="19050">
              <a:solidFill>
                <a:srgbClr val="CC00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/>
              <a:endParaRPr lang="en-US" sz="4800"/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12163" y="2005"/>
              <a:ext cx="1879" cy="1009"/>
            </a:xfrm>
            <a:prstGeom prst="rect">
              <a:avLst/>
            </a:prstGeom>
            <a:noFill/>
            <a:ln w="19050">
              <a:solidFill>
                <a:srgbClr val="CC00CC"/>
              </a:solidFill>
              <a:miter lim="800000"/>
              <a:headEnd/>
              <a:tailEnd/>
            </a:ln>
          </p:spPr>
          <p:txBody>
            <a:bodyPr lIns="53035" tIns="26518" rIns="53035" bIns="26518"/>
            <a:lstStyle/>
            <a:p>
              <a:pPr algn="ctr">
                <a:spcBef>
                  <a:spcPct val="0"/>
                </a:spcBef>
              </a:pPr>
              <a:r>
                <a:rPr lang="en-US" altLang="zh-CN" sz="1800">
                  <a:solidFill>
                    <a:srgbClr val="CC00CC"/>
                  </a:solidFill>
                  <a:latin typeface="Times New Roman" pitchFamily="18" charset="0"/>
                </a:rPr>
                <a:t>Signal</a:t>
              </a:r>
              <a:br>
                <a:rPr lang="en-US" altLang="zh-CN" sz="1800">
                  <a:solidFill>
                    <a:srgbClr val="CC00CC"/>
                  </a:solidFill>
                  <a:latin typeface="Times New Roman" pitchFamily="18" charset="0"/>
                </a:rPr>
              </a:br>
              <a:r>
                <a:rPr lang="en-US" altLang="zh-CN" sz="1800">
                  <a:solidFill>
                    <a:srgbClr val="CC00CC"/>
                  </a:solidFill>
                  <a:latin typeface="Times New Roman" pitchFamily="18" charset="0"/>
                </a:rPr>
                <a:t>Processing</a:t>
              </a:r>
              <a:endParaRPr lang="en-GB" b="0"/>
            </a:p>
          </p:txBody>
        </p:sp>
        <p:sp>
          <p:nvSpPr>
            <p:cNvPr id="16" name="Line 19"/>
            <p:cNvSpPr>
              <a:spLocks noChangeShapeType="1"/>
            </p:cNvSpPr>
            <p:nvPr/>
          </p:nvSpPr>
          <p:spPr bwMode="auto">
            <a:xfrm>
              <a:off x="14042" y="2432"/>
              <a:ext cx="417" cy="0"/>
            </a:xfrm>
            <a:prstGeom prst="line">
              <a:avLst/>
            </a:prstGeom>
            <a:noFill/>
            <a:ln w="19050">
              <a:solidFill>
                <a:srgbClr val="FF010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/>
              <a:endParaRPr lang="en-US" sz="4800"/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2981" y="1792"/>
              <a:ext cx="4174" cy="1387"/>
            </a:xfrm>
            <a:prstGeom prst="rect">
              <a:avLst/>
            </a:prstGeom>
            <a:noFill/>
            <a:ln w="19050">
              <a:solidFill>
                <a:srgbClr val="6600FF"/>
              </a:solidFill>
              <a:prstDash val="sysDot"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 sz="4800"/>
            </a:p>
          </p:txBody>
        </p:sp>
        <p:sp>
          <p:nvSpPr>
            <p:cNvPr id="18" name="Text Box 21"/>
            <p:cNvSpPr txBox="1">
              <a:spLocks noChangeArrowheads="1"/>
            </p:cNvSpPr>
            <p:nvPr/>
          </p:nvSpPr>
          <p:spPr bwMode="auto">
            <a:xfrm>
              <a:off x="3607" y="3285"/>
              <a:ext cx="3235" cy="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3035" tIns="26518" rIns="53035" bIns="26518"/>
            <a:lstStyle/>
            <a:p>
              <a:pPr algn="ctr">
                <a:spcBef>
                  <a:spcPct val="0"/>
                </a:spcBef>
              </a:pPr>
              <a:r>
                <a:rPr lang="en-US" altLang="zh-CN" sz="1800">
                  <a:solidFill>
                    <a:srgbClr val="6600FF"/>
                  </a:solidFill>
                  <a:latin typeface="Times New Roman" pitchFamily="18" charset="0"/>
                </a:rPr>
                <a:t>TRANSMITTER</a:t>
              </a:r>
              <a:endParaRPr lang="en-GB" b="0"/>
            </a:p>
          </p:txBody>
        </p:sp>
        <p:sp>
          <p:nvSpPr>
            <p:cNvPr id="19" name="Text Box 22"/>
            <p:cNvSpPr txBox="1">
              <a:spLocks noChangeArrowheads="1"/>
            </p:cNvSpPr>
            <p:nvPr/>
          </p:nvSpPr>
          <p:spPr bwMode="auto">
            <a:xfrm>
              <a:off x="10285" y="3285"/>
              <a:ext cx="3235" cy="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3035" tIns="26518" rIns="53035" bIns="26518"/>
            <a:lstStyle/>
            <a:p>
              <a:pPr algn="ctr">
                <a:spcBef>
                  <a:spcPct val="0"/>
                </a:spcBef>
              </a:pPr>
              <a:r>
                <a:rPr lang="en-US" altLang="zh-CN" sz="1800">
                  <a:solidFill>
                    <a:srgbClr val="CC00CC"/>
                  </a:solidFill>
                  <a:latin typeface="Times New Roman" pitchFamily="18" charset="0"/>
                </a:rPr>
                <a:t>RECEIVER</a:t>
              </a:r>
              <a:endParaRPr lang="en-GB" b="0"/>
            </a:p>
          </p:txBody>
        </p:sp>
        <p:sp>
          <p:nvSpPr>
            <p:cNvPr id="20" name="Rectangle 23"/>
            <p:cNvSpPr>
              <a:spLocks noChangeArrowheads="1"/>
            </p:cNvSpPr>
            <p:nvPr/>
          </p:nvSpPr>
          <p:spPr bwMode="auto">
            <a:xfrm>
              <a:off x="9868" y="1792"/>
              <a:ext cx="4278" cy="1387"/>
            </a:xfrm>
            <a:prstGeom prst="rect">
              <a:avLst/>
            </a:prstGeom>
            <a:noFill/>
            <a:ln w="19050">
              <a:solidFill>
                <a:srgbClr val="CC00CC"/>
              </a:solidFill>
              <a:prstDash val="sysDot"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 sz="4800"/>
            </a:p>
          </p:txBody>
        </p:sp>
        <p:sp>
          <p:nvSpPr>
            <p:cNvPr id="21" name="Text Box 24"/>
            <p:cNvSpPr txBox="1">
              <a:spLocks noChangeArrowheads="1"/>
            </p:cNvSpPr>
            <p:nvPr/>
          </p:nvSpPr>
          <p:spPr bwMode="auto">
            <a:xfrm>
              <a:off x="6946" y="3050"/>
              <a:ext cx="731" cy="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3035" tIns="26518" rIns="53035" bIns="26518"/>
            <a:lstStyle/>
            <a:p>
              <a:pPr algn="ctr">
                <a:spcBef>
                  <a:spcPct val="0"/>
                </a:spcBef>
              </a:pPr>
              <a:r>
                <a:rPr lang="en-US" altLang="zh-CN" sz="1200" b="0" i="1">
                  <a:solidFill>
                    <a:srgbClr val="000000"/>
                  </a:solidFill>
                  <a:latin typeface="Times New Roman" pitchFamily="18" charset="0"/>
                </a:rPr>
                <a:t>s</a:t>
              </a:r>
              <a:r>
                <a:rPr lang="en-US" altLang="zh-CN" sz="1200" b="0">
                  <a:solidFill>
                    <a:srgbClr val="000000"/>
                  </a:solidFill>
                  <a:latin typeface="Times New Roman" pitchFamily="18" charset="0"/>
                </a:rPr>
                <a:t>(</a:t>
              </a:r>
              <a:r>
                <a:rPr lang="en-US" altLang="zh-CN" sz="1200" b="0" i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r>
                <a:rPr lang="en-US" altLang="zh-CN" sz="1200" b="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en-GB" b="0"/>
            </a:p>
          </p:txBody>
        </p:sp>
        <p:sp>
          <p:nvSpPr>
            <p:cNvPr id="22" name="Text Box 25"/>
            <p:cNvSpPr txBox="1">
              <a:spLocks noChangeArrowheads="1"/>
            </p:cNvSpPr>
            <p:nvPr/>
          </p:nvSpPr>
          <p:spPr bwMode="auto">
            <a:xfrm>
              <a:off x="9555" y="3157"/>
              <a:ext cx="730" cy="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3035" tIns="26518" rIns="53035" bIns="26518"/>
            <a:lstStyle/>
            <a:p>
              <a:pPr algn="ctr">
                <a:spcBef>
                  <a:spcPct val="0"/>
                </a:spcBef>
              </a:pPr>
              <a:r>
                <a:rPr lang="en-US" altLang="zh-CN" sz="1200" b="0" i="1">
                  <a:solidFill>
                    <a:srgbClr val="000000"/>
                  </a:solidFill>
                  <a:latin typeface="Times New Roman" pitchFamily="18" charset="0"/>
                </a:rPr>
                <a:t>r</a:t>
              </a:r>
              <a:r>
                <a:rPr lang="en-US" altLang="zh-CN" sz="1200" b="0">
                  <a:solidFill>
                    <a:srgbClr val="000000"/>
                  </a:solidFill>
                  <a:latin typeface="Times New Roman" pitchFamily="18" charset="0"/>
                </a:rPr>
                <a:t>(</a:t>
              </a:r>
              <a:r>
                <a:rPr lang="en-US" altLang="zh-CN" sz="1200" b="0" i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r>
                <a:rPr lang="en-US" altLang="zh-CN" sz="1200" b="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en-GB" b="0"/>
            </a:p>
          </p:txBody>
        </p:sp>
        <p:pic>
          <p:nvPicPr>
            <p:cNvPr id="23" name="Picture 2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185" y="2604"/>
              <a:ext cx="587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4" name="Text Box 27"/>
            <p:cNvSpPr txBox="1">
              <a:spLocks noChangeArrowheads="1"/>
            </p:cNvSpPr>
            <p:nvPr/>
          </p:nvSpPr>
          <p:spPr bwMode="auto">
            <a:xfrm>
              <a:off x="7051" y="3285"/>
              <a:ext cx="3234" cy="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3035" tIns="26518" rIns="53035" bIns="26518"/>
            <a:lstStyle/>
            <a:p>
              <a:pPr algn="ctr">
                <a:spcBef>
                  <a:spcPct val="0"/>
                </a:spcBef>
              </a:pPr>
              <a:r>
                <a:rPr lang="en-US" altLang="zh-CN" sz="1800">
                  <a:solidFill>
                    <a:srgbClr val="FF0101"/>
                  </a:solidFill>
                  <a:latin typeface="Times New Roman" pitchFamily="18" charset="0"/>
                </a:rPr>
                <a:t>CHANNEL</a:t>
              </a:r>
              <a:endParaRPr lang="en-GB" b="0"/>
            </a:p>
          </p:txBody>
        </p:sp>
      </p:grp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914400" y="838199"/>
            <a:ext cx="7772400" cy="58261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Communication Systems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b="58794"/>
          <a:stretch>
            <a:fillRect/>
          </a:stretch>
        </p:blipFill>
        <p:spPr bwMode="auto">
          <a:xfrm>
            <a:off x="533400" y="1143000"/>
            <a:ext cx="7924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914400" y="45720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4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Communications Model	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t="46523" b="13544"/>
          <a:stretch>
            <a:fillRect/>
          </a:stretch>
        </p:blipFill>
        <p:spPr bwMode="auto">
          <a:xfrm>
            <a:off x="685800" y="4568825"/>
            <a:ext cx="79248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30"/>
          <p:cNvSpPr txBox="1">
            <a:spLocks noChangeArrowheads="1"/>
          </p:cNvSpPr>
          <p:nvPr/>
        </p:nvSpPr>
        <p:spPr bwMode="auto">
          <a:xfrm>
            <a:off x="457200" y="3482975"/>
            <a:ext cx="8382000" cy="13278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5782" tIns="47891" rIns="95782" bIns="47891">
            <a:spAutoFit/>
          </a:bodyPr>
          <a:lstStyle/>
          <a:p>
            <a:pPr algn="l" defTabSz="957263">
              <a:buFontTx/>
              <a:buChar char="•"/>
              <a:tabLst>
                <a:tab pos="1341438" algn="l"/>
                <a:tab pos="1520825" algn="l"/>
                <a:tab pos="1793875" algn="l"/>
              </a:tabLst>
            </a:pPr>
            <a:r>
              <a:rPr kumimoji="1" lang="en-US" sz="1600" dirty="0"/>
              <a:t> Source - generates data to be transmitted, examples are telephones and computers</a:t>
            </a:r>
          </a:p>
          <a:p>
            <a:pPr algn="l" defTabSz="957263">
              <a:buFontTx/>
              <a:buChar char="•"/>
              <a:tabLst>
                <a:tab pos="1341438" algn="l"/>
                <a:tab pos="1520825" algn="l"/>
                <a:tab pos="1793875" algn="l"/>
              </a:tabLst>
            </a:pPr>
            <a:r>
              <a:rPr kumimoji="1" lang="en-US" sz="1600" dirty="0"/>
              <a:t> Transmitter - converts data into transmittable signals</a:t>
            </a:r>
          </a:p>
          <a:p>
            <a:pPr algn="l" defTabSz="957263">
              <a:buFontTx/>
              <a:buChar char="•"/>
              <a:tabLst>
                <a:tab pos="1341438" algn="l"/>
                <a:tab pos="1520825" algn="l"/>
                <a:tab pos="1793875" algn="l"/>
              </a:tabLst>
            </a:pPr>
            <a:r>
              <a:rPr kumimoji="1" lang="en-US" sz="1600" dirty="0"/>
              <a:t> Transmission System - carries data from source to destination</a:t>
            </a:r>
          </a:p>
          <a:p>
            <a:pPr algn="l" defTabSz="957263">
              <a:buFontTx/>
              <a:buChar char="•"/>
              <a:tabLst>
                <a:tab pos="1341438" algn="l"/>
                <a:tab pos="1520825" algn="l"/>
                <a:tab pos="1793875" algn="l"/>
              </a:tabLst>
            </a:pPr>
            <a:r>
              <a:rPr kumimoji="1" lang="en-US" sz="1600" dirty="0"/>
              <a:t> Receiver - converts received signal into data</a:t>
            </a:r>
          </a:p>
          <a:p>
            <a:pPr algn="l" defTabSz="957263">
              <a:buFontTx/>
              <a:buChar char="•"/>
              <a:tabLst>
                <a:tab pos="1341438" algn="l"/>
                <a:tab pos="1520825" algn="l"/>
                <a:tab pos="1793875" algn="l"/>
              </a:tabLst>
            </a:pPr>
            <a:r>
              <a:rPr kumimoji="1" lang="en-US" sz="1600" dirty="0"/>
              <a:t> Destination - takes incoming data</a:t>
            </a:r>
            <a:endParaRPr kumimoji="1" lang="fr-FR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14400" y="685800"/>
            <a:ext cx="77724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Data Communications Model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 b="37755"/>
          <a:stretch>
            <a:fillRect/>
          </a:stretch>
        </p:blipFill>
        <p:spPr bwMode="auto">
          <a:xfrm>
            <a:off x="762000" y="1752600"/>
            <a:ext cx="7543800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76200" y="4724400"/>
            <a:ext cx="8991600" cy="15740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5782" tIns="47891" rIns="95782" bIns="47891">
            <a:spAutoFit/>
          </a:bodyPr>
          <a:lstStyle/>
          <a:p>
            <a:pPr marL="342900" indent="-342900" algn="l" defTabSz="957263">
              <a:buFont typeface="Wingdings" pitchFamily="2" charset="2"/>
              <a:buAutoNum type="arabicPeriod"/>
              <a:tabLst>
                <a:tab pos="1341438" algn="l"/>
                <a:tab pos="1520825" algn="l"/>
                <a:tab pos="1793875" algn="l"/>
              </a:tabLst>
            </a:pPr>
            <a:r>
              <a:rPr lang="en-US" sz="1600" b="0" dirty="0"/>
              <a:t>user keys in message m comprising bits g buffered in source PC memory</a:t>
            </a:r>
          </a:p>
          <a:p>
            <a:pPr marL="342900" indent="-342900" algn="l" defTabSz="957263">
              <a:buFont typeface="Wingdings" pitchFamily="2" charset="2"/>
              <a:buAutoNum type="arabicPeriod"/>
              <a:tabLst>
                <a:tab pos="1341438" algn="l"/>
                <a:tab pos="1520825" algn="l"/>
                <a:tab pos="1793875" algn="l"/>
              </a:tabLst>
            </a:pPr>
            <a:r>
              <a:rPr lang="en-US" sz="1600" b="0" dirty="0"/>
              <a:t>input data is transferred to I/O device (transmitter) as sequence of bits g(t) using voltage shifts</a:t>
            </a:r>
          </a:p>
          <a:p>
            <a:pPr marL="342900" indent="-342900" algn="l" defTabSz="957263">
              <a:buFont typeface="Wingdings" pitchFamily="2" charset="2"/>
              <a:buAutoNum type="arabicPeriod"/>
              <a:tabLst>
                <a:tab pos="1341438" algn="l"/>
                <a:tab pos="1520825" algn="l"/>
                <a:tab pos="1793875" algn="l"/>
              </a:tabLst>
            </a:pPr>
            <a:r>
              <a:rPr lang="en-US" sz="1600" b="0" dirty="0"/>
              <a:t>transmitter converts these into a signal s(t) suitable for transmission media being used</a:t>
            </a:r>
          </a:p>
          <a:p>
            <a:pPr marL="342900" indent="-342900" algn="l" defTabSz="957263">
              <a:buFont typeface="Wingdings" pitchFamily="2" charset="2"/>
              <a:buAutoNum type="arabicPeriod"/>
              <a:tabLst>
                <a:tab pos="1341438" algn="l"/>
                <a:tab pos="1520825" algn="l"/>
                <a:tab pos="1793875" algn="l"/>
              </a:tabLst>
            </a:pPr>
            <a:r>
              <a:rPr lang="en-US" sz="1600" b="0" dirty="0"/>
              <a:t>whilst transiting media signal may be impaired so received signal r(t) may differ from s(t)</a:t>
            </a:r>
          </a:p>
          <a:p>
            <a:pPr marL="342900" indent="-342900" algn="l" defTabSz="957263">
              <a:buFont typeface="Wingdings" pitchFamily="2" charset="2"/>
              <a:buAutoNum type="arabicPeriod"/>
              <a:tabLst>
                <a:tab pos="1341438" algn="l"/>
                <a:tab pos="1520825" algn="l"/>
                <a:tab pos="1793875" algn="l"/>
              </a:tabLst>
            </a:pPr>
            <a:r>
              <a:rPr lang="en-US" sz="1600" b="0" dirty="0"/>
              <a:t>receiver decodes signal recovering g’(t) as estimate of original g(t)</a:t>
            </a:r>
          </a:p>
          <a:p>
            <a:pPr marL="342900" indent="-342900" algn="l" defTabSz="957263">
              <a:buFont typeface="Wingdings" pitchFamily="2" charset="2"/>
              <a:buAutoNum type="arabicPeriod"/>
              <a:tabLst>
                <a:tab pos="1341438" algn="l"/>
                <a:tab pos="1520825" algn="l"/>
                <a:tab pos="1793875" algn="l"/>
              </a:tabLst>
            </a:pPr>
            <a:r>
              <a:rPr lang="en-US" sz="1600" b="0" dirty="0"/>
              <a:t>which is buffered in destination PC memory as bits g’ being the received message m’</a:t>
            </a:r>
            <a:endParaRPr lang="fr-FR" sz="1600" b="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8600" y="228600"/>
            <a:ext cx="6781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>
                <a:tab pos="1438275" algn="l"/>
              </a:tabLst>
              <a:defRPr/>
            </a:pPr>
            <a:r>
              <a:rPr kumimoji="1" lang="en-US" sz="4000" i="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Cellular telephone system</a:t>
            </a:r>
          </a:p>
        </p:txBody>
      </p:sp>
      <p:pic>
        <p:nvPicPr>
          <p:cNvPr id="6" name="Picture 6" descr="F1_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1930400"/>
            <a:ext cx="82296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15900" y="976313"/>
            <a:ext cx="89281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Tx/>
              <a:tabLst>
                <a:tab pos="1438275" algn="l"/>
              </a:tabLst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</a:rPr>
              <a:t>The cellular mobile telephone system consists of: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Tx/>
              <a:buFontTx/>
              <a:buNone/>
              <a:tabLst>
                <a:tab pos="1438275" algn="l"/>
              </a:tabLst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</a:rPr>
              <a:t>    Mobile Stations (MS), Base Stations (BS) and Mobile Switching Center   </a:t>
            </a:r>
            <a:b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</a:rPr>
            </a:b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</a:rPr>
              <a:t>   (MSC), connected to the Public Switching Telephone Network (PSTN)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Blends">
  <a:themeElements>
    <a:clrScheme name="1_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6308</TotalTime>
  <Words>810</Words>
  <Application>Microsoft Office PowerPoint</Application>
  <PresentationFormat>On-screen Show (4:3)</PresentationFormat>
  <Paragraphs>143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Baby Kruffy</vt:lpstr>
      <vt:lpstr>Calibri</vt:lpstr>
      <vt:lpstr>Constantia</vt:lpstr>
      <vt:lpstr>Symbol</vt:lpstr>
      <vt:lpstr>Tahoma</vt:lpstr>
      <vt:lpstr>Times</vt:lpstr>
      <vt:lpstr>Times New Roman</vt:lpstr>
      <vt:lpstr>Times-Roman</vt:lpstr>
      <vt:lpstr>Wingdings</vt:lpstr>
      <vt:lpstr>Wingdings 2</vt:lpstr>
      <vt:lpstr>1_Blends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Najia Bensaud</cp:lastModifiedBy>
  <cp:revision>495</cp:revision>
  <dcterms:created xsi:type="dcterms:W3CDTF">2000-01-15T04:50:39Z</dcterms:created>
  <dcterms:modified xsi:type="dcterms:W3CDTF">2023-12-16T09:41:18Z</dcterms:modified>
</cp:coreProperties>
</file>