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46"/>
  </p:notesMasterIdLst>
  <p:sldIdLst>
    <p:sldId id="256" r:id="rId3"/>
    <p:sldId id="257" r:id="rId4"/>
    <p:sldId id="258" r:id="rId5"/>
    <p:sldId id="263" r:id="rId6"/>
    <p:sldId id="272" r:id="rId7"/>
    <p:sldId id="273" r:id="rId8"/>
    <p:sldId id="274" r:id="rId9"/>
    <p:sldId id="265" r:id="rId10"/>
    <p:sldId id="266" r:id="rId11"/>
    <p:sldId id="267" r:id="rId12"/>
    <p:sldId id="268" r:id="rId13"/>
    <p:sldId id="269" r:id="rId14"/>
    <p:sldId id="270" r:id="rId15"/>
    <p:sldId id="271"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27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14" autoAdjust="0"/>
  </p:normalViewPr>
  <p:slideViewPr>
    <p:cSldViewPr>
      <p:cViewPr varScale="1">
        <p:scale>
          <a:sx n="79" d="100"/>
          <a:sy n="79"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E366D9-B755-43E7-8271-730920DC00B0}" type="datetimeFigureOut">
              <a:rPr lang="en-US" smtClean="0"/>
              <a:t>5/8/2024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7EAE1-7A7B-42EF-BF4E-37F5E2359F95}" type="slidenum">
              <a:rPr lang="en-US" smtClean="0"/>
              <a:t>‹#›</a:t>
            </a:fld>
            <a:endParaRPr lang="en-US"/>
          </a:p>
        </p:txBody>
      </p:sp>
    </p:spTree>
    <p:extLst>
      <p:ext uri="{BB962C8B-B14F-4D97-AF65-F5344CB8AC3E}">
        <p14:creationId xmlns:p14="http://schemas.microsoft.com/office/powerpoint/2010/main" val="416222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4EB7EAE1-7A7B-42EF-BF4E-37F5E2359F95}" type="slidenum">
              <a:rPr lang="en-US" smtClean="0"/>
              <a:t>2</a:t>
            </a:fld>
            <a:endParaRPr lang="en-US"/>
          </a:p>
        </p:txBody>
      </p:sp>
    </p:spTree>
    <p:extLst>
      <p:ext uri="{BB962C8B-B14F-4D97-AF65-F5344CB8AC3E}">
        <p14:creationId xmlns:p14="http://schemas.microsoft.com/office/powerpoint/2010/main" val="260498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kern="1200" dirty="0" smtClean="0">
                <a:solidFill>
                  <a:schemeClr val="tx1"/>
                </a:solidFill>
                <a:effectLst/>
                <a:latin typeface="+mn-lt"/>
                <a:ea typeface="+mn-ea"/>
                <a:cs typeface="+mn-cs"/>
              </a:rPr>
              <a:t>Visual Studio Code</a:t>
            </a:r>
          </a:p>
          <a:p>
            <a:r>
              <a:rPr lang="en-US" sz="1200" b="0" kern="1200" dirty="0" smtClean="0">
                <a:solidFill>
                  <a:schemeClr val="tx1"/>
                </a:solidFill>
                <a:effectLst/>
                <a:latin typeface="+mn-lt"/>
                <a:ea typeface="+mn-ea"/>
                <a:cs typeface="+mn-cs"/>
              </a:rPr>
              <a:t>&lt;!DOCTYPE html&gt;</a:t>
            </a:r>
          </a:p>
          <a:p>
            <a:r>
              <a:rPr lang="en-US" sz="1200" b="0" kern="1200" dirty="0" smtClean="0">
                <a:solidFill>
                  <a:schemeClr val="tx1"/>
                </a:solidFill>
                <a:effectLst/>
                <a:latin typeface="+mn-lt"/>
                <a:ea typeface="+mn-ea"/>
                <a:cs typeface="+mn-cs"/>
              </a:rPr>
              <a:t>&lt;html </a:t>
            </a:r>
            <a:r>
              <a:rPr lang="en-US" sz="1200" b="0" kern="1200" dirty="0" err="1" smtClean="0">
                <a:solidFill>
                  <a:schemeClr val="tx1"/>
                </a:solidFill>
                <a:effectLst/>
                <a:latin typeface="+mn-lt"/>
                <a:ea typeface="+mn-ea"/>
                <a:cs typeface="+mn-cs"/>
              </a:rPr>
              <a:t>lang</a:t>
            </a:r>
            <a:r>
              <a:rPr lang="en-US" sz="1200" b="0" kern="1200" dirty="0" smtClean="0">
                <a:solidFill>
                  <a:schemeClr val="tx1"/>
                </a:solidFill>
                <a:effectLst/>
                <a:latin typeface="+mn-lt"/>
                <a:ea typeface="+mn-ea"/>
                <a:cs typeface="+mn-cs"/>
              </a:rPr>
              <a:t>="</a:t>
            </a:r>
            <a:r>
              <a:rPr lang="en-US" sz="1200" b="0" kern="1200" dirty="0" err="1" smtClean="0">
                <a:solidFill>
                  <a:schemeClr val="tx1"/>
                </a:solidFill>
                <a:effectLst/>
                <a:latin typeface="+mn-lt"/>
                <a:ea typeface="+mn-ea"/>
                <a:cs typeface="+mn-cs"/>
              </a:rPr>
              <a:t>en</a:t>
            </a:r>
            <a:r>
              <a:rPr lang="en-US" sz="1200" b="0" kern="1200" dirty="0" smtClean="0">
                <a:solidFill>
                  <a:schemeClr val="tx1"/>
                </a:solidFill>
                <a:effectLst/>
                <a:latin typeface="+mn-lt"/>
                <a:ea typeface="+mn-ea"/>
                <a:cs typeface="+mn-cs"/>
              </a:rPr>
              <a:t>"&gt;</a:t>
            </a:r>
          </a:p>
          <a:p>
            <a:r>
              <a:rPr lang="en-US" sz="1200" b="0" kern="1200" dirty="0" smtClean="0">
                <a:solidFill>
                  <a:schemeClr val="tx1"/>
                </a:solidFill>
                <a:effectLst/>
                <a:latin typeface="+mn-lt"/>
                <a:ea typeface="+mn-ea"/>
                <a:cs typeface="+mn-cs"/>
              </a:rPr>
              <a:t>    &lt;head&gt;</a:t>
            </a:r>
          </a:p>
          <a:p>
            <a:r>
              <a:rPr lang="en-US" sz="1200" b="0" kern="1200" dirty="0" smtClean="0">
                <a:solidFill>
                  <a:schemeClr val="tx1"/>
                </a:solidFill>
                <a:effectLst/>
                <a:latin typeface="+mn-lt"/>
                <a:ea typeface="+mn-ea"/>
                <a:cs typeface="+mn-cs"/>
              </a:rPr>
              <a:t>        &lt;meta charset="UTF-8"&gt;</a:t>
            </a:r>
          </a:p>
          <a:p>
            <a:r>
              <a:rPr lang="en-US" sz="1200" b="0" kern="1200" dirty="0" smtClean="0">
                <a:solidFill>
                  <a:schemeClr val="tx1"/>
                </a:solidFill>
                <a:effectLst/>
                <a:latin typeface="+mn-lt"/>
                <a:ea typeface="+mn-ea"/>
                <a:cs typeface="+mn-cs"/>
              </a:rPr>
              <a:t>        &lt;title&gt;My First Page&lt;/title&gt;</a:t>
            </a:r>
          </a:p>
          <a:p>
            <a:r>
              <a:rPr lang="en-US" sz="1200" b="0" kern="1200" dirty="0" smtClean="0">
                <a:solidFill>
                  <a:schemeClr val="tx1"/>
                </a:solidFill>
                <a:effectLst/>
                <a:latin typeface="+mn-lt"/>
                <a:ea typeface="+mn-ea"/>
                <a:cs typeface="+mn-cs"/>
              </a:rPr>
              <a:t>    &lt;/head&gt;</a:t>
            </a:r>
          </a:p>
          <a:p>
            <a:r>
              <a:rPr lang="en-US" sz="1200" b="0" kern="1200" dirty="0" smtClean="0">
                <a:solidFill>
                  <a:schemeClr val="tx1"/>
                </a:solidFill>
                <a:effectLst/>
                <a:latin typeface="+mn-lt"/>
                <a:ea typeface="+mn-ea"/>
                <a:cs typeface="+mn-cs"/>
              </a:rPr>
              <a:t>    &lt;body&gt;</a:t>
            </a:r>
          </a:p>
          <a:p>
            <a:r>
              <a:rPr lang="en-US" sz="1200" b="0" kern="1200" dirty="0" smtClean="0">
                <a:solidFill>
                  <a:schemeClr val="tx1"/>
                </a:solidFill>
                <a:effectLst/>
                <a:latin typeface="+mn-lt"/>
                <a:ea typeface="+mn-ea"/>
                <a:cs typeface="+mn-cs"/>
              </a:rPr>
              <a:t>        &lt;h1&gt;My Page&lt;/h1&gt;</a:t>
            </a:r>
          </a:p>
          <a:p>
            <a:r>
              <a:rPr lang="en-US" sz="1200" b="0" kern="1200" dirty="0" smtClean="0">
                <a:solidFill>
                  <a:schemeClr val="tx1"/>
                </a:solidFill>
                <a:effectLst/>
                <a:latin typeface="+mn-lt"/>
                <a:ea typeface="+mn-ea"/>
                <a:cs typeface="+mn-cs"/>
              </a:rPr>
              <a:t>        &lt;p&gt;Welcome to my page&lt;/p&gt;</a:t>
            </a:r>
          </a:p>
          <a:p>
            <a:r>
              <a:rPr lang="en-US" sz="1200" b="0" kern="1200" dirty="0" smtClean="0">
                <a:solidFill>
                  <a:schemeClr val="tx1"/>
                </a:solidFill>
                <a:effectLst/>
                <a:latin typeface="+mn-lt"/>
                <a:ea typeface="+mn-ea"/>
                <a:cs typeface="+mn-cs"/>
              </a:rPr>
              <a:t>    &lt;/body&gt;</a:t>
            </a:r>
          </a:p>
          <a:p>
            <a:r>
              <a:rPr lang="en-US" sz="1200" b="0" kern="1200" dirty="0" smtClean="0">
                <a:solidFill>
                  <a:schemeClr val="tx1"/>
                </a:solidFill>
                <a:effectLst/>
                <a:latin typeface="+mn-lt"/>
                <a:ea typeface="+mn-ea"/>
                <a:cs typeface="+mn-cs"/>
              </a:rPr>
              <a:t>&lt;/html&gt;</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View Page</a:t>
            </a:r>
            <a:r>
              <a:rPr lang="en-US" sz="1200" b="0" kern="1200" baseline="0" dirty="0" smtClean="0">
                <a:solidFill>
                  <a:schemeClr val="tx1"/>
                </a:solidFill>
                <a:effectLst/>
                <a:latin typeface="+mn-lt"/>
                <a:ea typeface="+mn-ea"/>
                <a:cs typeface="+mn-cs"/>
              </a:rPr>
              <a:t> Source or Inspect</a:t>
            </a:r>
            <a:endParaRPr lang="en-US" sz="1200" b="0" kern="1200" dirty="0" smtClean="0">
              <a:solidFill>
                <a:schemeClr val="tx1"/>
              </a:solidFill>
              <a:effectLst/>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040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sz="1200" b="0" i="0" kern="1200" dirty="0" smtClean="0">
                <a:solidFill>
                  <a:schemeClr val="tx1"/>
                </a:solidFill>
                <a:effectLst/>
                <a:latin typeface="+mn-lt"/>
                <a:ea typeface="+mn-ea"/>
                <a:cs typeface="+mn-cs"/>
              </a:rPr>
              <a:t>يتكون</a:t>
            </a:r>
            <a:r>
              <a:rPr lang="ar-EG" sz="1200" b="0" i="0" kern="1200" baseline="0" dirty="0" smtClean="0">
                <a:solidFill>
                  <a:schemeClr val="tx1"/>
                </a:solidFill>
                <a:effectLst/>
                <a:latin typeface="+mn-lt"/>
                <a:ea typeface="+mn-ea"/>
                <a:cs typeface="+mn-cs"/>
              </a:rPr>
              <a:t> العنصر في </a:t>
            </a:r>
            <a:r>
              <a:rPr lang="en-US" sz="1200" b="0" i="0" kern="1200" baseline="0" dirty="0" smtClean="0">
                <a:solidFill>
                  <a:schemeClr val="tx1"/>
                </a:solidFill>
                <a:effectLst/>
                <a:latin typeface="+mn-lt"/>
                <a:ea typeface="+mn-ea"/>
                <a:cs typeface="+mn-cs"/>
              </a:rPr>
              <a:t>html</a:t>
            </a:r>
            <a:r>
              <a:rPr lang="ar-EG" sz="1200" b="0" i="0" kern="1200" baseline="0" dirty="0" smtClean="0">
                <a:solidFill>
                  <a:schemeClr val="tx1"/>
                </a:solidFill>
                <a:effectLst/>
                <a:latin typeface="+mn-lt"/>
                <a:ea typeface="+mn-ea"/>
                <a:cs typeface="+mn-cs"/>
              </a:rPr>
              <a:t> من وسم البداية ووسم النهاية وخصائص ذلك الوسم والمحتوى بينهما.</a:t>
            </a:r>
            <a:endParaRPr lang="en-US"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endParaRPr lang="ar-EG"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r>
              <a:rPr lang="ar-EG" sz="1200" b="0" i="0" kern="1200" baseline="0" dirty="0" smtClean="0">
                <a:solidFill>
                  <a:schemeClr val="tx1"/>
                </a:solidFill>
                <a:effectLst/>
                <a:latin typeface="+mn-lt"/>
                <a:ea typeface="+mn-ea"/>
                <a:cs typeface="+mn-cs"/>
              </a:rPr>
              <a:t>معظم عناصر </a:t>
            </a:r>
            <a:r>
              <a:rPr lang="en-US" sz="1200" b="0" i="0" kern="1200" baseline="0" dirty="0" smtClean="0">
                <a:solidFill>
                  <a:schemeClr val="tx1"/>
                </a:solidFill>
                <a:effectLst/>
                <a:latin typeface="+mn-lt"/>
                <a:ea typeface="+mn-ea"/>
                <a:cs typeface="+mn-cs"/>
              </a:rPr>
              <a:t>HTML</a:t>
            </a:r>
            <a:r>
              <a:rPr lang="ar-EG" sz="1200" b="0" i="0" kern="1200" baseline="0" dirty="0" smtClean="0">
                <a:solidFill>
                  <a:schemeClr val="tx1"/>
                </a:solidFill>
                <a:effectLst/>
                <a:latin typeface="+mn-lt"/>
                <a:ea typeface="+mn-ea"/>
                <a:cs typeface="+mn-cs"/>
              </a:rPr>
              <a:t> لها وسم البداية لكن بعضها لا يملك وسم النهاية.</a:t>
            </a:r>
            <a:endParaRPr lang="en-US"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endParaRPr lang="ar-EG"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r>
              <a:rPr lang="ar-EG" sz="1200" b="0" i="0" kern="1200" baseline="0" dirty="0" smtClean="0">
                <a:solidFill>
                  <a:schemeClr val="tx1"/>
                </a:solidFill>
                <a:effectLst/>
                <a:latin typeface="+mn-lt"/>
                <a:ea typeface="+mn-ea"/>
                <a:cs typeface="+mn-cs"/>
              </a:rPr>
              <a:t>قد يوجد بعض الوسوم المتداخلة وعليه لابد من ان العنصر الذي وسم البداية له هو الاول ان يكون وسم انهائه هو الاخير.</a:t>
            </a:r>
            <a:endParaRPr lang="en-US"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endParaRPr lang="ar-EG"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r>
              <a:rPr lang="ar-EG" sz="1200" b="0" i="0" kern="1200" baseline="0" dirty="0" smtClean="0">
                <a:solidFill>
                  <a:schemeClr val="tx1"/>
                </a:solidFill>
                <a:effectLst/>
                <a:latin typeface="+mn-lt"/>
                <a:ea typeface="+mn-ea"/>
                <a:cs typeface="+mn-cs"/>
              </a:rPr>
              <a:t>من الامثلة على العناصر: عنصر </a:t>
            </a:r>
            <a:r>
              <a:rPr lang="en-US" sz="1200" b="0" i="0" kern="1200" baseline="0" dirty="0" smtClean="0">
                <a:solidFill>
                  <a:schemeClr val="tx1"/>
                </a:solidFill>
                <a:effectLst/>
                <a:latin typeface="+mn-lt"/>
                <a:ea typeface="+mn-ea"/>
                <a:cs typeface="+mn-cs"/>
              </a:rPr>
              <a:t>title</a:t>
            </a:r>
            <a:r>
              <a:rPr lang="ar-EG" sz="1200" b="0" i="0" kern="1200" baseline="0" dirty="0" smtClean="0">
                <a:solidFill>
                  <a:schemeClr val="tx1"/>
                </a:solidFill>
                <a:effectLst/>
                <a:latin typeface="+mn-lt"/>
                <a:ea typeface="+mn-ea"/>
                <a:cs typeface="+mn-cs"/>
              </a:rPr>
              <a:t> الذي يوضع في </a:t>
            </a:r>
            <a:r>
              <a:rPr lang="en-US" sz="1200" b="0" i="0" kern="1200" baseline="0" dirty="0" smtClean="0">
                <a:solidFill>
                  <a:schemeClr val="tx1"/>
                </a:solidFill>
                <a:effectLst/>
                <a:latin typeface="+mn-lt"/>
                <a:ea typeface="+mn-ea"/>
                <a:cs typeface="+mn-cs"/>
              </a:rPr>
              <a:t>Header</a:t>
            </a:r>
            <a:r>
              <a:rPr lang="ar-EG" sz="1200" b="0" i="0" kern="1200" baseline="0" dirty="0" smtClean="0">
                <a:solidFill>
                  <a:schemeClr val="tx1"/>
                </a:solidFill>
                <a:effectLst/>
                <a:latin typeface="+mn-lt"/>
                <a:ea typeface="+mn-ea"/>
                <a:cs typeface="+mn-cs"/>
              </a:rPr>
              <a:t> لإعطاء المستند مسمى واضح.</a:t>
            </a:r>
          </a:p>
          <a:p>
            <a:pPr marL="171450" indent="-171450" algn="r" rtl="1">
              <a:buFont typeface="Arial" panose="020B0604020202020204" pitchFamily="34" charset="0"/>
              <a:buChar char="•"/>
            </a:pP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3998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العناصر الفارغة او </a:t>
            </a:r>
            <a:r>
              <a:rPr lang="en-US" dirty="0" smtClean="0"/>
              <a:t>Empty elements </a:t>
            </a:r>
            <a:r>
              <a:rPr lang="ar-EG" dirty="0" smtClean="0"/>
              <a:t> او </a:t>
            </a:r>
            <a:r>
              <a:rPr lang="en-US" dirty="0" smtClean="0"/>
              <a:t>self-closing elements </a:t>
            </a:r>
            <a:r>
              <a:rPr lang="ar-EG" dirty="0" smtClean="0"/>
              <a:t> او </a:t>
            </a:r>
            <a:r>
              <a:rPr lang="en-US" dirty="0" smtClean="0"/>
              <a:t>void elements</a:t>
            </a:r>
            <a:r>
              <a:rPr lang="ar-EG" dirty="0" smtClean="0"/>
              <a:t> جميعها مسمى</a:t>
            </a:r>
            <a:r>
              <a:rPr lang="ar-EG" baseline="0" dirty="0" smtClean="0"/>
              <a:t> لنفس العنصر وهو ذلك العنصر الذي ليس له </a:t>
            </a:r>
            <a:r>
              <a:rPr lang="en-US" baseline="0" dirty="0" smtClean="0"/>
              <a:t>closing tag</a:t>
            </a:r>
            <a:r>
              <a:rPr lang="ar-EG" baseline="0" dirty="0" smtClean="0"/>
              <a:t> كما لا محتوى له مثل </a:t>
            </a:r>
            <a:r>
              <a:rPr lang="en-US" baseline="0" dirty="0" smtClean="0"/>
              <a:t>&lt;br&gt;</a:t>
            </a:r>
            <a:r>
              <a:rPr lang="ar-EG" baseline="0" dirty="0" smtClean="0"/>
              <a:t> و </a:t>
            </a:r>
            <a:r>
              <a:rPr lang="en-US" baseline="0" dirty="0" smtClean="0"/>
              <a:t>&lt;hr&gt;</a:t>
            </a:r>
            <a:r>
              <a:rPr lang="ar-EG" baseline="0" dirty="0" smtClean="0"/>
              <a:t> وغيرها العديد.</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0497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يمكن لجميع</a:t>
            </a:r>
            <a:r>
              <a:rPr lang="ar-EG" baseline="0" dirty="0" smtClean="0"/>
              <a:t> </a:t>
            </a:r>
            <a:r>
              <a:rPr lang="en-US" baseline="0" dirty="0" smtClean="0"/>
              <a:t>HTML ELEMENTS</a:t>
            </a:r>
            <a:r>
              <a:rPr lang="ar-EG" baseline="0" dirty="0" smtClean="0"/>
              <a:t> ان تكون متداخلة (باستثناء العناصر الفارغة) بحيث يكون احد العناصر محتوى لعنصر اخر.</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مع شرط ان تكون متداخلة بالشكل الصحيح اي اخر </a:t>
            </a:r>
            <a:r>
              <a:rPr lang="en-US" baseline="0" dirty="0" smtClean="0"/>
              <a:t>Opening tag</a:t>
            </a:r>
            <a:r>
              <a:rPr lang="ar-EG" baseline="0" dirty="0" smtClean="0"/>
              <a:t> لابد ان يكون اول </a:t>
            </a:r>
            <a:r>
              <a:rPr lang="en-US" baseline="0" dirty="0" smtClean="0"/>
              <a:t>Closing tag </a:t>
            </a:r>
            <a:r>
              <a:rPr lang="ar-EG" baseline="0" dirty="0" smtClean="0"/>
              <a:t>.</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7949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ينصح باستخدام الحروف الصغيرة عند كتابة </a:t>
            </a:r>
            <a:r>
              <a:rPr lang="en-US" dirty="0" smtClean="0"/>
              <a:t>HTML tags</a:t>
            </a:r>
            <a:r>
              <a:rPr lang="ar-EG" dirty="0" smtClean="0"/>
              <a:t> و</a:t>
            </a:r>
            <a:r>
              <a:rPr lang="ar-EG" baseline="0" dirty="0" smtClean="0"/>
              <a:t> اسماء خصائصها </a:t>
            </a:r>
            <a:r>
              <a:rPr lang="en-US" baseline="0" dirty="0" smtClean="0"/>
              <a:t>attributes</a:t>
            </a:r>
            <a:r>
              <a:rPr lang="ar-EG" baseline="0" dirty="0" smtClean="0"/>
              <a:t> (وليس قيمها) رغم ان كل هؤلاء غير حساسيين للحرف.</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9726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التعليقات</a:t>
            </a:r>
            <a:r>
              <a:rPr lang="ar-EG" baseline="0" dirty="0" smtClean="0"/>
              <a:t> في </a:t>
            </a:r>
            <a:r>
              <a:rPr lang="en-US" baseline="0" dirty="0" smtClean="0"/>
              <a:t>HTML</a:t>
            </a:r>
            <a:r>
              <a:rPr lang="ar-EG" baseline="0" dirty="0" smtClean="0"/>
              <a:t> مثلها مثل كل اللغات ضرورية لجعل البرنامج اسهل للقراءة والفهم.</a:t>
            </a:r>
            <a:endParaRPr lang="en-US" baseline="0" dirty="0" smtClean="0"/>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كما يمكن استخدام التعليقات لإخفاء جزء من الجمل البرمجية لغرض تتبع الاخطاء.</a:t>
            </a:r>
            <a:endParaRPr lang="en-US" baseline="0" dirty="0" smtClean="0"/>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التعليقات في </a:t>
            </a:r>
            <a:r>
              <a:rPr lang="en-US" baseline="0" dirty="0" smtClean="0"/>
              <a:t>HTML</a:t>
            </a:r>
            <a:r>
              <a:rPr lang="ar-EG" baseline="0" dirty="0" smtClean="0"/>
              <a:t>  لابد ان تبدأ بـ</a:t>
            </a:r>
            <a:r>
              <a:rPr lang="en-US" baseline="0" dirty="0" smtClean="0"/>
              <a:t>&lt;!-- </a:t>
            </a:r>
            <a:r>
              <a:rPr lang="ar-EG" baseline="0" dirty="0" smtClean="0"/>
              <a:t> وتنتهي بـ </a:t>
            </a:r>
            <a:r>
              <a:rPr lang="en-US" baseline="0" dirty="0" smtClean="0"/>
              <a:t>--&gt;</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42031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dirty="0" smtClean="0"/>
              <a:t>للعناصر</a:t>
            </a:r>
            <a:r>
              <a:rPr lang="ar-EG" baseline="0" dirty="0" smtClean="0"/>
              <a:t> نوعان:</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baseline="0" dirty="0" smtClean="0"/>
              <a:t>نوع يسمى </a:t>
            </a:r>
            <a:r>
              <a:rPr lang="en-US" baseline="0" dirty="0" smtClean="0"/>
              <a:t>Block level elements</a:t>
            </a:r>
            <a:r>
              <a:rPr lang="ar-EG" baseline="0" dirty="0" smtClean="0"/>
              <a:t> وهي التي تحتل حيز خاص بها كالقطعة بحيث يسبقها ويليها سطر فارغ.</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baseline="0" dirty="0" smtClean="0"/>
              <a:t>بينما نوع يسمى </a:t>
            </a:r>
            <a:r>
              <a:rPr lang="en-US" baseline="0" dirty="0" smtClean="0"/>
              <a:t>Inline level elements</a:t>
            </a:r>
            <a:r>
              <a:rPr lang="ar-EG" baseline="0" dirty="0" smtClean="0"/>
              <a:t> وهي التي تأتي ضمن المحتوى وتشغل الحيز الخاص بها فقط.</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baseline="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baseline="0" dirty="0" smtClean="0"/>
              <a:t>لكن من المهم ان لا يتداخل النوع الاول داخل النوع الثاني، لكن العكس صحيح. </a:t>
            </a:r>
            <a:endParaRPr lang="en-US" baseline="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baseline="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baseline="0" dirty="0" smtClean="0"/>
              <a:t>فمثلا يمكن ان نجد:</a:t>
            </a:r>
            <a:endParaRPr lang="en-US" baseline="0" dirty="0" smtClean="0"/>
          </a:p>
          <a:p>
            <a:pPr marL="0" marR="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&lt;p&gt;&lt;b&gt;…….&lt;/b&gt;&lt;/p&gt;</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baseline="0" dirty="0" smtClean="0"/>
              <a:t>لكن من الخطأ ان يكون:</a:t>
            </a:r>
          </a:p>
          <a:p>
            <a:pPr marL="0" marR="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&lt;b&gt;&lt;p&gt;……&lt;/p&gt;&lt;/b&gt;</a:t>
            </a: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90226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خصائص</a:t>
            </a:r>
            <a:r>
              <a:rPr lang="ar-EG" baseline="0" dirty="0" smtClean="0"/>
              <a:t> العناصر </a:t>
            </a:r>
            <a:r>
              <a:rPr lang="en-US" baseline="0" dirty="0" smtClean="0"/>
              <a:t>elements attributes</a:t>
            </a:r>
            <a:r>
              <a:rPr lang="ar-EG" baseline="0" dirty="0" smtClean="0"/>
              <a:t> تقدم وصف اكبر للعناصر.</a:t>
            </a:r>
            <a:endParaRPr lang="en-US" baseline="0" dirty="0" smtClean="0"/>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دائما ما يتم تحديد هذه الخصائص داخل </a:t>
            </a:r>
            <a:r>
              <a:rPr lang="en-US" baseline="0" dirty="0" smtClean="0"/>
              <a:t>opening tag</a:t>
            </a:r>
            <a:r>
              <a:rPr lang="ar-EG" baseline="0" dirty="0" smtClean="0"/>
              <a:t> وعادة ما تكون على شكل اسم الخاصية = قيمة الخاصية لكن بعض الخصائص لا تحتاج الى قيمة والتي تسمى </a:t>
            </a:r>
            <a:r>
              <a:rPr lang="en-US" baseline="0" dirty="0" smtClean="0"/>
              <a:t>Boolean attributes</a:t>
            </a:r>
            <a:r>
              <a:rPr lang="ar-EG" baseline="0" dirty="0" smtClean="0"/>
              <a:t>.</a:t>
            </a:r>
            <a:endParaRPr lang="en-US" baseline="0" dirty="0" smtClean="0"/>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عادة ما تكون قيمة الخاصية </a:t>
            </a:r>
            <a:r>
              <a:rPr lang="en-US" baseline="0" dirty="0" smtClean="0"/>
              <a:t>value</a:t>
            </a:r>
            <a:r>
              <a:rPr lang="ar-EG" baseline="0" dirty="0" smtClean="0"/>
              <a:t> بين علامتي التنصيص المزدوجة الا في حالة ما اذا كانت القيمة تحوي علامة التنصيص المزدوجة وعندها لابد من احاطة القيمة بعلامة التنصيص الفردية.</a:t>
            </a:r>
            <a:endParaRPr lang="en-US" baseline="0" dirty="0" smtClean="0"/>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بعض الخصائص ضرورة ان تذكر لبعض العناصر مثل خاصية </a:t>
            </a:r>
            <a:r>
              <a:rPr lang="en-US" baseline="0" dirty="0" err="1" smtClean="0"/>
              <a:t>src</a:t>
            </a:r>
            <a:r>
              <a:rPr lang="ar-EG" baseline="0" dirty="0" smtClean="0"/>
              <a:t>  و </a:t>
            </a:r>
            <a:r>
              <a:rPr lang="en-US" baseline="0" dirty="0" smtClean="0"/>
              <a:t>alt</a:t>
            </a:r>
            <a:r>
              <a:rPr lang="ar-EG" baseline="0" dirty="0" smtClean="0"/>
              <a:t> لعنصر </a:t>
            </a:r>
            <a:r>
              <a:rPr lang="en-US" baseline="0" dirty="0" smtClean="0"/>
              <a:t>img</a:t>
            </a:r>
            <a:r>
              <a:rPr lang="ar-EG" baseline="0" dirty="0" smtClean="0"/>
              <a:t> أو خاصية </a:t>
            </a:r>
            <a:r>
              <a:rPr lang="en-US" baseline="0" dirty="0" err="1" smtClean="0"/>
              <a:t>href</a:t>
            </a:r>
            <a:r>
              <a:rPr lang="ar-EG" baseline="0" dirty="0" smtClean="0"/>
              <a:t> و </a:t>
            </a:r>
            <a:r>
              <a:rPr lang="en-US" baseline="0" dirty="0" err="1" smtClean="0"/>
              <a:t>rel</a:t>
            </a:r>
            <a:r>
              <a:rPr lang="ar-EG" baseline="0" dirty="0" smtClean="0"/>
              <a:t>  لعنصر </a:t>
            </a:r>
            <a:r>
              <a:rPr lang="en-US" baseline="0" dirty="0" smtClean="0"/>
              <a:t>link</a:t>
            </a:r>
            <a:r>
              <a:rPr lang="ar-EG" baseline="0" dirty="0" smtClean="0"/>
              <a:t> وخاصية </a:t>
            </a:r>
            <a:r>
              <a:rPr lang="en-US" baseline="0" dirty="0" err="1" smtClean="0"/>
              <a:t>href</a:t>
            </a:r>
            <a:r>
              <a:rPr lang="ar-EG" baseline="0" dirty="0" smtClean="0"/>
              <a:t> لعنصر </a:t>
            </a:r>
            <a:r>
              <a:rPr lang="en-US" baseline="0" dirty="0" smtClean="0"/>
              <a:t>a</a:t>
            </a:r>
            <a:r>
              <a:rPr lang="ar-EG" baseline="0" dirty="0" smtClean="0"/>
              <a:t> وخاصية </a:t>
            </a:r>
            <a:r>
              <a:rPr lang="en-US" baseline="0" dirty="0" err="1" smtClean="0"/>
              <a:t>src</a:t>
            </a:r>
            <a:r>
              <a:rPr lang="ar-EG" baseline="0" dirty="0" smtClean="0"/>
              <a:t> لعنصري </a:t>
            </a:r>
            <a:r>
              <a:rPr lang="en-US" baseline="0" dirty="0" smtClean="0"/>
              <a:t>audio</a:t>
            </a:r>
            <a:r>
              <a:rPr lang="ar-EG" baseline="0" dirty="0" smtClean="0"/>
              <a:t> و </a:t>
            </a:r>
            <a:r>
              <a:rPr lang="en-US" baseline="0" dirty="0" smtClean="0"/>
              <a:t> video</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9228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en-US" baseline="0" dirty="0" smtClean="0"/>
              <a:t>id attribute</a:t>
            </a:r>
            <a:r>
              <a:rPr lang="ar-EG" baseline="0" dirty="0" smtClean="0"/>
              <a:t> القيمة الواحدة منها لا يمكن تعيينها لأكثر من عنصر في مستند </a:t>
            </a:r>
            <a:r>
              <a:rPr lang="en-US" baseline="0" dirty="0" smtClean="0"/>
              <a:t>HTML</a:t>
            </a:r>
            <a:r>
              <a:rPr lang="ar-EG" baseline="0" dirty="0" smtClean="0"/>
              <a:t> الواحد ولكل عنصر خاصية </a:t>
            </a:r>
            <a:r>
              <a:rPr lang="en-US" baseline="0" dirty="0" smtClean="0"/>
              <a:t>id</a:t>
            </a:r>
            <a:r>
              <a:rPr lang="ar-EG" baseline="0" dirty="0" smtClean="0"/>
              <a:t> واحدة فقط.</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en-US" baseline="0" dirty="0" smtClean="0"/>
              <a:t>class attribute</a:t>
            </a:r>
            <a:r>
              <a:rPr lang="ar-EG" baseline="0" dirty="0" smtClean="0"/>
              <a:t> القيمة الواحدة منها يمكن تعيينها لأكثر من عنصر داخل نفس مستند </a:t>
            </a:r>
            <a:r>
              <a:rPr lang="en-US" baseline="0" dirty="0" smtClean="0"/>
              <a:t>HTML</a:t>
            </a:r>
            <a:r>
              <a:rPr lang="ar-EG" baseline="0" dirty="0" smtClean="0"/>
              <a:t>.</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اما بالنسبة </a:t>
            </a:r>
            <a:r>
              <a:rPr lang="en-US" baseline="0" dirty="0" smtClean="0"/>
              <a:t>title attribute</a:t>
            </a:r>
            <a:r>
              <a:rPr lang="ar-EG" baseline="0" dirty="0" smtClean="0"/>
              <a:t> فتستخدم لتوفير نص حول اي عنصر من العناصر بحيث يظهر هذا النص عند وضع الفأرة على ذلك العنصر داخل المتصفح. مع ملاحظة ان </a:t>
            </a:r>
            <a:r>
              <a:rPr lang="en-US" baseline="0" dirty="0" smtClean="0"/>
              <a:t>title attribute</a:t>
            </a:r>
            <a:r>
              <a:rPr lang="ar-EG" baseline="0" dirty="0" smtClean="0"/>
              <a:t> تختلف عن </a:t>
            </a:r>
            <a:r>
              <a:rPr lang="en-US" baseline="0" dirty="0" smtClean="0"/>
              <a:t>title tag</a:t>
            </a:r>
            <a:r>
              <a:rPr lang="ar-EG" baseline="0" dirty="0" smtClean="0"/>
              <a:t>.</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واخيرا </a:t>
            </a:r>
            <a:r>
              <a:rPr lang="en-US" baseline="0" dirty="0" smtClean="0"/>
              <a:t>style attribute</a:t>
            </a:r>
            <a:r>
              <a:rPr lang="ar-EG" baseline="0" dirty="0" smtClean="0"/>
              <a:t> تستخدم لتحديد الصفات الشكلية من نوع الخط او لون الخط او غيره لعنصر محدد.</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تسهل خاصيتي </a:t>
            </a:r>
            <a:r>
              <a:rPr lang="en-US" baseline="0" dirty="0" smtClean="0"/>
              <a:t>id</a:t>
            </a:r>
            <a:r>
              <a:rPr lang="ar-EG" baseline="0" dirty="0" smtClean="0"/>
              <a:t> و </a:t>
            </a:r>
            <a:r>
              <a:rPr lang="en-US" baseline="0" dirty="0" smtClean="0"/>
              <a:t>class</a:t>
            </a:r>
            <a:r>
              <a:rPr lang="ar-EG" baseline="0" dirty="0" smtClean="0"/>
              <a:t> اختيار عناصر </a:t>
            </a:r>
            <a:r>
              <a:rPr lang="en-US" baseline="0" dirty="0" smtClean="0"/>
              <a:t>HTML</a:t>
            </a:r>
            <a:r>
              <a:rPr lang="ar-EG" baseline="0" dirty="0" smtClean="0"/>
              <a:t> لتحديد </a:t>
            </a:r>
            <a:r>
              <a:rPr lang="en-US" baseline="0" dirty="0" smtClean="0"/>
              <a:t>CSS</a:t>
            </a:r>
            <a:r>
              <a:rPr lang="ar-EG" baseline="0" dirty="0" smtClean="0"/>
              <a:t> و </a:t>
            </a:r>
            <a:r>
              <a:rPr lang="en-US" baseline="0" dirty="0" smtClean="0"/>
              <a:t>JavaScript</a:t>
            </a:r>
            <a:r>
              <a:rPr lang="ar-EG" baseline="0" dirty="0" smtClean="0"/>
              <a:t>. فعندما مثلا تحتاج لتطبيق نفس </a:t>
            </a:r>
            <a:r>
              <a:rPr lang="en-US" baseline="0" dirty="0" smtClean="0"/>
              <a:t>CSS Style</a:t>
            </a:r>
            <a:r>
              <a:rPr lang="ar-EG" baseline="0" dirty="0" smtClean="0"/>
              <a:t> على اكثر من عنصر فمن الافضل استخدام </a:t>
            </a:r>
            <a:r>
              <a:rPr lang="en-US" baseline="0" dirty="0" smtClean="0"/>
              <a:t>class attribute</a:t>
            </a:r>
            <a:r>
              <a:rPr lang="ar-EG" baseline="0" dirty="0" smtClean="0"/>
              <a:t>.</a:t>
            </a:r>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45610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07898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endParaRPr lang="ar-EG" dirty="0" smtClean="0"/>
          </a:p>
          <a:p>
            <a:pPr marL="171450" indent="-171450" algn="r" rtl="1">
              <a:buFont typeface="Arial" panose="020B0604020202020204" pitchFamily="34" charset="0"/>
              <a:buChar char="•"/>
            </a:pPr>
            <a:endParaRPr lang="en-US" baseline="0" dirty="0" smtClean="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t>8</a:t>
            </a:fld>
            <a:endParaRPr lang="en-US"/>
          </a:p>
        </p:txBody>
      </p:sp>
    </p:spTree>
    <p:extLst>
      <p:ext uri="{BB962C8B-B14F-4D97-AF65-F5344CB8AC3E}">
        <p14:creationId xmlns:p14="http://schemas.microsoft.com/office/powerpoint/2010/main" val="3186072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العناوين</a:t>
            </a:r>
            <a:r>
              <a:rPr lang="ar-EG" baseline="0" dirty="0" smtClean="0"/>
              <a:t> </a:t>
            </a:r>
            <a:r>
              <a:rPr lang="en-US" baseline="0" dirty="0" smtClean="0"/>
              <a:t>Headings</a:t>
            </a:r>
            <a:r>
              <a:rPr lang="ar-EG" baseline="0" dirty="0" smtClean="0"/>
              <a:t> تستخدم لتحديد عناوين داخل مستند </a:t>
            </a:r>
            <a:r>
              <a:rPr lang="en-US" baseline="0" dirty="0" smtClean="0"/>
              <a:t>HTML</a:t>
            </a:r>
            <a:r>
              <a:rPr lang="ar-EG" baseline="0" dirty="0" smtClean="0"/>
              <a:t>.</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يوجد </a:t>
            </a:r>
            <a:r>
              <a:rPr lang="en-US" baseline="0" dirty="0" smtClean="0"/>
              <a:t>h1</a:t>
            </a:r>
            <a:r>
              <a:rPr lang="ar-EG" baseline="0" dirty="0" smtClean="0"/>
              <a:t> و </a:t>
            </a:r>
            <a:r>
              <a:rPr lang="en-US" baseline="0" dirty="0" smtClean="0"/>
              <a:t>h2</a:t>
            </a:r>
            <a:r>
              <a:rPr lang="ar-EG" baseline="0" dirty="0" smtClean="0"/>
              <a:t> و </a:t>
            </a:r>
            <a:r>
              <a:rPr lang="en-US" baseline="0" dirty="0" smtClean="0"/>
              <a:t>h3</a:t>
            </a:r>
            <a:r>
              <a:rPr lang="ar-EG" baseline="0" dirty="0" smtClean="0"/>
              <a:t> و </a:t>
            </a:r>
            <a:r>
              <a:rPr lang="en-US" baseline="0" dirty="0" smtClean="0"/>
              <a:t>h4</a:t>
            </a:r>
            <a:r>
              <a:rPr lang="ar-EG" baseline="0" dirty="0" smtClean="0"/>
              <a:t> و </a:t>
            </a:r>
            <a:r>
              <a:rPr lang="en-US" baseline="0" dirty="0" smtClean="0"/>
              <a:t>h5</a:t>
            </a:r>
            <a:r>
              <a:rPr lang="ar-EG" baseline="0" dirty="0" smtClean="0"/>
              <a:t> و </a:t>
            </a:r>
            <a:r>
              <a:rPr lang="en-US" baseline="0" dirty="0" smtClean="0"/>
              <a:t>h6</a:t>
            </a:r>
            <a:r>
              <a:rPr lang="ar-EG" baseline="0" dirty="0" smtClean="0"/>
              <a:t> بحيث تستخدم </a:t>
            </a:r>
            <a:r>
              <a:rPr lang="en-US" baseline="0" dirty="0" smtClean="0"/>
              <a:t>h1</a:t>
            </a:r>
            <a:r>
              <a:rPr lang="ar-EG" baseline="0" dirty="0" smtClean="0"/>
              <a:t> للعناوين الرئيسية ويكون الخط المستخدم الاكبر بينما يتضاءل حجم الخط حتى الوصول الى </a:t>
            </a:r>
            <a:r>
              <a:rPr lang="en-US" baseline="0" dirty="0" smtClean="0"/>
              <a:t> h6</a:t>
            </a:r>
            <a:r>
              <a:rPr lang="ar-EG" baseline="0" dirty="0" smtClean="0"/>
              <a:t>والتي تستخدم لأصغر العناوين الفرعية ويكون حجم الخط لها الاصغر. </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يوجد </a:t>
            </a:r>
            <a:r>
              <a:rPr lang="en-US" baseline="0" dirty="0" smtClean="0"/>
              <a:t>CSS style</a:t>
            </a:r>
            <a:r>
              <a:rPr lang="ar-EG" baseline="0" dirty="0" smtClean="0"/>
              <a:t> خاص بالعناوين من خط وحجم كما توضع مساحة فارغة قبل وبعد كل </a:t>
            </a:r>
            <a:r>
              <a:rPr lang="en-US" baseline="0" dirty="0" smtClean="0"/>
              <a:t>heading</a:t>
            </a:r>
            <a:r>
              <a:rPr lang="ar-EG" baseline="0" dirty="0" smtClean="0"/>
              <a:t> تسمى </a:t>
            </a:r>
            <a:r>
              <a:rPr lang="en-US" baseline="0" dirty="0" smtClean="0"/>
              <a:t>margin</a:t>
            </a:r>
            <a:r>
              <a:rPr lang="ar-EG" baseline="0" dirty="0" smtClean="0"/>
              <a:t>. يمكن تغيير جميع هذه الصفات لاحقا باستخدام </a:t>
            </a:r>
            <a:r>
              <a:rPr lang="en-US" baseline="0" dirty="0" smtClean="0"/>
              <a:t>CSS style sheets</a:t>
            </a:r>
            <a:r>
              <a:rPr lang="ar-EG" baseline="0" dirty="0" smtClean="0"/>
              <a:t>.</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70548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لابد من استخدام </a:t>
            </a:r>
            <a:r>
              <a:rPr lang="en-US" dirty="0" smtClean="0"/>
              <a:t>Headings</a:t>
            </a:r>
            <a:r>
              <a:rPr lang="ar-EG" dirty="0" smtClean="0"/>
              <a:t> بحكمة واستخدامها لمعناها الحقيقي وهو تحديد هيكل مستند </a:t>
            </a:r>
            <a:r>
              <a:rPr lang="en-US" dirty="0" smtClean="0"/>
              <a:t>HTML</a:t>
            </a:r>
            <a:r>
              <a:rPr lang="ar-EG" dirty="0" smtClean="0"/>
              <a:t> من عناوين وليس بدافع تغيير الصفات الشكلية من حجم</a:t>
            </a:r>
            <a:r>
              <a:rPr lang="ar-EG" baseline="0" dirty="0" smtClean="0"/>
              <a:t> للخط لبعض العناصر.</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91585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dirty="0" smtClean="0"/>
              <a:t>عنصر </a:t>
            </a:r>
            <a:r>
              <a:rPr lang="en-US" dirty="0" smtClean="0"/>
              <a:t>Paragraph</a:t>
            </a:r>
            <a:r>
              <a:rPr lang="ar-EG" baseline="0" dirty="0" smtClean="0"/>
              <a:t> يستخدم لإضافة قطعة نصية لمستند </a:t>
            </a:r>
            <a:r>
              <a:rPr lang="en-US" baseline="0" dirty="0" smtClean="0"/>
              <a:t>HTML</a:t>
            </a:r>
            <a:r>
              <a:rPr lang="ar-EG" baseline="0" dirty="0" smtClean="0"/>
              <a:t> ويستخدم في ذلك وسم </a:t>
            </a:r>
            <a:r>
              <a:rPr lang="en-US" baseline="0" dirty="0" smtClean="0"/>
              <a:t>&lt;p&gt;</a:t>
            </a:r>
            <a:r>
              <a:rPr lang="ar-EG" baseline="0" dirty="0" smtClean="0"/>
              <a:t>كوسم البداية و </a:t>
            </a:r>
            <a:r>
              <a:rPr lang="en-US" baseline="0" dirty="0" smtClean="0"/>
              <a:t>&lt;/p&gt; </a:t>
            </a:r>
            <a:r>
              <a:rPr lang="ar-EG" baseline="0" dirty="0" smtClean="0"/>
              <a:t> كوسم النهاية.</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baseline="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baseline="0" dirty="0" smtClean="0"/>
              <a:t>استخدام </a:t>
            </a:r>
            <a:r>
              <a:rPr lang="en-US" baseline="0" dirty="0" smtClean="0"/>
              <a:t>&lt;p&gt;</a:t>
            </a:r>
            <a:r>
              <a:rPr lang="ar-EG" baseline="0" dirty="0" smtClean="0"/>
              <a:t> يضيف فراغ اضافي قبل وبعد القطعة النصية ويمكن تغيير ذلك لاحقا باستخدام </a:t>
            </a:r>
            <a:r>
              <a:rPr lang="en-US" baseline="0" dirty="0" smtClean="0"/>
              <a:t>CSS Style Sheets</a:t>
            </a:r>
            <a:r>
              <a:rPr lang="ar-EG" baseline="0" dirty="0" smtClean="0"/>
              <a:t>.</a:t>
            </a:r>
            <a:endParaRPr lang="en-US"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baseline="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baseline="0" dirty="0" smtClean="0"/>
              <a:t>لا يجوز استخدام </a:t>
            </a:r>
            <a:r>
              <a:rPr lang="en-US" baseline="0" dirty="0" smtClean="0"/>
              <a:t>&lt;p&gt;</a:t>
            </a:r>
            <a:r>
              <a:rPr lang="ar-EG" baseline="0" dirty="0" smtClean="0"/>
              <a:t> الفارغة لإضافة فراغ اضافي للمستند بل يمكن استخدام خاصية </a:t>
            </a:r>
            <a:r>
              <a:rPr lang="en-US" baseline="0" dirty="0" smtClean="0"/>
              <a:t>CSS margin</a:t>
            </a:r>
            <a:r>
              <a:rPr lang="ar-EG" baseline="0" dirty="0" smtClean="0"/>
              <a:t> لتحديد ذلك.</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baseline="0" dirty="0" smtClean="0"/>
          </a:p>
          <a:p>
            <a:r>
              <a:rPr lang="en-US" dirty="0" smtClean="0"/>
              <a:t> </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07510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يستخدم</a:t>
            </a:r>
            <a:r>
              <a:rPr lang="ar-EG" baseline="0" dirty="0" smtClean="0"/>
              <a:t> الوسم </a:t>
            </a:r>
            <a:r>
              <a:rPr lang="en-US" baseline="0" dirty="0" smtClean="0"/>
              <a:t>&lt;br&gt;</a:t>
            </a:r>
            <a:r>
              <a:rPr lang="ar-EG" baseline="0" dirty="0" smtClean="0"/>
              <a:t> لإضافة سطر جديد في مستند </a:t>
            </a:r>
            <a:r>
              <a:rPr lang="en-US" baseline="0" dirty="0" smtClean="0"/>
              <a:t>HTML</a:t>
            </a:r>
            <a:r>
              <a:rPr lang="ar-EG" baseline="0" dirty="0" smtClean="0"/>
              <a:t> مع التذكير بانه </a:t>
            </a:r>
            <a:r>
              <a:rPr lang="en-US" baseline="0" dirty="0" smtClean="0"/>
              <a:t>Empty element</a:t>
            </a:r>
            <a:r>
              <a:rPr lang="ar-EG" baseline="0" dirty="0" smtClean="0"/>
              <a:t> لا يملك وسم النهاية ولا يحوي اي محتوى.</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59137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يمكن اضافة</a:t>
            </a:r>
            <a:r>
              <a:rPr lang="ar-EG" baseline="0" dirty="0" smtClean="0"/>
              <a:t> خط افقي لفصل المحتويات عن بعض باستخدام وسم </a:t>
            </a:r>
            <a:r>
              <a:rPr lang="en-US" baseline="0" dirty="0" smtClean="0"/>
              <a:t>&lt;hr&gt;</a:t>
            </a:r>
            <a:r>
              <a:rPr lang="ar-EG" baseline="0" dirty="0" smtClean="0"/>
              <a:t> والذ يعد هو ايضا </a:t>
            </a:r>
            <a:r>
              <a:rPr lang="en-US" baseline="0" dirty="0" smtClean="0"/>
              <a:t>Empty element</a:t>
            </a:r>
            <a:r>
              <a:rPr lang="ar-EG" baseline="0" dirty="0" smtClean="0"/>
              <a:t>.</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845751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يعمل</a:t>
            </a:r>
            <a:r>
              <a:rPr lang="ar-EG" baseline="0" dirty="0" smtClean="0"/>
              <a:t> المتصفح على اعتبار اي عدد من الفراغات (ادخلها المستخدم باستخدام مفتاح </a:t>
            </a:r>
            <a:r>
              <a:rPr lang="en-US" baseline="0" dirty="0" smtClean="0"/>
              <a:t>space</a:t>
            </a:r>
            <a:r>
              <a:rPr lang="ar-EG" baseline="0" dirty="0" smtClean="0"/>
              <a:t> من لوحة المفاتيح او باستخدام مفتاح </a:t>
            </a:r>
            <a:r>
              <a:rPr lang="en-US" baseline="0" dirty="0" smtClean="0"/>
              <a:t>tab</a:t>
            </a:r>
            <a:r>
              <a:rPr lang="ar-EG" baseline="0" dirty="0" smtClean="0"/>
              <a:t>) على تجاهلها واعتبارها فراغا واحدا فقط.</a:t>
            </a:r>
          </a:p>
          <a:p>
            <a:pPr marL="171450" indent="-171450" algn="r" rtl="1">
              <a:buFont typeface="Arial" panose="020B0604020202020204" pitchFamily="34" charset="0"/>
              <a:buChar char="•"/>
            </a:pPr>
            <a:endParaRPr lang="ar-EG" baseline="0" dirty="0" smtClean="0"/>
          </a:p>
          <a:p>
            <a:pPr marL="171450" indent="-171450" algn="r" rtl="1">
              <a:buFont typeface="Arial" panose="020B0604020202020204" pitchFamily="34" charset="0"/>
              <a:buChar char="•"/>
            </a:pPr>
            <a:r>
              <a:rPr lang="ar-EG" baseline="0" dirty="0" smtClean="0"/>
              <a:t>كما يقوم المتصفح بتجاهل اي اسطر جديدة (يتم ادخالها باستخدام مفتاح </a:t>
            </a:r>
            <a:r>
              <a:rPr lang="en-US" baseline="0" dirty="0" smtClean="0"/>
              <a:t>enter</a:t>
            </a:r>
            <a:r>
              <a:rPr lang="ar-EG" baseline="0" dirty="0" smtClean="0"/>
              <a:t> من لوحة المفاتيح) واعتبارها فراغا واحدا.</a:t>
            </a:r>
          </a:p>
          <a:p>
            <a:pPr marL="171450" indent="-171450" algn="r" rtl="1">
              <a:buFont typeface="Arial" panose="020B0604020202020204" pitchFamily="34" charset="0"/>
              <a:buChar char="•"/>
            </a:pPr>
            <a:endParaRPr lang="en-US" dirty="0" smtClean="0"/>
          </a:p>
          <a:p>
            <a:pPr marL="171450" indent="-171450" algn="r" rtl="1">
              <a:buFont typeface="Arial" panose="020B0604020202020204" pitchFamily="34" charset="0"/>
              <a:buChar char="•"/>
            </a:pPr>
            <a:r>
              <a:rPr lang="ar-EG" dirty="0" smtClean="0"/>
              <a:t>وعليه</a:t>
            </a:r>
            <a:r>
              <a:rPr lang="ar-EG" baseline="0" dirty="0" smtClean="0"/>
              <a:t> </a:t>
            </a:r>
            <a:r>
              <a:rPr lang="ar-EG" dirty="0" smtClean="0"/>
              <a:t>يمكن استخدام  </a:t>
            </a:r>
            <a:r>
              <a:rPr lang="en-US" dirty="0" smtClean="0"/>
              <a:t>&amp;nbsp</a:t>
            </a:r>
            <a:r>
              <a:rPr lang="ar-EG" dirty="0" smtClean="0"/>
              <a:t> لإضافة فراغات اضافية يتم</a:t>
            </a:r>
            <a:r>
              <a:rPr lang="ar-EG" baseline="0" dirty="0" smtClean="0"/>
              <a:t> اظهارها على مستند </a:t>
            </a:r>
            <a:r>
              <a:rPr lang="en-US" baseline="0" dirty="0" smtClean="0"/>
              <a:t>HTML</a:t>
            </a:r>
            <a:r>
              <a:rPr lang="ar-EG" baseline="0" dirty="0" smtClean="0"/>
              <a:t> كما يمكن </a:t>
            </a:r>
            <a:r>
              <a:rPr lang="ar-EG" dirty="0" smtClean="0"/>
              <a:t>استخدام وسم</a:t>
            </a:r>
            <a:r>
              <a:rPr lang="ar-EG" baseline="0" dirty="0" smtClean="0"/>
              <a:t> </a:t>
            </a:r>
            <a:r>
              <a:rPr lang="en-US" dirty="0" smtClean="0"/>
              <a:t>&lt;br&gt;</a:t>
            </a:r>
            <a:r>
              <a:rPr lang="ar-EG" dirty="0" smtClean="0"/>
              <a:t> لإضافة اسطر فارغة جديدة.</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25575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dirty="0" smtClean="0"/>
              <a:t>ولإجبار</a:t>
            </a:r>
            <a:r>
              <a:rPr lang="ar-EG" baseline="0" dirty="0" smtClean="0"/>
              <a:t> المتصفح على اظهار النص بعدد فراغاته الاضافية او اسطره الفارغة كما هو يمكن استخدام الوسم </a:t>
            </a:r>
            <a:r>
              <a:rPr lang="en-US" baseline="0" dirty="0" smtClean="0"/>
              <a:t>&lt;pre&gt;</a:t>
            </a:r>
            <a:r>
              <a:rPr lang="ar-EG" baseline="0" dirty="0" smtClean="0"/>
              <a:t> الذي يظهر محتوى هذا العنصر كما هو تماما.</a:t>
            </a: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69983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endParaRPr lang="ar-EG" dirty="0" smtClean="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t>9</a:t>
            </a:fld>
            <a:endParaRPr lang="en-US"/>
          </a:p>
        </p:txBody>
      </p:sp>
    </p:spTree>
    <p:extLst>
      <p:ext uri="{BB962C8B-B14F-4D97-AF65-F5344CB8AC3E}">
        <p14:creationId xmlns:p14="http://schemas.microsoft.com/office/powerpoint/2010/main" val="23318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r" rtl="1">
              <a:buFont typeface="Arial" panose="020B0604020202020204" pitchFamily="34" charset="0"/>
              <a:buNone/>
            </a:pP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t>10</a:t>
            </a:fld>
            <a:endParaRPr lang="en-US"/>
          </a:p>
        </p:txBody>
      </p:sp>
    </p:spTree>
    <p:extLst>
      <p:ext uri="{BB962C8B-B14F-4D97-AF65-F5344CB8AC3E}">
        <p14:creationId xmlns:p14="http://schemas.microsoft.com/office/powerpoint/2010/main" val="329175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r" rtl="1">
              <a:buFont typeface="Arial" panose="020B0604020202020204" pitchFamily="34" charset="0"/>
              <a:buNone/>
            </a:pP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t>11</a:t>
            </a:fld>
            <a:endParaRPr lang="en-US"/>
          </a:p>
        </p:txBody>
      </p:sp>
    </p:spTree>
    <p:extLst>
      <p:ext uri="{BB962C8B-B14F-4D97-AF65-F5344CB8AC3E}">
        <p14:creationId xmlns:p14="http://schemas.microsoft.com/office/powerpoint/2010/main" val="35725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r" rtl="1">
              <a:buFont typeface="Arial" panose="020B0604020202020204" pitchFamily="34" charset="0"/>
              <a:buNone/>
            </a:pP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t>12</a:t>
            </a:fld>
            <a:endParaRPr lang="en-US"/>
          </a:p>
        </p:txBody>
      </p:sp>
    </p:spTree>
    <p:extLst>
      <p:ext uri="{BB962C8B-B14F-4D97-AF65-F5344CB8AC3E}">
        <p14:creationId xmlns:p14="http://schemas.microsoft.com/office/powerpoint/2010/main" val="35725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t>13</a:t>
            </a:fld>
            <a:endParaRPr lang="en-US"/>
          </a:p>
        </p:txBody>
      </p:sp>
    </p:spTree>
    <p:extLst>
      <p:ext uri="{BB962C8B-B14F-4D97-AF65-F5344CB8AC3E}">
        <p14:creationId xmlns:p14="http://schemas.microsoft.com/office/powerpoint/2010/main" val="416697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endParaRPr lang="ar-EG" baseline="0" dirty="0" smtClean="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t>14</a:t>
            </a:fld>
            <a:endParaRPr lang="en-US"/>
          </a:p>
        </p:txBody>
      </p:sp>
    </p:spTree>
    <p:extLst>
      <p:ext uri="{BB962C8B-B14F-4D97-AF65-F5344CB8AC3E}">
        <p14:creationId xmlns:p14="http://schemas.microsoft.com/office/powerpoint/2010/main" val="372615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r" rtl="1">
              <a:buFont typeface="Arial" panose="020B0604020202020204" pitchFamily="34" charset="0"/>
              <a:buChar char="•"/>
            </a:pPr>
            <a:r>
              <a:rPr lang="ar-EG" sz="1200" b="0" i="0" kern="1200" dirty="0" smtClean="0">
                <a:solidFill>
                  <a:schemeClr val="tx1"/>
                </a:solidFill>
                <a:effectLst/>
                <a:latin typeface="+mn-lt"/>
                <a:ea typeface="+mn-ea"/>
                <a:cs typeface="+mn-cs"/>
              </a:rPr>
              <a:t>هذه</a:t>
            </a:r>
            <a:r>
              <a:rPr lang="ar-EG" sz="1200" b="0" i="0" kern="1200" baseline="0" dirty="0" smtClean="0">
                <a:solidFill>
                  <a:schemeClr val="tx1"/>
                </a:solidFill>
                <a:effectLst/>
                <a:latin typeface="+mn-lt"/>
                <a:ea typeface="+mn-ea"/>
                <a:cs typeface="+mn-cs"/>
              </a:rPr>
              <a:t> القائمة تضم ما يمكن عمله باستخدام </a:t>
            </a:r>
            <a:r>
              <a:rPr lang="en-US" sz="1200" b="0" i="0" kern="1200" baseline="0" dirty="0" smtClean="0">
                <a:solidFill>
                  <a:schemeClr val="tx1"/>
                </a:solidFill>
                <a:effectLst/>
                <a:latin typeface="+mn-lt"/>
                <a:ea typeface="+mn-ea"/>
                <a:cs typeface="+mn-cs"/>
              </a:rPr>
              <a:t>HTML</a:t>
            </a:r>
            <a:r>
              <a:rPr lang="ar-EG" sz="1200" b="0" i="0" kern="1200" baseline="0" dirty="0" smtClean="0">
                <a:solidFill>
                  <a:schemeClr val="tx1"/>
                </a:solidFill>
                <a:effectLst/>
                <a:latin typeface="+mn-lt"/>
                <a:ea typeface="+mn-ea"/>
                <a:cs typeface="+mn-cs"/>
              </a:rPr>
              <a:t> كعرض النصوص والصور والجداول والقوائم، لكن القائمة لا تتوقف هنا فهناك العديد من المزايا لم تذكر هنا.</a:t>
            </a:r>
            <a:endParaRPr lang="en-US"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endParaRPr lang="ar-EG"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r>
              <a:rPr lang="ar-EG" sz="1200" b="0" i="0" kern="1200" baseline="0" dirty="0" smtClean="0">
                <a:solidFill>
                  <a:schemeClr val="tx1"/>
                </a:solidFill>
                <a:effectLst/>
                <a:latin typeface="+mn-lt"/>
                <a:ea typeface="+mn-ea"/>
                <a:cs typeface="+mn-cs"/>
              </a:rPr>
              <a:t>وكما ذكر سابقا في المقدمة، فان </a:t>
            </a:r>
            <a:r>
              <a:rPr lang="en-US" sz="1200" b="0" i="0" kern="1200" baseline="0" dirty="0" smtClean="0">
                <a:solidFill>
                  <a:schemeClr val="tx1"/>
                </a:solidFill>
                <a:effectLst/>
                <a:latin typeface="+mn-lt"/>
                <a:ea typeface="+mn-ea"/>
                <a:cs typeface="+mn-cs"/>
              </a:rPr>
              <a:t>HTML</a:t>
            </a:r>
            <a:r>
              <a:rPr lang="ar-EG" sz="1200" b="0" i="0" kern="1200" baseline="0" dirty="0" smtClean="0">
                <a:solidFill>
                  <a:schemeClr val="tx1"/>
                </a:solidFill>
                <a:effectLst/>
                <a:latin typeface="+mn-lt"/>
                <a:ea typeface="+mn-ea"/>
                <a:cs typeface="+mn-cs"/>
              </a:rPr>
              <a:t> هي </a:t>
            </a:r>
            <a:r>
              <a:rPr lang="en-US" sz="1200" b="0" i="0" kern="1200" baseline="0" dirty="0" smtClean="0">
                <a:solidFill>
                  <a:schemeClr val="tx1"/>
                </a:solidFill>
                <a:effectLst/>
                <a:latin typeface="+mn-lt"/>
                <a:ea typeface="+mn-ea"/>
                <a:cs typeface="+mn-cs"/>
              </a:rPr>
              <a:t>Markup language</a:t>
            </a:r>
            <a:r>
              <a:rPr lang="ar-EG" sz="1200" b="0" i="0" kern="1200" baseline="0" dirty="0" smtClean="0">
                <a:solidFill>
                  <a:schemeClr val="tx1"/>
                </a:solidFill>
                <a:effectLst/>
                <a:latin typeface="+mn-lt"/>
                <a:ea typeface="+mn-ea"/>
                <a:cs typeface="+mn-cs"/>
              </a:rPr>
              <a:t> وليست </a:t>
            </a:r>
            <a:r>
              <a:rPr lang="en-US" sz="1200" b="0" i="0" kern="1200" baseline="0" dirty="0" smtClean="0">
                <a:solidFill>
                  <a:schemeClr val="tx1"/>
                </a:solidFill>
                <a:effectLst/>
                <a:latin typeface="+mn-lt"/>
                <a:ea typeface="+mn-ea"/>
                <a:cs typeface="+mn-cs"/>
              </a:rPr>
              <a:t>programming language</a:t>
            </a:r>
            <a:r>
              <a:rPr lang="ar-EG" sz="1200" b="0" i="0" kern="1200" baseline="0" dirty="0" smtClean="0">
                <a:solidFill>
                  <a:schemeClr val="tx1"/>
                </a:solidFill>
                <a:effectLst/>
                <a:latin typeface="+mn-lt"/>
                <a:ea typeface="+mn-ea"/>
                <a:cs typeface="+mn-cs"/>
              </a:rPr>
              <a:t> كما هو الحال مع </a:t>
            </a:r>
            <a:r>
              <a:rPr lang="en-US" sz="1200" b="0" i="0" kern="1200" baseline="0" dirty="0" smtClean="0">
                <a:solidFill>
                  <a:schemeClr val="tx1"/>
                </a:solidFill>
                <a:effectLst/>
                <a:latin typeface="+mn-lt"/>
                <a:ea typeface="+mn-ea"/>
                <a:cs typeface="+mn-cs"/>
              </a:rPr>
              <a:t>Java</a:t>
            </a:r>
            <a:r>
              <a:rPr lang="ar-EG" sz="1200" b="0" i="0" kern="1200" baseline="0" dirty="0" smtClean="0">
                <a:solidFill>
                  <a:schemeClr val="tx1"/>
                </a:solidFill>
                <a:effectLst/>
                <a:latin typeface="+mn-lt"/>
                <a:ea typeface="+mn-ea"/>
                <a:cs typeface="+mn-cs"/>
              </a:rPr>
              <a:t> و </a:t>
            </a:r>
            <a:r>
              <a:rPr lang="en-US" sz="1200" b="0" i="0" kern="1200" baseline="0" dirty="0" smtClean="0">
                <a:solidFill>
                  <a:schemeClr val="tx1"/>
                </a:solidFill>
                <a:effectLst/>
                <a:latin typeface="+mn-lt"/>
                <a:ea typeface="+mn-ea"/>
                <a:cs typeface="+mn-cs"/>
              </a:rPr>
              <a:t>Ruby</a:t>
            </a:r>
            <a:r>
              <a:rPr lang="ar-EG" sz="1200" b="0" i="0" kern="1200" baseline="0" dirty="0" smtClean="0">
                <a:solidFill>
                  <a:schemeClr val="tx1"/>
                </a:solidFill>
                <a:effectLst/>
                <a:latin typeface="+mn-lt"/>
                <a:ea typeface="+mn-ea"/>
                <a:cs typeface="+mn-cs"/>
              </a:rPr>
              <a:t> و غيره.</a:t>
            </a:r>
            <a:endParaRPr lang="en-US"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endParaRPr lang="ar-EG" sz="1200" b="0" i="0" kern="1200" baseline="0" dirty="0" smtClean="0">
              <a:solidFill>
                <a:schemeClr val="tx1"/>
              </a:solidFill>
              <a:effectLst/>
              <a:latin typeface="+mn-lt"/>
              <a:ea typeface="+mn-ea"/>
              <a:cs typeface="+mn-cs"/>
            </a:endParaRPr>
          </a:p>
          <a:p>
            <a:pPr marL="171450" indent="-171450" algn="r" rtl="1">
              <a:buFont typeface="Arial" panose="020B0604020202020204" pitchFamily="34" charset="0"/>
              <a:buChar char="•"/>
            </a:pPr>
            <a:r>
              <a:rPr lang="ar-EG" sz="1200" b="0" i="0" kern="1200" baseline="0" dirty="0" smtClean="0">
                <a:solidFill>
                  <a:schemeClr val="tx1"/>
                </a:solidFill>
                <a:effectLst/>
                <a:latin typeface="+mn-lt"/>
                <a:ea typeface="+mn-ea"/>
                <a:cs typeface="+mn-cs"/>
              </a:rPr>
              <a:t>وعليه لعرض صفحات </a:t>
            </a:r>
            <a:r>
              <a:rPr lang="en-US" sz="1200" b="0" i="0" kern="1200" baseline="0" dirty="0" smtClean="0">
                <a:solidFill>
                  <a:schemeClr val="tx1"/>
                </a:solidFill>
                <a:effectLst/>
                <a:latin typeface="+mn-lt"/>
                <a:ea typeface="+mn-ea"/>
                <a:cs typeface="+mn-cs"/>
              </a:rPr>
              <a:t>html</a:t>
            </a:r>
            <a:r>
              <a:rPr lang="ar-EG" sz="1200" b="0" i="0" kern="1200" baseline="0" dirty="0" smtClean="0">
                <a:solidFill>
                  <a:schemeClr val="tx1"/>
                </a:solidFill>
                <a:effectLst/>
                <a:latin typeface="+mn-lt"/>
                <a:ea typeface="+mn-ea"/>
                <a:cs typeface="+mn-cs"/>
              </a:rPr>
              <a:t> فانت تحتاج الى متصفح الذي لا يظهر </a:t>
            </a:r>
            <a:r>
              <a:rPr lang="en-US" sz="1200" b="0" i="0" kern="1200" baseline="0" dirty="0" smtClean="0">
                <a:solidFill>
                  <a:schemeClr val="tx1"/>
                </a:solidFill>
                <a:effectLst/>
                <a:latin typeface="+mn-lt"/>
                <a:ea typeface="+mn-ea"/>
                <a:cs typeface="+mn-cs"/>
              </a:rPr>
              <a:t>html tags</a:t>
            </a:r>
            <a:r>
              <a:rPr lang="ar-EG" sz="1200" b="0" i="0" kern="1200" baseline="0" dirty="0" smtClean="0">
                <a:solidFill>
                  <a:schemeClr val="tx1"/>
                </a:solidFill>
                <a:effectLst/>
                <a:latin typeface="+mn-lt"/>
                <a:ea typeface="+mn-ea"/>
                <a:cs typeface="+mn-cs"/>
              </a:rPr>
              <a:t> بل يستخدمها لتفسير المحتوى.</a:t>
            </a:r>
          </a:p>
          <a:p>
            <a:pPr marL="171450" indent="-171450" algn="r" rtl="1">
              <a:buFont typeface="Arial" panose="020B0604020202020204" pitchFamily="34" charset="0"/>
              <a:buChar char="•"/>
            </a:pPr>
            <a:endParaRPr lang="en-US" dirty="0"/>
          </a:p>
        </p:txBody>
      </p:sp>
      <p:sp>
        <p:nvSpPr>
          <p:cNvPr id="4" name="عنصر نائب لرقم الشريحة 3"/>
          <p:cNvSpPr>
            <a:spLocks noGrp="1"/>
          </p:cNvSpPr>
          <p:nvPr>
            <p:ph type="sldNum" sz="quarter" idx="10"/>
          </p:nvPr>
        </p:nvSpPr>
        <p:spPr/>
        <p:txBody>
          <a:bodyPr/>
          <a:lstStyle/>
          <a:p>
            <a:fld id="{D41E6D9C-19BD-410C-A3CB-C224C2EAC07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1293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400800" y="6355080"/>
            <a:ext cx="2286000" cy="365760"/>
          </a:xfrm>
        </p:spPr>
        <p:txBody>
          <a:bodyPr/>
          <a:lstStyle>
            <a:lvl1pPr>
              <a:defRPr sz="1400"/>
            </a:lvl1pPr>
          </a:lstStyle>
          <a:p>
            <a:r>
              <a:rPr lang="en-US" smtClean="0"/>
              <a:t>by:  Fatima Ben Lashihar</a:t>
            </a:r>
            <a:endParaRPr lang="en-US"/>
          </a:p>
        </p:txBody>
      </p:sp>
      <p:sp>
        <p:nvSpPr>
          <p:cNvPr id="17" name="عنصر نائب للتذييل 16"/>
          <p:cNvSpPr>
            <a:spLocks noGrp="1"/>
          </p:cNvSpPr>
          <p:nvPr>
            <p:ph type="ftr" sz="quarter" idx="11"/>
          </p:nvPr>
        </p:nvSpPr>
        <p:spPr>
          <a:xfrm>
            <a:off x="2898648" y="6355080"/>
            <a:ext cx="3474720" cy="365760"/>
          </a:xfrm>
        </p:spPr>
        <p:txBody>
          <a:bodyPr/>
          <a:lstStyle/>
          <a:p>
            <a:endParaRPr lang="en-US"/>
          </a:p>
        </p:txBody>
      </p:sp>
      <p:sp>
        <p:nvSpPr>
          <p:cNvPr id="29" name="عنصر نائب لرقم الشريحة 28"/>
          <p:cNvSpPr>
            <a:spLocks noGrp="1"/>
          </p:cNvSpPr>
          <p:nvPr>
            <p:ph type="sldNum" sz="quarter" idx="12"/>
          </p:nvPr>
        </p:nvSpPr>
        <p:spPr>
          <a:xfrm>
            <a:off x="1216152" y="6355080"/>
            <a:ext cx="1219200" cy="365760"/>
          </a:xfrm>
        </p:spPr>
        <p:txBody>
          <a:bodyPr/>
          <a:lstStyle/>
          <a:p>
            <a:fld id="{DF9D59DE-9BC3-4C1E-BF61-38F2481D8D0B}" type="slidenum">
              <a:rPr lang="en-US" smtClean="0"/>
              <a:t>‹#›</a:t>
            </a:fld>
            <a:endParaRPr lang="en-US"/>
          </a:p>
        </p:txBody>
      </p:sp>
      <p:sp>
        <p:nvSpPr>
          <p:cNvPr id="21" name="مستطيل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مستطيل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مستطيل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r>
              <a:rPr lang="en-US" smtClean="0"/>
              <a:t>by:  Fatima Ben Lashihar</a:t>
            </a:r>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9D59DE-9BC3-4C1E-BF61-38F2481D8D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r>
              <a:rPr lang="en-US" smtClean="0"/>
              <a:t>by:  Fatima Ben Lashihar</a:t>
            </a:r>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9D59DE-9BC3-4C1E-BF61-38F2481D8D0B}" type="slidenum">
              <a:rPr lang="en-US" smtClean="0"/>
              <a:t>‹#›</a:t>
            </a:fld>
            <a:endParaRPr lang="en-US"/>
          </a:p>
        </p:txBody>
      </p:sp>
      <p:sp>
        <p:nvSpPr>
          <p:cNvPr id="7" name="رابط مستقيم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مثلث متساوي الساقين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4180277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17613309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25257474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6" name="Footer Placeholder 5"/>
          <p:cNvSpPr>
            <a:spLocks noGrp="1"/>
          </p:cNvSpPr>
          <p:nvPr>
            <p:ph type="ftr" sz="quarter" idx="11"/>
          </p:nvPr>
        </p:nvSpPr>
        <p:spPr/>
        <p:txBody>
          <a:bodyPr/>
          <a:lstStyle/>
          <a:p>
            <a:endParaRPr lang="en-US" dirty="0">
              <a:solidFill>
                <a:srgbClr val="DEDEE0"/>
              </a:solidFill>
            </a:endParaRPr>
          </a:p>
        </p:txBody>
      </p:sp>
      <p:sp>
        <p:nvSpPr>
          <p:cNvPr id="7" name="Slide Number Placeholder 6"/>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521176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8" name="Footer Placeholder 7"/>
          <p:cNvSpPr>
            <a:spLocks noGrp="1"/>
          </p:cNvSpPr>
          <p:nvPr>
            <p:ph type="ftr" sz="quarter" idx="11"/>
          </p:nvPr>
        </p:nvSpPr>
        <p:spPr/>
        <p:txBody>
          <a:bodyPr/>
          <a:lstStyle/>
          <a:p>
            <a:endParaRPr lang="en-US" dirty="0">
              <a:solidFill>
                <a:srgbClr val="DEDEE0"/>
              </a:solidFill>
            </a:endParaRPr>
          </a:p>
        </p:txBody>
      </p:sp>
      <p:sp>
        <p:nvSpPr>
          <p:cNvPr id="9" name="Slide Number Placeholder 8"/>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11786612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4" name="Footer Placeholder 3"/>
          <p:cNvSpPr>
            <a:spLocks noGrp="1"/>
          </p:cNvSpPr>
          <p:nvPr>
            <p:ph type="ftr" sz="quarter" idx="11"/>
          </p:nvPr>
        </p:nvSpPr>
        <p:spPr/>
        <p:txBody>
          <a:bodyPr/>
          <a:lstStyle/>
          <a:p>
            <a:endParaRPr lang="en-US" dirty="0">
              <a:solidFill>
                <a:srgbClr val="DEDEE0"/>
              </a:solidFill>
            </a:endParaRPr>
          </a:p>
        </p:txBody>
      </p:sp>
      <p:sp>
        <p:nvSpPr>
          <p:cNvPr id="5" name="Slide Number Placeholder 4"/>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38121161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3" name="Footer Placeholder 2"/>
          <p:cNvSpPr>
            <a:spLocks noGrp="1"/>
          </p:cNvSpPr>
          <p:nvPr>
            <p:ph type="ftr" sz="quarter" idx="11"/>
          </p:nvPr>
        </p:nvSpPr>
        <p:spPr/>
        <p:txBody>
          <a:bodyPr/>
          <a:lstStyle/>
          <a:p>
            <a:endParaRPr lang="en-US" dirty="0">
              <a:solidFill>
                <a:srgbClr val="DEDEE0"/>
              </a:solidFill>
            </a:endParaRPr>
          </a:p>
        </p:txBody>
      </p:sp>
      <p:sp>
        <p:nvSpPr>
          <p:cNvPr id="4" name="Slide Number Placeholder 3"/>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21524149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6" name="Footer Placeholder 5"/>
          <p:cNvSpPr>
            <a:spLocks noGrp="1"/>
          </p:cNvSpPr>
          <p:nvPr>
            <p:ph type="ftr" sz="quarter" idx="11"/>
          </p:nvPr>
        </p:nvSpPr>
        <p:spPr/>
        <p:txBody>
          <a:bodyPr/>
          <a:lstStyle/>
          <a:p>
            <a:endParaRPr lang="en-US" dirty="0">
              <a:solidFill>
                <a:srgbClr val="DEDEE0"/>
              </a:solidFill>
            </a:endParaRPr>
          </a:p>
        </p:txBody>
      </p:sp>
      <p:sp>
        <p:nvSpPr>
          <p:cNvPr id="7" name="Slide Number Placeholder 6"/>
          <p:cNvSpPr>
            <a:spLocks noGrp="1"/>
          </p:cNvSpPr>
          <p:nvPr>
            <p:ph type="sldNum" sz="quarter" idx="12"/>
          </p:nvPr>
        </p:nvSpPr>
        <p:spPr/>
        <p:txBody>
          <a:bodyPr/>
          <a:lstStyle/>
          <a:p>
            <a:fld id="{65BF22A5-F32C-4743-88AC-AEE51D76D060}"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963657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r>
              <a:rPr lang="en-US" smtClean="0"/>
              <a:t>by:  Fatima Ben Lashihar</a:t>
            </a:r>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F9D59DE-9BC3-4C1E-BF61-38F2481D8D0B}" type="slidenum">
              <a:rPr lang="en-US" smtClean="0"/>
              <a:t>‹#›</a:t>
            </a:fld>
            <a:endParaRPr lang="en-US"/>
          </a:p>
        </p:txBody>
      </p:sp>
      <p:sp>
        <p:nvSpPr>
          <p:cNvPr id="8" name="عنصر نائب للمحتوى 7"/>
          <p:cNvSpPr>
            <a:spLocks noGrp="1"/>
          </p:cNvSpPr>
          <p:nvPr>
            <p:ph sz="quarter" idx="1"/>
          </p:nvPr>
        </p:nvSpPr>
        <p:spPr>
          <a:xfrm>
            <a:off x="457200" y="1219200"/>
            <a:ext cx="82296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9" name="Slide Number Placeholder 8"/>
          <p:cNvSpPr>
            <a:spLocks noGrp="1"/>
          </p:cNvSpPr>
          <p:nvPr>
            <p:ph type="sldNum" sz="quarter" idx="11"/>
          </p:nvPr>
        </p:nvSpPr>
        <p:spPr/>
        <p:txBody>
          <a:bodyPr/>
          <a:lstStyle/>
          <a:p>
            <a:fld id="{65BF22A5-F32C-4743-88AC-AEE51D76D060}"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EDEE0"/>
              </a:solidFill>
            </a:endParaRPr>
          </a:p>
        </p:txBody>
      </p:sp>
    </p:spTree>
    <p:extLst>
      <p:ext uri="{BB962C8B-B14F-4D97-AF65-F5344CB8AC3E}">
        <p14:creationId xmlns:p14="http://schemas.microsoft.com/office/powerpoint/2010/main" val="33946298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7832116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
        <p:nvSpPr>
          <p:cNvPr id="5" name="Footer Placeholder 4"/>
          <p:cNvSpPr>
            <a:spLocks noGrp="1"/>
          </p:cNvSpPr>
          <p:nvPr>
            <p:ph type="ftr" sz="quarter" idx="11"/>
          </p:nvPr>
        </p:nvSpPr>
        <p:spPr/>
        <p:txBody>
          <a:bodyPr/>
          <a:lstStyle/>
          <a:p>
            <a:endParaRPr lang="en-US" dirty="0">
              <a:solidFill>
                <a:srgbClr val="DEDEE0"/>
              </a:solidFill>
            </a:endParaRPr>
          </a:p>
        </p:txBody>
      </p:sp>
      <p:sp>
        <p:nvSpPr>
          <p:cNvPr id="6" name="Slide Number Placeholder 5"/>
          <p:cNvSpPr>
            <a:spLocks noGrp="1"/>
          </p:cNvSpPr>
          <p:nvPr>
            <p:ph type="sldNum" sz="quarter" idx="12"/>
          </p:nvPr>
        </p:nvSpPr>
        <p:spPr/>
        <p:txBody>
          <a:bodyPr/>
          <a:lstStyle/>
          <a:p>
            <a:fld id="{65BF22A5-F32C-4743-88AC-AEE51D76D060}" type="slidenum">
              <a:rPr lang="en-US" smtClean="0"/>
              <a:pPr/>
              <a:t>‹#›</a:t>
            </a:fld>
            <a:endParaRPr lang="en-US" dirty="0"/>
          </a:p>
        </p:txBody>
      </p:sp>
    </p:spTree>
    <p:extLst>
      <p:ext uri="{BB962C8B-B14F-4D97-AF65-F5344CB8AC3E}">
        <p14:creationId xmlns:p14="http://schemas.microsoft.com/office/powerpoint/2010/main" val="16928175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400800" y="6355080"/>
            <a:ext cx="2286000" cy="365760"/>
          </a:xfrm>
        </p:spPr>
        <p:txBody>
          <a:bodyPr/>
          <a:lstStyle/>
          <a:p>
            <a:r>
              <a:rPr lang="en-US" smtClean="0"/>
              <a:t>by:  Fatima Ben Lashihar</a:t>
            </a:r>
            <a:endParaRPr lang="en-US"/>
          </a:p>
        </p:txBody>
      </p:sp>
      <p:sp>
        <p:nvSpPr>
          <p:cNvPr id="5" name="عنصر نائب للتذييل 4"/>
          <p:cNvSpPr>
            <a:spLocks noGrp="1"/>
          </p:cNvSpPr>
          <p:nvPr>
            <p:ph type="ftr" sz="quarter" idx="11"/>
          </p:nvPr>
        </p:nvSpPr>
        <p:spPr>
          <a:xfrm>
            <a:off x="2898648" y="6355080"/>
            <a:ext cx="3474720" cy="365760"/>
          </a:xfrm>
        </p:spPr>
        <p:txBody>
          <a:bodyPr/>
          <a:lstStyle/>
          <a:p>
            <a:endParaRPr lang="en-US"/>
          </a:p>
        </p:txBody>
      </p:sp>
      <p:sp>
        <p:nvSpPr>
          <p:cNvPr id="6" name="عنصر نائب لرقم الشريحة 5"/>
          <p:cNvSpPr>
            <a:spLocks noGrp="1"/>
          </p:cNvSpPr>
          <p:nvPr>
            <p:ph type="sldNum" sz="quarter" idx="12"/>
          </p:nvPr>
        </p:nvSpPr>
        <p:spPr>
          <a:xfrm>
            <a:off x="1069848" y="6355080"/>
            <a:ext cx="1520952" cy="365760"/>
          </a:xfrm>
        </p:spPr>
        <p:txBody>
          <a:bodyPr/>
          <a:lstStyle/>
          <a:p>
            <a:fld id="{DF9D59DE-9BC3-4C1E-BF61-38F2481D8D0B}" type="slidenum">
              <a:rPr lang="en-US" smtClean="0"/>
              <a:t>‹#›</a:t>
            </a:fld>
            <a:endParaRPr lang="en-US"/>
          </a:p>
        </p:txBody>
      </p:sp>
      <p:sp>
        <p:nvSpPr>
          <p:cNvPr id="7" name="مستطيل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F9D59DE-9BC3-4C1E-BF61-38F2481D8D0B}" type="slidenum">
              <a:rPr lang="en-US" smtClean="0"/>
              <a:t>‹#›</a:t>
            </a:fld>
            <a:endParaRPr lang="en-US"/>
          </a:p>
        </p:txBody>
      </p:sp>
      <p:sp>
        <p:nvSpPr>
          <p:cNvPr id="9" name="عنصر نائب للمحتوى 8"/>
          <p:cNvSpPr>
            <a:spLocks noGrp="1"/>
          </p:cNvSpPr>
          <p:nvPr>
            <p:ph sz="quarter" idx="1"/>
          </p:nvPr>
        </p:nvSpPr>
        <p:spPr>
          <a:xfrm>
            <a:off x="457200" y="1219200"/>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632198" y="1216152"/>
            <a:ext cx="4041648"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r>
              <a:rPr lang="en-US" smtClean="0"/>
              <a:t>by:  Fatima Ben Lashihar</a:t>
            </a:r>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F9D59DE-9BC3-4C1E-BF61-38F2481D8D0B}" type="slidenum">
              <a:rPr lang="en-US" smtClean="0"/>
              <a:t>‹#›</a:t>
            </a:fld>
            <a:endParaRPr lang="en-US"/>
          </a:p>
        </p:txBody>
      </p:sp>
      <p:sp>
        <p:nvSpPr>
          <p:cNvPr id="11" name="عنصر نائب للمحتوى 10"/>
          <p:cNvSpPr>
            <a:spLocks noGrp="1"/>
          </p:cNvSpPr>
          <p:nvPr>
            <p:ph sz="quarter" idx="2"/>
          </p:nvPr>
        </p:nvSpPr>
        <p:spPr>
          <a:xfrm>
            <a:off x="457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648200" y="2133600"/>
            <a:ext cx="40386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r>
              <a:rPr lang="en-US" smtClean="0"/>
              <a:t>by:  Fatima Ben Lashihar</a:t>
            </a:r>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F9D59DE-9BC3-4C1E-BF61-38F2481D8D0B}" type="slidenum">
              <a:rPr lang="en-US" smtClean="0"/>
              <a:t>‹#›</a:t>
            </a:fld>
            <a:endParaRPr lang="en-US"/>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smtClean="0"/>
              <a:t>by:  Fatima Ben Lashihar</a:t>
            </a:r>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a:t>
            </a:fld>
            <a:endParaRPr lang="en-US"/>
          </a:p>
        </p:txBody>
      </p:sp>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مثلث متساوي الساقين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F9D59DE-9BC3-4C1E-BF61-38F2481D8D0B}" type="slidenum">
              <a:rPr lang="en-US" smtClean="0"/>
              <a:t>‹#›</a:t>
            </a:fld>
            <a:endParaRPr lang="en-US"/>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رابط مستقيم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محتوى 11"/>
          <p:cNvSpPr>
            <a:spLocks noGrp="1"/>
          </p:cNvSpPr>
          <p:nvPr>
            <p:ph sz="quarter" idx="1"/>
          </p:nvPr>
        </p:nvSpPr>
        <p:spPr>
          <a:xfrm>
            <a:off x="304800" y="304800"/>
            <a:ext cx="5715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F9D59DE-9BC3-4C1E-BF61-38F2481D8D0B}" type="slidenum">
              <a:rPr lang="en-US" smtClean="0"/>
              <a:t>‹#›</a:t>
            </a:fld>
            <a:endParaRPr lang="en-US"/>
          </a:p>
        </p:txBody>
      </p:sp>
      <p:sp>
        <p:nvSpPr>
          <p:cNvPr id="8" name="رابط مستقيم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مثلث متساوي الساقين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152400"/>
            <a:ext cx="82296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smtClean="0"/>
              <a:t>by:  Fatima Ben Lashihar</a:t>
            </a:r>
            <a:endParaRPr lang="en-US"/>
          </a:p>
        </p:txBody>
      </p:sp>
      <p:sp>
        <p:nvSpPr>
          <p:cNvPr id="3" name="عنصر نائب للتذييل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عنصر نائب لرقم الشريحة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F9D59DE-9BC3-4C1E-BF61-38F2481D8D0B}" type="slidenum">
              <a:rPr lang="en-US" smtClean="0"/>
              <a:t>‹#›</a:t>
            </a:fld>
            <a:endParaRPr lang="en-US"/>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BF22A5-F32C-4743-88AC-AEE51D76D060}"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EDEE0"/>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8709820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validator.w3.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3schools.com/tags/tag_br.asp"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Welcom.htm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pPr algn="ctr"/>
            <a:r>
              <a:rPr lang="en-US" sz="2400" b="1" dirty="0" smtClean="0"/>
              <a:t>Introduction to Internet Programming</a:t>
            </a:r>
            <a:br>
              <a:rPr lang="en-US" sz="2400" b="1" dirty="0" smtClean="0"/>
            </a:br>
            <a:r>
              <a:rPr lang="en-US" sz="2400" b="1" dirty="0" smtClean="0"/>
              <a:t>ITGS226 -- F2023 </a:t>
            </a:r>
            <a:r>
              <a:rPr lang="en-US" sz="2400" b="1" dirty="0"/>
              <a:t/>
            </a:r>
            <a:br>
              <a:rPr lang="en-US" sz="2400" b="1" dirty="0"/>
            </a:br>
            <a:endParaRPr lang="en-US" sz="2400" b="1" dirty="0"/>
          </a:p>
        </p:txBody>
      </p:sp>
      <p:sp>
        <p:nvSpPr>
          <p:cNvPr id="3" name="عنوان فرعي 2"/>
          <p:cNvSpPr>
            <a:spLocks noGrp="1"/>
          </p:cNvSpPr>
          <p:nvPr>
            <p:ph type="subTitle" idx="1"/>
          </p:nvPr>
        </p:nvSpPr>
        <p:spPr/>
        <p:txBody>
          <a:bodyPr>
            <a:normAutofit/>
          </a:bodyPr>
          <a:lstStyle/>
          <a:p>
            <a:pPr algn="l"/>
            <a:r>
              <a:rPr lang="en-US" dirty="0"/>
              <a:t>INTRODUCTION</a:t>
            </a:r>
          </a:p>
          <a:p>
            <a:pPr algn="l"/>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914401"/>
            <a:ext cx="895350" cy="884606"/>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914400"/>
            <a:ext cx="1170889" cy="1034186"/>
          </a:xfrm>
          <a:prstGeom prst="rect">
            <a:avLst/>
          </a:prstGeom>
        </p:spPr>
      </p:pic>
      <p:sp>
        <p:nvSpPr>
          <p:cNvPr id="7" name="مربع نص 6"/>
          <p:cNvSpPr txBox="1"/>
          <p:nvPr/>
        </p:nvSpPr>
        <p:spPr>
          <a:xfrm>
            <a:off x="1898370" y="1314271"/>
            <a:ext cx="5150130" cy="1446550"/>
          </a:xfrm>
          <a:prstGeom prst="rect">
            <a:avLst/>
          </a:prstGeom>
          <a:noFill/>
        </p:spPr>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University of Tripoli</a:t>
            </a: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Faculty of Information Technology</a:t>
            </a:r>
          </a:p>
          <a:p>
            <a:pPr algn="ctr">
              <a:lnSpc>
                <a:spcPct val="200000"/>
              </a:lnSpc>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Department of Software Engineering</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76999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TERMINOLOGIES </a:t>
            </a:r>
            <a:r>
              <a:rPr lang="en-US" sz="2000" dirty="0" smtClean="0">
                <a:solidFill>
                  <a:schemeClr val="accent1"/>
                </a:solidFill>
              </a:rPr>
              <a:t>cont’d</a:t>
            </a:r>
            <a:endParaRPr lang="en-US" sz="2800" dirty="0">
              <a:solidFill>
                <a:schemeClr val="accent1"/>
              </a:solidFill>
            </a:endParaRPr>
          </a:p>
        </p:txBody>
      </p:sp>
      <p:sp>
        <p:nvSpPr>
          <p:cNvPr id="3" name="عنصر نائب للمحتوى 2"/>
          <p:cNvSpPr>
            <a:spLocks noGrp="1"/>
          </p:cNvSpPr>
          <p:nvPr>
            <p:ph idx="1"/>
          </p:nvPr>
        </p:nvSpPr>
        <p:spPr>
          <a:xfrm>
            <a:off x="457200" y="1219200"/>
            <a:ext cx="7620000" cy="4800600"/>
          </a:xfrm>
        </p:spPr>
        <p:txBody>
          <a:bodyPr>
            <a:noAutofit/>
          </a:bodyPr>
          <a:lstStyle/>
          <a:p>
            <a:pPr algn="just"/>
            <a:r>
              <a:rPr lang="en-US" sz="1800" dirty="0">
                <a:solidFill>
                  <a:schemeClr val="accent1"/>
                </a:solidFill>
              </a:rPr>
              <a:t>WEB SERVER: </a:t>
            </a:r>
            <a:r>
              <a:rPr lang="en-US" sz="1800" dirty="0"/>
              <a:t>is </a:t>
            </a:r>
            <a:r>
              <a:rPr lang="en-US" sz="1800" dirty="0" smtClean="0"/>
              <a:t>a program runs </a:t>
            </a:r>
            <a:r>
              <a:rPr lang="en-US" sz="1800" dirty="0"/>
              <a:t>on a </a:t>
            </a:r>
            <a:r>
              <a:rPr lang="en-US" sz="1800" dirty="0" smtClean="0"/>
              <a:t>computer, responsible </a:t>
            </a:r>
            <a:r>
              <a:rPr lang="en-US" sz="1800" dirty="0"/>
              <a:t>for replying to web browser requests for whatever content is associated with a particular URL. </a:t>
            </a:r>
          </a:p>
          <a:p>
            <a:pPr marL="114300" indent="0" algn="just">
              <a:buNone/>
            </a:pPr>
            <a:endParaRPr lang="en-US" sz="1100" dirty="0" smtClean="0">
              <a:solidFill>
                <a:schemeClr val="accent1"/>
              </a:solidFill>
            </a:endParaRPr>
          </a:p>
          <a:p>
            <a:pPr algn="just"/>
            <a:r>
              <a:rPr lang="en-US" sz="1800" dirty="0" smtClean="0">
                <a:solidFill>
                  <a:schemeClr val="accent1"/>
                </a:solidFill>
              </a:rPr>
              <a:t>UNIFORM RESOURCE LOCATOR (URL): </a:t>
            </a:r>
            <a:r>
              <a:rPr lang="en-US" sz="1800" dirty="0" smtClean="0"/>
              <a:t>provides </a:t>
            </a:r>
            <a:r>
              <a:rPr lang="en-US" sz="1800" dirty="0"/>
              <a:t>a universal, consistent method for finding and accessing information. </a:t>
            </a:r>
            <a:r>
              <a:rPr lang="en-US" sz="1800" dirty="0" smtClean="0"/>
              <a:t> URL is </a:t>
            </a:r>
            <a:r>
              <a:rPr lang="en-US" sz="1800" dirty="0"/>
              <a:t>an address that points to a specific document or bit of information on the Internet</a:t>
            </a:r>
            <a:r>
              <a:rPr lang="en-US" sz="1800" dirty="0" smtClean="0"/>
              <a:t>.</a:t>
            </a:r>
          </a:p>
          <a:p>
            <a:pPr marL="114300" indent="0" algn="just">
              <a:buNone/>
            </a:pPr>
            <a:endParaRPr lang="en-US" sz="1050" dirty="0"/>
          </a:p>
          <a:p>
            <a:pPr algn="just"/>
            <a:r>
              <a:rPr lang="en-US" sz="1800" dirty="0" smtClean="0">
                <a:solidFill>
                  <a:schemeClr val="accent1"/>
                </a:solidFill>
              </a:rPr>
              <a:t>DOMAIN NAME SERVICE (DNS): </a:t>
            </a:r>
            <a:r>
              <a:rPr lang="en-US" sz="1800" dirty="0" smtClean="0"/>
              <a:t>is an additional Internet service which is used by the browser to find the IP address of any requested web server.</a:t>
            </a:r>
          </a:p>
          <a:p>
            <a:pPr algn="just"/>
            <a:endParaRPr lang="en-US" sz="1100" dirty="0"/>
          </a:p>
          <a:p>
            <a:pPr algn="just"/>
            <a:r>
              <a:rPr lang="en-US" sz="1800" dirty="0" smtClean="0">
                <a:solidFill>
                  <a:schemeClr val="accent1"/>
                </a:solidFill>
              </a:rPr>
              <a:t>HYPER TEXT TRANSFER PROTOCOL (HTTP):</a:t>
            </a:r>
            <a:r>
              <a:rPr lang="en-US" sz="1800" dirty="0" smtClean="0"/>
              <a:t> </a:t>
            </a:r>
            <a:r>
              <a:rPr lang="en-US" sz="1800" dirty="0"/>
              <a:t>is a communication standard governing the requests and responses that take place between the browser running on the end user’s computer and the web </a:t>
            </a:r>
            <a:r>
              <a:rPr lang="en-US" sz="1800" dirty="0" smtClean="0"/>
              <a:t>server.</a:t>
            </a:r>
            <a:endParaRPr lang="en-US" sz="1800" dirty="0"/>
          </a:p>
          <a:p>
            <a:pPr algn="just"/>
            <a:endParaRPr lang="en-US" sz="1800" dirty="0" smtClean="0"/>
          </a:p>
          <a:p>
            <a:pPr algn="just"/>
            <a:endParaRPr lang="en-US" sz="1800" dirty="0" smtClean="0"/>
          </a:p>
          <a:p>
            <a:pPr marL="114300" indent="0" algn="just">
              <a:buNone/>
            </a:pPr>
            <a:endParaRPr lang="en-US" sz="1800" dirty="0"/>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10</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147089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HOW STATIC WEB WORKS</a:t>
            </a:r>
            <a:endParaRPr lang="en-US" sz="2800" dirty="0">
              <a:solidFill>
                <a:schemeClr val="accent1"/>
              </a:solidFill>
            </a:endParaRPr>
          </a:p>
        </p:txBody>
      </p:sp>
      <p:sp>
        <p:nvSpPr>
          <p:cNvPr id="3" name="عنصر نائب للمحتوى 2"/>
          <p:cNvSpPr>
            <a:spLocks noGrp="1"/>
          </p:cNvSpPr>
          <p:nvPr>
            <p:ph idx="1"/>
          </p:nvPr>
        </p:nvSpPr>
        <p:spPr/>
        <p:txBody>
          <a:bodyPr>
            <a:normAutofit/>
          </a:bodyPr>
          <a:lstStyle/>
          <a:p>
            <a:pPr algn="just"/>
            <a:r>
              <a:rPr lang="en-US" sz="1800" u="sng" dirty="0"/>
              <a:t>A user enters a URL into a browser </a:t>
            </a:r>
            <a:r>
              <a:rPr lang="en-US" sz="1800" dirty="0"/>
              <a:t>(for example, http://www.google.com). This </a:t>
            </a:r>
            <a:r>
              <a:rPr lang="en-US" sz="1800" u="sng" dirty="0"/>
              <a:t>request is passed to a domain name server</a:t>
            </a:r>
            <a:r>
              <a:rPr lang="en-US" sz="1800" dirty="0"/>
              <a:t>.</a:t>
            </a:r>
          </a:p>
          <a:p>
            <a:pPr algn="just"/>
            <a:endParaRPr lang="en-US" sz="1800" dirty="0"/>
          </a:p>
          <a:p>
            <a:pPr algn="just"/>
            <a:r>
              <a:rPr lang="en-US" sz="1800" dirty="0"/>
              <a:t>The domain name server </a:t>
            </a:r>
            <a:r>
              <a:rPr lang="en-US" sz="1800" u="sng" dirty="0"/>
              <a:t>returns an IP address </a:t>
            </a:r>
            <a:r>
              <a:rPr lang="en-US" sz="1800" dirty="0"/>
              <a:t>for the server that hosts the Web site (for example, 68.178.157.132).</a:t>
            </a:r>
          </a:p>
          <a:p>
            <a:pPr algn="just"/>
            <a:endParaRPr lang="en-US" sz="1800" dirty="0"/>
          </a:p>
          <a:p>
            <a:pPr algn="just"/>
            <a:r>
              <a:rPr lang="en-US" sz="1800" dirty="0"/>
              <a:t>The browser requests the page from the Web server using the IP address specified by the domain name server.</a:t>
            </a:r>
          </a:p>
          <a:p>
            <a:pPr algn="just"/>
            <a:endParaRPr lang="en-US" sz="1800" dirty="0"/>
          </a:p>
          <a:p>
            <a:pPr algn="just"/>
            <a:r>
              <a:rPr lang="en-US" sz="1800" dirty="0"/>
              <a:t>The Web server returns the page to the IP address specified by the browser requesting the page. The page may also contain links to other files on the same server, such as images, which the browser will also request.</a:t>
            </a:r>
          </a:p>
          <a:p>
            <a:pPr algn="just"/>
            <a:endParaRPr lang="en-US" sz="1800" dirty="0"/>
          </a:p>
          <a:p>
            <a:pPr algn="just"/>
            <a:r>
              <a:rPr lang="en-US" sz="1800" dirty="0"/>
              <a:t>The browser collects all the information and displays to your computer in the form of Web page.</a:t>
            </a:r>
          </a:p>
          <a:p>
            <a:pPr algn="just"/>
            <a:endParaRPr lang="en-US" sz="1800" dirty="0"/>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11</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4144165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HOW STATIC WEB WORKS</a:t>
            </a:r>
            <a:r>
              <a:rPr lang="ar-EG" sz="2800" dirty="0" smtClean="0">
                <a:solidFill>
                  <a:schemeClr val="accent1"/>
                </a:solidFill>
              </a:rPr>
              <a:t> </a:t>
            </a:r>
            <a:r>
              <a:rPr lang="en-US" sz="2400" dirty="0">
                <a:solidFill>
                  <a:schemeClr val="accent1"/>
                </a:solidFill>
              </a:rPr>
              <a:t>C</a:t>
            </a:r>
            <a:r>
              <a:rPr lang="en-US" sz="2400" dirty="0" smtClean="0">
                <a:solidFill>
                  <a:schemeClr val="accent1"/>
                </a:solidFill>
              </a:rPr>
              <a:t>ont’d</a:t>
            </a:r>
            <a:endParaRPr lang="en-US" sz="1600" dirty="0">
              <a:solidFill>
                <a:schemeClr val="accent1"/>
              </a:solidFill>
            </a:endParaRPr>
          </a:p>
        </p:txBody>
      </p:sp>
      <p:sp>
        <p:nvSpPr>
          <p:cNvPr id="3" name="عنصر نائب للمحتوى 2"/>
          <p:cNvSpPr>
            <a:spLocks noGrp="1"/>
          </p:cNvSpPr>
          <p:nvPr>
            <p:ph idx="1"/>
          </p:nvPr>
        </p:nvSpPr>
        <p:spPr/>
        <p:txBody>
          <a:bodyPr>
            <a:normAutofit/>
          </a:bodyPr>
          <a:lstStyle/>
          <a:p>
            <a:pPr algn="just"/>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99" t="36000" r="61000" b="23999"/>
          <a:stretch/>
        </p:blipFill>
        <p:spPr bwMode="auto">
          <a:xfrm>
            <a:off x="1264920" y="1219200"/>
            <a:ext cx="5921130" cy="4674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مربع نص 4"/>
          <p:cNvSpPr txBox="1"/>
          <p:nvPr/>
        </p:nvSpPr>
        <p:spPr>
          <a:xfrm>
            <a:off x="1645920" y="5943600"/>
            <a:ext cx="5364480" cy="338554"/>
          </a:xfrm>
          <a:prstGeom prst="rect">
            <a:avLst/>
          </a:prstGeom>
          <a:noFill/>
        </p:spPr>
        <p:txBody>
          <a:bodyPr wrap="square" rtlCol="0">
            <a:spAutoFit/>
          </a:bodyPr>
          <a:lstStyle/>
          <a:p>
            <a:r>
              <a:rPr lang="en-US" sz="1600" b="1" dirty="0">
                <a:solidFill>
                  <a:schemeClr val="accent1"/>
                </a:solidFill>
              </a:rPr>
              <a:t>The basic client/server request/response sequence</a:t>
            </a:r>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12</a:t>
            </a:fld>
            <a:endParaRPr lang="en-US"/>
          </a:p>
        </p:txBody>
      </p:sp>
      <p:sp>
        <p:nvSpPr>
          <p:cNvPr id="6" name="عنصر نائب للتاريخ 5"/>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286638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WHO RUNS THE WEB</a:t>
            </a:r>
            <a:endParaRPr lang="en-US" sz="2800" dirty="0">
              <a:solidFill>
                <a:schemeClr val="accent1"/>
              </a:solidFill>
            </a:endParaRPr>
          </a:p>
        </p:txBody>
      </p:sp>
      <p:sp>
        <p:nvSpPr>
          <p:cNvPr id="3" name="عنصر نائب للمحتوى 2"/>
          <p:cNvSpPr>
            <a:spLocks noGrp="1"/>
          </p:cNvSpPr>
          <p:nvPr>
            <p:ph idx="1"/>
          </p:nvPr>
        </p:nvSpPr>
        <p:spPr/>
        <p:txBody>
          <a:bodyPr>
            <a:normAutofit/>
          </a:bodyPr>
          <a:lstStyle/>
          <a:p>
            <a:pPr algn="just">
              <a:lnSpc>
                <a:spcPct val="150000"/>
              </a:lnSpc>
            </a:pPr>
            <a:r>
              <a:rPr lang="en-US" sz="2000" dirty="0"/>
              <a:t>Two groups of </a:t>
            </a:r>
            <a:r>
              <a:rPr lang="en-US" sz="2000" dirty="0" smtClean="0"/>
              <a:t>organizations </a:t>
            </a:r>
            <a:r>
              <a:rPr lang="en-US" sz="2000" dirty="0"/>
              <a:t>have a great influence over the look and feel and direction of the </a:t>
            </a:r>
            <a:r>
              <a:rPr lang="en-US" sz="2000" dirty="0" smtClean="0"/>
              <a:t>Web:</a:t>
            </a:r>
          </a:p>
          <a:p>
            <a:pPr lvl="1" algn="just">
              <a:lnSpc>
                <a:spcPct val="150000"/>
              </a:lnSpc>
            </a:pPr>
            <a:r>
              <a:rPr lang="en-US" sz="2000" dirty="0">
                <a:solidFill>
                  <a:schemeClr val="accent1"/>
                </a:solidFill>
              </a:rPr>
              <a:t>T</a:t>
            </a:r>
            <a:r>
              <a:rPr lang="en-US" sz="2000" dirty="0" smtClean="0">
                <a:solidFill>
                  <a:schemeClr val="accent1"/>
                </a:solidFill>
              </a:rPr>
              <a:t>he </a:t>
            </a:r>
            <a:r>
              <a:rPr lang="en-US" sz="2000" dirty="0">
                <a:solidFill>
                  <a:schemeClr val="accent1"/>
                </a:solidFill>
              </a:rPr>
              <a:t>World Wide Web Consortium (</a:t>
            </a:r>
            <a:r>
              <a:rPr lang="en-US" sz="2000" dirty="0" smtClean="0">
                <a:solidFill>
                  <a:schemeClr val="accent1"/>
                </a:solidFill>
              </a:rPr>
              <a:t>W3C): </a:t>
            </a:r>
            <a:r>
              <a:rPr lang="en-US" sz="2000" dirty="0" smtClean="0"/>
              <a:t>is setting </a:t>
            </a:r>
            <a:r>
              <a:rPr lang="en-US" sz="2000" dirty="0"/>
              <a:t>the standards for and enforcing rules about the World Wide Web. </a:t>
            </a:r>
            <a:endParaRPr lang="en-US" sz="2000" dirty="0" smtClean="0"/>
          </a:p>
          <a:p>
            <a:pPr lvl="1" algn="just">
              <a:lnSpc>
                <a:spcPct val="150000"/>
              </a:lnSpc>
            </a:pPr>
            <a:r>
              <a:rPr lang="en-US" sz="2000" dirty="0">
                <a:solidFill>
                  <a:schemeClr val="accent1"/>
                </a:solidFill>
              </a:rPr>
              <a:t>T</a:t>
            </a:r>
            <a:r>
              <a:rPr lang="en-US" sz="2000" dirty="0" smtClean="0">
                <a:solidFill>
                  <a:schemeClr val="accent1"/>
                </a:solidFill>
              </a:rPr>
              <a:t>he </a:t>
            </a:r>
            <a:r>
              <a:rPr lang="en-US" sz="2000" dirty="0">
                <a:solidFill>
                  <a:schemeClr val="accent1"/>
                </a:solidFill>
              </a:rPr>
              <a:t>Web Hypertext Application Technology Working Group </a:t>
            </a:r>
            <a:r>
              <a:rPr lang="en-US" sz="2000" dirty="0" smtClean="0">
                <a:solidFill>
                  <a:schemeClr val="accent1"/>
                </a:solidFill>
              </a:rPr>
              <a:t>(WHATWG)</a:t>
            </a:r>
            <a:r>
              <a:rPr lang="en-US" sz="2000" dirty="0" smtClean="0"/>
              <a:t>: a </a:t>
            </a:r>
            <a:r>
              <a:rPr lang="en-US" sz="2000" dirty="0"/>
              <a:t>group of people and companies interested in the future of the Web have created </a:t>
            </a:r>
            <a:r>
              <a:rPr lang="en-US" sz="2000" dirty="0" smtClean="0"/>
              <a:t>this organization.</a:t>
            </a:r>
          </a:p>
          <a:p>
            <a:pPr lvl="1" algn="just">
              <a:lnSpc>
                <a:spcPct val="150000"/>
              </a:lnSpc>
            </a:pPr>
            <a:endParaRPr lang="en-US" sz="2000" dirty="0" smtClean="0"/>
          </a:p>
          <a:p>
            <a:pPr algn="just">
              <a:lnSpc>
                <a:spcPct val="150000"/>
              </a:lnSpc>
            </a:pPr>
            <a:r>
              <a:rPr lang="en-US" sz="2000" dirty="0" smtClean="0"/>
              <a:t>The </a:t>
            </a:r>
            <a:r>
              <a:rPr lang="en-US" sz="2000" dirty="0"/>
              <a:t>WHATWG, along with the W3C, wrote the HTML5 specification.</a:t>
            </a:r>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13</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3730619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NEEDS FOR PUBLISHING</a:t>
            </a:r>
            <a:endParaRPr lang="en-US" sz="2800" dirty="0">
              <a:solidFill>
                <a:schemeClr val="accent1"/>
              </a:solidFill>
            </a:endParaRPr>
          </a:p>
        </p:txBody>
      </p:sp>
      <p:sp>
        <p:nvSpPr>
          <p:cNvPr id="3" name="عنصر نائب للمحتوى 2"/>
          <p:cNvSpPr>
            <a:spLocks noGrp="1"/>
          </p:cNvSpPr>
          <p:nvPr>
            <p:ph idx="1"/>
          </p:nvPr>
        </p:nvSpPr>
        <p:spPr/>
        <p:txBody>
          <a:bodyPr>
            <a:normAutofit/>
          </a:bodyPr>
          <a:lstStyle/>
          <a:p>
            <a:pPr algn="just"/>
            <a:r>
              <a:rPr lang="en-US" sz="2000" dirty="0" smtClean="0">
                <a:solidFill>
                  <a:schemeClr val="accent1"/>
                </a:solidFill>
              </a:rPr>
              <a:t>TEXT EDITOR:</a:t>
            </a:r>
            <a:endParaRPr lang="ar-EG" sz="2000" dirty="0" smtClean="0">
              <a:solidFill>
                <a:schemeClr val="accent1"/>
              </a:solidFill>
            </a:endParaRPr>
          </a:p>
          <a:p>
            <a:pPr lvl="1" algn="just"/>
            <a:r>
              <a:rPr lang="en-US" sz="2000" dirty="0" smtClean="0"/>
              <a:t>To </a:t>
            </a:r>
            <a:r>
              <a:rPr lang="en-US" sz="2000" dirty="0"/>
              <a:t>get started, </a:t>
            </a:r>
            <a:r>
              <a:rPr lang="en-US" sz="2000" dirty="0" smtClean="0"/>
              <a:t>use </a:t>
            </a:r>
            <a:r>
              <a:rPr lang="en-US" sz="2000" dirty="0"/>
              <a:t>the text editor that’s provided with your computer’s operating </a:t>
            </a:r>
            <a:r>
              <a:rPr lang="en-US" sz="2000" dirty="0" smtClean="0"/>
              <a:t>system such as Notepad for Windows or </a:t>
            </a:r>
            <a:r>
              <a:rPr lang="en-US" sz="2000" dirty="0" err="1" smtClean="0"/>
              <a:t>TextEdit</a:t>
            </a:r>
            <a:r>
              <a:rPr lang="en-US" sz="2000" dirty="0" smtClean="0"/>
              <a:t> for OS X.</a:t>
            </a:r>
            <a:endParaRPr lang="ar-EG" sz="2000" dirty="0" smtClean="0"/>
          </a:p>
          <a:p>
            <a:pPr lvl="1" algn="just"/>
            <a:r>
              <a:rPr lang="en-US" sz="2000" dirty="0" smtClean="0"/>
              <a:t>In this module, </a:t>
            </a:r>
            <a:r>
              <a:rPr lang="en-US" sz="2000" dirty="0" smtClean="0">
                <a:solidFill>
                  <a:schemeClr val="accent6">
                    <a:lumMod val="60000"/>
                    <a:lumOff val="40000"/>
                  </a:schemeClr>
                </a:solidFill>
              </a:rPr>
              <a:t>Visual Studio Code</a:t>
            </a:r>
            <a:r>
              <a:rPr lang="en-US" sz="2000" dirty="0" smtClean="0"/>
              <a:t> would be used.</a:t>
            </a:r>
            <a:endParaRPr lang="ar-EG" sz="2000" dirty="0" smtClean="0"/>
          </a:p>
          <a:p>
            <a:pPr algn="just"/>
            <a:r>
              <a:rPr lang="en-US" sz="2000" dirty="0" smtClean="0">
                <a:solidFill>
                  <a:schemeClr val="accent1"/>
                </a:solidFill>
              </a:rPr>
              <a:t>WEB BROWSER</a:t>
            </a:r>
          </a:p>
          <a:p>
            <a:pPr lvl="1" algn="just"/>
            <a:r>
              <a:rPr lang="en-US" sz="2000" dirty="0" smtClean="0">
                <a:solidFill>
                  <a:schemeClr val="accent6">
                    <a:lumMod val="60000"/>
                    <a:lumOff val="40000"/>
                  </a:schemeClr>
                </a:solidFill>
              </a:rPr>
              <a:t>Google Chrome </a:t>
            </a:r>
            <a:r>
              <a:rPr lang="en-US" sz="2000" dirty="0" smtClean="0"/>
              <a:t>would be recommended. </a:t>
            </a:r>
          </a:p>
          <a:p>
            <a:pPr algn="just"/>
            <a:r>
              <a:rPr lang="en-US" sz="2000" dirty="0" smtClean="0">
                <a:solidFill>
                  <a:schemeClr val="accent1"/>
                </a:solidFill>
              </a:rPr>
              <a:t>CONTENT</a:t>
            </a:r>
          </a:p>
          <a:p>
            <a:pPr lvl="1" algn="just"/>
            <a:r>
              <a:rPr lang="en-US" sz="2000" dirty="0" smtClean="0"/>
              <a:t>Use Imagination and similar ideas.</a:t>
            </a:r>
          </a:p>
          <a:p>
            <a:pPr algn="just"/>
            <a:r>
              <a:rPr lang="en-US" sz="2000" dirty="0" smtClean="0">
                <a:solidFill>
                  <a:schemeClr val="accent1"/>
                </a:solidFill>
              </a:rPr>
              <a:t>PLANNING</a:t>
            </a:r>
          </a:p>
          <a:p>
            <a:pPr lvl="1" algn="just"/>
            <a:r>
              <a:rPr lang="en-US" sz="2000" dirty="0" smtClean="0"/>
              <a:t>Organizing  web pages layout and functions (wireframe).</a:t>
            </a:r>
          </a:p>
          <a:p>
            <a:pPr algn="just"/>
            <a:r>
              <a:rPr lang="en-US" sz="2000" dirty="0" smtClean="0">
                <a:solidFill>
                  <a:schemeClr val="accent1"/>
                </a:solidFill>
              </a:rPr>
              <a:t>WEB HOSTING</a:t>
            </a:r>
          </a:p>
          <a:p>
            <a:pPr lvl="1" algn="just"/>
            <a:r>
              <a:rPr lang="en-US" sz="2000" dirty="0" smtClean="0"/>
              <a:t>Need to move the website from local </a:t>
            </a:r>
            <a:r>
              <a:rPr lang="en-US" sz="2000" dirty="0"/>
              <a:t>computer to a server on the Internet.</a:t>
            </a:r>
            <a:endParaRPr lang="en-US" sz="2000" dirty="0" smtClean="0"/>
          </a:p>
          <a:p>
            <a:pPr lvl="1" algn="just"/>
            <a:endParaRPr lang="en-US" sz="2000" dirty="0" smtClean="0"/>
          </a:p>
          <a:p>
            <a:pPr lvl="1" algn="just"/>
            <a:endParaRPr lang="en-US" sz="2000" dirty="0" smtClean="0"/>
          </a:p>
          <a:p>
            <a:pPr lvl="1" algn="just"/>
            <a:endParaRPr lang="en-US" sz="2000" dirty="0"/>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14</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75065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fontAlgn="base"/>
            <a:r>
              <a:rPr lang="en-US" sz="2800" dirty="0">
                <a:solidFill>
                  <a:schemeClr val="accent1"/>
                </a:solidFill>
              </a:rPr>
              <a:t>HTML5 VALIDATION</a:t>
            </a:r>
          </a:p>
        </p:txBody>
      </p:sp>
      <p:sp>
        <p:nvSpPr>
          <p:cNvPr id="3" name="عنصر نائب للمحتوى 2"/>
          <p:cNvSpPr>
            <a:spLocks noGrp="1"/>
          </p:cNvSpPr>
          <p:nvPr>
            <p:ph idx="1"/>
          </p:nvPr>
        </p:nvSpPr>
        <p:spPr/>
        <p:txBody>
          <a:bodyPr>
            <a:normAutofit/>
          </a:bodyPr>
          <a:lstStyle/>
          <a:p>
            <a:pPr algn="just" fontAlgn="base">
              <a:lnSpc>
                <a:spcPct val="150000"/>
              </a:lnSpc>
            </a:pPr>
            <a:r>
              <a:rPr lang="en-US" sz="2000" dirty="0"/>
              <a:t>The World Wide Web Consortium provide a simple online tool (</a:t>
            </a:r>
            <a:r>
              <a:rPr lang="en-US" sz="2000" dirty="0">
                <a:hlinkClick r:id="rId2"/>
              </a:rPr>
              <a:t>https://validator.w3.org/</a:t>
            </a:r>
            <a:r>
              <a:rPr lang="en-US" sz="2000" dirty="0"/>
              <a:t>) that automatically check your HTML code and point out any problems/errors your code might have, such as missing closing tags or missing quotes around attributes</a:t>
            </a:r>
            <a:r>
              <a:rPr lang="en-US" sz="2000" dirty="0" smtClean="0"/>
              <a:t>.</a:t>
            </a:r>
          </a:p>
          <a:p>
            <a:pPr algn="just" fontAlgn="base">
              <a:lnSpc>
                <a:spcPct val="150000"/>
              </a:lnSpc>
            </a:pPr>
            <a:endParaRPr lang="en-US" sz="2000" dirty="0"/>
          </a:p>
          <a:p>
            <a:pPr algn="just" fontAlgn="base">
              <a:lnSpc>
                <a:spcPct val="150000"/>
              </a:lnSpc>
            </a:pPr>
            <a:r>
              <a:rPr lang="en-US" sz="2400" b="1" dirty="0" smtClean="0">
                <a:solidFill>
                  <a:srgbClr val="FF0000"/>
                </a:solidFill>
              </a:rPr>
              <a:t>Please used it regularly to test your code </a:t>
            </a:r>
            <a:r>
              <a:rPr lang="en-US" sz="2400" b="1" dirty="0" smtClean="0">
                <a:solidFill>
                  <a:srgbClr val="FF0000"/>
                </a:solidFill>
                <a:sym typeface="Wingdings" panose="05000000000000000000" pitchFamily="2" charset="2"/>
              </a:rPr>
              <a:t></a:t>
            </a:r>
            <a:endParaRPr lang="en-US" sz="2400" b="1" dirty="0">
              <a:solidFill>
                <a:srgbClr val="FF0000"/>
              </a:solidFill>
            </a:endParaRPr>
          </a:p>
          <a:p>
            <a:pPr marL="114300" indent="0" algn="just" fontAlgn="base">
              <a:lnSpc>
                <a:spcPct val="150000"/>
              </a:lnSpc>
              <a:buNone/>
            </a:pPr>
            <a:endParaRPr lang="en-US" sz="2000" b="1" dirty="0"/>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t>15</a:t>
            </a:fld>
            <a:endParaRPr lang="en-US" dirty="0"/>
          </a:p>
        </p:txBody>
      </p:sp>
      <p:sp>
        <p:nvSpPr>
          <p:cNvPr id="5" name="عنصر نائب للتاريخ 4"/>
          <p:cNvSpPr>
            <a:spLocks noGrp="1"/>
          </p:cNvSpPr>
          <p:nvPr>
            <p:ph type="dt" sz="half" idx="10"/>
          </p:nvPr>
        </p:nvSpPr>
        <p:spPr/>
        <p:txBody>
          <a:bodyPr/>
          <a:lstStyle/>
          <a:p>
            <a:r>
              <a:rPr lang="en-US" smtClean="0"/>
              <a:t>by:  Fatima Ben Lashihar</a:t>
            </a:r>
            <a:endParaRPr lang="en-US" dirty="0"/>
          </a:p>
        </p:txBody>
      </p:sp>
    </p:spTree>
    <p:extLst>
      <p:ext uri="{BB962C8B-B14F-4D97-AF65-F5344CB8AC3E}">
        <p14:creationId xmlns:p14="http://schemas.microsoft.com/office/powerpoint/2010/main" val="2656535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WHAT</a:t>
            </a:r>
            <a:r>
              <a:rPr lang="en-US" dirty="0" smtClean="0"/>
              <a:t> IS HTML?</a:t>
            </a:r>
            <a:endParaRPr lang="en-US" dirty="0"/>
          </a:p>
        </p:txBody>
      </p:sp>
      <p:sp>
        <p:nvSpPr>
          <p:cNvPr id="3" name="عنصر نائب للمحتوى 2"/>
          <p:cNvSpPr>
            <a:spLocks noGrp="1"/>
          </p:cNvSpPr>
          <p:nvPr>
            <p:ph idx="1"/>
          </p:nvPr>
        </p:nvSpPr>
        <p:spPr>
          <a:xfrm>
            <a:off x="457200" y="1600200"/>
            <a:ext cx="7620000" cy="4800600"/>
          </a:xfrm>
        </p:spPr>
        <p:txBody>
          <a:bodyPr>
            <a:normAutofit lnSpcReduction="10000"/>
          </a:bodyPr>
          <a:lstStyle/>
          <a:p>
            <a:pPr algn="just">
              <a:lnSpc>
                <a:spcPct val="150000"/>
              </a:lnSpc>
            </a:pPr>
            <a:r>
              <a:rPr lang="en-US" sz="2400" dirty="0"/>
              <a:t>HTML stands for </a:t>
            </a:r>
            <a:r>
              <a:rPr lang="en-US" sz="2400" dirty="0" err="1" smtClean="0"/>
              <a:t>HyperText</a:t>
            </a:r>
            <a:r>
              <a:rPr lang="en-US" sz="2400" dirty="0" smtClean="0"/>
              <a:t> </a:t>
            </a:r>
            <a:r>
              <a:rPr lang="en-US" sz="2400" dirty="0"/>
              <a:t>Markup </a:t>
            </a:r>
            <a:r>
              <a:rPr lang="en-US" sz="2400" dirty="0" smtClean="0"/>
              <a:t>Language.</a:t>
            </a:r>
          </a:p>
          <a:p>
            <a:pPr algn="just">
              <a:lnSpc>
                <a:spcPct val="150000"/>
              </a:lnSpc>
            </a:pPr>
            <a:r>
              <a:rPr lang="en-US" sz="2400" dirty="0" smtClean="0"/>
              <a:t>HTML </a:t>
            </a:r>
            <a:r>
              <a:rPr lang="en-US" sz="2400" dirty="0"/>
              <a:t>is </a:t>
            </a:r>
            <a:r>
              <a:rPr lang="en-US" sz="2400" dirty="0" smtClean="0"/>
              <a:t>for </a:t>
            </a:r>
            <a:r>
              <a:rPr lang="en-US" sz="2400" dirty="0"/>
              <a:t>creating Web pages</a:t>
            </a:r>
          </a:p>
          <a:p>
            <a:pPr algn="just">
              <a:lnSpc>
                <a:spcPct val="150000"/>
              </a:lnSpc>
            </a:pPr>
            <a:r>
              <a:rPr lang="en-US" sz="2400" dirty="0"/>
              <a:t>HTML describes the structure of a Web page</a:t>
            </a:r>
          </a:p>
          <a:p>
            <a:pPr algn="just">
              <a:lnSpc>
                <a:spcPct val="150000"/>
              </a:lnSpc>
            </a:pPr>
            <a:r>
              <a:rPr lang="en-US" sz="2400" dirty="0"/>
              <a:t>HTML consists of a series of elements</a:t>
            </a:r>
          </a:p>
          <a:p>
            <a:pPr algn="just">
              <a:lnSpc>
                <a:spcPct val="150000"/>
              </a:lnSpc>
            </a:pPr>
            <a:r>
              <a:rPr lang="en-US" sz="2400" dirty="0"/>
              <a:t>HTML elements tell the browser how to display the content</a:t>
            </a:r>
          </a:p>
          <a:p>
            <a:pPr algn="just">
              <a:lnSpc>
                <a:spcPct val="150000"/>
              </a:lnSpc>
            </a:pPr>
            <a:r>
              <a:rPr lang="en-US" sz="2400" dirty="0"/>
              <a:t>HTML elements label pieces of content such as "this is a heading", "this is a paragraph", "this is a link", etc.</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16</a:t>
            </a:fld>
            <a:endParaRPr lang="en-US" dirty="0"/>
          </a:p>
        </p:txBody>
      </p:sp>
      <p:sp>
        <p:nvSpPr>
          <p:cNvPr id="6" name="عنصر نائب للتاريخ 5"/>
          <p:cNvSpPr>
            <a:spLocks noGrp="1"/>
          </p:cNvSpPr>
          <p:nvPr>
            <p:ph type="dt" sz="half" idx="10"/>
          </p:nvPr>
        </p:nvSpPr>
        <p:spPr/>
        <p:txBody>
          <a:bodyPr/>
          <a:lstStyle/>
          <a:p>
            <a:r>
              <a:rPr lang="en-US" dirty="0" smtClean="0">
                <a:solidFill>
                  <a:srgbClr val="DEDEE0"/>
                </a:solidFill>
              </a:rPr>
              <a:t>by:  Fatima Ben </a:t>
            </a:r>
            <a:r>
              <a:rPr lang="en-US" dirty="0" err="1" smtClean="0">
                <a:solidFill>
                  <a:srgbClr val="DEDEE0"/>
                </a:solidFill>
              </a:rPr>
              <a:t>Lashihar</a:t>
            </a:r>
            <a:endParaRPr lang="en-US" dirty="0">
              <a:solidFill>
                <a:srgbClr val="DEDEE0"/>
              </a:solidFill>
            </a:endParaRPr>
          </a:p>
        </p:txBody>
      </p:sp>
    </p:spTree>
    <p:extLst>
      <p:ext uri="{BB962C8B-B14F-4D97-AF65-F5344CB8AC3E}">
        <p14:creationId xmlns:p14="http://schemas.microsoft.com/office/powerpoint/2010/main" val="3097096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WHAT CAN </a:t>
            </a:r>
            <a:r>
              <a:rPr lang="en-US" dirty="0" smtClean="0">
                <a:solidFill>
                  <a:srgbClr val="C00000"/>
                </a:solidFill>
              </a:rPr>
              <a:t>DO</a:t>
            </a:r>
            <a:r>
              <a:rPr lang="en-US" dirty="0" smtClean="0"/>
              <a:t> WITH HTML</a:t>
            </a:r>
            <a:endParaRPr lang="en-US" dirty="0"/>
          </a:p>
        </p:txBody>
      </p:sp>
      <p:sp>
        <p:nvSpPr>
          <p:cNvPr id="3" name="عنصر نائب للمحتوى 2"/>
          <p:cNvSpPr>
            <a:spLocks noGrp="1"/>
          </p:cNvSpPr>
          <p:nvPr>
            <p:ph idx="1"/>
          </p:nvPr>
        </p:nvSpPr>
        <p:spPr/>
        <p:txBody>
          <a:bodyPr>
            <a:normAutofit/>
          </a:bodyPr>
          <a:lstStyle/>
          <a:p>
            <a:pPr algn="just"/>
            <a:r>
              <a:rPr lang="en-US" dirty="0" smtClean="0"/>
              <a:t>Publish </a:t>
            </a:r>
            <a:r>
              <a:rPr lang="en-US" dirty="0"/>
              <a:t>documents online with text, images, lists, tables, etc.</a:t>
            </a:r>
          </a:p>
          <a:p>
            <a:pPr algn="just"/>
            <a:r>
              <a:rPr lang="en-US" dirty="0" smtClean="0"/>
              <a:t>Access </a:t>
            </a:r>
            <a:r>
              <a:rPr lang="en-US" dirty="0"/>
              <a:t>web resources such as images, videos or other HTML document via hyperlinks.</a:t>
            </a:r>
          </a:p>
          <a:p>
            <a:pPr algn="just"/>
            <a:r>
              <a:rPr lang="en-US" dirty="0" smtClean="0"/>
              <a:t>Create </a:t>
            </a:r>
            <a:r>
              <a:rPr lang="en-US" dirty="0"/>
              <a:t>forms to collect user inputs like name, e-mail address, comments, etc.</a:t>
            </a:r>
          </a:p>
          <a:p>
            <a:pPr algn="just"/>
            <a:r>
              <a:rPr lang="en-US" dirty="0" smtClean="0"/>
              <a:t>Include </a:t>
            </a:r>
            <a:r>
              <a:rPr lang="en-US" dirty="0"/>
              <a:t>images, videos, sound clips, flash movies, applications and other HTML documents directly inside an HTML document.</a:t>
            </a:r>
          </a:p>
          <a:p>
            <a:pPr algn="just"/>
            <a:r>
              <a:rPr lang="en-US" dirty="0" smtClean="0"/>
              <a:t>Create </a:t>
            </a:r>
            <a:r>
              <a:rPr lang="en-US" dirty="0"/>
              <a:t>offline version of </a:t>
            </a:r>
            <a:r>
              <a:rPr lang="en-US" dirty="0" smtClean="0"/>
              <a:t>the website </a:t>
            </a:r>
            <a:r>
              <a:rPr lang="en-US" dirty="0"/>
              <a:t>that work without internet.</a:t>
            </a:r>
          </a:p>
          <a:p>
            <a:pPr algn="just"/>
            <a:r>
              <a:rPr lang="en-US" dirty="0" smtClean="0"/>
              <a:t>Store </a:t>
            </a:r>
            <a:r>
              <a:rPr lang="en-US" dirty="0"/>
              <a:t>data in the user's web browser and access later on.</a:t>
            </a:r>
          </a:p>
          <a:p>
            <a:pPr algn="just"/>
            <a:r>
              <a:rPr lang="en-US" dirty="0" smtClean="0"/>
              <a:t>Find </a:t>
            </a:r>
            <a:r>
              <a:rPr lang="en-US" dirty="0"/>
              <a:t>the current location of </a:t>
            </a:r>
            <a:r>
              <a:rPr lang="en-US" dirty="0" smtClean="0"/>
              <a:t>the website's </a:t>
            </a:r>
            <a:r>
              <a:rPr lang="en-US" dirty="0"/>
              <a:t>visitor.</a:t>
            </a:r>
          </a:p>
          <a:p>
            <a:pPr algn="just"/>
            <a:endParaRPr lang="en-US" dirty="0"/>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17</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86723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HTML </a:t>
            </a:r>
            <a:r>
              <a:rPr lang="en-US" dirty="0" smtClean="0">
                <a:solidFill>
                  <a:srgbClr val="C00000"/>
                </a:solidFill>
              </a:rPr>
              <a:t>PAGE</a:t>
            </a:r>
            <a:r>
              <a:rPr lang="en-US" dirty="0" smtClean="0"/>
              <a:t> </a:t>
            </a:r>
            <a:r>
              <a:rPr lang="en-US" dirty="0" smtClean="0">
                <a:solidFill>
                  <a:srgbClr val="C00000"/>
                </a:solidFill>
              </a:rPr>
              <a:t>STRUCTURE</a:t>
            </a:r>
            <a:endParaRPr lang="en-US" dirty="0">
              <a:solidFill>
                <a:srgbClr val="C00000"/>
              </a:solidFill>
            </a:endParaRPr>
          </a:p>
        </p:txBody>
      </p:sp>
      <p:sp>
        <p:nvSpPr>
          <p:cNvPr id="3" name="عنصر نائب للمحتوى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just"/>
            <a:r>
              <a:rPr lang="en-US" sz="2000" dirty="0" smtClean="0"/>
              <a:t>The </a:t>
            </a:r>
            <a:r>
              <a:rPr lang="en-US" sz="2000" dirty="0"/>
              <a:t>content inside the &lt;body&gt; section </a:t>
            </a:r>
            <a:r>
              <a:rPr lang="en-US" sz="2000" dirty="0" smtClean="0"/>
              <a:t>will </a:t>
            </a:r>
            <a:r>
              <a:rPr lang="en-US" sz="2000" dirty="0"/>
              <a:t>be displayed in a browser. </a:t>
            </a:r>
            <a:endParaRPr lang="en-US" sz="2000" dirty="0" smtClean="0"/>
          </a:p>
          <a:p>
            <a:pPr algn="just"/>
            <a:r>
              <a:rPr lang="en-US" sz="2000" dirty="0" smtClean="0"/>
              <a:t>The </a:t>
            </a:r>
            <a:r>
              <a:rPr lang="en-US" sz="2000" dirty="0"/>
              <a:t>content inside the &lt;title&gt; element will be shown in the browser's title bar or in the page's tab.</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3" t="18669" r="52007" b="21332"/>
          <a:stretch/>
        </p:blipFill>
        <p:spPr bwMode="auto">
          <a:xfrm>
            <a:off x="1600202" y="1295403"/>
            <a:ext cx="4855464" cy="3703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عنصر نائب لرقم الشريحة 3"/>
          <p:cNvSpPr>
            <a:spLocks noGrp="1"/>
          </p:cNvSpPr>
          <p:nvPr>
            <p:ph type="sldNum" sz="quarter" idx="12"/>
          </p:nvPr>
        </p:nvSpPr>
        <p:spPr/>
        <p:txBody>
          <a:bodyPr/>
          <a:lstStyle/>
          <a:p>
            <a:fld id="{65BF22A5-F32C-4743-88AC-AEE51D76D060}" type="slidenum">
              <a:rPr lang="en-US" smtClean="0"/>
              <a:pPr/>
              <a:t>18</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68015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HTML ELEMENT </a:t>
            </a:r>
            <a:r>
              <a:rPr lang="en-US" dirty="0" smtClean="0">
                <a:solidFill>
                  <a:srgbClr val="C00000"/>
                </a:solidFill>
              </a:rPr>
              <a:t>SYNTAX</a:t>
            </a:r>
            <a:endParaRPr lang="en-US" dirty="0">
              <a:solidFill>
                <a:srgbClr val="C00000"/>
              </a:solidFill>
            </a:endParaRPr>
          </a:p>
        </p:txBody>
      </p:sp>
      <p:sp>
        <p:nvSpPr>
          <p:cNvPr id="3" name="عنصر نائب للمحتوى 2"/>
          <p:cNvSpPr>
            <a:spLocks noGrp="1"/>
          </p:cNvSpPr>
          <p:nvPr>
            <p:ph idx="1"/>
          </p:nvPr>
        </p:nvSpPr>
        <p:spPr/>
        <p:txBody>
          <a:bodyPr>
            <a:noAutofit/>
          </a:bodyPr>
          <a:lstStyle/>
          <a:p>
            <a:pPr algn="just"/>
            <a:r>
              <a:rPr lang="en-US" sz="2400" dirty="0">
                <a:solidFill>
                  <a:srgbClr val="C00000"/>
                </a:solidFill>
              </a:rPr>
              <a:t>HTML </a:t>
            </a:r>
            <a:r>
              <a:rPr lang="en-US" sz="2400" dirty="0" smtClean="0">
                <a:solidFill>
                  <a:srgbClr val="C00000"/>
                </a:solidFill>
              </a:rPr>
              <a:t>element</a:t>
            </a:r>
            <a:r>
              <a:rPr lang="en-US" sz="2400" dirty="0"/>
              <a:t> </a:t>
            </a:r>
            <a:r>
              <a:rPr lang="en-US" sz="2400" dirty="0" smtClean="0"/>
              <a:t>is </a:t>
            </a:r>
            <a:r>
              <a:rPr lang="en-US" sz="2400" dirty="0"/>
              <a:t>the collection </a:t>
            </a:r>
            <a:r>
              <a:rPr lang="en-US" sz="2400" dirty="0" smtClean="0"/>
              <a:t>of:</a:t>
            </a:r>
          </a:p>
          <a:p>
            <a:pPr lvl="1" algn="just"/>
            <a:r>
              <a:rPr lang="en-US" sz="2400" dirty="0" smtClean="0"/>
              <a:t> </a:t>
            </a:r>
            <a:r>
              <a:rPr lang="en-US" sz="2400" dirty="0"/>
              <a:t>S</a:t>
            </a:r>
            <a:r>
              <a:rPr lang="en-US" sz="2400" dirty="0" smtClean="0"/>
              <a:t>tart tag</a:t>
            </a:r>
          </a:p>
          <a:p>
            <a:pPr lvl="1" algn="just"/>
            <a:r>
              <a:rPr lang="en-US" sz="2400" dirty="0"/>
              <a:t>I</a:t>
            </a:r>
            <a:r>
              <a:rPr lang="en-US" sz="2400" dirty="0" smtClean="0"/>
              <a:t>ts attributes</a:t>
            </a:r>
          </a:p>
          <a:p>
            <a:pPr lvl="1" algn="just"/>
            <a:r>
              <a:rPr lang="en-US" sz="2400" dirty="0"/>
              <a:t>E</a:t>
            </a:r>
            <a:r>
              <a:rPr lang="en-US" sz="2400" dirty="0" smtClean="0"/>
              <a:t>nd tag</a:t>
            </a:r>
          </a:p>
          <a:p>
            <a:pPr lvl="1" algn="just"/>
            <a:r>
              <a:rPr lang="en-US" sz="2400" dirty="0" smtClean="0"/>
              <a:t>And everything </a:t>
            </a:r>
            <a:r>
              <a:rPr lang="en-US" sz="2400" dirty="0"/>
              <a:t>in </a:t>
            </a:r>
            <a:r>
              <a:rPr lang="en-US" sz="2400" dirty="0" smtClean="0"/>
              <a:t>between (content).</a:t>
            </a:r>
          </a:p>
          <a:p>
            <a:pPr marL="114300" indent="0" algn="just">
              <a:buNone/>
            </a:pPr>
            <a:endParaRPr lang="en-US" sz="2400" dirty="0" smtClean="0"/>
          </a:p>
          <a:p>
            <a:pPr marL="114300" indent="0" algn="just">
              <a:buNone/>
            </a:pPr>
            <a:endParaRPr lang="en-US" sz="2400" dirty="0" smtClean="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2" t="47997" r="61749" b="33333"/>
          <a:stretch/>
        </p:blipFill>
        <p:spPr bwMode="auto">
          <a:xfrm>
            <a:off x="1295400" y="4191000"/>
            <a:ext cx="5486254" cy="153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عنصر نائب لرقم الشريحة 3"/>
          <p:cNvSpPr>
            <a:spLocks noGrp="1"/>
          </p:cNvSpPr>
          <p:nvPr>
            <p:ph type="sldNum" sz="quarter" idx="12"/>
          </p:nvPr>
        </p:nvSpPr>
        <p:spPr/>
        <p:txBody>
          <a:bodyPr/>
          <a:lstStyle/>
          <a:p>
            <a:fld id="{65BF22A5-F32C-4743-88AC-AEE51D76D060}" type="slidenum">
              <a:rPr lang="en-US" smtClean="0"/>
              <a:pPr/>
              <a:t>19</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353095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2800" dirty="0" smtClean="0">
                <a:solidFill>
                  <a:schemeClr val="accent1"/>
                </a:solidFill>
              </a:rPr>
              <a:t>MODULE &amp; LECTURER</a:t>
            </a:r>
            <a:r>
              <a:rPr lang="ar-EG" sz="2800" dirty="0" smtClean="0">
                <a:solidFill>
                  <a:schemeClr val="accent1"/>
                </a:solidFill>
              </a:rPr>
              <a:t> </a:t>
            </a:r>
            <a:r>
              <a:rPr lang="en-US" sz="2800" dirty="0" smtClean="0">
                <a:solidFill>
                  <a:schemeClr val="accent1"/>
                </a:solidFill>
              </a:rPr>
              <a:t>&amp; LECTURES TIMES</a:t>
            </a:r>
            <a:endParaRPr lang="en-US" sz="2800" dirty="0">
              <a:solidFill>
                <a:schemeClr val="accent1"/>
              </a:solidFill>
            </a:endParaRPr>
          </a:p>
        </p:txBody>
      </p:sp>
      <p:sp>
        <p:nvSpPr>
          <p:cNvPr id="3" name="عنصر نائب للمحتوى 2"/>
          <p:cNvSpPr>
            <a:spLocks noGrp="1"/>
          </p:cNvSpPr>
          <p:nvPr>
            <p:ph sz="quarter" idx="1"/>
          </p:nvPr>
        </p:nvSpPr>
        <p:spPr/>
        <p:txBody>
          <a:bodyPr>
            <a:normAutofit/>
          </a:bodyPr>
          <a:lstStyle/>
          <a:p>
            <a:pPr>
              <a:lnSpc>
                <a:spcPct val="250000"/>
              </a:lnSpc>
            </a:pPr>
            <a:r>
              <a:rPr lang="en-GB" sz="2000" b="1" i="1" dirty="0" smtClean="0">
                <a:solidFill>
                  <a:schemeClr val="accent1"/>
                </a:solidFill>
              </a:rPr>
              <a:t>ITGS226</a:t>
            </a:r>
            <a:r>
              <a:rPr lang="en-GB" sz="2000" b="1" i="1" dirty="0" smtClean="0">
                <a:solidFill>
                  <a:schemeClr val="tx2"/>
                </a:solidFill>
              </a:rPr>
              <a:t> : </a:t>
            </a:r>
            <a:r>
              <a:rPr lang="en-GB" sz="2000" b="1" i="1" dirty="0" smtClean="0"/>
              <a:t>Introduction to Internet Programming</a:t>
            </a:r>
            <a:endParaRPr lang="en-GB" sz="2000" b="1" i="1" dirty="0"/>
          </a:p>
          <a:p>
            <a:pPr>
              <a:lnSpc>
                <a:spcPct val="250000"/>
              </a:lnSpc>
            </a:pPr>
            <a:r>
              <a:rPr lang="en-GB" sz="2000" b="1" i="1" dirty="0" smtClean="0">
                <a:solidFill>
                  <a:schemeClr val="accent1"/>
                </a:solidFill>
              </a:rPr>
              <a:t>Lecturer</a:t>
            </a:r>
            <a:r>
              <a:rPr lang="en-GB" sz="2000" b="1" i="1" dirty="0" smtClean="0">
                <a:solidFill>
                  <a:schemeClr val="tx2"/>
                </a:solidFill>
              </a:rPr>
              <a:t> </a:t>
            </a:r>
            <a:r>
              <a:rPr lang="en-GB" sz="2000" b="1" i="1" dirty="0" err="1"/>
              <a:t>Lecturer</a:t>
            </a:r>
            <a:r>
              <a:rPr lang="en-GB" sz="2000" b="1" i="1" dirty="0"/>
              <a:t>  </a:t>
            </a:r>
            <a:r>
              <a:rPr lang="en-GB" sz="2000" b="1" i="1" dirty="0" err="1"/>
              <a:t>Ebtesam</a:t>
            </a:r>
            <a:r>
              <a:rPr lang="en-GB" sz="2000" b="1" i="1" dirty="0"/>
              <a:t> </a:t>
            </a:r>
            <a:r>
              <a:rPr lang="en-GB" sz="2000" b="1" i="1" dirty="0" err="1"/>
              <a:t>Abdelsalam</a:t>
            </a:r>
            <a:r>
              <a:rPr lang="en-GB" sz="2000" b="1" i="1" dirty="0"/>
              <a:t> </a:t>
            </a:r>
            <a:r>
              <a:rPr lang="en-GB" sz="2000" b="1" i="1" dirty="0" err="1"/>
              <a:t>Alashouri</a:t>
            </a:r>
            <a:r>
              <a:rPr lang="en-GB" sz="2000" b="1" i="1" dirty="0"/>
              <a:t>.</a:t>
            </a:r>
          </a:p>
          <a:p>
            <a:endParaRPr lang="ar-EG" sz="2000" dirty="0" smtClean="0"/>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2</a:t>
            </a:fld>
            <a:endParaRPr lang="en-US"/>
          </a:p>
        </p:txBody>
      </p:sp>
      <p:sp>
        <p:nvSpPr>
          <p:cNvPr id="6" name="عنصر نائب للتاريخ 5"/>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161790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EMPTY</a:t>
            </a:r>
            <a:r>
              <a:rPr lang="en-US" dirty="0" smtClean="0"/>
              <a:t> HTML ELEMENTS</a:t>
            </a:r>
            <a:endParaRPr lang="en-US" dirty="0"/>
          </a:p>
        </p:txBody>
      </p:sp>
      <p:sp>
        <p:nvSpPr>
          <p:cNvPr id="3" name="عنصر نائب للمحتوى 2"/>
          <p:cNvSpPr>
            <a:spLocks noGrp="1"/>
          </p:cNvSpPr>
          <p:nvPr>
            <p:ph idx="1"/>
          </p:nvPr>
        </p:nvSpPr>
        <p:spPr/>
        <p:txBody>
          <a:bodyPr/>
          <a:lstStyle/>
          <a:p>
            <a:pPr algn="just">
              <a:lnSpc>
                <a:spcPct val="150000"/>
              </a:lnSpc>
            </a:pPr>
            <a:r>
              <a:rPr lang="en-US" dirty="0"/>
              <a:t>Empty elements (also called self-closing or void elements) are not container </a:t>
            </a:r>
            <a:r>
              <a:rPr lang="en-US" dirty="0" smtClean="0"/>
              <a:t>tags (means &lt;hr&gt; </a:t>
            </a:r>
            <a:r>
              <a:rPr lang="en-US" i="1" dirty="0" smtClean="0"/>
              <a:t>some content </a:t>
            </a:r>
            <a:r>
              <a:rPr lang="en-US" dirty="0" smtClean="0"/>
              <a:t>&lt;/</a:t>
            </a:r>
            <a:r>
              <a:rPr lang="en-US" dirty="0"/>
              <a:t>hr&gt; or &lt;br</a:t>
            </a:r>
            <a:r>
              <a:rPr lang="en-US" dirty="0" smtClean="0"/>
              <a:t>&gt; </a:t>
            </a:r>
            <a:r>
              <a:rPr lang="en-US" i="1" dirty="0" smtClean="0"/>
              <a:t>some content </a:t>
            </a:r>
            <a:r>
              <a:rPr lang="en-US" dirty="0" smtClean="0"/>
              <a:t>&lt;/</a:t>
            </a:r>
            <a:r>
              <a:rPr lang="en-US" dirty="0"/>
              <a:t>br</a:t>
            </a:r>
            <a:r>
              <a:rPr lang="en-US" dirty="0" smtClean="0"/>
              <a:t>&gt; can not be written).</a:t>
            </a:r>
            <a:r>
              <a:rPr lang="en-US" dirty="0" smtClean="0">
                <a:hlinkClick r:id="rId3"/>
              </a:rPr>
              <a:t>Ex</a:t>
            </a:r>
            <a:endParaRPr lang="ar-EG" dirty="0" smtClean="0"/>
          </a:p>
          <a:p>
            <a:pPr algn="just">
              <a:lnSpc>
                <a:spcPct val="150000"/>
              </a:lnSpc>
            </a:pPr>
            <a:endParaRPr lang="en-US" dirty="0" smtClean="0"/>
          </a:p>
          <a:p>
            <a:pPr algn="just">
              <a:lnSpc>
                <a:spcPct val="150000"/>
              </a:lnSpc>
            </a:pPr>
            <a:r>
              <a:rPr lang="en-US" dirty="0"/>
              <a:t>A typical example of an empty element, is the &lt;br&gt; element, which represents a line break. Some other common empty elements are &lt;img&gt;, &lt;input&gt;, &lt;link&gt;, &lt;meta&gt;, &lt;hr&gt;, etc</a:t>
            </a:r>
            <a:r>
              <a:rPr lang="en-US" dirty="0" smtClean="0"/>
              <a: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20</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32812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NESTING</a:t>
            </a:r>
            <a:r>
              <a:rPr lang="en-US" dirty="0" smtClean="0"/>
              <a:t> HTML ELEMENTS</a:t>
            </a:r>
            <a:endParaRPr lang="en-US" dirty="0"/>
          </a:p>
        </p:txBody>
      </p:sp>
      <p:sp>
        <p:nvSpPr>
          <p:cNvPr id="3" name="عنصر نائب للمحتوى 2"/>
          <p:cNvSpPr>
            <a:spLocks noGrp="1"/>
          </p:cNvSpPr>
          <p:nvPr>
            <p:ph idx="1"/>
          </p:nvPr>
        </p:nvSpPr>
        <p:spPr>
          <a:xfrm>
            <a:off x="457200" y="1524000"/>
            <a:ext cx="7620000" cy="4800600"/>
          </a:xfrm>
        </p:spPr>
        <p:txBody>
          <a:bodyPr>
            <a:normAutofit lnSpcReduction="10000"/>
          </a:bodyPr>
          <a:lstStyle/>
          <a:p>
            <a:pPr algn="just">
              <a:lnSpc>
                <a:spcPct val="150000"/>
              </a:lnSpc>
            </a:pPr>
            <a:r>
              <a:rPr lang="en-US" dirty="0"/>
              <a:t>Placing one element inside another is called </a:t>
            </a:r>
            <a:r>
              <a:rPr lang="en-US" b="1" dirty="0" smtClean="0"/>
              <a:t>NESTING</a:t>
            </a:r>
            <a:r>
              <a:rPr lang="en-US" dirty="0" smtClean="0"/>
              <a:t>. </a:t>
            </a:r>
            <a:endParaRPr lang="ar-EG" dirty="0" smtClean="0"/>
          </a:p>
          <a:p>
            <a:pPr algn="just">
              <a:lnSpc>
                <a:spcPct val="150000"/>
              </a:lnSpc>
            </a:pPr>
            <a:r>
              <a:rPr lang="en-US" dirty="0" smtClean="0"/>
              <a:t>A </a:t>
            </a:r>
            <a:r>
              <a:rPr lang="en-US" dirty="0"/>
              <a:t>nested element, also called a child element, can be a parent element too if other elements are nested within it.</a:t>
            </a:r>
            <a:endParaRPr lang="en-US" dirty="0" smtClean="0"/>
          </a:p>
          <a:p>
            <a:pPr algn="just">
              <a:lnSpc>
                <a:spcPct val="150000"/>
              </a:lnSpc>
            </a:pPr>
            <a:r>
              <a:rPr lang="en-US" dirty="0" smtClean="0"/>
              <a:t>Most </a:t>
            </a:r>
            <a:r>
              <a:rPr lang="en-US" dirty="0"/>
              <a:t>HTML elements can contain any number of further elements (except empty elements), which are, in turn, made up of tags, attributes, and content or other elements</a:t>
            </a:r>
            <a:r>
              <a:rPr lang="en-US" dirty="0" smtClean="0"/>
              <a:t>.</a:t>
            </a:r>
          </a:p>
          <a:p>
            <a:pPr algn="just">
              <a:lnSpc>
                <a:spcPct val="150000"/>
              </a:lnSpc>
            </a:pPr>
            <a:r>
              <a:rPr lang="en-US" dirty="0"/>
              <a:t>HTML tags should be nested in correct order. They must be closed in the inverse order of how they are defined, that means </a:t>
            </a:r>
            <a:r>
              <a:rPr lang="en-US" u="sng" dirty="0"/>
              <a:t>the last tag opened must be closed first</a:t>
            </a:r>
            <a:r>
              <a:rPr lang="en-US" dirty="0"/>
              <a: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21</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269790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HTML </a:t>
            </a:r>
            <a:r>
              <a:rPr lang="en-US" dirty="0" smtClean="0">
                <a:solidFill>
                  <a:srgbClr val="C00000"/>
                </a:solidFill>
              </a:rPr>
              <a:t>DOCTYPES</a:t>
            </a:r>
            <a:endParaRPr lang="en-US" dirty="0">
              <a:solidFill>
                <a:srgbClr val="C00000"/>
              </a:solidFill>
            </a:endParaRPr>
          </a:p>
        </p:txBody>
      </p:sp>
      <p:sp>
        <p:nvSpPr>
          <p:cNvPr id="3" name="عنصر نائب للمحتوى 2"/>
          <p:cNvSpPr>
            <a:spLocks noGrp="1"/>
          </p:cNvSpPr>
          <p:nvPr>
            <p:ph idx="1"/>
          </p:nvPr>
        </p:nvSpPr>
        <p:spPr/>
        <p:txBody>
          <a:bodyPr>
            <a:normAutofit/>
          </a:bodyPr>
          <a:lstStyle/>
          <a:p>
            <a:pPr algn="just"/>
            <a:r>
              <a:rPr lang="en-US" sz="2400" dirty="0"/>
              <a:t>A Document Type </a:t>
            </a:r>
            <a:r>
              <a:rPr lang="en-US" sz="2400" dirty="0" smtClean="0"/>
              <a:t>Declaration </a:t>
            </a:r>
            <a:r>
              <a:rPr lang="en-US" sz="2400" dirty="0"/>
              <a:t>(</a:t>
            </a:r>
            <a:r>
              <a:rPr lang="en-US" sz="2400" dirty="0" smtClean="0"/>
              <a:t>DTD).</a:t>
            </a:r>
          </a:p>
          <a:p>
            <a:pPr algn="just"/>
            <a:r>
              <a:rPr lang="en-US" sz="2400" dirty="0" smtClean="0"/>
              <a:t>(DOCTYPE) </a:t>
            </a:r>
            <a:r>
              <a:rPr lang="en-US" sz="2400" dirty="0"/>
              <a:t>for short</a:t>
            </a:r>
            <a:endParaRPr lang="en-US" sz="2400" dirty="0" smtClean="0"/>
          </a:p>
          <a:p>
            <a:pPr algn="just"/>
            <a:r>
              <a:rPr lang="en-US" sz="2400" dirty="0"/>
              <a:t>I</a:t>
            </a:r>
            <a:r>
              <a:rPr lang="en-US" sz="2400" dirty="0" smtClean="0"/>
              <a:t>nstruction </a:t>
            </a:r>
            <a:r>
              <a:rPr lang="en-US" sz="2400" dirty="0"/>
              <a:t>to the web browser about what version of the markup language the page is written in. </a:t>
            </a:r>
            <a:endParaRPr lang="en-US" sz="2400" dirty="0" smtClean="0"/>
          </a:p>
          <a:p>
            <a:pPr algn="just"/>
            <a:r>
              <a:rPr lang="en-US" sz="2400" dirty="0" smtClean="0"/>
              <a:t>The </a:t>
            </a:r>
            <a:r>
              <a:rPr lang="en-US" sz="2400" dirty="0"/>
              <a:t>World Wide Web Consortium (W3C) provides DTDs for all HTML versions</a:t>
            </a:r>
            <a:r>
              <a:rPr lang="en-US" sz="2400" dirty="0" smtClean="0"/>
              <a:t>.</a:t>
            </a:r>
          </a:p>
          <a:p>
            <a:pPr algn="just"/>
            <a:r>
              <a:rPr lang="en-US" sz="2400" dirty="0" smtClean="0"/>
              <a:t>It </a:t>
            </a:r>
            <a:r>
              <a:rPr lang="en-US" sz="2400" dirty="0"/>
              <a:t>appears at the top of a web page before all other elements</a:t>
            </a:r>
            <a:r>
              <a:rPr lang="en-US" sz="2400" dirty="0" smtClean="0"/>
              <a:t>.</a:t>
            </a:r>
          </a:p>
          <a:p>
            <a:pPr algn="just"/>
            <a:r>
              <a:rPr lang="en-US" sz="2400" dirty="0" smtClean="0"/>
              <a:t>It </a:t>
            </a:r>
            <a:r>
              <a:rPr lang="en-US" sz="2400" dirty="0"/>
              <a:t> is not an HTML </a:t>
            </a:r>
            <a:r>
              <a:rPr lang="en-US" sz="2400" dirty="0" smtClean="0"/>
              <a:t>tag.</a:t>
            </a:r>
          </a:p>
          <a:p>
            <a:pPr algn="just"/>
            <a:r>
              <a:rPr lang="en-US" sz="2400" dirty="0"/>
              <a:t>The DOCTYPE for HTML5 is very short, concise, and </a:t>
            </a:r>
            <a:r>
              <a:rPr lang="en-US" sz="2400" dirty="0" smtClean="0"/>
              <a:t>case-insensitive</a:t>
            </a:r>
            <a:r>
              <a:rPr lang="en-US" sz="2400" dirty="0"/>
              <a:t>:</a:t>
            </a:r>
            <a:endParaRPr lang="en-US" sz="2400" dirty="0" smtClean="0"/>
          </a:p>
          <a:p>
            <a:pPr algn="just"/>
            <a:endParaRPr lang="en-US" sz="2400" dirty="0"/>
          </a:p>
        </p:txBody>
      </p:sp>
      <p:sp>
        <p:nvSpPr>
          <p:cNvPr id="5" name="مربع نص 4"/>
          <p:cNvSpPr txBox="1"/>
          <p:nvPr/>
        </p:nvSpPr>
        <p:spPr>
          <a:xfrm>
            <a:off x="2514600" y="6076890"/>
            <a:ext cx="4038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solidFill>
                  <a:prstClr val="black"/>
                </a:solidFill>
                <a:latin typeface="Courier New" panose="02070309020205020404" pitchFamily="49" charset="0"/>
                <a:cs typeface="Courier New" panose="02070309020205020404" pitchFamily="49" charset="0"/>
              </a:rPr>
              <a:t>&lt;!DOCTYPE html&gt;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22</a:t>
            </a:fld>
            <a:endParaRPr lang="en-US" dirty="0"/>
          </a:p>
        </p:txBody>
      </p:sp>
      <p:sp>
        <p:nvSpPr>
          <p:cNvPr id="7" name="عنصر نائب للتاريخ 6"/>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772838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HTML </a:t>
            </a:r>
            <a:r>
              <a:rPr lang="en-US" dirty="0" smtClean="0">
                <a:solidFill>
                  <a:srgbClr val="C00000"/>
                </a:solidFill>
              </a:rPr>
              <a:t>HEAD</a:t>
            </a:r>
            <a:r>
              <a:rPr lang="en-US" dirty="0" smtClean="0"/>
              <a:t> ELEMENT</a:t>
            </a:r>
            <a:endParaRPr lang="en-US" dirty="0"/>
          </a:p>
        </p:txBody>
      </p:sp>
      <p:sp>
        <p:nvSpPr>
          <p:cNvPr id="3" name="عنصر نائب للمحتوى 2"/>
          <p:cNvSpPr>
            <a:spLocks noGrp="1"/>
          </p:cNvSpPr>
          <p:nvPr>
            <p:ph idx="1"/>
          </p:nvPr>
        </p:nvSpPr>
        <p:spPr/>
        <p:txBody>
          <a:bodyPr>
            <a:normAutofit/>
          </a:bodyPr>
          <a:lstStyle/>
          <a:p>
            <a:pPr algn="just" fontAlgn="base">
              <a:lnSpc>
                <a:spcPct val="150000"/>
              </a:lnSpc>
            </a:pPr>
            <a:r>
              <a:rPr lang="en-US" sz="2400" dirty="0"/>
              <a:t>T</a:t>
            </a:r>
            <a:r>
              <a:rPr lang="en-US" sz="2400" dirty="0" smtClean="0"/>
              <a:t>he </a:t>
            </a:r>
            <a:r>
              <a:rPr lang="en-US" sz="2400" dirty="0"/>
              <a:t>container for all the head elements, which provide </a:t>
            </a:r>
            <a:r>
              <a:rPr lang="en-US" sz="2400" u="sng" dirty="0"/>
              <a:t>extra information </a:t>
            </a:r>
            <a:r>
              <a:rPr lang="en-US" sz="2400" dirty="0"/>
              <a:t>about the </a:t>
            </a:r>
            <a:r>
              <a:rPr lang="en-US" sz="2400" dirty="0" smtClean="0"/>
              <a:t>document, </a:t>
            </a:r>
            <a:r>
              <a:rPr lang="en-US" sz="2400" dirty="0"/>
              <a:t>or reference to other resources that are required for the document to display or behave correctly in a web </a:t>
            </a:r>
            <a:r>
              <a:rPr lang="en-US" sz="2400" dirty="0" smtClean="0"/>
              <a:t>browser. Elements such as </a:t>
            </a:r>
            <a:r>
              <a:rPr lang="en-US" sz="2400" dirty="0"/>
              <a:t>&lt;title&gt;, &lt;base&gt;, &lt;link&gt;, &lt;style&gt;, &lt;meta&gt;, &lt;script&gt; and the &lt;</a:t>
            </a:r>
            <a:r>
              <a:rPr lang="en-US" sz="2400" dirty="0" err="1"/>
              <a:t>noscript</a:t>
            </a:r>
            <a:r>
              <a:rPr lang="en-US" sz="2400" dirty="0"/>
              <a:t>&gt; element.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23</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3152772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HTML </a:t>
            </a:r>
            <a:r>
              <a:rPr lang="en-US" dirty="0" smtClean="0">
                <a:solidFill>
                  <a:srgbClr val="C00000"/>
                </a:solidFill>
              </a:rPr>
              <a:t>TITLE</a:t>
            </a:r>
            <a:r>
              <a:rPr lang="en-US" dirty="0" smtClean="0"/>
              <a:t> ELEMENT</a:t>
            </a:r>
            <a:endParaRPr lang="en-US" dirty="0"/>
          </a:p>
        </p:txBody>
      </p:sp>
      <p:sp>
        <p:nvSpPr>
          <p:cNvPr id="3" name="عنصر نائب للمحتوى 2"/>
          <p:cNvSpPr>
            <a:spLocks noGrp="1"/>
          </p:cNvSpPr>
          <p:nvPr>
            <p:ph idx="1"/>
          </p:nvPr>
        </p:nvSpPr>
        <p:spPr/>
        <p:txBody>
          <a:bodyPr>
            <a:normAutofit/>
          </a:bodyPr>
          <a:lstStyle/>
          <a:p>
            <a:pPr algn="just"/>
            <a:r>
              <a:rPr lang="en-US" sz="2400" dirty="0" smtClean="0"/>
              <a:t>Required to </a:t>
            </a:r>
            <a:r>
              <a:rPr lang="en-US" sz="2400" dirty="0"/>
              <a:t>produce a valid document. </a:t>
            </a:r>
            <a:endParaRPr lang="en-US" sz="2400" dirty="0" smtClean="0"/>
          </a:p>
          <a:p>
            <a:pPr algn="just"/>
            <a:r>
              <a:rPr lang="en-US" sz="2400" dirty="0" smtClean="0"/>
              <a:t>Only one title and </a:t>
            </a:r>
            <a:r>
              <a:rPr lang="en-US" sz="2400" dirty="0"/>
              <a:t> within the &lt;head&gt; </a:t>
            </a:r>
            <a:r>
              <a:rPr lang="en-US" sz="2400" dirty="0" smtClean="0"/>
              <a:t>element.</a:t>
            </a:r>
          </a:p>
          <a:p>
            <a:pPr algn="just"/>
            <a:r>
              <a:rPr lang="en-US" sz="2400" dirty="0"/>
              <a:t> </a:t>
            </a:r>
            <a:r>
              <a:rPr lang="en-US" sz="2400" dirty="0" smtClean="0"/>
              <a:t>Plain text; not </a:t>
            </a:r>
            <a:r>
              <a:rPr lang="en-US" sz="2400" dirty="0"/>
              <a:t>contain other markup tags</a:t>
            </a:r>
            <a:r>
              <a:rPr lang="en-US" sz="2400" dirty="0" smtClean="0"/>
              <a:t>.</a:t>
            </a:r>
          </a:p>
          <a:p>
            <a:pPr algn="just" fontAlgn="base"/>
            <a:r>
              <a:rPr lang="en-US" sz="2400" dirty="0" smtClean="0"/>
              <a:t>It may </a:t>
            </a:r>
            <a:r>
              <a:rPr lang="en-US" sz="2400" dirty="0"/>
              <a:t>be used for different </a:t>
            </a:r>
            <a:r>
              <a:rPr lang="en-US" sz="2400" dirty="0" smtClean="0"/>
              <a:t>purposes:</a:t>
            </a:r>
            <a:endParaRPr lang="en-US" sz="2400" dirty="0"/>
          </a:p>
          <a:p>
            <a:pPr lvl="1" algn="just"/>
            <a:r>
              <a:rPr lang="en-US" sz="2400" dirty="0"/>
              <a:t>To display a title in the browser title bar and in the task bar.</a:t>
            </a:r>
          </a:p>
          <a:p>
            <a:pPr lvl="1" algn="just"/>
            <a:r>
              <a:rPr lang="en-US" sz="2400" dirty="0"/>
              <a:t>To provide a title for the page when it is added to favorites or bookmarked.</a:t>
            </a:r>
          </a:p>
          <a:p>
            <a:pPr lvl="1" algn="just"/>
            <a:r>
              <a:rPr lang="en-US" sz="2400" dirty="0"/>
              <a:t>To displays a title for the page in search-engine results.</a:t>
            </a:r>
          </a:p>
          <a:p>
            <a:pPr algn="just"/>
            <a:r>
              <a:rPr lang="en-US" sz="2400" dirty="0"/>
              <a:t>A good title should be </a:t>
            </a:r>
            <a:r>
              <a:rPr lang="en-US" sz="2400" u="sng" dirty="0"/>
              <a:t>short</a:t>
            </a:r>
            <a:r>
              <a:rPr lang="en-US" sz="2400" dirty="0"/>
              <a:t> and </a:t>
            </a:r>
            <a:r>
              <a:rPr lang="en-US" sz="2400" u="sng" dirty="0" smtClean="0"/>
              <a:t>specific</a:t>
            </a:r>
            <a:r>
              <a:rPr lang="en-US" sz="2400" dirty="0" smtClean="0"/>
              <a:t> to </a:t>
            </a:r>
            <a:r>
              <a:rPr lang="en-US" sz="2400" dirty="0"/>
              <a:t>the document's </a:t>
            </a:r>
            <a:r>
              <a:rPr lang="en-US" sz="2400" dirty="0" smtClean="0"/>
              <a:t>content.  </a:t>
            </a:r>
            <a:r>
              <a:rPr lang="en-US" sz="2400" dirty="0" smtClean="0">
                <a:solidFill>
                  <a:schemeClr val="accent1"/>
                </a:solidFill>
                <a:hlinkClick r:id="rId2" action="ppaction://hlinkfile"/>
              </a:rPr>
              <a:t>Ex</a:t>
            </a:r>
            <a:endParaRPr lang="en-US" sz="2400" dirty="0">
              <a:solidFill>
                <a:schemeClr val="accent1"/>
              </a:solidFill>
            </a:endParaRP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24</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735487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HTML </a:t>
            </a:r>
            <a:r>
              <a:rPr lang="en-US" dirty="0" smtClean="0">
                <a:solidFill>
                  <a:srgbClr val="C00000"/>
                </a:solidFill>
              </a:rPr>
              <a:t>BASE</a:t>
            </a:r>
            <a:r>
              <a:rPr lang="en-US" dirty="0" smtClean="0"/>
              <a:t> ELEMENT</a:t>
            </a:r>
            <a:endParaRPr lang="en-US" dirty="0"/>
          </a:p>
        </p:txBody>
      </p:sp>
      <p:sp>
        <p:nvSpPr>
          <p:cNvPr id="3" name="عنصر نائب للمحتوى 2"/>
          <p:cNvSpPr>
            <a:spLocks noGrp="1"/>
          </p:cNvSpPr>
          <p:nvPr>
            <p:ph idx="1"/>
          </p:nvPr>
        </p:nvSpPr>
        <p:spPr/>
        <p:txBody>
          <a:bodyPr>
            <a:normAutofit/>
          </a:bodyPr>
          <a:lstStyle/>
          <a:p>
            <a:pPr algn="just">
              <a:lnSpc>
                <a:spcPct val="150000"/>
              </a:lnSpc>
            </a:pPr>
            <a:r>
              <a:rPr lang="en-US" sz="2400" dirty="0" smtClean="0"/>
              <a:t>Define </a:t>
            </a:r>
            <a:r>
              <a:rPr lang="en-US" sz="2400" dirty="0"/>
              <a:t>a base URL for all relative links contained in the </a:t>
            </a:r>
            <a:r>
              <a:rPr lang="en-US" sz="2400" dirty="0" smtClean="0"/>
              <a:t>document.</a:t>
            </a:r>
          </a:p>
          <a:p>
            <a:pPr algn="just">
              <a:lnSpc>
                <a:spcPct val="150000"/>
              </a:lnSpc>
            </a:pPr>
            <a:r>
              <a:rPr lang="en-US" sz="2400" dirty="0" smtClean="0"/>
              <a:t>It must </a:t>
            </a:r>
            <a:r>
              <a:rPr lang="en-US" sz="2400" dirty="0"/>
              <a:t>appear before any element that refers to an external resource. HTML permits only one base element for each document.</a:t>
            </a:r>
          </a:p>
        </p:txBody>
      </p:sp>
      <p:sp>
        <p:nvSpPr>
          <p:cNvPr id="7" name="مربع نص 6"/>
          <p:cNvSpPr txBox="1"/>
          <p:nvPr/>
        </p:nvSpPr>
        <p:spPr>
          <a:xfrm>
            <a:off x="1371600" y="4646474"/>
            <a:ext cx="609600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ourier New" panose="02070309020205020404" pitchFamily="49" charset="0"/>
                <a:cs typeface="Courier New" panose="02070309020205020404" pitchFamily="49" charset="0"/>
              </a:rPr>
              <a:t>&lt;head</a:t>
            </a:r>
            <a:r>
              <a:rPr lang="en-US" dirty="0" smtClean="0">
                <a:solidFill>
                  <a:prstClr val="black"/>
                </a:solidFill>
                <a:latin typeface="Courier New" panose="02070309020205020404" pitchFamily="49" charset="0"/>
                <a:cs typeface="Courier New" panose="02070309020205020404" pitchFamily="49" charset="0"/>
              </a:rPr>
              <a:t>&gt;</a:t>
            </a:r>
          </a:p>
          <a:p>
            <a:r>
              <a:rPr lang="en-US" dirty="0" smtClean="0">
                <a:solidFill>
                  <a:prstClr val="black"/>
                </a:solidFill>
                <a:latin typeface="Courier New" panose="02070309020205020404" pitchFamily="49" charset="0"/>
                <a:cs typeface="Courier New" panose="02070309020205020404" pitchFamily="49" charset="0"/>
              </a:rPr>
              <a:t>    &lt;meta ….&gt;</a:t>
            </a:r>
          </a:p>
          <a:p>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&lt;title&gt; …..&lt;/</a:t>
            </a:r>
            <a:r>
              <a:rPr lang="en-US" dirty="0">
                <a:solidFill>
                  <a:prstClr val="black"/>
                </a:solidFill>
                <a:latin typeface="Courier New" panose="02070309020205020404" pitchFamily="49" charset="0"/>
                <a:cs typeface="Courier New" panose="02070309020205020404" pitchFamily="49" charset="0"/>
              </a:rPr>
              <a:t>title&gt; </a:t>
            </a:r>
            <a:endParaRPr lang="en-US" dirty="0" smtClean="0">
              <a:solidFill>
                <a:prstClr val="black"/>
              </a:solidFill>
              <a:latin typeface="Courier New" panose="02070309020205020404" pitchFamily="49" charset="0"/>
              <a:cs typeface="Courier New" panose="02070309020205020404" pitchFamily="49" charset="0"/>
            </a:endParaRPr>
          </a:p>
          <a:p>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&lt;</a:t>
            </a:r>
            <a:r>
              <a:rPr lang="en-US" dirty="0">
                <a:solidFill>
                  <a:prstClr val="black"/>
                </a:solidFill>
                <a:latin typeface="Courier New" panose="02070309020205020404" pitchFamily="49" charset="0"/>
                <a:cs typeface="Courier New" panose="02070309020205020404" pitchFamily="49" charset="0"/>
              </a:rPr>
              <a:t>base </a:t>
            </a:r>
            <a:r>
              <a:rPr lang="en-US" dirty="0" err="1">
                <a:solidFill>
                  <a:prstClr val="black"/>
                </a:solidFill>
                <a:latin typeface="Courier New" panose="02070309020205020404" pitchFamily="49" charset="0"/>
                <a:cs typeface="Courier New" panose="02070309020205020404" pitchFamily="49" charset="0"/>
              </a:rPr>
              <a:t>href</a:t>
            </a:r>
            <a:r>
              <a:rPr lang="en-US" dirty="0">
                <a:solidFill>
                  <a:prstClr val="black"/>
                </a:solidFill>
                <a:latin typeface="Courier New" panose="02070309020205020404" pitchFamily="49" charset="0"/>
                <a:cs typeface="Courier New" panose="02070309020205020404" pitchFamily="49" charset="0"/>
              </a:rPr>
              <a:t>="https://</a:t>
            </a:r>
            <a:r>
              <a:rPr lang="en-US" dirty="0" smtClean="0">
                <a:solidFill>
                  <a:prstClr val="black"/>
                </a:solidFill>
                <a:latin typeface="Courier New" panose="02070309020205020404" pitchFamily="49" charset="0"/>
                <a:cs typeface="Courier New" panose="02070309020205020404" pitchFamily="49" charset="0"/>
              </a:rPr>
              <a:t>www.example.com</a:t>
            </a:r>
            <a:r>
              <a:rPr lang="en-US" dirty="0">
                <a:solidFill>
                  <a:prstClr val="black"/>
                </a:solidFill>
                <a:latin typeface="Courier New" panose="02070309020205020404" pitchFamily="49" charset="0"/>
                <a:cs typeface="Courier New" panose="02070309020205020404" pitchFamily="49" charset="0"/>
              </a:rPr>
              <a:t>/"&gt; &lt;/head&gt;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25</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244348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HTML </a:t>
            </a:r>
            <a:r>
              <a:rPr lang="en-US" dirty="0" smtClean="0">
                <a:solidFill>
                  <a:srgbClr val="C00000"/>
                </a:solidFill>
              </a:rPr>
              <a:t>LINK</a:t>
            </a:r>
            <a:r>
              <a:rPr lang="en-US" dirty="0" smtClean="0"/>
              <a:t> ELEMENT</a:t>
            </a:r>
            <a:endParaRPr lang="en-US" dirty="0"/>
          </a:p>
        </p:txBody>
      </p:sp>
      <p:sp>
        <p:nvSpPr>
          <p:cNvPr id="3" name="عنصر نائب للمحتوى 2"/>
          <p:cNvSpPr>
            <a:spLocks noGrp="1"/>
          </p:cNvSpPr>
          <p:nvPr>
            <p:ph idx="1"/>
          </p:nvPr>
        </p:nvSpPr>
        <p:spPr/>
        <p:txBody>
          <a:bodyPr>
            <a:normAutofit/>
          </a:bodyPr>
          <a:lstStyle/>
          <a:p>
            <a:pPr algn="just">
              <a:lnSpc>
                <a:spcPct val="150000"/>
              </a:lnSpc>
            </a:pPr>
            <a:r>
              <a:rPr lang="en-US" sz="2000" dirty="0" smtClean="0"/>
              <a:t>Defines </a:t>
            </a:r>
            <a:r>
              <a:rPr lang="en-US" sz="2000" dirty="0"/>
              <a:t>the relationship between the current document and an external documents or resources. </a:t>
            </a:r>
            <a:endParaRPr lang="en-US" sz="2000" dirty="0" smtClean="0"/>
          </a:p>
          <a:p>
            <a:pPr algn="just">
              <a:lnSpc>
                <a:spcPct val="150000"/>
              </a:lnSpc>
            </a:pPr>
            <a:r>
              <a:rPr lang="en-US" sz="2000" dirty="0" smtClean="0"/>
              <a:t>A </a:t>
            </a:r>
            <a:r>
              <a:rPr lang="en-US" sz="2000" dirty="0"/>
              <a:t>common use of link element is to link to external style sheets</a:t>
            </a:r>
            <a:r>
              <a:rPr lang="en-US" sz="2000" dirty="0" smtClean="0"/>
              <a:t>.</a:t>
            </a:r>
          </a:p>
          <a:p>
            <a:pPr algn="just">
              <a:lnSpc>
                <a:spcPct val="150000"/>
              </a:lnSpc>
            </a:pPr>
            <a:r>
              <a:rPr lang="en-US" sz="2000" dirty="0"/>
              <a:t>An HTML document's &lt;head&gt; element may contain any number of &lt;link&gt; elements. </a:t>
            </a:r>
            <a:endParaRPr lang="en-US" sz="2000" dirty="0" smtClean="0"/>
          </a:p>
          <a:p>
            <a:pPr algn="just">
              <a:lnSpc>
                <a:spcPct val="150000"/>
              </a:lnSpc>
            </a:pPr>
            <a:r>
              <a:rPr lang="en-US" sz="2000" dirty="0" smtClean="0"/>
              <a:t>The</a:t>
            </a:r>
            <a:r>
              <a:rPr lang="en-US" sz="2000" dirty="0"/>
              <a:t> &lt;link&gt; element has attributes, but no contents.</a:t>
            </a:r>
            <a:endParaRPr lang="en-US" sz="2000" b="1" dirty="0"/>
          </a:p>
        </p:txBody>
      </p:sp>
      <p:sp>
        <p:nvSpPr>
          <p:cNvPr id="5" name="مربع نص 4"/>
          <p:cNvSpPr txBox="1"/>
          <p:nvPr/>
        </p:nvSpPr>
        <p:spPr>
          <a:xfrm>
            <a:off x="990600" y="4876800"/>
            <a:ext cx="62484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ourier New" panose="02070309020205020404" pitchFamily="49" charset="0"/>
                <a:cs typeface="Courier New" panose="02070309020205020404" pitchFamily="49" charset="0"/>
              </a:rPr>
              <a:t>&lt;head&gt; </a:t>
            </a:r>
            <a:endParaRPr lang="en-US" dirty="0" smtClean="0">
              <a:solidFill>
                <a:prstClr val="black"/>
              </a:solidFill>
              <a:latin typeface="Courier New" panose="02070309020205020404" pitchFamily="49" charset="0"/>
              <a:cs typeface="Courier New" panose="02070309020205020404" pitchFamily="49" charset="0"/>
            </a:endParaRPr>
          </a:p>
          <a:p>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&lt;</a:t>
            </a:r>
            <a:r>
              <a:rPr lang="en-US" dirty="0">
                <a:solidFill>
                  <a:prstClr val="black"/>
                </a:solidFill>
                <a:latin typeface="Courier New" panose="02070309020205020404" pitchFamily="49" charset="0"/>
                <a:cs typeface="Courier New" panose="02070309020205020404" pitchFamily="49" charset="0"/>
              </a:rPr>
              <a:t>title&gt;Linking Style Sheets&lt;/title&gt; </a:t>
            </a:r>
            <a:endParaRPr lang="en-US" dirty="0" smtClean="0">
              <a:solidFill>
                <a:prstClr val="black"/>
              </a:solidFill>
              <a:latin typeface="Courier New" panose="02070309020205020404" pitchFamily="49" charset="0"/>
              <a:cs typeface="Courier New" panose="02070309020205020404" pitchFamily="49" charset="0"/>
            </a:endParaRPr>
          </a:p>
          <a:p>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&lt;</a:t>
            </a:r>
            <a:r>
              <a:rPr lang="en-US" dirty="0">
                <a:solidFill>
                  <a:prstClr val="black"/>
                </a:solidFill>
                <a:latin typeface="Courier New" panose="02070309020205020404" pitchFamily="49" charset="0"/>
                <a:cs typeface="Courier New" panose="02070309020205020404" pitchFamily="49" charset="0"/>
              </a:rPr>
              <a:t>link </a:t>
            </a:r>
            <a:r>
              <a:rPr lang="en-US" dirty="0" err="1">
                <a:solidFill>
                  <a:prstClr val="black"/>
                </a:solidFill>
                <a:latin typeface="Courier New" panose="02070309020205020404" pitchFamily="49" charset="0"/>
                <a:cs typeface="Courier New" panose="02070309020205020404" pitchFamily="49" charset="0"/>
              </a:rPr>
              <a:t>rel</a:t>
            </a:r>
            <a:r>
              <a:rPr lang="en-US" dirty="0">
                <a:solidFill>
                  <a:prstClr val="black"/>
                </a:solidFill>
                <a:latin typeface="Courier New" panose="02070309020205020404" pitchFamily="49" charset="0"/>
                <a:cs typeface="Courier New" panose="02070309020205020404" pitchFamily="49" charset="0"/>
              </a:rPr>
              <a:t>="stylesheet" </a:t>
            </a:r>
            <a:r>
              <a:rPr lang="en-US" dirty="0" err="1">
                <a:solidFill>
                  <a:prstClr val="black"/>
                </a:solidFill>
                <a:latin typeface="Courier New" panose="02070309020205020404" pitchFamily="49" charset="0"/>
                <a:cs typeface="Courier New" panose="02070309020205020404" pitchFamily="49" charset="0"/>
              </a:rPr>
              <a:t>href</a:t>
            </a:r>
            <a:r>
              <a:rPr lang="en-US" dirty="0">
                <a:solidFill>
                  <a:prstClr val="black"/>
                </a:solidFill>
                <a:latin typeface="Courier New" panose="02070309020205020404" pitchFamily="49" charset="0"/>
                <a:cs typeface="Courier New" panose="02070309020205020404" pitchFamily="49" charset="0"/>
              </a:rPr>
              <a:t>="style.css"&gt; &lt;/head&gt;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26</a:t>
            </a:fld>
            <a:endParaRPr lang="en-US" dirty="0"/>
          </a:p>
        </p:txBody>
      </p:sp>
      <p:sp>
        <p:nvSpPr>
          <p:cNvPr id="7" name="عنصر نائب للتاريخ 6"/>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3780794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fontAlgn="base"/>
            <a:r>
              <a:rPr lang="en-US" dirty="0" smtClean="0"/>
              <a:t>THE HTML </a:t>
            </a:r>
            <a:r>
              <a:rPr lang="en-US" dirty="0" smtClean="0">
                <a:solidFill>
                  <a:srgbClr val="C00000"/>
                </a:solidFill>
              </a:rPr>
              <a:t>META</a:t>
            </a:r>
            <a:r>
              <a:rPr lang="en-US" dirty="0" smtClean="0"/>
              <a:t> ELEMENT</a:t>
            </a:r>
            <a:endParaRPr lang="en-US" dirty="0"/>
          </a:p>
        </p:txBody>
      </p:sp>
      <p:sp>
        <p:nvSpPr>
          <p:cNvPr id="3" name="عنصر نائب للمحتوى 2"/>
          <p:cNvSpPr>
            <a:spLocks noGrp="1"/>
          </p:cNvSpPr>
          <p:nvPr>
            <p:ph idx="1"/>
          </p:nvPr>
        </p:nvSpPr>
        <p:spPr/>
        <p:txBody>
          <a:bodyPr/>
          <a:lstStyle/>
          <a:p>
            <a:pPr algn="just">
              <a:lnSpc>
                <a:spcPct val="150000"/>
              </a:lnSpc>
            </a:pPr>
            <a:r>
              <a:rPr lang="en-US" dirty="0"/>
              <a:t>Metadata is a set of data that describes and gives information about other data. </a:t>
            </a:r>
          </a:p>
        </p:txBody>
      </p:sp>
      <p:sp>
        <p:nvSpPr>
          <p:cNvPr id="5" name="مربع نص 4"/>
          <p:cNvSpPr txBox="1"/>
          <p:nvPr/>
        </p:nvSpPr>
        <p:spPr>
          <a:xfrm>
            <a:off x="457200" y="2971800"/>
            <a:ext cx="7772400"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a:solidFill>
                  <a:prstClr val="black"/>
                </a:solidFill>
                <a:latin typeface="Courier New" panose="02070309020205020404" pitchFamily="49" charset="0"/>
                <a:cs typeface="Courier New" panose="02070309020205020404" pitchFamily="49" charset="0"/>
              </a:rPr>
              <a:t>&lt;head&gt;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&lt;</a:t>
            </a:r>
            <a:r>
              <a:rPr lang="en-US" sz="1600" dirty="0">
                <a:solidFill>
                  <a:prstClr val="black"/>
                </a:solidFill>
                <a:latin typeface="Courier New" panose="02070309020205020404" pitchFamily="49" charset="0"/>
                <a:cs typeface="Courier New" panose="02070309020205020404" pitchFamily="49" charset="0"/>
              </a:rPr>
              <a:t>title</a:t>
            </a:r>
            <a:r>
              <a:rPr lang="en-US" sz="1600" dirty="0" smtClean="0">
                <a:solidFill>
                  <a:prstClr val="black"/>
                </a:solidFill>
                <a:latin typeface="Courier New" panose="02070309020205020404" pitchFamily="49" charset="0"/>
                <a:cs typeface="Courier New" panose="02070309020205020404" pitchFamily="49" charset="0"/>
              </a:rPr>
              <a:t>&gt; ……… &lt;/</a:t>
            </a:r>
            <a:r>
              <a:rPr lang="en-US" sz="1600" dirty="0">
                <a:solidFill>
                  <a:prstClr val="black"/>
                </a:solidFill>
                <a:latin typeface="Courier New" panose="02070309020205020404" pitchFamily="49" charset="0"/>
                <a:cs typeface="Courier New" panose="02070309020205020404" pitchFamily="49" charset="0"/>
              </a:rPr>
              <a:t>title&gt;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&lt;</a:t>
            </a:r>
            <a:r>
              <a:rPr lang="en-US" sz="1600" dirty="0">
                <a:solidFill>
                  <a:prstClr val="black"/>
                </a:solidFill>
                <a:latin typeface="Courier New" panose="02070309020205020404" pitchFamily="49" charset="0"/>
                <a:cs typeface="Courier New" panose="02070309020205020404" pitchFamily="49" charset="0"/>
              </a:rPr>
              <a:t>meta charset="utf-8"&gt;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&lt;</a:t>
            </a:r>
            <a:r>
              <a:rPr lang="en-US" sz="1600" dirty="0">
                <a:solidFill>
                  <a:prstClr val="black"/>
                </a:solidFill>
                <a:latin typeface="Courier New" panose="02070309020205020404" pitchFamily="49" charset="0"/>
                <a:cs typeface="Courier New" panose="02070309020205020404" pitchFamily="49" charset="0"/>
              </a:rPr>
              <a:t>meta name="author" content="John Smith</a:t>
            </a:r>
            <a:r>
              <a:rPr lang="en-US" sz="1600" dirty="0" smtClean="0">
                <a:solidFill>
                  <a:prstClr val="black"/>
                </a:solidFill>
                <a:latin typeface="Courier New" panose="02070309020205020404" pitchFamily="49" charset="0"/>
                <a:cs typeface="Courier New" panose="02070309020205020404" pitchFamily="49" charset="0"/>
              </a:rPr>
              <a:t>"&gt;</a:t>
            </a: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a:t>
            </a:r>
            <a:r>
              <a:rPr lang="en-US" sz="1600" dirty="0">
                <a:solidFill>
                  <a:prstClr val="black"/>
                </a:solidFill>
                <a:latin typeface="Courier New" panose="02070309020205020404" pitchFamily="49" charset="0"/>
                <a:cs typeface="Courier New" panose="02070309020205020404" pitchFamily="49" charset="0"/>
              </a:rPr>
              <a:t>&lt;meta name="description" content</a:t>
            </a:r>
            <a:r>
              <a:rPr lang="en-US" sz="1600" dirty="0" smtClean="0">
                <a:solidFill>
                  <a:prstClr val="black"/>
                </a:solidFill>
                <a:latin typeface="Courier New" panose="02070309020205020404" pitchFamily="49" charset="0"/>
                <a:cs typeface="Courier New" panose="02070309020205020404" pitchFamily="49" charset="0"/>
              </a:rPr>
              <a:t>=“Understand tutorials..."&gt;</a:t>
            </a: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&lt;</a:t>
            </a:r>
            <a:r>
              <a:rPr lang="en-US" sz="1600" dirty="0">
                <a:solidFill>
                  <a:prstClr val="black"/>
                </a:solidFill>
                <a:latin typeface="Courier New" panose="02070309020205020404" pitchFamily="49" charset="0"/>
                <a:cs typeface="Courier New" panose="02070309020205020404" pitchFamily="49" charset="0"/>
              </a:rPr>
              <a:t>meta name</a:t>
            </a:r>
            <a:r>
              <a:rPr lang="en-US" sz="1600" dirty="0" smtClean="0">
                <a:solidFill>
                  <a:prstClr val="black"/>
                </a:solidFill>
                <a:latin typeface="Courier New" panose="02070309020205020404" pitchFamily="49" charset="0"/>
                <a:cs typeface="Courier New" panose="02070309020205020404" pitchFamily="49" charset="0"/>
              </a:rPr>
              <a:t>=“Keywords" </a:t>
            </a:r>
            <a:r>
              <a:rPr lang="en-US" sz="1600" dirty="0">
                <a:solidFill>
                  <a:prstClr val="black"/>
                </a:solidFill>
                <a:latin typeface="Courier New" panose="02070309020205020404" pitchFamily="49" charset="0"/>
                <a:cs typeface="Courier New" panose="02070309020205020404" pitchFamily="49" charset="0"/>
              </a:rPr>
              <a:t>content</a:t>
            </a:r>
            <a:r>
              <a:rPr lang="en-US" sz="1600" dirty="0" smtClean="0">
                <a:solidFill>
                  <a:prstClr val="black"/>
                </a:solidFill>
                <a:latin typeface="Courier New" panose="02070309020205020404" pitchFamily="49" charset="0"/>
                <a:cs typeface="Courier New" panose="02070309020205020404" pitchFamily="49" charset="0"/>
              </a:rPr>
              <a:t>=“</a:t>
            </a:r>
            <a:r>
              <a:rPr lang="en-US" sz="1600" dirty="0" err="1" smtClean="0">
                <a:solidFill>
                  <a:prstClr val="black"/>
                </a:solidFill>
                <a:latin typeface="Courier New" panose="02070309020205020404" pitchFamily="49" charset="0"/>
                <a:cs typeface="Courier New" panose="02070309020205020404" pitchFamily="49" charset="0"/>
              </a:rPr>
              <a:t>Html,Css,JavaScript</a:t>
            </a:r>
            <a:r>
              <a:rPr lang="en-US" sz="1600" dirty="0" smtClean="0">
                <a:solidFill>
                  <a:prstClr val="black"/>
                </a:solidFill>
                <a:latin typeface="Courier New" panose="02070309020205020404" pitchFamily="49" charset="0"/>
                <a:cs typeface="Courier New" panose="02070309020205020404" pitchFamily="49" charset="0"/>
              </a:rPr>
              <a:t>,…"&gt;</a:t>
            </a:r>
          </a:p>
          <a:p>
            <a:r>
              <a:rPr lang="en-US" sz="1600" dirty="0" smtClean="0">
                <a:solidFill>
                  <a:prstClr val="black"/>
                </a:solidFill>
                <a:latin typeface="Courier New" panose="02070309020205020404" pitchFamily="49" charset="0"/>
                <a:cs typeface="Courier New" panose="02070309020205020404" pitchFamily="49" charset="0"/>
              </a:rPr>
              <a:t>&lt;/</a:t>
            </a:r>
            <a:r>
              <a:rPr lang="en-US" sz="1600" dirty="0">
                <a:solidFill>
                  <a:prstClr val="black"/>
                </a:solidFill>
                <a:latin typeface="Courier New" panose="02070309020205020404" pitchFamily="49" charset="0"/>
                <a:cs typeface="Courier New" panose="02070309020205020404" pitchFamily="49" charset="0"/>
              </a:rPr>
              <a:t>head&gt;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27</a:t>
            </a:fld>
            <a:endParaRPr lang="en-US" dirty="0"/>
          </a:p>
        </p:txBody>
      </p:sp>
      <p:sp>
        <p:nvSpPr>
          <p:cNvPr id="7" name="عنصر نائب للتاريخ 6"/>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733561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HTML </a:t>
            </a:r>
            <a:r>
              <a:rPr lang="en-US" dirty="0" smtClean="0">
                <a:solidFill>
                  <a:srgbClr val="C00000"/>
                </a:solidFill>
              </a:rPr>
              <a:t>STYLE</a:t>
            </a:r>
            <a:r>
              <a:rPr lang="en-US" dirty="0" smtClean="0"/>
              <a:t> ELEMENT</a:t>
            </a:r>
            <a:endParaRPr lang="en-US" dirty="0"/>
          </a:p>
        </p:txBody>
      </p:sp>
      <p:sp>
        <p:nvSpPr>
          <p:cNvPr id="3" name="عنصر نائب للمحتوى 2"/>
          <p:cNvSpPr>
            <a:spLocks noGrp="1"/>
          </p:cNvSpPr>
          <p:nvPr>
            <p:ph idx="1"/>
          </p:nvPr>
        </p:nvSpPr>
        <p:spPr/>
        <p:txBody>
          <a:bodyPr>
            <a:normAutofit/>
          </a:bodyPr>
          <a:lstStyle/>
          <a:p>
            <a:pPr algn="just">
              <a:lnSpc>
                <a:spcPct val="150000"/>
              </a:lnSpc>
            </a:pPr>
            <a:r>
              <a:rPr lang="en-US" sz="2000" dirty="0" smtClean="0"/>
              <a:t>Define </a:t>
            </a:r>
            <a:r>
              <a:rPr lang="en-US" sz="2000" dirty="0"/>
              <a:t>embedded style information for an HTML document. </a:t>
            </a:r>
            <a:endParaRPr lang="en-US" sz="2000" dirty="0" smtClean="0"/>
          </a:p>
          <a:p>
            <a:pPr algn="just">
              <a:lnSpc>
                <a:spcPct val="150000"/>
              </a:lnSpc>
            </a:pPr>
            <a:r>
              <a:rPr lang="en-US" sz="2000" dirty="0"/>
              <a:t>An embedded style sheet should be used when a single document has a unique style. If the same style sheet is used in multiple documents, then an external style sheet would be more appropriate. </a:t>
            </a:r>
          </a:p>
        </p:txBody>
      </p:sp>
      <p:sp>
        <p:nvSpPr>
          <p:cNvPr id="5" name="مربع نص 4"/>
          <p:cNvSpPr txBox="1"/>
          <p:nvPr/>
        </p:nvSpPr>
        <p:spPr>
          <a:xfrm>
            <a:off x="1524000" y="4191000"/>
            <a:ext cx="53340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a:solidFill>
                  <a:prstClr val="black"/>
                </a:solidFill>
                <a:latin typeface="Courier New" panose="02070309020205020404" pitchFamily="49" charset="0"/>
                <a:cs typeface="Courier New" panose="02070309020205020404" pitchFamily="49" charset="0"/>
              </a:rPr>
              <a:t>&lt;head&gt;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&lt;</a:t>
            </a:r>
            <a:r>
              <a:rPr lang="en-US" sz="1600" dirty="0">
                <a:solidFill>
                  <a:prstClr val="black"/>
                </a:solidFill>
                <a:latin typeface="Courier New" panose="02070309020205020404" pitchFamily="49" charset="0"/>
                <a:cs typeface="Courier New" panose="02070309020205020404" pitchFamily="49" charset="0"/>
              </a:rPr>
              <a:t>title</a:t>
            </a:r>
            <a:r>
              <a:rPr lang="en-US" sz="1600" dirty="0" smtClean="0">
                <a:solidFill>
                  <a:prstClr val="black"/>
                </a:solidFill>
                <a:latin typeface="Courier New" panose="02070309020205020404" pitchFamily="49" charset="0"/>
                <a:cs typeface="Courier New" panose="02070309020205020404" pitchFamily="49" charset="0"/>
              </a:rPr>
              <a:t>&gt; ……… &lt;/</a:t>
            </a:r>
            <a:r>
              <a:rPr lang="en-US" sz="1600" dirty="0">
                <a:solidFill>
                  <a:prstClr val="black"/>
                </a:solidFill>
                <a:latin typeface="Courier New" panose="02070309020205020404" pitchFamily="49" charset="0"/>
                <a:cs typeface="Courier New" panose="02070309020205020404" pitchFamily="49" charset="0"/>
              </a:rPr>
              <a:t>title&gt;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&lt;</a:t>
            </a:r>
            <a:r>
              <a:rPr lang="en-US" sz="1600" dirty="0">
                <a:solidFill>
                  <a:prstClr val="black"/>
                </a:solidFill>
                <a:latin typeface="Courier New" panose="02070309020205020404" pitchFamily="49" charset="0"/>
                <a:cs typeface="Courier New" panose="02070309020205020404" pitchFamily="49" charset="0"/>
              </a:rPr>
              <a:t>meta charset="utf-8"&gt;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a:t>
            </a:r>
            <a:r>
              <a:rPr lang="en-US" sz="1600" dirty="0">
                <a:solidFill>
                  <a:prstClr val="black"/>
                </a:solidFill>
                <a:latin typeface="Courier New" panose="02070309020205020404" pitchFamily="49" charset="0"/>
                <a:cs typeface="Courier New" panose="02070309020205020404" pitchFamily="49" charset="0"/>
              </a:rPr>
              <a:t>&lt;style</a:t>
            </a:r>
            <a:r>
              <a:rPr lang="en-US" sz="1600" dirty="0" smtClean="0">
                <a:solidFill>
                  <a:prstClr val="black"/>
                </a:solidFill>
                <a:latin typeface="Courier New" panose="02070309020205020404" pitchFamily="49" charset="0"/>
                <a:cs typeface="Courier New" panose="02070309020205020404" pitchFamily="49" charset="0"/>
              </a:rPr>
              <a:t>&gt;</a:t>
            </a: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a:t>
            </a:r>
            <a:r>
              <a:rPr lang="en-US" sz="1600" dirty="0">
                <a:solidFill>
                  <a:prstClr val="black"/>
                </a:solidFill>
                <a:latin typeface="Courier New" panose="02070309020205020404" pitchFamily="49" charset="0"/>
                <a:cs typeface="Courier New" panose="02070309020205020404" pitchFamily="49" charset="0"/>
              </a:rPr>
              <a:t>body { background-color: </a:t>
            </a:r>
            <a:r>
              <a:rPr lang="en-US" sz="1600" dirty="0" smtClean="0">
                <a:solidFill>
                  <a:prstClr val="black"/>
                </a:solidFill>
                <a:latin typeface="Courier New" panose="02070309020205020404" pitchFamily="49" charset="0"/>
                <a:cs typeface="Courier New" panose="02070309020205020404" pitchFamily="49" charset="0"/>
              </a:rPr>
              <a:t>Yellow; </a:t>
            </a:r>
            <a:r>
              <a:rPr lang="en-US" sz="1600" dirty="0">
                <a:solidFill>
                  <a:prstClr val="black"/>
                </a:solidFill>
                <a:latin typeface="Courier New" panose="02070309020205020404" pitchFamily="49" charset="0"/>
                <a:cs typeface="Courier New" panose="02070309020205020404" pitchFamily="49" charset="0"/>
              </a:rPr>
              <a:t>}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h1 </a:t>
            </a:r>
            <a:r>
              <a:rPr lang="en-US" sz="1600" dirty="0">
                <a:solidFill>
                  <a:prstClr val="black"/>
                </a:solidFill>
                <a:latin typeface="Courier New" panose="02070309020205020404" pitchFamily="49" charset="0"/>
                <a:cs typeface="Courier New" panose="02070309020205020404" pitchFamily="49" charset="0"/>
              </a:rPr>
              <a:t>{ color: red; } </a:t>
            </a:r>
            <a:endParaRPr lang="en-US" sz="1600" dirty="0" smtClean="0">
              <a:solidFill>
                <a:prstClr val="black"/>
              </a:solidFill>
              <a:latin typeface="Courier New" panose="02070309020205020404" pitchFamily="49" charset="0"/>
              <a:cs typeface="Courier New" panose="02070309020205020404" pitchFamily="49" charset="0"/>
            </a:endParaRP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p </a:t>
            </a:r>
            <a:r>
              <a:rPr lang="en-US" sz="1600" dirty="0">
                <a:solidFill>
                  <a:prstClr val="black"/>
                </a:solidFill>
                <a:latin typeface="Courier New" panose="02070309020205020404" pitchFamily="49" charset="0"/>
                <a:cs typeface="Courier New" panose="02070309020205020404" pitchFamily="49" charset="0"/>
              </a:rPr>
              <a:t>{ color: green; } </a:t>
            </a:r>
            <a:r>
              <a:rPr lang="en-US" sz="1600" dirty="0" smtClean="0">
                <a:solidFill>
                  <a:prstClr val="black"/>
                </a:solidFill>
                <a:latin typeface="Courier New" panose="02070309020205020404" pitchFamily="49" charset="0"/>
                <a:cs typeface="Courier New" panose="02070309020205020404" pitchFamily="49" charset="0"/>
              </a:rPr>
              <a:t>    </a:t>
            </a:r>
          </a:p>
          <a:p>
            <a:r>
              <a:rPr lang="en-US" sz="1600" dirty="0">
                <a:solidFill>
                  <a:prstClr val="black"/>
                </a:solidFill>
                <a:latin typeface="Courier New" panose="02070309020205020404" pitchFamily="49" charset="0"/>
                <a:cs typeface="Courier New" panose="02070309020205020404" pitchFamily="49" charset="0"/>
              </a:rPr>
              <a:t> </a:t>
            </a:r>
            <a:r>
              <a:rPr lang="en-US" sz="1600" dirty="0" smtClean="0">
                <a:solidFill>
                  <a:prstClr val="black"/>
                </a:solidFill>
                <a:latin typeface="Courier New" panose="02070309020205020404" pitchFamily="49" charset="0"/>
                <a:cs typeface="Courier New" panose="02070309020205020404" pitchFamily="49" charset="0"/>
              </a:rPr>
              <a:t>  &lt;/</a:t>
            </a:r>
            <a:r>
              <a:rPr lang="en-US" sz="1600" dirty="0">
                <a:solidFill>
                  <a:prstClr val="black"/>
                </a:solidFill>
                <a:latin typeface="Courier New" panose="02070309020205020404" pitchFamily="49" charset="0"/>
                <a:cs typeface="Courier New" panose="02070309020205020404" pitchFamily="49" charset="0"/>
              </a:rPr>
              <a:t>style</a:t>
            </a:r>
            <a:r>
              <a:rPr lang="en-US" sz="1600" dirty="0" smtClean="0">
                <a:solidFill>
                  <a:prstClr val="black"/>
                </a:solidFill>
                <a:latin typeface="Courier New" panose="02070309020205020404" pitchFamily="49" charset="0"/>
                <a:cs typeface="Courier New" panose="02070309020205020404" pitchFamily="49" charset="0"/>
              </a:rPr>
              <a:t>&gt;</a:t>
            </a:r>
          </a:p>
          <a:p>
            <a:r>
              <a:rPr lang="en-US" sz="1600" dirty="0" smtClean="0">
                <a:solidFill>
                  <a:prstClr val="black"/>
                </a:solidFill>
                <a:latin typeface="Courier New" panose="02070309020205020404" pitchFamily="49" charset="0"/>
                <a:cs typeface="Courier New" panose="02070309020205020404" pitchFamily="49" charset="0"/>
              </a:rPr>
              <a:t>&lt;/</a:t>
            </a:r>
            <a:r>
              <a:rPr lang="en-US" sz="1600" dirty="0">
                <a:solidFill>
                  <a:prstClr val="black"/>
                </a:solidFill>
                <a:latin typeface="Courier New" panose="02070309020205020404" pitchFamily="49" charset="0"/>
                <a:cs typeface="Courier New" panose="02070309020205020404" pitchFamily="49" charset="0"/>
              </a:rPr>
              <a:t>head&gt;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28</a:t>
            </a:fld>
            <a:endParaRPr lang="en-US" dirty="0"/>
          </a:p>
        </p:txBody>
      </p:sp>
      <p:sp>
        <p:nvSpPr>
          <p:cNvPr id="7" name="عنصر نائب للتاريخ 6"/>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387099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HTML </a:t>
            </a:r>
            <a:r>
              <a:rPr lang="en-US" dirty="0" smtClean="0">
                <a:solidFill>
                  <a:srgbClr val="C00000"/>
                </a:solidFill>
              </a:rPr>
              <a:t>SCRIPT</a:t>
            </a:r>
            <a:r>
              <a:rPr lang="en-US" dirty="0" smtClean="0"/>
              <a:t> ELEMENT</a:t>
            </a:r>
            <a:endParaRPr lang="en-US" dirty="0"/>
          </a:p>
        </p:txBody>
      </p:sp>
      <p:sp>
        <p:nvSpPr>
          <p:cNvPr id="3" name="عنصر نائب للمحتوى 2"/>
          <p:cNvSpPr>
            <a:spLocks noGrp="1"/>
          </p:cNvSpPr>
          <p:nvPr>
            <p:ph idx="1"/>
          </p:nvPr>
        </p:nvSpPr>
        <p:spPr/>
        <p:txBody>
          <a:bodyPr/>
          <a:lstStyle/>
          <a:p>
            <a:pPr algn="just">
              <a:lnSpc>
                <a:spcPct val="150000"/>
              </a:lnSpc>
            </a:pPr>
            <a:r>
              <a:rPr lang="en-US" dirty="0" smtClean="0"/>
              <a:t>Define </a:t>
            </a:r>
            <a:r>
              <a:rPr lang="en-US" dirty="0"/>
              <a:t>client-side script, such as JavaScript in HTML documents.</a:t>
            </a:r>
          </a:p>
        </p:txBody>
      </p:sp>
      <p:sp>
        <p:nvSpPr>
          <p:cNvPr id="5" name="مربع نص 4"/>
          <p:cNvSpPr txBox="1"/>
          <p:nvPr/>
        </p:nvSpPr>
        <p:spPr>
          <a:xfrm>
            <a:off x="1143000" y="3048000"/>
            <a:ext cx="6477000"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dirty="0">
                <a:solidFill>
                  <a:prstClr val="black"/>
                </a:solidFill>
                <a:latin typeface="Courier New" panose="02070309020205020404" pitchFamily="49" charset="0"/>
                <a:cs typeface="Courier New" panose="02070309020205020404" pitchFamily="49" charset="0"/>
              </a:rPr>
              <a:t>&lt;head&gt; </a:t>
            </a:r>
            <a:endParaRPr lang="en-US" dirty="0" smtClean="0">
              <a:solidFill>
                <a:prstClr val="black"/>
              </a:solidFill>
              <a:latin typeface="Courier New" panose="02070309020205020404" pitchFamily="49" charset="0"/>
              <a:cs typeface="Courier New" panose="02070309020205020404" pitchFamily="49" charset="0"/>
            </a:endParaRPr>
          </a:p>
          <a:p>
            <a:pPr>
              <a:lnSpc>
                <a:spcPct val="150000"/>
              </a:lnSpc>
            </a:pPr>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&lt;</a:t>
            </a:r>
            <a:r>
              <a:rPr lang="en-US" dirty="0">
                <a:solidFill>
                  <a:prstClr val="black"/>
                </a:solidFill>
                <a:latin typeface="Courier New" panose="02070309020205020404" pitchFamily="49" charset="0"/>
                <a:cs typeface="Courier New" panose="02070309020205020404" pitchFamily="49" charset="0"/>
              </a:rPr>
              <a:t>title</a:t>
            </a:r>
            <a:r>
              <a:rPr lang="en-US" dirty="0" smtClean="0">
                <a:solidFill>
                  <a:prstClr val="black"/>
                </a:solidFill>
                <a:latin typeface="Courier New" panose="02070309020205020404" pitchFamily="49" charset="0"/>
                <a:cs typeface="Courier New" panose="02070309020205020404" pitchFamily="49" charset="0"/>
              </a:rPr>
              <a:t>&gt; …… &lt;/</a:t>
            </a:r>
            <a:r>
              <a:rPr lang="en-US" dirty="0">
                <a:solidFill>
                  <a:prstClr val="black"/>
                </a:solidFill>
                <a:latin typeface="Courier New" panose="02070309020205020404" pitchFamily="49" charset="0"/>
                <a:cs typeface="Courier New" panose="02070309020205020404" pitchFamily="49" charset="0"/>
              </a:rPr>
              <a:t>title&gt; </a:t>
            </a:r>
            <a:r>
              <a:rPr lang="en-US" dirty="0" smtClean="0">
                <a:solidFill>
                  <a:prstClr val="black"/>
                </a:solidFill>
                <a:latin typeface="Courier New" panose="02070309020205020404" pitchFamily="49" charset="0"/>
                <a:cs typeface="Courier New" panose="02070309020205020404" pitchFamily="49" charset="0"/>
              </a:rPr>
              <a:t>     </a:t>
            </a:r>
          </a:p>
          <a:p>
            <a:pPr>
              <a:lnSpc>
                <a:spcPct val="150000"/>
              </a:lnSpc>
            </a:pPr>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&lt;</a:t>
            </a:r>
            <a:r>
              <a:rPr lang="en-US" dirty="0">
                <a:solidFill>
                  <a:prstClr val="black"/>
                </a:solidFill>
                <a:latin typeface="Courier New" panose="02070309020205020404" pitchFamily="49" charset="0"/>
                <a:cs typeface="Courier New" panose="02070309020205020404" pitchFamily="49" charset="0"/>
              </a:rPr>
              <a:t>script&gt; </a:t>
            </a:r>
            <a:endParaRPr lang="en-US" dirty="0" smtClean="0">
              <a:solidFill>
                <a:prstClr val="black"/>
              </a:solidFill>
              <a:latin typeface="Courier New" panose="02070309020205020404" pitchFamily="49" charset="0"/>
              <a:cs typeface="Courier New" panose="02070309020205020404" pitchFamily="49" charset="0"/>
            </a:endParaRPr>
          </a:p>
          <a:p>
            <a:pPr>
              <a:lnSpc>
                <a:spcPct val="150000"/>
              </a:lnSpc>
            </a:pPr>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a:t>
            </a:r>
            <a:r>
              <a:rPr lang="en-US" dirty="0" err="1" smtClean="0">
                <a:solidFill>
                  <a:prstClr val="black"/>
                </a:solidFill>
                <a:latin typeface="Courier New" panose="02070309020205020404" pitchFamily="49" charset="0"/>
                <a:cs typeface="Courier New" panose="02070309020205020404" pitchFamily="49" charset="0"/>
              </a:rPr>
              <a:t>document.write</a:t>
            </a:r>
            <a:r>
              <a:rPr lang="en-US" dirty="0">
                <a:solidFill>
                  <a:prstClr val="black"/>
                </a:solidFill>
                <a:latin typeface="Courier New" panose="02070309020205020404" pitchFamily="49" charset="0"/>
                <a:cs typeface="Courier New" panose="02070309020205020404" pitchFamily="49" charset="0"/>
              </a:rPr>
              <a:t>("&lt;h1&gt;Hello World!&lt;/h1&gt;") </a:t>
            </a:r>
            <a:endParaRPr lang="en-US" dirty="0" smtClean="0">
              <a:solidFill>
                <a:prstClr val="black"/>
              </a:solidFill>
              <a:latin typeface="Courier New" panose="02070309020205020404" pitchFamily="49" charset="0"/>
              <a:cs typeface="Courier New" panose="02070309020205020404" pitchFamily="49" charset="0"/>
            </a:endParaRPr>
          </a:p>
          <a:p>
            <a:pPr>
              <a:lnSpc>
                <a:spcPct val="150000"/>
              </a:lnSpc>
            </a:pPr>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&lt;/</a:t>
            </a:r>
            <a:r>
              <a:rPr lang="en-US" dirty="0">
                <a:solidFill>
                  <a:prstClr val="black"/>
                </a:solidFill>
                <a:latin typeface="Courier New" panose="02070309020205020404" pitchFamily="49" charset="0"/>
                <a:cs typeface="Courier New" panose="02070309020205020404" pitchFamily="49" charset="0"/>
              </a:rPr>
              <a:t>script&gt; </a:t>
            </a:r>
            <a:endParaRPr lang="en-US" dirty="0" smtClean="0">
              <a:solidFill>
                <a:prstClr val="black"/>
              </a:solidFill>
              <a:latin typeface="Courier New" panose="02070309020205020404" pitchFamily="49" charset="0"/>
              <a:cs typeface="Courier New" panose="02070309020205020404" pitchFamily="49" charset="0"/>
            </a:endParaRPr>
          </a:p>
          <a:p>
            <a:pPr>
              <a:lnSpc>
                <a:spcPct val="150000"/>
              </a:lnSpc>
            </a:pPr>
            <a:r>
              <a:rPr lang="en-US" dirty="0" smtClean="0">
                <a:solidFill>
                  <a:prstClr val="black"/>
                </a:solidFill>
                <a:latin typeface="Courier New" panose="02070309020205020404" pitchFamily="49" charset="0"/>
                <a:cs typeface="Courier New" panose="02070309020205020404" pitchFamily="49" charset="0"/>
              </a:rPr>
              <a:t>&lt;/</a:t>
            </a:r>
            <a:r>
              <a:rPr lang="en-US" dirty="0">
                <a:solidFill>
                  <a:prstClr val="black"/>
                </a:solidFill>
                <a:latin typeface="Courier New" panose="02070309020205020404" pitchFamily="49" charset="0"/>
                <a:cs typeface="Courier New" panose="02070309020205020404" pitchFamily="49" charset="0"/>
              </a:rPr>
              <a:t>head&gt;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29</a:t>
            </a:fld>
            <a:endParaRPr lang="en-US" dirty="0"/>
          </a:p>
        </p:txBody>
      </p:sp>
      <p:sp>
        <p:nvSpPr>
          <p:cNvPr id="7" name="عنصر نائب للتاريخ 6"/>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64496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MODULE OBJECTIVES</a:t>
            </a:r>
            <a:endParaRPr lang="en-US" sz="2800" dirty="0">
              <a:solidFill>
                <a:schemeClr val="accent1"/>
              </a:solidFill>
            </a:endParaRPr>
          </a:p>
        </p:txBody>
      </p:sp>
      <p:sp>
        <p:nvSpPr>
          <p:cNvPr id="3" name="عنصر نائب للمحتوى 2"/>
          <p:cNvSpPr>
            <a:spLocks noGrp="1"/>
          </p:cNvSpPr>
          <p:nvPr>
            <p:ph sz="quarter" idx="1"/>
          </p:nvPr>
        </p:nvSpPr>
        <p:spPr/>
        <p:txBody>
          <a:bodyPr>
            <a:normAutofit/>
          </a:bodyPr>
          <a:lstStyle/>
          <a:p>
            <a:pPr marL="571500" indent="-457200" algn="just"/>
            <a:r>
              <a:rPr lang="en-US" sz="2000" dirty="0" smtClean="0"/>
              <a:t>Get a </a:t>
            </a:r>
            <a:r>
              <a:rPr lang="en-US" sz="2000" dirty="0"/>
              <a:t>general overview of the World Wide Web and what you can do with it. </a:t>
            </a:r>
            <a:endParaRPr lang="en-US" sz="2000" dirty="0" smtClean="0"/>
          </a:p>
          <a:p>
            <a:pPr marL="571500" indent="-457200" algn="just"/>
            <a:endParaRPr lang="en-US" sz="2000" dirty="0" smtClean="0"/>
          </a:p>
          <a:p>
            <a:pPr marL="571500" indent="-457200" algn="just"/>
            <a:r>
              <a:rPr lang="en-US" sz="2000" dirty="0" smtClean="0"/>
              <a:t>Explain </a:t>
            </a:r>
            <a:r>
              <a:rPr lang="en-US" sz="2000" dirty="0"/>
              <a:t>how the client-server model of Internet programming works</a:t>
            </a:r>
            <a:r>
              <a:rPr lang="en-US" sz="2000" dirty="0" smtClean="0"/>
              <a:t>.</a:t>
            </a:r>
          </a:p>
          <a:p>
            <a:pPr marL="571500" indent="-457200" algn="just"/>
            <a:endParaRPr lang="en-US" sz="2000" dirty="0" smtClean="0"/>
          </a:p>
          <a:p>
            <a:pPr marL="571500" indent="-457200" algn="just"/>
            <a:r>
              <a:rPr lang="en-US" sz="2000" dirty="0" smtClean="0"/>
              <a:t>Learn how </a:t>
            </a:r>
            <a:r>
              <a:rPr lang="en-US" sz="2000" dirty="0"/>
              <a:t>to write simple documents in the HTML language and style them with CSS. </a:t>
            </a:r>
            <a:endParaRPr lang="en-US" sz="2000" dirty="0" smtClean="0"/>
          </a:p>
          <a:p>
            <a:pPr marL="571500" indent="-457200" algn="just"/>
            <a:endParaRPr lang="en-US" sz="2000" dirty="0" smtClean="0"/>
          </a:p>
          <a:p>
            <a:pPr marL="571500" indent="-457200" algn="just"/>
            <a:r>
              <a:rPr lang="en-US" sz="2000" dirty="0" smtClean="0"/>
              <a:t>Learn how </a:t>
            </a:r>
            <a:r>
              <a:rPr lang="en-US" sz="2000" dirty="0"/>
              <a:t>you can extend the functionality of your web pages by adding JavaScript to them</a:t>
            </a:r>
            <a:r>
              <a:rPr lang="en-US" sz="2000" dirty="0" smtClean="0"/>
              <a:t>.</a:t>
            </a:r>
          </a:p>
          <a:p>
            <a:pPr marL="571500" indent="-457200" algn="just"/>
            <a:endParaRPr lang="en-US" sz="2000" dirty="0"/>
          </a:p>
          <a:p>
            <a:pPr marL="571500" indent="-457200" algn="just"/>
            <a:r>
              <a:rPr lang="en-US" sz="2000" dirty="0"/>
              <a:t>Learn to </a:t>
            </a:r>
            <a:r>
              <a:rPr lang="en-US" sz="2000" dirty="0" smtClean="0"/>
              <a:t>write </a:t>
            </a:r>
            <a:r>
              <a:rPr lang="en-US" sz="2000" dirty="0"/>
              <a:t>test, and debug web pages using </a:t>
            </a:r>
            <a:r>
              <a:rPr lang="en-US" sz="2000" dirty="0" smtClean="0"/>
              <a:t>HTML. </a:t>
            </a:r>
            <a:endParaRPr lang="en-US" sz="2000" dirty="0"/>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3</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2167245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fontAlgn="base"/>
            <a:r>
              <a:rPr lang="en-US" dirty="0" smtClean="0">
                <a:solidFill>
                  <a:srgbClr val="C00000"/>
                </a:solidFill>
              </a:rPr>
              <a:t>CASE-INSENSITIVITY</a:t>
            </a:r>
            <a:endParaRPr lang="en-US"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en-US" dirty="0"/>
              <a:t> HTML, tag and attribute names are </a:t>
            </a:r>
            <a:r>
              <a:rPr lang="en-US" dirty="0" smtClean="0">
                <a:solidFill>
                  <a:srgbClr val="C00000"/>
                </a:solidFill>
              </a:rPr>
              <a:t>case-insensitive</a:t>
            </a:r>
            <a:r>
              <a:rPr lang="en-US" b="1" dirty="0" smtClean="0">
                <a:solidFill>
                  <a:srgbClr val="C00000"/>
                </a:solidFill>
              </a:rPr>
              <a:t> </a:t>
            </a:r>
            <a:r>
              <a:rPr lang="en-US" dirty="0"/>
              <a:t>(but most attribute values are case-sensitive). </a:t>
            </a:r>
            <a:endParaRPr lang="en-US" dirty="0" smtClean="0"/>
          </a:p>
          <a:p>
            <a:pPr algn="just">
              <a:lnSpc>
                <a:spcPct val="150000"/>
              </a:lnSpc>
            </a:pPr>
            <a:r>
              <a:rPr lang="en-US" dirty="0" smtClean="0"/>
              <a:t>This means </a:t>
            </a:r>
            <a:r>
              <a:rPr lang="en-US" dirty="0"/>
              <a:t>the tag &lt;P&gt;, and the tag &lt;p&gt; defines the same thing in HTML which is a paragraph</a:t>
            </a:r>
            <a:r>
              <a:rPr lang="en-US" dirty="0" smtClean="0"/>
              <a:t>.</a:t>
            </a:r>
          </a:p>
          <a:p>
            <a:pPr algn="just">
              <a:lnSpc>
                <a:spcPct val="150000"/>
              </a:lnSpc>
            </a:pPr>
            <a:r>
              <a:rPr lang="en-US" dirty="0" smtClean="0"/>
              <a:t>It is </a:t>
            </a:r>
            <a:r>
              <a:rPr lang="en-US" dirty="0" smtClean="0">
                <a:solidFill>
                  <a:srgbClr val="C00000"/>
                </a:solidFill>
              </a:rPr>
              <a:t>recommended</a:t>
            </a:r>
            <a:r>
              <a:rPr lang="en-US" dirty="0" smtClean="0"/>
              <a:t> </a:t>
            </a:r>
            <a:r>
              <a:rPr lang="en-US" dirty="0"/>
              <a:t>using lowercase for tag and attributing names in HTML, since by doing </a:t>
            </a:r>
            <a:r>
              <a:rPr lang="en-US" dirty="0" smtClean="0"/>
              <a:t>this, document becomes more </a:t>
            </a:r>
            <a:r>
              <a:rPr lang="en-US" dirty="0"/>
              <a:t>compliant for future upgrades.</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30</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940673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fontAlgn="base"/>
            <a:r>
              <a:rPr lang="en-US" dirty="0" smtClean="0"/>
              <a:t>WRITING </a:t>
            </a:r>
            <a:r>
              <a:rPr lang="en-US" dirty="0" smtClean="0">
                <a:solidFill>
                  <a:srgbClr val="C00000"/>
                </a:solidFill>
              </a:rPr>
              <a:t>COMMENTS</a:t>
            </a:r>
            <a:endParaRPr lang="en-US" dirty="0">
              <a:solidFill>
                <a:srgbClr val="C00000"/>
              </a:solidFill>
            </a:endParaRPr>
          </a:p>
        </p:txBody>
      </p:sp>
      <p:sp>
        <p:nvSpPr>
          <p:cNvPr id="3" name="عنصر نائب للمحتوى 2"/>
          <p:cNvSpPr>
            <a:spLocks noGrp="1"/>
          </p:cNvSpPr>
          <p:nvPr>
            <p:ph idx="1"/>
          </p:nvPr>
        </p:nvSpPr>
        <p:spPr>
          <a:xfrm>
            <a:off x="457200" y="1600200"/>
            <a:ext cx="7620000" cy="4800600"/>
          </a:xfrm>
        </p:spPr>
        <p:txBody>
          <a:bodyPr/>
          <a:lstStyle/>
          <a:p>
            <a:pPr algn="just">
              <a:lnSpc>
                <a:spcPct val="150000"/>
              </a:lnSpc>
            </a:pPr>
            <a:r>
              <a:rPr lang="en-US" dirty="0"/>
              <a:t>Comments are usually added with the purpose of making the source code easier to </a:t>
            </a:r>
            <a:r>
              <a:rPr lang="en-US" dirty="0" smtClean="0"/>
              <a:t>understand</a:t>
            </a:r>
            <a:r>
              <a:rPr lang="en-US" dirty="0"/>
              <a:t> </a:t>
            </a:r>
            <a:r>
              <a:rPr lang="en-US" dirty="0" smtClean="0"/>
              <a:t>or </a:t>
            </a:r>
            <a:r>
              <a:rPr lang="en-US" dirty="0"/>
              <a:t>for debugging </a:t>
            </a:r>
            <a:r>
              <a:rPr lang="en-US" dirty="0" smtClean="0"/>
              <a:t>purpose.</a:t>
            </a:r>
            <a:endParaRPr lang="ar-EG" dirty="0" smtClean="0"/>
          </a:p>
          <a:p>
            <a:pPr algn="just">
              <a:lnSpc>
                <a:spcPct val="150000"/>
              </a:lnSpc>
            </a:pPr>
            <a:r>
              <a:rPr lang="en-US" dirty="0" smtClean="0"/>
              <a:t>Comments </a:t>
            </a:r>
            <a:r>
              <a:rPr lang="en-US" dirty="0"/>
              <a:t>are not displayed in the browser</a:t>
            </a:r>
            <a:r>
              <a:rPr lang="en-US" dirty="0" smtClean="0"/>
              <a:t>.</a:t>
            </a:r>
          </a:p>
          <a:p>
            <a:pPr algn="just">
              <a:lnSpc>
                <a:spcPct val="150000"/>
              </a:lnSpc>
            </a:pPr>
            <a:r>
              <a:rPr lang="en-US" dirty="0" smtClean="0"/>
              <a:t>An </a:t>
            </a:r>
            <a:r>
              <a:rPr lang="en-US" dirty="0"/>
              <a:t>HTML comment begins with </a:t>
            </a:r>
            <a:r>
              <a:rPr lang="en-US" dirty="0" smtClean="0">
                <a:solidFill>
                  <a:srgbClr val="C00000"/>
                </a:solidFill>
              </a:rPr>
              <a:t>&lt;!--</a:t>
            </a:r>
            <a:r>
              <a:rPr lang="en-US" dirty="0" smtClean="0"/>
              <a:t> </a:t>
            </a:r>
            <a:r>
              <a:rPr lang="en-US" dirty="0"/>
              <a:t>and ends with </a:t>
            </a:r>
            <a:r>
              <a:rPr lang="en-US" dirty="0">
                <a:solidFill>
                  <a:srgbClr val="C00000"/>
                </a:solidFill>
              </a:rPr>
              <a:t>--&gt;</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31</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265351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fontAlgn="base"/>
            <a:r>
              <a:rPr lang="en-US" dirty="0" smtClean="0"/>
              <a:t>HTML </a:t>
            </a:r>
            <a:r>
              <a:rPr lang="en-US" dirty="0" smtClean="0">
                <a:solidFill>
                  <a:srgbClr val="C00000"/>
                </a:solidFill>
              </a:rPr>
              <a:t>ELEMENTS TYPES</a:t>
            </a:r>
            <a:endParaRPr lang="en-US" dirty="0">
              <a:solidFill>
                <a:srgbClr val="C00000"/>
              </a:solidFill>
            </a:endParaRPr>
          </a:p>
        </p:txBody>
      </p:sp>
      <p:sp>
        <p:nvSpPr>
          <p:cNvPr id="3" name="عنصر نائب للمحتوى 2"/>
          <p:cNvSpPr>
            <a:spLocks noGrp="1"/>
          </p:cNvSpPr>
          <p:nvPr>
            <p:ph idx="1"/>
          </p:nvPr>
        </p:nvSpPr>
        <p:spPr/>
        <p:txBody>
          <a:bodyPr>
            <a:normAutofit/>
          </a:bodyPr>
          <a:lstStyle/>
          <a:p>
            <a:pPr algn="just"/>
            <a:r>
              <a:rPr lang="en-US" dirty="0"/>
              <a:t>Elements can be placed in two distinct groups: </a:t>
            </a:r>
            <a:endParaRPr lang="en-US" dirty="0" smtClean="0"/>
          </a:p>
          <a:p>
            <a:pPr lvl="1" algn="just"/>
            <a:r>
              <a:rPr lang="en-US" b="1" dirty="0" smtClean="0"/>
              <a:t>BLOCK LEVEL  ELEMENTS: </a:t>
            </a:r>
            <a:r>
              <a:rPr lang="en-US" dirty="0" smtClean="0"/>
              <a:t>make </a:t>
            </a:r>
            <a:r>
              <a:rPr lang="en-US" dirty="0"/>
              <a:t>up the document's </a:t>
            </a:r>
            <a:r>
              <a:rPr lang="en-US" dirty="0" smtClean="0"/>
              <a:t>structure. </a:t>
            </a:r>
            <a:r>
              <a:rPr lang="en-US" u="sng" dirty="0"/>
              <a:t>occupies 100% of the available width </a:t>
            </a:r>
            <a:r>
              <a:rPr lang="en-US" dirty="0"/>
              <a:t>and it is </a:t>
            </a:r>
            <a:r>
              <a:rPr lang="en-US" u="sng" dirty="0"/>
              <a:t>rendered with a line break before and after</a:t>
            </a:r>
            <a:r>
              <a:rPr lang="en-US" dirty="0" smtClean="0"/>
              <a:t>. Block level elements such as &lt;div&gt;, &lt;p&gt;, &lt;</a:t>
            </a:r>
            <a:r>
              <a:rPr lang="en-US" dirty="0"/>
              <a:t>h1</a:t>
            </a:r>
            <a:r>
              <a:rPr lang="en-US" dirty="0" smtClean="0"/>
              <a:t>&gt;</a:t>
            </a:r>
            <a:r>
              <a:rPr lang="en-US" dirty="0"/>
              <a:t> through </a:t>
            </a:r>
            <a:r>
              <a:rPr lang="en-US" dirty="0" smtClean="0"/>
              <a:t>&lt;</a:t>
            </a:r>
            <a:r>
              <a:rPr lang="en-US" dirty="0"/>
              <a:t>h6</a:t>
            </a:r>
            <a:r>
              <a:rPr lang="en-US" dirty="0" smtClean="0"/>
              <a:t>&gt;, &lt;</a:t>
            </a:r>
            <a:r>
              <a:rPr lang="en-US" dirty="0"/>
              <a:t>form&gt;, </a:t>
            </a:r>
            <a:r>
              <a:rPr lang="en-US" dirty="0" smtClean="0"/>
              <a:t>&lt;</a:t>
            </a:r>
            <a:r>
              <a:rPr lang="en-US" dirty="0"/>
              <a:t>ol&gt;, &lt;ul&gt;, &lt;li&gt;, and so on. </a:t>
            </a:r>
            <a:endParaRPr lang="en-US" dirty="0" smtClean="0"/>
          </a:p>
          <a:p>
            <a:pPr lvl="1" algn="just"/>
            <a:r>
              <a:rPr lang="en-US" b="1" dirty="0" smtClean="0"/>
              <a:t>INLINE LEVEL ELEMENTS:</a:t>
            </a:r>
            <a:r>
              <a:rPr lang="en-US" dirty="0" smtClean="0"/>
              <a:t> </a:t>
            </a:r>
            <a:r>
              <a:rPr lang="en-US" dirty="0"/>
              <a:t>dress up the contents of a </a:t>
            </a:r>
            <a:r>
              <a:rPr lang="en-US" dirty="0" smtClean="0"/>
              <a:t>block. </a:t>
            </a:r>
            <a:r>
              <a:rPr lang="en-US" u="sng" dirty="0"/>
              <a:t>take up only as much space as it needs</a:t>
            </a:r>
            <a:r>
              <a:rPr lang="en-US" dirty="0" smtClean="0"/>
              <a:t>. &lt;img&gt;,</a:t>
            </a:r>
            <a:r>
              <a:rPr lang="en-US" dirty="0"/>
              <a:t> &lt;a</a:t>
            </a:r>
            <a:r>
              <a:rPr lang="en-US" dirty="0" smtClean="0"/>
              <a:t>&gt;, &lt;</a:t>
            </a:r>
            <a:r>
              <a:rPr lang="en-US" dirty="0"/>
              <a:t>span&gt;, </a:t>
            </a:r>
            <a:r>
              <a:rPr lang="en-US" dirty="0" smtClean="0"/>
              <a:t>&lt;</a:t>
            </a:r>
            <a:r>
              <a:rPr lang="en-US" dirty="0"/>
              <a:t>strong</a:t>
            </a:r>
            <a:r>
              <a:rPr lang="en-US" dirty="0" smtClean="0"/>
              <a:t>&gt;,</a:t>
            </a:r>
            <a:r>
              <a:rPr lang="en-US" dirty="0"/>
              <a:t> </a:t>
            </a:r>
            <a:r>
              <a:rPr lang="en-US" dirty="0" smtClean="0"/>
              <a:t>&lt;</a:t>
            </a:r>
            <a:r>
              <a:rPr lang="en-US" dirty="0"/>
              <a:t>b&gt;, &lt;em&gt;, &lt;i&gt;, &lt;code&gt;, &lt;input&gt;, &lt;</a:t>
            </a:r>
            <a:r>
              <a:rPr lang="en-US" dirty="0" smtClean="0"/>
              <a:t>button</a:t>
            </a:r>
            <a:r>
              <a:rPr lang="en-US" dirty="0"/>
              <a:t>&gt;, etc</a:t>
            </a:r>
            <a:r>
              <a:rPr lang="en-US" dirty="0" smtClean="0"/>
              <a:t>.</a:t>
            </a:r>
          </a:p>
          <a:p>
            <a:pPr algn="just"/>
            <a:endParaRPr lang="en-US" dirty="0"/>
          </a:p>
          <a:p>
            <a:pPr algn="just"/>
            <a:r>
              <a:rPr lang="en-US" dirty="0"/>
              <a:t>The block-level elements should not be placed within inline-level </a:t>
            </a:r>
            <a:r>
              <a:rPr lang="en-US" dirty="0" smtClean="0"/>
              <a:t>elements</a:t>
            </a:r>
            <a:endParaRPr lang="en-US" dirty="0"/>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32</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029506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HTML </a:t>
            </a:r>
            <a:r>
              <a:rPr lang="en-US" dirty="0" smtClean="0">
                <a:solidFill>
                  <a:srgbClr val="C00000"/>
                </a:solidFill>
              </a:rPr>
              <a:t>ATTRIBUTES</a:t>
            </a:r>
            <a:endParaRPr lang="en-US" dirty="0">
              <a:solidFill>
                <a:srgbClr val="C00000"/>
              </a:solidFill>
            </a:endParaRPr>
          </a:p>
        </p:txBody>
      </p:sp>
      <p:sp>
        <p:nvSpPr>
          <p:cNvPr id="3" name="عنصر نائب للمحتوى 2"/>
          <p:cNvSpPr>
            <a:spLocks noGrp="1"/>
          </p:cNvSpPr>
          <p:nvPr>
            <p:ph idx="1"/>
          </p:nvPr>
        </p:nvSpPr>
        <p:spPr/>
        <p:txBody>
          <a:bodyPr>
            <a:normAutofit lnSpcReduction="10000"/>
          </a:bodyPr>
          <a:lstStyle/>
          <a:p>
            <a:pPr algn="just"/>
            <a:r>
              <a:rPr lang="en-US" dirty="0" smtClean="0"/>
              <a:t>Attributes </a:t>
            </a:r>
            <a:r>
              <a:rPr lang="en-US" dirty="0"/>
              <a:t>define additional characteristics or properties of the element such as width and height of an image</a:t>
            </a:r>
            <a:r>
              <a:rPr lang="en-US" dirty="0" smtClean="0"/>
              <a:t>.</a:t>
            </a:r>
          </a:p>
          <a:p>
            <a:pPr algn="just"/>
            <a:r>
              <a:rPr lang="en-US" dirty="0"/>
              <a:t>Attributes are always specified in the start tag (or opening tag) and usually consists of name/value pairs like name="value" . Attribute values should always be enclosed in quotation marks</a:t>
            </a:r>
            <a:r>
              <a:rPr lang="en-US" dirty="0" smtClean="0"/>
              <a:t>.</a:t>
            </a:r>
          </a:p>
          <a:p>
            <a:pPr algn="just"/>
            <a:r>
              <a:rPr lang="en-US" dirty="0"/>
              <a:t>some attributes are required for certain </a:t>
            </a:r>
            <a:r>
              <a:rPr lang="en-US" dirty="0" smtClean="0"/>
              <a:t>elements, such as </a:t>
            </a:r>
            <a:r>
              <a:rPr lang="en-US" i="1" dirty="0" smtClean="0"/>
              <a:t>src</a:t>
            </a:r>
            <a:r>
              <a:rPr lang="en-US" dirty="0" smtClean="0"/>
              <a:t> </a:t>
            </a:r>
            <a:r>
              <a:rPr lang="en-US" dirty="0"/>
              <a:t>and </a:t>
            </a:r>
            <a:r>
              <a:rPr lang="en-US" i="1" dirty="0"/>
              <a:t>alt</a:t>
            </a:r>
            <a:r>
              <a:rPr lang="en-US" dirty="0"/>
              <a:t> </a:t>
            </a:r>
            <a:r>
              <a:rPr lang="en-US" dirty="0" smtClean="0"/>
              <a:t>attributes are main attributes for img tag.</a:t>
            </a:r>
          </a:p>
          <a:p>
            <a:pPr algn="just"/>
            <a:r>
              <a:rPr lang="en-US" dirty="0" smtClean="0"/>
              <a:t>There </a:t>
            </a:r>
            <a:r>
              <a:rPr lang="en-US" dirty="0"/>
              <a:t>are several attributes in HTML5 that do not consist of name/value pairs but consists of just </a:t>
            </a:r>
            <a:r>
              <a:rPr lang="en-US" dirty="0" smtClean="0"/>
              <a:t>name called </a:t>
            </a:r>
            <a:r>
              <a:rPr lang="en-US" b="1" dirty="0" smtClean="0"/>
              <a:t>BOOLEAN ATTRIBUTES</a:t>
            </a:r>
            <a:r>
              <a:rPr lang="en-US" dirty="0" smtClean="0"/>
              <a:t>, such as checked </a:t>
            </a:r>
            <a:r>
              <a:rPr lang="en-US" dirty="0"/>
              <a:t>, disabled , readonly </a:t>
            </a:r>
            <a:r>
              <a:rPr lang="en-US" dirty="0" smtClean="0"/>
              <a:t>, and required.</a:t>
            </a:r>
          </a:p>
          <a:p>
            <a:pPr algn="just"/>
            <a:r>
              <a:rPr lang="en-US" u="sng" dirty="0"/>
              <a:t>Attribute values are generally case-insensitive, except certain attribute values, like the id and class </a:t>
            </a:r>
            <a:r>
              <a:rPr lang="en-US" u="sng" dirty="0" smtClean="0"/>
              <a:t>attributes.</a:t>
            </a:r>
            <a:endParaRPr lang="en-US" u="sng" dirty="0"/>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33</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493547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74638"/>
            <a:ext cx="8839200" cy="1143000"/>
          </a:xfrm>
        </p:spPr>
        <p:txBody>
          <a:bodyPr/>
          <a:lstStyle/>
          <a:p>
            <a:r>
              <a:rPr lang="en-US" dirty="0" smtClean="0">
                <a:solidFill>
                  <a:srgbClr val="C00000"/>
                </a:solidFill>
              </a:rPr>
              <a:t>GENERAL</a:t>
            </a:r>
            <a:r>
              <a:rPr lang="en-US" dirty="0" smtClean="0"/>
              <a:t> PURPOSE </a:t>
            </a:r>
            <a:r>
              <a:rPr lang="en-US" dirty="0" smtClean="0">
                <a:solidFill>
                  <a:srgbClr val="C00000"/>
                </a:solidFill>
              </a:rPr>
              <a:t>ATTRIBUTES</a:t>
            </a:r>
            <a:endParaRPr lang="en-US" dirty="0">
              <a:solidFill>
                <a:srgbClr val="C00000"/>
              </a:solidFill>
            </a:endParaRPr>
          </a:p>
        </p:txBody>
      </p:sp>
      <p:sp>
        <p:nvSpPr>
          <p:cNvPr id="3" name="عنصر نائب للمحتوى 2"/>
          <p:cNvSpPr>
            <a:spLocks noGrp="1"/>
          </p:cNvSpPr>
          <p:nvPr>
            <p:ph idx="1"/>
          </p:nvPr>
        </p:nvSpPr>
        <p:spPr/>
        <p:txBody>
          <a:bodyPr>
            <a:noAutofit/>
          </a:bodyPr>
          <a:lstStyle/>
          <a:p>
            <a:pPr algn="just"/>
            <a:r>
              <a:rPr lang="en-US" b="1" dirty="0" smtClean="0"/>
              <a:t>GLOBAL ATTRIBUTES: </a:t>
            </a:r>
            <a:r>
              <a:rPr lang="en-US" dirty="0" smtClean="0"/>
              <a:t>attributes</a:t>
            </a:r>
            <a:r>
              <a:rPr lang="en-US" dirty="0"/>
              <a:t>, such as </a:t>
            </a:r>
            <a:r>
              <a:rPr lang="en-US" dirty="0" smtClean="0"/>
              <a:t>id, class, </a:t>
            </a:r>
            <a:r>
              <a:rPr lang="en-US" dirty="0"/>
              <a:t>title</a:t>
            </a:r>
            <a:r>
              <a:rPr lang="en-US" dirty="0" smtClean="0"/>
              <a:t>, </a:t>
            </a:r>
            <a:r>
              <a:rPr lang="en-US" dirty="0"/>
              <a:t>style </a:t>
            </a:r>
            <a:r>
              <a:rPr lang="en-US" dirty="0" smtClean="0"/>
              <a:t> </a:t>
            </a:r>
            <a:r>
              <a:rPr lang="en-US" dirty="0"/>
              <a:t>that </a:t>
            </a:r>
            <a:r>
              <a:rPr lang="en-US" dirty="0" smtClean="0"/>
              <a:t>can be used </a:t>
            </a:r>
            <a:r>
              <a:rPr lang="en-US" dirty="0"/>
              <a:t>on the majority of HTML elements. </a:t>
            </a:r>
            <a:endParaRPr lang="en-US" dirty="0" smtClean="0"/>
          </a:p>
          <a:p>
            <a:pPr algn="just"/>
            <a:endParaRPr lang="en-US" dirty="0" smtClean="0"/>
          </a:p>
          <a:p>
            <a:pPr lvl="1" algn="just"/>
            <a:r>
              <a:rPr lang="en-US" sz="2200" b="1" dirty="0" smtClean="0"/>
              <a:t>THE </a:t>
            </a:r>
            <a:r>
              <a:rPr lang="en-US" sz="2200" b="1" dirty="0" smtClean="0">
                <a:solidFill>
                  <a:srgbClr val="C00000"/>
                </a:solidFill>
              </a:rPr>
              <a:t>ID</a:t>
            </a:r>
            <a:r>
              <a:rPr lang="en-US" sz="2200" b="1" dirty="0" smtClean="0"/>
              <a:t> ATTRIBUTE</a:t>
            </a:r>
            <a:r>
              <a:rPr lang="en-US" sz="2200" dirty="0" smtClean="0"/>
              <a:t>:  </a:t>
            </a:r>
            <a:r>
              <a:rPr lang="en-US" sz="2200" dirty="0"/>
              <a:t>is used to give a unique name or identifier to an element within a document. </a:t>
            </a:r>
            <a:r>
              <a:rPr lang="en-US" sz="2200" dirty="0" smtClean="0"/>
              <a:t>No </a:t>
            </a:r>
            <a:r>
              <a:rPr lang="en-US" sz="2200" dirty="0"/>
              <a:t>two elements in </a:t>
            </a:r>
            <a:r>
              <a:rPr lang="en-US" sz="2200" u="sng" dirty="0"/>
              <a:t>the same document can be named with the same id</a:t>
            </a:r>
            <a:r>
              <a:rPr lang="en-US" sz="2200" dirty="0"/>
              <a:t>, and </a:t>
            </a:r>
            <a:r>
              <a:rPr lang="en-US" sz="2200" u="sng" dirty="0"/>
              <a:t>each element can have only one id</a:t>
            </a:r>
            <a:r>
              <a:rPr lang="en-US" sz="2200" dirty="0" smtClean="0"/>
              <a:t>.</a:t>
            </a:r>
          </a:p>
          <a:p>
            <a:pPr lvl="1" algn="just"/>
            <a:endParaRPr lang="en-US" sz="2200" dirty="0" smtClean="0"/>
          </a:p>
          <a:p>
            <a:pPr lvl="1" algn="just"/>
            <a:r>
              <a:rPr lang="en-US" sz="2200" b="1" dirty="0" smtClean="0"/>
              <a:t>THE </a:t>
            </a:r>
            <a:r>
              <a:rPr lang="en-US" sz="2200" b="1" dirty="0" smtClean="0">
                <a:solidFill>
                  <a:srgbClr val="C00000"/>
                </a:solidFill>
              </a:rPr>
              <a:t>CLASS</a:t>
            </a:r>
            <a:r>
              <a:rPr lang="en-US" sz="2200" b="1" dirty="0" smtClean="0"/>
              <a:t> ATTRIBUTE: </a:t>
            </a:r>
            <a:r>
              <a:rPr lang="en-US" sz="2200" dirty="0" smtClean="0"/>
              <a:t>is </a:t>
            </a:r>
            <a:r>
              <a:rPr lang="en-US" sz="2200" dirty="0"/>
              <a:t>also used to identify elements. But unlike id , </a:t>
            </a:r>
            <a:r>
              <a:rPr lang="en-US" sz="2200" u="sng" dirty="0"/>
              <a:t>the class attribute does not have to be unique in the document</a:t>
            </a:r>
            <a:r>
              <a:rPr lang="en-US" sz="2200" dirty="0"/>
              <a:t>. This means </a:t>
            </a:r>
            <a:r>
              <a:rPr lang="en-US" sz="2200" dirty="0" smtClean="0"/>
              <a:t>that the </a:t>
            </a:r>
            <a:r>
              <a:rPr lang="en-US" sz="2200" dirty="0"/>
              <a:t>same class </a:t>
            </a:r>
            <a:r>
              <a:rPr lang="en-US" sz="2200" dirty="0" smtClean="0"/>
              <a:t>can be applied to </a:t>
            </a:r>
            <a:r>
              <a:rPr lang="en-US" sz="2200" dirty="0"/>
              <a:t>multiple elements in a </a:t>
            </a:r>
            <a:r>
              <a:rPr lang="en-US" sz="2200" dirty="0" smtClean="0"/>
              <a:t>document.</a:t>
            </a:r>
            <a:endParaRPr lang="en-US" sz="2200" dirty="0"/>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34</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3491748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1" algn="just"/>
            <a:r>
              <a:rPr lang="en-US" sz="2200" b="1" dirty="0" smtClean="0"/>
              <a:t>THE </a:t>
            </a:r>
            <a:r>
              <a:rPr lang="en-US" sz="2200" b="1" dirty="0" smtClean="0">
                <a:solidFill>
                  <a:srgbClr val="C00000"/>
                </a:solidFill>
              </a:rPr>
              <a:t>TITLE</a:t>
            </a:r>
            <a:r>
              <a:rPr lang="en-US" sz="2200" b="1" dirty="0" smtClean="0"/>
              <a:t> ATTRIBUTE</a:t>
            </a:r>
            <a:r>
              <a:rPr lang="en-US" sz="2200" dirty="0" smtClean="0"/>
              <a:t> : is </a:t>
            </a:r>
            <a:r>
              <a:rPr lang="en-US" sz="2200" dirty="0"/>
              <a:t>used to provide advisory text about an element or its content. The value of the title attribute (i.e. title text) is displayed as a </a:t>
            </a:r>
            <a:r>
              <a:rPr lang="en-US" sz="2200" u="sng" dirty="0"/>
              <a:t>tooltip</a:t>
            </a:r>
            <a:r>
              <a:rPr lang="en-US" sz="2200" dirty="0"/>
              <a:t> by the web browsers </a:t>
            </a:r>
            <a:r>
              <a:rPr lang="en-US" sz="2200" u="sng" dirty="0"/>
              <a:t>when the user place mouse cursor over the element</a:t>
            </a:r>
            <a:r>
              <a:rPr lang="en-US" sz="2200" dirty="0" smtClean="0"/>
              <a:t>.</a:t>
            </a:r>
          </a:p>
          <a:p>
            <a:pPr algn="just"/>
            <a:endParaRPr lang="en-US" dirty="0"/>
          </a:p>
          <a:p>
            <a:pPr lvl="1" algn="just"/>
            <a:r>
              <a:rPr lang="en-US" sz="2200" b="1" dirty="0" smtClean="0"/>
              <a:t>THE </a:t>
            </a:r>
            <a:r>
              <a:rPr lang="en-US" sz="2200" b="1" dirty="0" smtClean="0">
                <a:solidFill>
                  <a:srgbClr val="C00000"/>
                </a:solidFill>
              </a:rPr>
              <a:t>STYLE</a:t>
            </a:r>
            <a:r>
              <a:rPr lang="en-US" sz="2200" b="1" dirty="0" smtClean="0"/>
              <a:t> ATTRIBUTE: </a:t>
            </a:r>
            <a:r>
              <a:rPr lang="en-US" sz="2200" dirty="0" smtClean="0"/>
              <a:t>allows </a:t>
            </a:r>
            <a:r>
              <a:rPr lang="en-US" sz="2200" dirty="0"/>
              <a:t>you to specify CSS styling rules such as color, font, border, etc. directly within the element. </a:t>
            </a:r>
          </a:p>
        </p:txBody>
      </p:sp>
      <p:sp>
        <p:nvSpPr>
          <p:cNvPr id="5" name="عنوان 1"/>
          <p:cNvSpPr>
            <a:spLocks noGrp="1"/>
          </p:cNvSpPr>
          <p:nvPr>
            <p:ph type="title"/>
          </p:nvPr>
        </p:nvSpPr>
        <p:spPr>
          <a:xfrm>
            <a:off x="228600" y="274638"/>
            <a:ext cx="8382000" cy="1143000"/>
          </a:xfrm>
        </p:spPr>
        <p:txBody>
          <a:bodyPr/>
          <a:lstStyle/>
          <a:p>
            <a:r>
              <a:rPr lang="en-US" dirty="0" smtClean="0">
                <a:solidFill>
                  <a:srgbClr val="C00000"/>
                </a:solidFill>
              </a:rPr>
              <a:t>GENERAL</a:t>
            </a:r>
            <a:r>
              <a:rPr lang="en-US" dirty="0" smtClean="0"/>
              <a:t> PURPOSE </a:t>
            </a:r>
            <a:r>
              <a:rPr lang="en-US" dirty="0" smtClean="0">
                <a:solidFill>
                  <a:srgbClr val="C00000"/>
                </a:solidFill>
              </a:rPr>
              <a:t>ATTRIBUTES</a:t>
            </a:r>
            <a:endParaRPr lang="en-US" dirty="0">
              <a:solidFill>
                <a:srgbClr val="C00000"/>
              </a:solidFill>
            </a:endParaRP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35</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712477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HTML </a:t>
            </a:r>
            <a:r>
              <a:rPr lang="en-US" dirty="0" smtClean="0">
                <a:solidFill>
                  <a:srgbClr val="C00000"/>
                </a:solidFill>
              </a:rPr>
              <a:t>HEADINGS</a:t>
            </a:r>
            <a:endParaRPr lang="en-US"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en-US" dirty="0"/>
              <a:t>Headings help in defining the hierarchy and the structure of the web page content</a:t>
            </a:r>
            <a:r>
              <a:rPr lang="en-US" dirty="0" smtClean="0"/>
              <a:t>.</a:t>
            </a:r>
          </a:p>
          <a:p>
            <a:pPr algn="just">
              <a:lnSpc>
                <a:spcPct val="150000"/>
              </a:lnSpc>
            </a:pPr>
            <a:r>
              <a:rPr lang="en-US" dirty="0"/>
              <a:t>HTML offers six levels of heading </a:t>
            </a:r>
            <a:r>
              <a:rPr lang="en-US" dirty="0" smtClean="0"/>
              <a:t>tags.</a:t>
            </a:r>
          </a:p>
          <a:p>
            <a:pPr algn="just">
              <a:lnSpc>
                <a:spcPct val="150000"/>
              </a:lnSpc>
            </a:pPr>
            <a:r>
              <a:rPr lang="en-US" dirty="0" smtClean="0"/>
              <a:t>By </a:t>
            </a:r>
            <a:r>
              <a:rPr lang="en-US" dirty="0"/>
              <a:t>default, browsers display headings in </a:t>
            </a:r>
            <a:r>
              <a:rPr lang="en-US" dirty="0" smtClean="0"/>
              <a:t>larger/smaller </a:t>
            </a:r>
            <a:r>
              <a:rPr lang="en-US" dirty="0"/>
              <a:t>and bolder font than normal text. </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36</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417433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IMPORTANCE OF HEADINGS</a:t>
            </a:r>
            <a:endParaRPr lang="en-US" dirty="0"/>
          </a:p>
        </p:txBody>
      </p:sp>
      <p:sp>
        <p:nvSpPr>
          <p:cNvPr id="3" name="عنصر نائب للمحتوى 2"/>
          <p:cNvSpPr>
            <a:spLocks noGrp="1"/>
          </p:cNvSpPr>
          <p:nvPr>
            <p:ph idx="1"/>
          </p:nvPr>
        </p:nvSpPr>
        <p:spPr/>
        <p:txBody>
          <a:bodyPr>
            <a:normAutofit/>
          </a:bodyPr>
          <a:lstStyle/>
          <a:p>
            <a:pPr>
              <a:lnSpc>
                <a:spcPct val="150000"/>
              </a:lnSpc>
            </a:pPr>
            <a:r>
              <a:rPr lang="en-US" dirty="0"/>
              <a:t>HTML headings provide valuable information by highlighting important topics and the structure of the </a:t>
            </a:r>
            <a:r>
              <a:rPr lang="en-US" dirty="0" smtClean="0"/>
              <a:t>document.</a:t>
            </a:r>
          </a:p>
          <a:p>
            <a:pPr>
              <a:lnSpc>
                <a:spcPct val="150000"/>
              </a:lnSpc>
            </a:pPr>
            <a:r>
              <a:rPr lang="en-US" dirty="0" smtClean="0"/>
              <a:t>Don't </a:t>
            </a:r>
            <a:r>
              <a:rPr lang="en-US" dirty="0"/>
              <a:t>use headings to make your text look BIG or bold. Use them only for highlighting the heading of your document and to show the document structure. </a:t>
            </a:r>
            <a:endParaRPr lang="en-US" dirty="0" smtClean="0"/>
          </a:p>
          <a:p>
            <a:pPr>
              <a:lnSpc>
                <a:spcPct val="150000"/>
              </a:lnSpc>
            </a:pPr>
            <a:r>
              <a:rPr lang="en-US" dirty="0" smtClean="0"/>
              <a:t>Since </a:t>
            </a:r>
            <a:r>
              <a:rPr lang="en-US" dirty="0"/>
              <a:t>search engines, such as Google, use headings to index the structure and content of the web pages so use them very wisely in your webpage. </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37</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4227794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HTML </a:t>
            </a:r>
            <a:r>
              <a:rPr lang="en-US" dirty="0" smtClean="0">
                <a:solidFill>
                  <a:srgbClr val="C00000"/>
                </a:solidFill>
              </a:rPr>
              <a:t>PARAGRAPHS</a:t>
            </a:r>
            <a:endParaRPr lang="en-US"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en-US" dirty="0"/>
              <a:t>Paragraph element is used to publish text on the web pages. </a:t>
            </a:r>
            <a:endParaRPr lang="en-US" dirty="0" smtClean="0"/>
          </a:p>
          <a:p>
            <a:pPr algn="just">
              <a:lnSpc>
                <a:spcPct val="150000"/>
              </a:lnSpc>
            </a:pPr>
            <a:r>
              <a:rPr lang="en-US" dirty="0" smtClean="0"/>
              <a:t>Paragraphs </a:t>
            </a:r>
            <a:r>
              <a:rPr lang="en-US" dirty="0"/>
              <a:t>are defined with the </a:t>
            </a:r>
            <a:r>
              <a:rPr lang="en-US" dirty="0" smtClean="0"/>
              <a:t>tag &lt;p&gt;. </a:t>
            </a:r>
          </a:p>
          <a:p>
            <a:pPr algn="just">
              <a:lnSpc>
                <a:spcPct val="150000"/>
              </a:lnSpc>
            </a:pPr>
            <a:r>
              <a:rPr lang="en-US" dirty="0" smtClean="0"/>
              <a:t>Paragraph </a:t>
            </a:r>
            <a:r>
              <a:rPr lang="en-US" dirty="0"/>
              <a:t>tag is a very basic and typically the first tag </a:t>
            </a:r>
            <a:r>
              <a:rPr lang="en-US" dirty="0" smtClean="0"/>
              <a:t>to </a:t>
            </a:r>
            <a:r>
              <a:rPr lang="en-US" dirty="0"/>
              <a:t>publish </a:t>
            </a:r>
            <a:r>
              <a:rPr lang="en-US" dirty="0" smtClean="0"/>
              <a:t>text </a:t>
            </a:r>
            <a:r>
              <a:rPr lang="en-US" dirty="0"/>
              <a:t>on the web pages</a:t>
            </a:r>
            <a:r>
              <a:rPr lang="en-US" dirty="0" smtClean="0"/>
              <a:t>.</a:t>
            </a:r>
          </a:p>
          <a:p>
            <a:pPr algn="just">
              <a:lnSpc>
                <a:spcPct val="150000"/>
              </a:lnSpc>
            </a:pPr>
            <a:r>
              <a:rPr lang="en-US" dirty="0" smtClean="0"/>
              <a:t>For </a:t>
            </a:r>
            <a:r>
              <a:rPr lang="en-US" dirty="0"/>
              <a:t>the purposes of forwards-compatibility and good coding practice, it's advisable to use both the opening and closing tags for the paragraphs. Forgetting the end tag can produce unexpected results or </a:t>
            </a:r>
            <a:r>
              <a:rPr lang="en-US" dirty="0" smtClean="0"/>
              <a:t>errors.</a:t>
            </a:r>
            <a:endParaRPr lang="en-US" dirty="0"/>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38</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386087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LINE BREAKS</a:t>
            </a:r>
            <a:endParaRPr lang="en-US" dirty="0">
              <a:solidFill>
                <a:srgbClr val="C00000"/>
              </a:solidFill>
            </a:endParaRPr>
          </a:p>
        </p:txBody>
      </p:sp>
      <p:sp>
        <p:nvSpPr>
          <p:cNvPr id="3" name="عنصر نائب للمحتوى 2"/>
          <p:cNvSpPr>
            <a:spLocks noGrp="1"/>
          </p:cNvSpPr>
          <p:nvPr>
            <p:ph idx="1"/>
          </p:nvPr>
        </p:nvSpPr>
        <p:spPr/>
        <p:txBody>
          <a:bodyPr/>
          <a:lstStyle/>
          <a:p>
            <a:pPr>
              <a:lnSpc>
                <a:spcPct val="150000"/>
              </a:lnSpc>
            </a:pPr>
            <a:r>
              <a:rPr lang="en-US" dirty="0"/>
              <a:t>The </a:t>
            </a:r>
            <a:r>
              <a:rPr lang="en-US" dirty="0" smtClean="0"/>
              <a:t>tag &lt;br&gt; is </a:t>
            </a:r>
            <a:r>
              <a:rPr lang="en-US" dirty="0"/>
              <a:t>used to insert a line break on the web page. </a:t>
            </a:r>
            <a:endParaRPr lang="en-US" dirty="0" smtClean="0"/>
          </a:p>
          <a:p>
            <a:pPr>
              <a:lnSpc>
                <a:spcPct val="150000"/>
              </a:lnSpc>
            </a:pPr>
            <a:r>
              <a:rPr lang="en-US" dirty="0" smtClean="0"/>
              <a:t>Since the &lt;br&gt; is </a:t>
            </a:r>
            <a:r>
              <a:rPr lang="en-US" dirty="0"/>
              <a:t>an empty element, so there is no need of corresponding tag.</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39</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416623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2800" dirty="0" smtClean="0">
                <a:solidFill>
                  <a:schemeClr val="accent1"/>
                </a:solidFill>
              </a:rPr>
              <a:t>MODULE MATERIALS</a:t>
            </a:r>
            <a:endParaRPr lang="en-US" sz="2800" dirty="0">
              <a:solidFill>
                <a:schemeClr val="accent1"/>
              </a:solidFill>
            </a:endParaRPr>
          </a:p>
        </p:txBody>
      </p:sp>
      <p:sp>
        <p:nvSpPr>
          <p:cNvPr id="3" name="عنصر نائب للمحتوى 2"/>
          <p:cNvSpPr>
            <a:spLocks noGrp="1"/>
          </p:cNvSpPr>
          <p:nvPr>
            <p:ph sz="quarter" idx="1"/>
          </p:nvPr>
        </p:nvSpPr>
        <p:spPr>
          <a:xfrm>
            <a:off x="457200" y="1219200"/>
            <a:ext cx="8229600" cy="4937760"/>
          </a:xfrm>
        </p:spPr>
        <p:txBody>
          <a:bodyPr>
            <a:noAutofit/>
          </a:bodyPr>
          <a:lstStyle/>
          <a:p>
            <a:pPr>
              <a:lnSpc>
                <a:spcPct val="150000"/>
              </a:lnSpc>
            </a:pPr>
            <a:r>
              <a:rPr lang="en-US" sz="2000" dirty="0" smtClean="0">
                <a:solidFill>
                  <a:schemeClr val="accent1"/>
                </a:solidFill>
                <a:cs typeface="+mj-cs"/>
              </a:rPr>
              <a:t>Textbooks</a:t>
            </a:r>
          </a:p>
          <a:p>
            <a:pPr lvl="1">
              <a:lnSpc>
                <a:spcPct val="150000"/>
              </a:lnSpc>
            </a:pPr>
            <a:r>
              <a:rPr lang="en-US" sz="1800" dirty="0">
                <a:cs typeface="+mj-cs"/>
              </a:rPr>
              <a:t>Laura Lemay, </a:t>
            </a:r>
            <a:r>
              <a:rPr lang="en-US" sz="1800" dirty="0" err="1">
                <a:cs typeface="+mj-cs"/>
              </a:rPr>
              <a:t>Rafe</a:t>
            </a:r>
            <a:r>
              <a:rPr lang="en-US" sz="1800" dirty="0">
                <a:cs typeface="+mj-cs"/>
              </a:rPr>
              <a:t> Coburn, and Jennifer </a:t>
            </a:r>
            <a:r>
              <a:rPr lang="en-US" sz="1800" dirty="0" err="1">
                <a:cs typeface="+mj-cs"/>
              </a:rPr>
              <a:t>Kyrnin</a:t>
            </a:r>
            <a:r>
              <a:rPr lang="en-US" sz="1800" dirty="0">
                <a:cs typeface="+mj-cs"/>
              </a:rPr>
              <a:t>, “</a:t>
            </a:r>
            <a:r>
              <a:rPr lang="en-US" sz="1800" b="1" dirty="0">
                <a:cs typeface="+mj-cs"/>
              </a:rPr>
              <a:t>HTML, CSS JavaScript Web Publishing in one hour a day</a:t>
            </a:r>
            <a:r>
              <a:rPr lang="en-US" sz="1800" dirty="0">
                <a:cs typeface="+mj-cs"/>
              </a:rPr>
              <a:t>”, </a:t>
            </a:r>
            <a:r>
              <a:rPr lang="ar-SA" sz="1800" dirty="0">
                <a:cs typeface="+mj-cs"/>
              </a:rPr>
              <a:t>7</a:t>
            </a:r>
            <a:r>
              <a:rPr lang="en-US" sz="1800" dirty="0" err="1">
                <a:cs typeface="+mj-cs"/>
              </a:rPr>
              <a:t>th</a:t>
            </a:r>
            <a:r>
              <a:rPr lang="en-US" sz="1800" dirty="0">
                <a:cs typeface="+mj-cs"/>
              </a:rPr>
              <a:t> Edition,  2016</a:t>
            </a:r>
          </a:p>
          <a:p>
            <a:pPr marL="0" indent="0" algn="just">
              <a:lnSpc>
                <a:spcPct val="150000"/>
              </a:lnSpc>
              <a:buNone/>
            </a:pPr>
            <a:endParaRPr lang="en-US" sz="2000" dirty="0" smtClean="0">
              <a:cs typeface="+mj-cs"/>
            </a:endParaRPr>
          </a:p>
          <a:p>
            <a:pPr algn="just">
              <a:lnSpc>
                <a:spcPct val="150000"/>
              </a:lnSpc>
            </a:pPr>
            <a:r>
              <a:rPr lang="en-US" sz="2000" dirty="0" smtClean="0">
                <a:solidFill>
                  <a:schemeClr val="accent1"/>
                </a:solidFill>
                <a:cs typeface="+mj-cs"/>
              </a:rPr>
              <a:t>Websites</a:t>
            </a:r>
          </a:p>
          <a:p>
            <a:pPr lvl="1">
              <a:lnSpc>
                <a:spcPct val="150000"/>
              </a:lnSpc>
            </a:pPr>
            <a:r>
              <a:rPr lang="en-US" sz="1800" b="1" dirty="0" smtClean="0">
                <a:cs typeface="+mj-cs"/>
              </a:rPr>
              <a:t>w3schools.com</a:t>
            </a:r>
            <a:endParaRPr lang="en-US" sz="1800" b="1" dirty="0">
              <a:cs typeface="+mj-cs"/>
            </a:endParaRPr>
          </a:p>
          <a:p>
            <a:pPr lvl="1">
              <a:lnSpc>
                <a:spcPct val="150000"/>
              </a:lnSpc>
            </a:pPr>
            <a:r>
              <a:rPr lang="en-US" sz="1800" b="1" dirty="0" smtClean="0">
                <a:cs typeface="+mj-cs"/>
              </a:rPr>
              <a:t>tutorialrepublic.com</a:t>
            </a:r>
            <a:endParaRPr lang="en-US" sz="1800" b="1" dirty="0">
              <a:cs typeface="+mj-cs"/>
            </a:endParaRPr>
          </a:p>
          <a:p>
            <a:pPr lvl="1">
              <a:lnSpc>
                <a:spcPct val="150000"/>
              </a:lnSpc>
            </a:pPr>
            <a:r>
              <a:rPr lang="en-US" sz="1800" b="1" dirty="0">
                <a:cs typeface="+mj-cs"/>
              </a:rPr>
              <a:t>elzero.org</a:t>
            </a:r>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4</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1937594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HORIZONTAL RULES</a:t>
            </a:r>
            <a:endParaRPr lang="en-US"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en-US" dirty="0"/>
              <a:t>T</a:t>
            </a:r>
            <a:r>
              <a:rPr lang="en-US" dirty="0" smtClean="0"/>
              <a:t>he tag &lt;hr&gt; can be used </a:t>
            </a:r>
            <a:r>
              <a:rPr lang="en-US" dirty="0"/>
              <a:t>to create horizontal rules or lines to visually separate content sections on a web page. </a:t>
            </a:r>
            <a:endParaRPr lang="en-US" dirty="0" smtClean="0"/>
          </a:p>
          <a:p>
            <a:pPr algn="just">
              <a:lnSpc>
                <a:spcPct val="150000"/>
              </a:lnSpc>
            </a:pPr>
            <a:r>
              <a:rPr lang="en-US" dirty="0"/>
              <a:t>Like &lt;br&gt; , the &lt;hr&gt; tag is also an empty </a:t>
            </a:r>
            <a:r>
              <a:rPr lang="en-US" dirty="0" smtClean="0"/>
              <a:t>element</a:t>
            </a:r>
          </a:p>
          <a:p>
            <a:pPr algn="just">
              <a:lnSpc>
                <a:spcPct val="150000"/>
              </a:lnSpc>
            </a:pPr>
            <a:endParaRPr lang="en-US" dirty="0"/>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40</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208878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WHITE SPACES</a:t>
            </a:r>
            <a:endParaRPr lang="en-US"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en-US" dirty="0" smtClean="0"/>
              <a:t>The </a:t>
            </a:r>
            <a:r>
              <a:rPr lang="en-US" dirty="0"/>
              <a:t>browser will display the multiple spaces created inside the HTML code </a:t>
            </a:r>
            <a:r>
              <a:rPr lang="en-US" dirty="0" smtClean="0"/>
              <a:t>(by </a:t>
            </a:r>
            <a:r>
              <a:rPr lang="en-US" dirty="0"/>
              <a:t>pressing the space-bar key or tab key on the </a:t>
            </a:r>
            <a:r>
              <a:rPr lang="en-US" dirty="0" smtClean="0"/>
              <a:t>keyboard) </a:t>
            </a:r>
            <a:r>
              <a:rPr lang="en-US" dirty="0"/>
              <a:t>as a single </a:t>
            </a:r>
            <a:r>
              <a:rPr lang="en-US" dirty="0" smtClean="0"/>
              <a:t>space.</a:t>
            </a:r>
          </a:p>
          <a:p>
            <a:pPr algn="just">
              <a:lnSpc>
                <a:spcPct val="150000"/>
              </a:lnSpc>
            </a:pPr>
            <a:r>
              <a:rPr lang="en-US" dirty="0"/>
              <a:t>Multiple line breaks created inside the HTML code </a:t>
            </a:r>
            <a:r>
              <a:rPr lang="en-US" dirty="0" smtClean="0"/>
              <a:t>(through </a:t>
            </a:r>
            <a:r>
              <a:rPr lang="en-US" dirty="0"/>
              <a:t>pressing the enter </a:t>
            </a:r>
            <a:r>
              <a:rPr lang="en-US" dirty="0" smtClean="0"/>
              <a:t>key) </a:t>
            </a:r>
            <a:r>
              <a:rPr lang="en-US" dirty="0"/>
              <a:t>is also displayed as a single space</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41</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1656234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rPr>
              <a:t>PREFORMATTED TEXT</a:t>
            </a:r>
            <a:endParaRPr lang="en-US" dirty="0">
              <a:solidFill>
                <a:srgbClr val="C00000"/>
              </a:solidFill>
            </a:endParaRPr>
          </a:p>
        </p:txBody>
      </p:sp>
      <p:sp>
        <p:nvSpPr>
          <p:cNvPr id="3" name="عنصر نائب للمحتوى 2"/>
          <p:cNvSpPr>
            <a:spLocks noGrp="1"/>
          </p:cNvSpPr>
          <p:nvPr>
            <p:ph idx="1"/>
          </p:nvPr>
        </p:nvSpPr>
        <p:spPr/>
        <p:txBody>
          <a:bodyPr/>
          <a:lstStyle/>
          <a:p>
            <a:pPr algn="just">
              <a:lnSpc>
                <a:spcPct val="150000"/>
              </a:lnSpc>
            </a:pPr>
            <a:r>
              <a:rPr lang="en-US" dirty="0"/>
              <a:t>use the </a:t>
            </a:r>
            <a:r>
              <a:rPr lang="en-US" dirty="0" smtClean="0"/>
              <a:t>tag &lt;pre&gt; </a:t>
            </a:r>
            <a:r>
              <a:rPr lang="en-US" dirty="0"/>
              <a:t>to display spaces, tabs, line breaks, etc. exactly as written in the HTML file. </a:t>
            </a:r>
            <a:endParaRPr lang="en-US" dirty="0" smtClean="0"/>
          </a:p>
          <a:p>
            <a:pPr algn="just">
              <a:lnSpc>
                <a:spcPct val="150000"/>
              </a:lnSpc>
            </a:pPr>
            <a:r>
              <a:rPr lang="en-US" dirty="0" smtClean="0"/>
              <a:t>It </a:t>
            </a:r>
            <a:r>
              <a:rPr lang="en-US" dirty="0"/>
              <a:t>is very helpful in presenting text where spaces and line breaks are important like poem or code.</a:t>
            </a:r>
          </a:p>
        </p:txBody>
      </p:sp>
      <p:sp>
        <p:nvSpPr>
          <p:cNvPr id="4" name="عنصر نائب لرقم الشريحة 3"/>
          <p:cNvSpPr>
            <a:spLocks noGrp="1"/>
          </p:cNvSpPr>
          <p:nvPr>
            <p:ph type="sldNum" sz="quarter" idx="12"/>
          </p:nvPr>
        </p:nvSpPr>
        <p:spPr/>
        <p:txBody>
          <a:bodyPr/>
          <a:lstStyle/>
          <a:p>
            <a:fld id="{65BF22A5-F32C-4743-88AC-AEE51D76D060}" type="slidenum">
              <a:rPr lang="en-US" smtClean="0"/>
              <a:pPr/>
              <a:t>42</a:t>
            </a:fld>
            <a:endParaRPr lang="en-US" dirty="0"/>
          </a:p>
        </p:txBody>
      </p:sp>
      <p:sp>
        <p:nvSpPr>
          <p:cNvPr id="6" name="عنصر نائب للتاريخ 5"/>
          <p:cNvSpPr>
            <a:spLocks noGrp="1"/>
          </p:cNvSpPr>
          <p:nvPr>
            <p:ph type="dt" sz="half" idx="10"/>
          </p:nvPr>
        </p:nvSpPr>
        <p:spPr/>
        <p:txBody>
          <a:bodyPr/>
          <a:lstStyle/>
          <a:p>
            <a:r>
              <a:rPr lang="en-US" smtClean="0">
                <a:solidFill>
                  <a:srgbClr val="DEDEE0"/>
                </a:solidFill>
              </a:rPr>
              <a:t>by:  Fatima Ben Lashihar</a:t>
            </a:r>
            <a:endParaRPr lang="en-US" dirty="0">
              <a:solidFill>
                <a:srgbClr val="DEDEE0"/>
              </a:solidFill>
            </a:endParaRPr>
          </a:p>
        </p:txBody>
      </p:sp>
    </p:spTree>
    <p:extLst>
      <p:ext uri="{BB962C8B-B14F-4D97-AF65-F5344CB8AC3E}">
        <p14:creationId xmlns:p14="http://schemas.microsoft.com/office/powerpoint/2010/main" val="2135036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تاريخ 2"/>
          <p:cNvSpPr>
            <a:spLocks noGrp="1"/>
          </p:cNvSpPr>
          <p:nvPr>
            <p:ph type="dt" sz="half" idx="10"/>
          </p:nvPr>
        </p:nvSpPr>
        <p:spPr/>
        <p:txBody>
          <a:bodyPr/>
          <a:lstStyle/>
          <a:p>
            <a:r>
              <a:rPr lang="en-US" smtClean="0"/>
              <a:t>by:  Fatima Ben Lashihar</a:t>
            </a:r>
            <a:endParaRPr lang="en-US"/>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43</a:t>
            </a:fld>
            <a:endParaRPr lang="en-US"/>
          </a:p>
        </p:txBody>
      </p:sp>
      <p:sp>
        <p:nvSpPr>
          <p:cNvPr id="5" name="عنصر نائب للمحتوى 4"/>
          <p:cNvSpPr>
            <a:spLocks noGrp="1"/>
          </p:cNvSpPr>
          <p:nvPr>
            <p:ph sz="quarter" idx="1"/>
          </p:nvPr>
        </p:nvSpPr>
        <p:spPr/>
        <p:txBody>
          <a:bodyPr/>
          <a:lstStyle/>
          <a:p>
            <a:endParaRPr lang="en-US" dirty="0" smtClean="0"/>
          </a:p>
          <a:p>
            <a:endParaRPr lang="en-US" dirty="0"/>
          </a:p>
          <a:p>
            <a:endParaRPr lang="en-US" dirty="0" smtClean="0"/>
          </a:p>
          <a:p>
            <a:pPr marL="0" indent="0" algn="ctr">
              <a:buNone/>
            </a:pPr>
            <a:r>
              <a:rPr lang="en-US" sz="4400" dirty="0" smtClean="0">
                <a:solidFill>
                  <a:srgbClr val="FFC000"/>
                </a:solidFill>
              </a:rPr>
              <a:t>The End…</a:t>
            </a:r>
            <a:endParaRPr lang="en-US" sz="4400" dirty="0">
              <a:solidFill>
                <a:srgbClr val="FFC000"/>
              </a:solidFill>
            </a:endParaRPr>
          </a:p>
        </p:txBody>
      </p:sp>
    </p:spTree>
    <p:extLst>
      <p:ext uri="{BB962C8B-B14F-4D97-AF65-F5344CB8AC3E}">
        <p14:creationId xmlns:p14="http://schemas.microsoft.com/office/powerpoint/2010/main" val="362855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a:solidFill>
                  <a:schemeClr val="accent1"/>
                </a:solidFill>
              </a:rPr>
              <a:t>Web Development</a:t>
            </a:r>
          </a:p>
        </p:txBody>
      </p:sp>
      <p:sp>
        <p:nvSpPr>
          <p:cNvPr id="3" name="عنصر نائب لرقم الشريحة 2"/>
          <p:cNvSpPr>
            <a:spLocks noGrp="1"/>
          </p:cNvSpPr>
          <p:nvPr>
            <p:ph type="sldNum" sz="quarter" idx="12"/>
          </p:nvPr>
        </p:nvSpPr>
        <p:spPr/>
        <p:txBody>
          <a:bodyPr/>
          <a:lstStyle/>
          <a:p>
            <a:fld id="{DF9D59DE-9BC3-4C1E-BF61-38F2481D8D0B}" type="slidenum">
              <a:rPr lang="en-US" smtClean="0"/>
              <a:t>5</a:t>
            </a:fld>
            <a:endParaRPr lang="en-US"/>
          </a:p>
        </p:txBody>
      </p:sp>
      <p:sp>
        <p:nvSpPr>
          <p:cNvPr id="4" name="عنصر نائب للمحتوى 3"/>
          <p:cNvSpPr>
            <a:spLocks noGrp="1"/>
          </p:cNvSpPr>
          <p:nvPr>
            <p:ph sz="quarter" idx="1"/>
          </p:nvPr>
        </p:nvSpPr>
        <p:spPr/>
        <p:txBody>
          <a:bodyPr>
            <a:normAutofit/>
          </a:bodyPr>
          <a:lstStyle/>
          <a:p>
            <a:endParaRPr lang="en-US" b="1" dirty="0" smtClean="0"/>
          </a:p>
          <a:p>
            <a:r>
              <a:rPr lang="en-US" sz="2400" b="1" dirty="0" smtClean="0"/>
              <a:t>Front-end</a:t>
            </a:r>
            <a:r>
              <a:rPr lang="en-US" sz="2400" dirty="0"/>
              <a:t> development refers to the </a:t>
            </a:r>
            <a:r>
              <a:rPr lang="en-US" sz="2400" b="1" dirty="0" smtClean="0"/>
              <a:t>client</a:t>
            </a:r>
            <a:r>
              <a:rPr lang="en-US" sz="2400" dirty="0" smtClean="0"/>
              <a:t>-side </a:t>
            </a:r>
            <a:endParaRPr lang="en-US" sz="2400" dirty="0"/>
          </a:p>
          <a:p>
            <a:pPr marL="0" indent="0">
              <a:buNone/>
            </a:pPr>
            <a:r>
              <a:rPr lang="en-US" sz="2400" dirty="0" smtClean="0"/>
              <a:t>		(</a:t>
            </a:r>
            <a:r>
              <a:rPr lang="en-US" sz="2400" dirty="0"/>
              <a:t>how a web page </a:t>
            </a:r>
            <a:r>
              <a:rPr lang="en-US" sz="2400" b="1" dirty="0"/>
              <a:t>looks</a:t>
            </a:r>
            <a:r>
              <a:rPr lang="en-US" sz="2400" dirty="0" smtClean="0"/>
              <a:t>)</a:t>
            </a:r>
          </a:p>
          <a:p>
            <a:pPr marL="0" indent="0">
              <a:buNone/>
            </a:pPr>
            <a:endParaRPr lang="en-US" sz="2400" dirty="0" smtClean="0"/>
          </a:p>
          <a:p>
            <a:r>
              <a:rPr lang="en-US" sz="2400" b="1" dirty="0" smtClean="0"/>
              <a:t>Back-end</a:t>
            </a:r>
            <a:r>
              <a:rPr lang="en-US" sz="2400" dirty="0"/>
              <a:t> development refers to the </a:t>
            </a:r>
            <a:r>
              <a:rPr lang="en-US" sz="2400" b="1" dirty="0"/>
              <a:t>server</a:t>
            </a:r>
            <a:r>
              <a:rPr lang="en-US" sz="2400" dirty="0"/>
              <a:t>-side </a:t>
            </a:r>
            <a:endParaRPr lang="en-US" sz="2400" dirty="0" smtClean="0"/>
          </a:p>
          <a:p>
            <a:pPr marL="0" indent="0">
              <a:buNone/>
            </a:pPr>
            <a:r>
              <a:rPr lang="en-US" sz="2400" dirty="0"/>
              <a:t>	</a:t>
            </a:r>
            <a:r>
              <a:rPr lang="en-US" sz="2400" dirty="0" smtClean="0"/>
              <a:t>	(</a:t>
            </a:r>
            <a:r>
              <a:rPr lang="en-US" sz="2400" dirty="0"/>
              <a:t>how a web page </a:t>
            </a:r>
            <a:r>
              <a:rPr lang="en-US" sz="2400" b="1" dirty="0"/>
              <a:t>works</a:t>
            </a:r>
            <a:r>
              <a:rPr lang="en-US" sz="2400" dirty="0" smtClean="0"/>
              <a:t>)</a:t>
            </a:r>
            <a:endParaRPr lang="en-US" sz="2400" dirty="0"/>
          </a:p>
          <a:p>
            <a:endParaRPr lang="en-US" dirty="0"/>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4071573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a:solidFill>
                  <a:schemeClr val="accent1"/>
                </a:solidFill>
              </a:rPr>
              <a:t>Front-End Roadmap</a:t>
            </a:r>
          </a:p>
        </p:txBody>
      </p:sp>
      <p:sp>
        <p:nvSpPr>
          <p:cNvPr id="3" name="عنصر نائب لرقم الشريحة 2"/>
          <p:cNvSpPr>
            <a:spLocks noGrp="1"/>
          </p:cNvSpPr>
          <p:nvPr>
            <p:ph type="sldNum" sz="quarter" idx="12"/>
          </p:nvPr>
        </p:nvSpPr>
        <p:spPr/>
        <p:txBody>
          <a:bodyPr/>
          <a:lstStyle/>
          <a:p>
            <a:fld id="{DF9D59DE-9BC3-4C1E-BF61-38F2481D8D0B}" type="slidenum">
              <a:rPr lang="en-US" smtClean="0"/>
              <a:t>6</a:t>
            </a:fld>
            <a:endParaRPr lang="en-US"/>
          </a:p>
        </p:txBody>
      </p:sp>
      <p:sp>
        <p:nvSpPr>
          <p:cNvPr id="4" name="عنصر نائب للمحتوى 3"/>
          <p:cNvSpPr>
            <a:spLocks noGrp="1"/>
          </p:cNvSpPr>
          <p:nvPr>
            <p:ph sz="quarter" idx="1"/>
          </p:nvPr>
        </p:nvSpPr>
        <p:spPr/>
        <p:txBody>
          <a:bodyPr>
            <a:normAutofit/>
          </a:bodyPr>
          <a:lstStyle/>
          <a:p>
            <a:pPr>
              <a:lnSpc>
                <a:spcPct val="150000"/>
              </a:lnSpc>
            </a:pPr>
            <a:r>
              <a:rPr lang="en-US" sz="2400" dirty="0" smtClean="0"/>
              <a:t>Front-end </a:t>
            </a:r>
            <a:r>
              <a:rPr lang="en-US" sz="2400" dirty="0"/>
              <a:t>code is used to create </a:t>
            </a:r>
            <a:r>
              <a:rPr lang="en-US" sz="2400" b="1" dirty="0"/>
              <a:t>static</a:t>
            </a:r>
            <a:r>
              <a:rPr lang="en-US" sz="2400" dirty="0"/>
              <a:t> websites, where the purpose is to display the web page.</a:t>
            </a:r>
          </a:p>
          <a:p>
            <a:pPr lvl="1" algn="just"/>
            <a:r>
              <a:rPr lang="en-US" sz="2000" dirty="0" smtClean="0">
                <a:solidFill>
                  <a:srgbClr val="C00000"/>
                </a:solidFill>
              </a:rPr>
              <a:t>HTML </a:t>
            </a:r>
            <a:r>
              <a:rPr lang="en-US" sz="2000" dirty="0">
                <a:solidFill>
                  <a:srgbClr val="C00000"/>
                </a:solidFill>
              </a:rPr>
              <a:t>(Hypertext Markup Language</a:t>
            </a:r>
            <a:r>
              <a:rPr lang="en-US" sz="2000" dirty="0" smtClean="0">
                <a:solidFill>
                  <a:srgbClr val="C00000"/>
                </a:solidFill>
              </a:rPr>
              <a:t>): </a:t>
            </a:r>
            <a:r>
              <a:rPr lang="en-US" sz="2000" dirty="0">
                <a:solidFill>
                  <a:srgbClr val="C00000"/>
                </a:solidFill>
              </a:rPr>
              <a:t> </a:t>
            </a:r>
            <a:r>
              <a:rPr lang="en-US" sz="2000" dirty="0" smtClean="0"/>
              <a:t>provides </a:t>
            </a:r>
            <a:r>
              <a:rPr lang="en-US" sz="2000" dirty="0"/>
              <a:t>the structure and organization of content on a webpage</a:t>
            </a:r>
            <a:r>
              <a:rPr lang="en-US" sz="2000" dirty="0" smtClean="0"/>
              <a:t>.</a:t>
            </a:r>
          </a:p>
          <a:p>
            <a:pPr lvl="1" algn="just"/>
            <a:endParaRPr lang="en-US" sz="2000" dirty="0"/>
          </a:p>
          <a:p>
            <a:pPr lvl="1" algn="just"/>
            <a:r>
              <a:rPr lang="en-US" sz="2000" dirty="0">
                <a:solidFill>
                  <a:srgbClr val="C00000"/>
                </a:solidFill>
              </a:rPr>
              <a:t>CSS (Cascading Style Sheet): </a:t>
            </a:r>
            <a:r>
              <a:rPr lang="en-US" sz="2000" dirty="0"/>
              <a:t>Responsible for styling and layout, </a:t>
            </a:r>
            <a:r>
              <a:rPr lang="en-US" sz="2000" dirty="0" smtClean="0"/>
              <a:t>enhances </a:t>
            </a:r>
            <a:r>
              <a:rPr lang="en-US" sz="2000" dirty="0"/>
              <a:t>the presentation of HTML elements, making the application visually appealing</a:t>
            </a:r>
            <a:r>
              <a:rPr lang="en-US" sz="2000" dirty="0" smtClean="0"/>
              <a:t>.</a:t>
            </a:r>
          </a:p>
          <a:p>
            <a:pPr lvl="1" algn="just"/>
            <a:endParaRPr lang="en-US" sz="2000" dirty="0"/>
          </a:p>
          <a:p>
            <a:pPr lvl="1" algn="just"/>
            <a:r>
              <a:rPr lang="en-US" sz="2000" dirty="0" smtClean="0">
                <a:solidFill>
                  <a:srgbClr val="C00000"/>
                </a:solidFill>
              </a:rPr>
              <a:t>JavaScript</a:t>
            </a:r>
            <a:r>
              <a:rPr lang="en-US" sz="2000" dirty="0" smtClean="0"/>
              <a:t>: </a:t>
            </a:r>
            <a:r>
              <a:rPr lang="en-US" sz="2000" dirty="0"/>
              <a:t> It is used to add interactions to the web pages. </a:t>
            </a:r>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353786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a:solidFill>
                  <a:schemeClr val="accent1"/>
                </a:solidFill>
              </a:rPr>
              <a:t>Back-End Roadmap</a:t>
            </a:r>
          </a:p>
        </p:txBody>
      </p:sp>
      <p:sp>
        <p:nvSpPr>
          <p:cNvPr id="3" name="عنصر نائب لرقم الشريحة 2"/>
          <p:cNvSpPr>
            <a:spLocks noGrp="1"/>
          </p:cNvSpPr>
          <p:nvPr>
            <p:ph type="sldNum" sz="quarter" idx="12"/>
          </p:nvPr>
        </p:nvSpPr>
        <p:spPr/>
        <p:txBody>
          <a:bodyPr/>
          <a:lstStyle/>
          <a:p>
            <a:fld id="{DF9D59DE-9BC3-4C1E-BF61-38F2481D8D0B}" type="slidenum">
              <a:rPr lang="en-US" smtClean="0"/>
              <a:t>7</a:t>
            </a:fld>
            <a:endParaRPr lang="en-US"/>
          </a:p>
        </p:txBody>
      </p:sp>
      <p:sp>
        <p:nvSpPr>
          <p:cNvPr id="4" name="عنصر نائب للمحتوى 3"/>
          <p:cNvSpPr>
            <a:spLocks noGrp="1"/>
          </p:cNvSpPr>
          <p:nvPr>
            <p:ph sz="quarter" idx="1"/>
          </p:nvPr>
        </p:nvSpPr>
        <p:spPr/>
        <p:txBody>
          <a:bodyPr/>
          <a:lstStyle/>
          <a:p>
            <a:pPr>
              <a:lnSpc>
                <a:spcPct val="150000"/>
              </a:lnSpc>
            </a:pPr>
            <a:r>
              <a:rPr lang="en-US" sz="2400" dirty="0" smtClean="0"/>
              <a:t>To </a:t>
            </a:r>
            <a:r>
              <a:rPr lang="en-US" sz="2400" dirty="0"/>
              <a:t>make </a:t>
            </a:r>
            <a:r>
              <a:rPr lang="en-US" sz="2400" dirty="0" smtClean="0"/>
              <a:t>a website</a:t>
            </a:r>
            <a:r>
              <a:rPr lang="en-US" sz="2400" dirty="0"/>
              <a:t> </a:t>
            </a:r>
            <a:r>
              <a:rPr lang="en-US" sz="2400" b="1" dirty="0"/>
              <a:t>dynamic</a:t>
            </a:r>
            <a:r>
              <a:rPr lang="en-US" sz="2400" dirty="0"/>
              <a:t> (manage files and databases, add contact forms, control user-access, etc</a:t>
            </a:r>
            <a:r>
              <a:rPr lang="en-US" sz="2400" dirty="0" smtClean="0"/>
              <a:t>.).</a:t>
            </a:r>
          </a:p>
          <a:p>
            <a:pPr lvl="1">
              <a:lnSpc>
                <a:spcPct val="150000"/>
              </a:lnSpc>
            </a:pPr>
            <a:r>
              <a:rPr lang="en-US" sz="2400" dirty="0" smtClean="0">
                <a:solidFill>
                  <a:srgbClr val="C00000"/>
                </a:solidFill>
              </a:rPr>
              <a:t>PHP</a:t>
            </a:r>
            <a:r>
              <a:rPr lang="en-US" sz="2400" dirty="0"/>
              <a:t> or </a:t>
            </a:r>
            <a:r>
              <a:rPr lang="en-US" sz="2400" dirty="0" smtClean="0">
                <a:solidFill>
                  <a:srgbClr val="C00000"/>
                </a:solidFill>
              </a:rPr>
              <a:t>Python</a:t>
            </a:r>
            <a:r>
              <a:rPr lang="en-US" sz="2400" dirty="0" smtClean="0"/>
              <a:t>,  </a:t>
            </a:r>
            <a:r>
              <a:rPr lang="en-US" sz="2400" dirty="0" smtClean="0">
                <a:solidFill>
                  <a:srgbClr val="C00000"/>
                </a:solidFill>
              </a:rPr>
              <a:t>SQL</a:t>
            </a:r>
            <a:r>
              <a:rPr lang="en-US" sz="2400" dirty="0"/>
              <a:t> to communicate with databases.</a:t>
            </a:r>
          </a:p>
          <a:p>
            <a:endParaRPr lang="en-US" dirty="0"/>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3782484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HOW TO ACCESS THE WEB</a:t>
            </a:r>
            <a:endParaRPr lang="en-US" sz="2800" dirty="0">
              <a:solidFill>
                <a:schemeClr val="accent1"/>
              </a:solidFill>
            </a:endParaRPr>
          </a:p>
        </p:txBody>
      </p:sp>
      <p:sp>
        <p:nvSpPr>
          <p:cNvPr id="3" name="عنصر نائب للمحتوى 2"/>
          <p:cNvSpPr>
            <a:spLocks noGrp="1"/>
          </p:cNvSpPr>
          <p:nvPr>
            <p:ph idx="1"/>
          </p:nvPr>
        </p:nvSpPr>
        <p:spPr/>
        <p:txBody>
          <a:bodyPr>
            <a:normAutofit/>
          </a:bodyPr>
          <a:lstStyle/>
          <a:p>
            <a:pPr algn="just"/>
            <a:r>
              <a:rPr lang="en-US" sz="2000" dirty="0" smtClean="0">
                <a:solidFill>
                  <a:schemeClr val="accent1"/>
                </a:solidFill>
              </a:rPr>
              <a:t>BROWSERS</a:t>
            </a:r>
          </a:p>
          <a:p>
            <a:pPr lvl="1" algn="just"/>
            <a:r>
              <a:rPr lang="en-US" sz="1800" dirty="0" smtClean="0"/>
              <a:t>By typing web address, following a link, or using a bookmark.</a:t>
            </a:r>
          </a:p>
          <a:p>
            <a:pPr lvl="1" algn="just"/>
            <a:endParaRPr lang="en-US" sz="1800" dirty="0" smtClean="0"/>
          </a:p>
          <a:p>
            <a:pPr algn="just"/>
            <a:r>
              <a:rPr lang="en-US" sz="2000" dirty="0" smtClean="0">
                <a:solidFill>
                  <a:schemeClr val="accent1"/>
                </a:solidFill>
              </a:rPr>
              <a:t>WEB SERVERS</a:t>
            </a:r>
          </a:p>
          <a:p>
            <a:pPr lvl="1" algn="just"/>
            <a:r>
              <a:rPr lang="en-US" sz="1800" dirty="0" smtClean="0"/>
              <a:t>Special computer that hosts the website.</a:t>
            </a:r>
          </a:p>
          <a:p>
            <a:pPr lvl="1" algn="just"/>
            <a:endParaRPr lang="en-US" sz="1800" u="sng" dirty="0" smtClean="0"/>
          </a:p>
          <a:p>
            <a:pPr algn="just"/>
            <a:r>
              <a:rPr lang="en-US" sz="2000" dirty="0" smtClean="0">
                <a:solidFill>
                  <a:schemeClr val="accent1"/>
                </a:solidFill>
              </a:rPr>
              <a:t>DEVICES</a:t>
            </a:r>
          </a:p>
          <a:p>
            <a:pPr lvl="1" algn="just"/>
            <a:r>
              <a:rPr lang="en-US" sz="1800" dirty="0" smtClean="0"/>
              <a:t>Accessing websites on various devices: desktop computers, laptops, tablets, and mobile phones.</a:t>
            </a:r>
          </a:p>
          <a:p>
            <a:pPr lvl="1" algn="just"/>
            <a:endParaRPr lang="en-US" sz="1800" dirty="0" smtClean="0"/>
          </a:p>
          <a:p>
            <a:pPr lvl="1" algn="just"/>
            <a:endParaRPr lang="en-US" sz="1800" dirty="0" smtClean="0"/>
          </a:p>
          <a:p>
            <a:pPr lvl="1" algn="just"/>
            <a:endParaRPr lang="en-US" sz="1800" dirty="0" smtClean="0"/>
          </a:p>
          <a:p>
            <a:pPr lvl="1" algn="just"/>
            <a:endParaRPr lang="en-US" sz="1800" dirty="0"/>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8</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52115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1"/>
                </a:solidFill>
              </a:rPr>
              <a:t>TERMINOLOGIES</a:t>
            </a:r>
            <a:endParaRPr lang="en-US" sz="2800" dirty="0">
              <a:solidFill>
                <a:schemeClr val="accent1"/>
              </a:solidFill>
            </a:endParaRPr>
          </a:p>
        </p:txBody>
      </p:sp>
      <p:sp>
        <p:nvSpPr>
          <p:cNvPr id="3" name="عنصر نائب للمحتوى 2"/>
          <p:cNvSpPr>
            <a:spLocks noGrp="1"/>
          </p:cNvSpPr>
          <p:nvPr>
            <p:ph idx="1"/>
          </p:nvPr>
        </p:nvSpPr>
        <p:spPr/>
        <p:txBody>
          <a:bodyPr>
            <a:normAutofit/>
          </a:bodyPr>
          <a:lstStyle/>
          <a:p>
            <a:pPr algn="just"/>
            <a:r>
              <a:rPr lang="en-US" sz="2000" dirty="0" smtClean="0">
                <a:solidFill>
                  <a:schemeClr val="accent1"/>
                </a:solidFill>
              </a:rPr>
              <a:t>WEBSITE:</a:t>
            </a:r>
            <a:r>
              <a:rPr lang="en-US" sz="2000" dirty="0"/>
              <a:t> </a:t>
            </a:r>
            <a:r>
              <a:rPr lang="en-US" sz="2000" dirty="0" smtClean="0"/>
              <a:t>a collection </a:t>
            </a:r>
            <a:r>
              <a:rPr lang="en-US" sz="2000" dirty="0"/>
              <a:t>of one or more web pages linked together in a meaningful way that, as a whole, describes a body of information or creates an overall </a:t>
            </a:r>
            <a:r>
              <a:rPr lang="en-US" sz="2000" dirty="0" smtClean="0"/>
              <a:t>effect.</a:t>
            </a:r>
          </a:p>
          <a:p>
            <a:pPr algn="just"/>
            <a:endParaRPr lang="en-US" sz="2000" dirty="0"/>
          </a:p>
          <a:p>
            <a:pPr algn="just"/>
            <a:r>
              <a:rPr lang="en-US" sz="2000" dirty="0">
                <a:solidFill>
                  <a:schemeClr val="accent1"/>
                </a:solidFill>
              </a:rPr>
              <a:t>WEB PAGE: </a:t>
            </a:r>
            <a:r>
              <a:rPr lang="en-US" sz="2000" dirty="0"/>
              <a:t>a</a:t>
            </a:r>
            <a:r>
              <a:rPr lang="en-US" sz="2000" dirty="0">
                <a:solidFill>
                  <a:schemeClr val="accent1"/>
                </a:solidFill>
              </a:rPr>
              <a:t> </a:t>
            </a:r>
            <a:r>
              <a:rPr lang="en-US" sz="2000" dirty="0"/>
              <a:t>single document on a website, usually consisting of HTML document and any items that are displayed within that document, such as inline images or style sheets. </a:t>
            </a:r>
          </a:p>
          <a:p>
            <a:pPr algn="just"/>
            <a:endParaRPr lang="en-US" sz="2000" dirty="0"/>
          </a:p>
          <a:p>
            <a:pPr algn="just"/>
            <a:r>
              <a:rPr lang="en-US" sz="2000" dirty="0">
                <a:solidFill>
                  <a:schemeClr val="accent1"/>
                </a:solidFill>
              </a:rPr>
              <a:t>HOME PAGE: </a:t>
            </a:r>
            <a:r>
              <a:rPr lang="en-US" sz="2000" dirty="0"/>
              <a:t>The entry page for a website, which can link to additional pages on the same website or pages on other </a:t>
            </a:r>
            <a:r>
              <a:rPr lang="en-US" sz="2000" dirty="0" smtClean="0"/>
              <a:t>sites</a:t>
            </a:r>
            <a:r>
              <a:rPr lang="en-US" sz="2000" dirty="0"/>
              <a:t> </a:t>
            </a:r>
            <a:r>
              <a:rPr lang="en-US" sz="2000" dirty="0" smtClean="0"/>
              <a:t>(index.html)</a:t>
            </a:r>
            <a:endParaRPr lang="en-US" sz="2000" dirty="0"/>
          </a:p>
          <a:p>
            <a:pPr algn="just"/>
            <a:endParaRPr lang="en-US" sz="2000" dirty="0"/>
          </a:p>
          <a:p>
            <a:pPr algn="just"/>
            <a:r>
              <a:rPr lang="en-US" sz="2000" dirty="0" smtClean="0">
                <a:solidFill>
                  <a:schemeClr val="accent1"/>
                </a:solidFill>
              </a:rPr>
              <a:t>WEB BROWSER:  </a:t>
            </a:r>
            <a:r>
              <a:rPr lang="en-US" sz="2000" dirty="0" smtClean="0"/>
              <a:t>is an application which is used </a:t>
            </a:r>
            <a:r>
              <a:rPr lang="en-US" sz="2000" dirty="0"/>
              <a:t>to view pages and navigate the World Wide Web</a:t>
            </a:r>
            <a:r>
              <a:rPr lang="en-US" sz="2000" dirty="0" smtClean="0"/>
              <a:t>. Popular </a:t>
            </a:r>
            <a:r>
              <a:rPr lang="en-US" sz="2000" dirty="0"/>
              <a:t>examples: Firefox, Internet Explorer, Safari, Chrome, and Opera</a:t>
            </a:r>
            <a:r>
              <a:rPr lang="en-US" sz="2000" dirty="0" smtClean="0"/>
              <a:t>.</a:t>
            </a:r>
          </a:p>
          <a:p>
            <a:endParaRPr lang="en-US" sz="2000" dirty="0"/>
          </a:p>
          <a:p>
            <a:endParaRPr lang="en-US" sz="2000" dirty="0"/>
          </a:p>
        </p:txBody>
      </p:sp>
      <p:sp>
        <p:nvSpPr>
          <p:cNvPr id="4" name="عنصر نائب لرقم الشريحة 3"/>
          <p:cNvSpPr>
            <a:spLocks noGrp="1"/>
          </p:cNvSpPr>
          <p:nvPr>
            <p:ph type="sldNum" sz="quarter" idx="12"/>
          </p:nvPr>
        </p:nvSpPr>
        <p:spPr/>
        <p:txBody>
          <a:bodyPr/>
          <a:lstStyle/>
          <a:p>
            <a:fld id="{DF9D59DE-9BC3-4C1E-BF61-38F2481D8D0B}" type="slidenum">
              <a:rPr lang="en-US" smtClean="0"/>
              <a:t>9</a:t>
            </a:fld>
            <a:endParaRPr lang="en-US"/>
          </a:p>
        </p:txBody>
      </p:sp>
      <p:sp>
        <p:nvSpPr>
          <p:cNvPr id="5" name="عنصر نائب للتاريخ 4"/>
          <p:cNvSpPr>
            <a:spLocks noGrp="1"/>
          </p:cNvSpPr>
          <p:nvPr>
            <p:ph type="dt" sz="half" idx="10"/>
          </p:nvPr>
        </p:nvSpPr>
        <p:spPr/>
        <p:txBody>
          <a:bodyPr/>
          <a:lstStyle/>
          <a:p>
            <a:r>
              <a:rPr lang="en-US" smtClean="0"/>
              <a:t>by:  Fatima Ben Lashihar</a:t>
            </a:r>
            <a:endParaRPr lang="en-US"/>
          </a:p>
        </p:txBody>
      </p:sp>
    </p:spTree>
    <p:extLst>
      <p:ext uri="{BB962C8B-B14F-4D97-AF65-F5344CB8AC3E}">
        <p14:creationId xmlns:p14="http://schemas.microsoft.com/office/powerpoint/2010/main" val="3453350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أصل">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تجاور">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49620</TotalTime>
  <Words>4306</Words>
  <Application>Microsoft Office PowerPoint</Application>
  <PresentationFormat>On-screen Show (4:3)</PresentationFormat>
  <Paragraphs>472</Paragraphs>
  <Slides>43</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Arial</vt:lpstr>
      <vt:lpstr>Bookman Old Style</vt:lpstr>
      <vt:lpstr>Calibri</vt:lpstr>
      <vt:lpstr>Cambria</vt:lpstr>
      <vt:lpstr>Courier New</vt:lpstr>
      <vt:lpstr>Gill Sans MT</vt:lpstr>
      <vt:lpstr>Times New Roman</vt:lpstr>
      <vt:lpstr>Wingdings</vt:lpstr>
      <vt:lpstr>Wingdings 3</vt:lpstr>
      <vt:lpstr>أصل</vt:lpstr>
      <vt:lpstr>تجاور</vt:lpstr>
      <vt:lpstr>Introduction to Internet Programming ITGS226 -- F2023  </vt:lpstr>
      <vt:lpstr>MODULE &amp; LECTURER &amp; LECTURES TIMES</vt:lpstr>
      <vt:lpstr>MODULE OBJECTIVES</vt:lpstr>
      <vt:lpstr>MODULE MATERIALS</vt:lpstr>
      <vt:lpstr>Web Development</vt:lpstr>
      <vt:lpstr>Front-End Roadmap</vt:lpstr>
      <vt:lpstr>Back-End Roadmap</vt:lpstr>
      <vt:lpstr>HOW TO ACCESS THE WEB</vt:lpstr>
      <vt:lpstr>TERMINOLOGIES</vt:lpstr>
      <vt:lpstr>TERMINOLOGIES cont’d</vt:lpstr>
      <vt:lpstr>HOW STATIC WEB WORKS</vt:lpstr>
      <vt:lpstr>HOW STATIC WEB WORKS Cont’d</vt:lpstr>
      <vt:lpstr>WHO RUNS THE WEB</vt:lpstr>
      <vt:lpstr>NEEDS FOR PUBLISHING</vt:lpstr>
      <vt:lpstr>HTML5 VALIDATION</vt:lpstr>
      <vt:lpstr>WHAT IS HTML?</vt:lpstr>
      <vt:lpstr>WHAT CAN DO WITH HTML</vt:lpstr>
      <vt:lpstr>HTML PAGE STRUCTURE</vt:lpstr>
      <vt:lpstr>HTML ELEMENT SYNTAX</vt:lpstr>
      <vt:lpstr>EMPTY HTML ELEMENTS</vt:lpstr>
      <vt:lpstr>NESTING HTML ELEMENTS</vt:lpstr>
      <vt:lpstr>HTML DOCTYPES</vt:lpstr>
      <vt:lpstr>THE HTML HEAD ELEMENT</vt:lpstr>
      <vt:lpstr>THE HTML TITLE ELEMENT</vt:lpstr>
      <vt:lpstr>THE HTML BASE ELEMENT</vt:lpstr>
      <vt:lpstr>THE HTML LINK ELEMENT</vt:lpstr>
      <vt:lpstr>THE HTML META ELEMENT</vt:lpstr>
      <vt:lpstr>THE HTML STYLE ELEMENT</vt:lpstr>
      <vt:lpstr>THE HTML SCRIPT ELEMENT</vt:lpstr>
      <vt:lpstr>CASE-INSENSITIVITY</vt:lpstr>
      <vt:lpstr>WRITING COMMENTS</vt:lpstr>
      <vt:lpstr>HTML ELEMENTS TYPES</vt:lpstr>
      <vt:lpstr>HTML ATTRIBUTES</vt:lpstr>
      <vt:lpstr>GENERAL PURPOSE ATTRIBUTES</vt:lpstr>
      <vt:lpstr>GENERAL PURPOSE ATTRIBUTES</vt:lpstr>
      <vt:lpstr>HTML HEADINGS</vt:lpstr>
      <vt:lpstr>IMPORTANCE OF HEADINGS</vt:lpstr>
      <vt:lpstr>HTML PARAGRAPHS</vt:lpstr>
      <vt:lpstr>LINE BREAKS</vt:lpstr>
      <vt:lpstr>HORIZONTAL RULES</vt:lpstr>
      <vt:lpstr>WHITE SPACES</vt:lpstr>
      <vt:lpstr>PREFORMATTED TEXT</vt:lpstr>
      <vt:lpstr>PowerPoint Presentation</vt:lpstr>
    </vt:vector>
  </TitlesOfParts>
  <Company>By DR.Ahmed Saker 2O11 - 2O12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 BenLashihar</dc:creator>
  <cp:lastModifiedBy>ebtes</cp:lastModifiedBy>
  <cp:revision>87</cp:revision>
  <dcterms:created xsi:type="dcterms:W3CDTF">2021-10-01T16:34:42Z</dcterms:created>
  <dcterms:modified xsi:type="dcterms:W3CDTF">2024-05-07T22:09:09Z</dcterms:modified>
</cp:coreProperties>
</file>